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vsdx" ContentType="application/vnd.ms-visio.drawing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83" r:id="rId6"/>
    <p:sldId id="286" r:id="rId7"/>
    <p:sldId id="288" r:id="rId8"/>
    <p:sldId id="285" r:id="rId9"/>
    <p:sldId id="287" r:id="rId10"/>
    <p:sldId id="289" r:id="rId11"/>
    <p:sldId id="284" r:id="rId12"/>
  </p:sldIdLst>
  <p:sldSz cx="12192000" cy="6858000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80">
          <p15:clr>
            <a:srgbClr val="A4A3A4"/>
          </p15:clr>
        </p15:guide>
        <p15:guide id="4" pos="227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03" autoAdjust="0"/>
    <p:restoredTop sz="94660" autoAdjust="0"/>
  </p:normalViewPr>
  <p:slideViewPr>
    <p:cSldViewPr>
      <p:cViewPr>
        <p:scale>
          <a:sx n="90" d="100"/>
          <a:sy n="90" d="100"/>
        </p:scale>
        <p:origin x="-374" y="-13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680" y="-67"/>
      </p:cViewPr>
      <p:guideLst>
        <p:guide orient="horz" pos="2880"/>
        <p:guide orient="horz" pos="2980"/>
        <p:guide pos="2160"/>
        <p:guide pos="227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6BF7369-CF7C-4DFD-AC9A-074E0517AAA5}"/>
    <pc:docChg chg="modMainMaster">
      <pc:chgData name="Jim Lansford" userId="a4fe446c-a46d-4105-b32e-f064615612ff" providerId="ADAL" clId="{56BF7369-CF7C-4DFD-AC9A-074E0517AAA5}" dt="2019-09-16T02:14:38.548" v="7" actId="20577"/>
      <pc:docMkLst>
        <pc:docMk/>
      </pc:docMkLst>
      <pc:sldMasterChg chg="modSp">
        <pc:chgData name="Jim Lansford" userId="a4fe446c-a46d-4105-b32e-f064615612ff" providerId="ADAL" clId="{56BF7369-CF7C-4DFD-AC9A-074E0517AAA5}" dt="2019-09-16T02:14:38.548" v="7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56BF7369-CF7C-4DFD-AC9A-074E0517AAA5}" dt="2019-09-16T02:14:38.54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8313" y="725488"/>
            <a:ext cx="637698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802.11-22/1621r0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411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Sounding Rate Ceiling for WLAN Sensing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2022-09-14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Sept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26723" y="319816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–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3000" y="2438400"/>
          <a:ext cx="98298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5000"/>
                <a:gridCol w="1905000"/>
                <a:gridCol w="28956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 Au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Origin Wireless</a:t>
                      </a:r>
                      <a:r>
                        <a:rPr lang="en-US" sz="1600" baseline="0" dirty="0" smtClean="0"/>
                        <a:t> Inc.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7500 Greenway</a:t>
                      </a:r>
                      <a:r>
                        <a:rPr lang="en-US" sz="1600" baseline="0" dirty="0" smtClean="0"/>
                        <a:t> Center Drive, Suite 1070, Greenbelt, MD 20770 USA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oscar.au@originwirelessai.com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Beibei</a:t>
                      </a:r>
                      <a:r>
                        <a:rPr lang="en-US" sz="1600" dirty="0" smtClean="0"/>
                        <a:t> Wang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beibei.wang@originwirelessai.com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K.J. Ray Liu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Hung-</a:t>
                      </a:r>
                      <a:r>
                        <a:rPr lang="en-US" sz="1600" dirty="0" err="1" smtClean="0"/>
                        <a:t>Quoc</a:t>
                      </a:r>
                      <a:r>
                        <a:rPr lang="en-US" sz="1600" baseline="0" dirty="0" smtClean="0"/>
                        <a:t> Lai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sounding frequency ceiling ~ 100Hz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0" dirty="0" smtClean="0"/>
              <a:t>In P.9 of 0977r8 entitled “CR for SBP Reporting”,</a:t>
            </a:r>
          </a:p>
          <a:p>
            <a:endParaRPr lang="en-GB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1600" b="0" i="1" dirty="0" smtClean="0"/>
              <a:t>                             Figure 9-788edb—ISTA Availability Information field format </a:t>
            </a:r>
          </a:p>
          <a:p>
            <a:endParaRPr lang="en-US" sz="800" b="0" dirty="0" smtClean="0"/>
          </a:p>
          <a:p>
            <a:pPr lvl="1">
              <a:spcAft>
                <a:spcPts val="600"/>
              </a:spcAft>
            </a:pPr>
            <a:r>
              <a:rPr lang="en-US" sz="1600" i="1" dirty="0" smtClean="0"/>
              <a:t>The Count subfield in the ISTA Availability Information field indicates the size in bits of the Availability Bitmap subfield. The value of this subfield is denoted as “count”. … </a:t>
            </a:r>
          </a:p>
          <a:p>
            <a:pPr lvl="1">
              <a:spcAft>
                <a:spcPts val="600"/>
              </a:spcAft>
            </a:pPr>
            <a:r>
              <a:rPr lang="en-US" sz="1600" i="1" dirty="0" smtClean="0"/>
              <a:t>When used in sensing (see 11.21.18 (WLAN sensing procedure) and 11.21.19 (SBP procedure)), each Availability Bit in the Availability Bitmap subfield indicates the transmitting STA’s availability for SBP reporting and/or TB sensing measurement instance with the recipient STA. </a:t>
            </a:r>
            <a:r>
              <a:rPr lang="en-US" sz="1600" i="1" u="sng" dirty="0" smtClean="0"/>
              <a:t>The value indicated by each bit in the Availability Bitmap is in units of 10 TUs</a:t>
            </a:r>
            <a:r>
              <a:rPr lang="en-US" sz="1600" i="1" dirty="0" smtClean="0"/>
              <a:t>. </a:t>
            </a:r>
          </a:p>
          <a:p>
            <a:pPr lvl="1">
              <a:spcAft>
                <a:spcPts val="600"/>
              </a:spcAft>
            </a:pPr>
            <a:r>
              <a:rPr lang="en-US" sz="2000" b="0" dirty="0" smtClean="0"/>
              <a:t>As 1 TU is 1024 micro-seconds, the maximum sounding frequency is ~100Hz (97.7Hz).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But there are many useful applications that need sounding frequency higher than 100Hz!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en-US" sz="2000" b="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83973" y="6477000"/>
            <a:ext cx="4246027" cy="180975"/>
          </a:xfrm>
        </p:spPr>
        <p:txBody>
          <a:bodyPr/>
          <a:lstStyle/>
          <a:p>
            <a:r>
              <a:rPr lang="en-GB" dirty="0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 2022</a:t>
            </a:r>
            <a:endParaRPr lang="en-GB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2094048" y="1676399"/>
          <a:ext cx="5449752" cy="1892431"/>
        </p:xfrm>
        <a:graphic>
          <a:graphicData uri="http://schemas.openxmlformats.org/presentationml/2006/ole">
            <p:oleObj spid="_x0000_s5121" r:id="rId3" imgW="3837258" imgH="1338899" progId="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 of sounding frequency &gt; 100Hz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Here are </a:t>
            </a:r>
            <a:r>
              <a:rPr lang="en-US" dirty="0" smtClean="0"/>
              <a:t>some publications [1-6] reporting that sounding frequency of 500Hz, 1000Hz, 1500Hz and 2000Hz are useful for some applications such as hand-writing recognition, fall detection, gait monitoring, and speed estimation.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In [1], hand-writing recognition, sounding frequency = 500 Hz.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In [2], fall detection, sound frequency =1500 Hz.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In [3], gait monitoring, sounding frequency = 1500 Hz.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In [4], speed estimation, sounding frequency = 1500 Hz.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In [5], sounding frequency = 2000 Hz.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In [6], sounding frequency =1500 Hz.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spcAft>
                <a:spcPts val="600"/>
              </a:spcAft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83973" y="6477000"/>
            <a:ext cx="4246027" cy="180975"/>
          </a:xfrm>
        </p:spPr>
        <p:txBody>
          <a:bodyPr/>
          <a:lstStyle/>
          <a:p>
            <a:r>
              <a:rPr lang="en-GB" dirty="0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 2022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of sounding frequency &gt; 100Hz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b="0" dirty="0" smtClean="0">
                <a:solidFill>
                  <a:schemeClr val="tx1"/>
                </a:solidFill>
              </a:rPr>
              <a:t>If sounding frequency is too high, it may take too much </a:t>
            </a:r>
            <a:r>
              <a:rPr lang="en-US" b="0" dirty="0" smtClean="0">
                <a:solidFill>
                  <a:schemeClr val="tx1"/>
                </a:solidFill>
              </a:rPr>
              <a:t>data bandwidth </a:t>
            </a:r>
            <a:r>
              <a:rPr lang="en-US" b="0" dirty="0" smtClean="0">
                <a:solidFill>
                  <a:schemeClr val="tx1"/>
                </a:solidFill>
              </a:rPr>
              <a:t>to report the CSI over the air to the sensing </a:t>
            </a:r>
            <a:r>
              <a:rPr lang="en-US" b="0" dirty="0" smtClean="0">
                <a:solidFill>
                  <a:schemeClr val="tx1"/>
                </a:solidFill>
              </a:rPr>
              <a:t>initiator and/or SBP initiator. </a:t>
            </a:r>
            <a:endParaRPr lang="en-US" b="0" dirty="0" smtClean="0">
              <a:solidFill>
                <a:schemeClr val="tx1"/>
              </a:solidFill>
            </a:endParaRPr>
          </a:p>
          <a:p>
            <a:pPr marL="1314450" lvl="2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b="0" i="1" dirty="0" smtClean="0">
                <a:solidFill>
                  <a:schemeClr val="tx1"/>
                </a:solidFill>
              </a:rPr>
              <a:t>This is not an issue if CSI is (optionally) not reported.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“Availability Bitmap” </a:t>
            </a:r>
            <a:r>
              <a:rPr lang="en-US" dirty="0" smtClean="0">
                <a:solidFill>
                  <a:schemeClr val="tx1"/>
                </a:solidFill>
              </a:rPr>
              <a:t>may take too many bits to transmit.</a:t>
            </a:r>
          </a:p>
          <a:p>
            <a:pPr marL="1314450" lvl="2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i="1" dirty="0" smtClean="0">
                <a:solidFill>
                  <a:schemeClr val="tx1"/>
                </a:solidFill>
              </a:rPr>
              <a:t>Size of </a:t>
            </a:r>
            <a:r>
              <a:rPr lang="en-US" i="1" dirty="0" smtClean="0">
                <a:solidFill>
                  <a:schemeClr val="tx1"/>
                </a:solidFill>
              </a:rPr>
              <a:t>Availability Bitmap </a:t>
            </a:r>
            <a:r>
              <a:rPr lang="en-US" i="1" dirty="0" smtClean="0">
                <a:solidFill>
                  <a:schemeClr val="tx1"/>
                </a:solidFill>
              </a:rPr>
              <a:t>is controlled by the “count”.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endParaRPr lang="en-US" b="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83973" y="6477000"/>
            <a:ext cx="4246027" cy="180975"/>
          </a:xfrm>
        </p:spPr>
        <p:txBody>
          <a:bodyPr/>
          <a:lstStyle/>
          <a:p>
            <a:r>
              <a:rPr lang="en-GB" dirty="0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 2022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dirty="0" smtClean="0"/>
              <a:t>Discussion: some &gt;100Hz possibilities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47800"/>
            <a:ext cx="10361084" cy="4646615"/>
          </a:xfrm>
        </p:spPr>
        <p:txBody>
          <a:bodyPr/>
          <a:lstStyle/>
          <a:p>
            <a:pPr marL="457200" indent="-457200"/>
            <a:r>
              <a:rPr lang="en-US" sz="2000" dirty="0" smtClean="0">
                <a:solidFill>
                  <a:srgbClr val="0000FF"/>
                </a:solidFill>
              </a:rPr>
              <a:t>Step (A): Use a reserved bit in B9-15 to indicate two possible time units. E.g. “1” = 10 TU (current value) and “0” = alternate time unit (TBD). 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i="1" dirty="0" smtClean="0"/>
              <a:t>Perhaps 0.1 TU (for 10000Hz sounding) or 1 TU (for 1000Hz) for alternate time unit.</a:t>
            </a:r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Some &gt;100Hz options: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Do (A) only when CSI is not reported. No alternate time unit when CSI is reported.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Do (A) whether CSI is reported or not, with same alternate time unit.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Do (A) with two alternate time units: a first alternate time unit (e.g. 1 TU) when CSI is reported, and a second alternate time unit (e.g. 0.1 TU) when CSI is not report.</a:t>
            </a:r>
          </a:p>
          <a:p>
            <a:pPr marL="457200" indent="-457200">
              <a:buFont typeface="+mj-lt"/>
              <a:buAutoNum type="arabicPeriod"/>
            </a:pPr>
            <a:endParaRPr lang="en-US" sz="2000" b="0" dirty="0" smtClean="0"/>
          </a:p>
          <a:p>
            <a:pPr marL="457200" indent="-457200"/>
            <a:endParaRPr lang="en-US" sz="2000" b="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 2022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11bf should support sounding frequency higher than 100Hz?</a:t>
            </a:r>
          </a:p>
          <a:p>
            <a:endParaRPr lang="en-US" b="0" dirty="0" smtClean="0"/>
          </a:p>
          <a:p>
            <a:pPr marL="457200" indent="-457200">
              <a:buAutoNum type="arabicPeriod"/>
            </a:pPr>
            <a:r>
              <a:rPr lang="en-US" dirty="0" smtClean="0"/>
              <a:t>Yes</a:t>
            </a:r>
            <a:endParaRPr lang="en-US" b="0" dirty="0" smtClean="0"/>
          </a:p>
          <a:p>
            <a:pPr marL="457200" indent="-457200">
              <a:buAutoNum type="arabicPeriod"/>
            </a:pPr>
            <a:r>
              <a:rPr lang="en-US" dirty="0" smtClean="0"/>
              <a:t>No</a:t>
            </a:r>
            <a:endParaRPr lang="en-US" b="0" dirty="0" smtClean="0"/>
          </a:p>
          <a:p>
            <a:pPr marL="457200" indent="-457200">
              <a:buAutoNum type="arabicPeriod"/>
            </a:pPr>
            <a:r>
              <a:rPr lang="en-US" dirty="0" smtClean="0"/>
              <a:t>Abstain</a:t>
            </a:r>
            <a:endParaRPr lang="en-US" b="0" dirty="0" smtClean="0"/>
          </a:p>
          <a:p>
            <a:pPr marL="457200" indent="-457200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 2022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achieve &gt;100Hz sounding frequency, do you prefer</a:t>
            </a:r>
          </a:p>
          <a:p>
            <a:endParaRPr lang="en-US" b="0" dirty="0" smtClean="0"/>
          </a:p>
          <a:p>
            <a:pPr marL="457200" indent="-457200">
              <a:buAutoNum type="arabicPeriod"/>
            </a:pPr>
            <a:r>
              <a:rPr lang="en-US" dirty="0" smtClean="0"/>
              <a:t>Option 1 </a:t>
            </a:r>
            <a:r>
              <a:rPr lang="en-US" b="0" dirty="0" smtClean="0"/>
              <a:t>(do (A) only </a:t>
            </a:r>
            <a:r>
              <a:rPr lang="en-US" b="0" dirty="0" smtClean="0"/>
              <a:t>when CSI not </a:t>
            </a:r>
            <a:r>
              <a:rPr lang="en-US" b="0" dirty="0" smtClean="0"/>
              <a:t>reported, </a:t>
            </a:r>
            <a:r>
              <a:rPr lang="en-US" b="0" dirty="0" smtClean="0"/>
              <a:t>one alternate time </a:t>
            </a:r>
            <a:r>
              <a:rPr lang="en-US" b="0" dirty="0" smtClean="0"/>
              <a:t>unit)</a:t>
            </a:r>
            <a:endParaRPr lang="en-US" b="0" dirty="0" smtClean="0"/>
          </a:p>
          <a:p>
            <a:pPr marL="457200" indent="-457200">
              <a:buAutoNum type="arabicPeriod"/>
            </a:pPr>
            <a:r>
              <a:rPr lang="en-US" dirty="0" smtClean="0"/>
              <a:t>Option 2 </a:t>
            </a:r>
            <a:r>
              <a:rPr lang="en-US" b="0" dirty="0" smtClean="0"/>
              <a:t>(do (A) whether </a:t>
            </a:r>
            <a:r>
              <a:rPr lang="en-US" b="0" dirty="0" smtClean="0"/>
              <a:t>CSI reported or </a:t>
            </a:r>
            <a:r>
              <a:rPr lang="en-US" b="0" dirty="0" smtClean="0"/>
              <a:t>not, </a:t>
            </a:r>
            <a:r>
              <a:rPr lang="en-US" b="0" dirty="0" smtClean="0"/>
              <a:t>one alternate time </a:t>
            </a:r>
            <a:r>
              <a:rPr lang="en-US" b="0" dirty="0" smtClean="0"/>
              <a:t>unit)</a:t>
            </a:r>
            <a:endParaRPr lang="en-US" b="0" dirty="0" smtClean="0"/>
          </a:p>
          <a:p>
            <a:pPr marL="457200" indent="-457200">
              <a:buAutoNum type="arabicPeriod"/>
            </a:pPr>
            <a:r>
              <a:rPr lang="en-US" dirty="0" smtClean="0"/>
              <a:t>Option 3 </a:t>
            </a:r>
            <a:r>
              <a:rPr lang="en-US" b="0" dirty="0" smtClean="0"/>
              <a:t>(do (A) whether CSI </a:t>
            </a:r>
            <a:r>
              <a:rPr lang="en-US" b="0" dirty="0" smtClean="0"/>
              <a:t>reported or </a:t>
            </a:r>
            <a:r>
              <a:rPr lang="en-US" b="0" dirty="0" smtClean="0"/>
              <a:t>not, </a:t>
            </a:r>
            <a:r>
              <a:rPr lang="en-US" b="0" dirty="0" smtClean="0"/>
              <a:t>two alternate time </a:t>
            </a:r>
            <a:r>
              <a:rPr lang="en-US" b="0" dirty="0" smtClean="0"/>
              <a:t>units)</a:t>
            </a:r>
            <a:endParaRPr lang="en-US" b="0" dirty="0" smtClean="0"/>
          </a:p>
          <a:p>
            <a:pPr marL="457200" indent="-457200">
              <a:buAutoNum type="arabicPeriod"/>
            </a:pPr>
            <a:r>
              <a:rPr lang="en-US" dirty="0" smtClean="0"/>
              <a:t>Abstain</a:t>
            </a:r>
          </a:p>
          <a:p>
            <a:pPr marL="457200" indent="-457200">
              <a:buAutoNum type="arabicPeriod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 2022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sz="1600" b="0" dirty="0" smtClean="0"/>
              <a:t>J. Zhang, Y. Li, et.al., “</a:t>
            </a:r>
            <a:r>
              <a:rPr lang="en-US" sz="1600" b="0" dirty="0" err="1" smtClean="0"/>
              <a:t>HandGest</a:t>
            </a:r>
            <a:r>
              <a:rPr lang="en-US" sz="1600" b="0" dirty="0" smtClean="0"/>
              <a:t>: Hierarchical Sensing for Robust in-the-air Handwriting Recognition with Commodity WiFi Devices”, to appear in IEEE Internet of Things Journal. </a:t>
            </a:r>
            <a:endParaRPr lang="en-US" sz="1600" b="0" i="1" dirty="0" smtClean="0"/>
          </a:p>
          <a:p>
            <a:pPr>
              <a:buAutoNum type="arabicPeriod"/>
            </a:pPr>
            <a:r>
              <a:rPr lang="en-US" sz="1600" b="0" dirty="0" smtClean="0"/>
              <a:t>Y. </a:t>
            </a:r>
            <a:r>
              <a:rPr lang="en-US" sz="1600" b="0" dirty="0" err="1" smtClean="0"/>
              <a:t>Hu</a:t>
            </a:r>
            <a:r>
              <a:rPr lang="en-US" sz="1600" b="0" dirty="0" smtClean="0"/>
              <a:t>, F. Zhang, et.al., “</a:t>
            </a:r>
            <a:r>
              <a:rPr lang="en-US" sz="1600" b="0" dirty="0" err="1" smtClean="0"/>
              <a:t>DeFall</a:t>
            </a:r>
            <a:r>
              <a:rPr lang="en-US" sz="1600" b="0" dirty="0" smtClean="0"/>
              <a:t>: Environment-Independent Passive Fall Detection using WiFi”, IEEE Internet of Things Journal, Vol. 9, No. 11, pp. 8515-8530, Jun 2022. </a:t>
            </a:r>
            <a:endParaRPr lang="en-US" sz="1600" b="0" i="1" dirty="0" smtClean="0"/>
          </a:p>
          <a:p>
            <a:pPr>
              <a:buAutoNum type="arabicPeriod"/>
            </a:pPr>
            <a:r>
              <a:rPr lang="en-US" sz="1600" b="0" dirty="0" smtClean="0"/>
              <a:t>C. Wu, F. Zhang, et.al., “</a:t>
            </a:r>
            <a:r>
              <a:rPr lang="en-US" sz="1600" b="0" dirty="0" err="1" smtClean="0"/>
              <a:t>Gaitway</a:t>
            </a:r>
            <a:r>
              <a:rPr lang="en-US" sz="1600" b="0" dirty="0" smtClean="0"/>
              <a:t>: Monitoring and Recognizing Gait Speed Through the Walls”, IEEE Trans. On Mobile Computing, Vol. 20, No. 6, pp. 2186-2199, Jun 2021. </a:t>
            </a:r>
            <a:endParaRPr lang="en-US" sz="1600" b="0" i="1" dirty="0" smtClean="0"/>
          </a:p>
          <a:p>
            <a:pPr>
              <a:buAutoNum type="arabicPeriod"/>
            </a:pPr>
            <a:r>
              <a:rPr lang="en-US" sz="1600" b="0" dirty="0" smtClean="0"/>
              <a:t>F. Zhang, C. Chen, et.al., “</a:t>
            </a:r>
            <a:r>
              <a:rPr lang="en-US" sz="1600" b="0" dirty="0" err="1" smtClean="0"/>
              <a:t>WiSpeed</a:t>
            </a:r>
            <a:r>
              <a:rPr lang="en-US" sz="1600" b="0" dirty="0" smtClean="0"/>
              <a:t>: A Statistical Electromagnetic Approach for Device-Free Indoor Speed Estimation”, IEEE Internet of Things Journal, Vol.5, No.3, pp. 2163-2177, Jun 2018.</a:t>
            </a:r>
            <a:endParaRPr lang="en-US" sz="1600" b="0" i="1" dirty="0" smtClean="0"/>
          </a:p>
          <a:p>
            <a:pPr>
              <a:buAutoNum type="arabicPeriod"/>
            </a:pPr>
            <a:r>
              <a:rPr lang="en-US" sz="1600" b="0" dirty="0" smtClean="0"/>
              <a:t>Y. Li, Dan Wu, et.al., “</a:t>
            </a:r>
            <a:r>
              <a:rPr lang="en-US" sz="1600" b="0" dirty="0" err="1" smtClean="0"/>
              <a:t>DiverSense</a:t>
            </a:r>
            <a:r>
              <a:rPr lang="en-US" sz="1600" b="0" dirty="0" smtClean="0"/>
              <a:t>: Maximizing Wi-Fi Sensing Range Leveraging Signal Diversity”, Proc. ACM Interact. Mob. Wearable Ubiquitous Tech., Vol. 6, No. 2, pp. 94.1-94.28, Jun 2022.</a:t>
            </a:r>
            <a:endParaRPr lang="en-US" sz="1600" b="0" i="1" dirty="0" smtClean="0"/>
          </a:p>
          <a:p>
            <a:pPr>
              <a:buFont typeface="Times New Roman" pitchFamily="16" charset="0"/>
              <a:buAutoNum type="arabicPeriod"/>
            </a:pPr>
            <a:r>
              <a:rPr lang="en-US" sz="1600" b="0" dirty="0" smtClean="0"/>
              <a:t>X. Wang, K. </a:t>
            </a:r>
            <a:r>
              <a:rPr lang="en-US" sz="1600" b="0" dirty="0" err="1" smtClean="0"/>
              <a:t>Niu</a:t>
            </a:r>
            <a:r>
              <a:rPr lang="en-US" sz="1600" b="0" dirty="0" smtClean="0"/>
              <a:t>, et.al., “Placement Matters: Understanding the Effects of Device Placement for WiFi Sensing”, Proc. ACM Interact. Mob. Wearable Ubiquitous Tech., Vol. 6, No. 1, pp. 32.1-32.25, Mar 2022.</a:t>
            </a:r>
            <a:endParaRPr lang="en-US" sz="1600" b="0" i="1" dirty="0" smtClean="0"/>
          </a:p>
          <a:p>
            <a:pPr>
              <a:buAutoNum type="arabicPeriod"/>
            </a:pPr>
            <a:endParaRPr lang="en-US" sz="1600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 2022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_802-11-Submission-16-9_ppt200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DD6B17-2002-48CE-BC90-1BC614AA335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4372534-44A3-4990-8A66-EA9D7A21C8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C39185-4AEF-48CB-BDD5-F4EF06AC9B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template_802-11-Submission-16-9_ppt2007</Template>
  <TotalTime>40327</TotalTime>
  <Words>960</Words>
  <Application>Microsoft Office PowerPoint</Application>
  <PresentationFormat>Custom</PresentationFormat>
  <Paragraphs>97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template_802-11-Submission-16-9_ppt2007</vt:lpstr>
      <vt:lpstr>Sounding Rate Ceiling for WLAN Sensing</vt:lpstr>
      <vt:lpstr>Current sounding frequency ceiling ~ 100Hz</vt:lpstr>
      <vt:lpstr>Needs of sounding frequency &gt; 100Hz </vt:lpstr>
      <vt:lpstr>Challenges of sounding frequency &gt; 100Hz </vt:lpstr>
      <vt:lpstr>Discussion: some &gt;100Hz possibilities</vt:lpstr>
      <vt:lpstr>Straw Poll 1</vt:lpstr>
      <vt:lpstr>Straw Poll 2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eeau90</dc:creator>
  <cp:lastModifiedBy>Oscar Au</cp:lastModifiedBy>
  <cp:revision>648</cp:revision>
  <cp:lastPrinted>1601-01-01T00:00:00Z</cp:lastPrinted>
  <dcterms:created xsi:type="dcterms:W3CDTF">2019-09-04T16:40:26Z</dcterms:created>
  <dcterms:modified xsi:type="dcterms:W3CDTF">2022-09-14T22:09:57Z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