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5" r:id="rId5"/>
    <p:sldId id="27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46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198</c:v>
                </c:pt>
                <c:pt idx="1">
                  <c:v>18</c:v>
                </c:pt>
                <c:pt idx="2">
                  <c:v>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423286608"/>
        <c:axId val="-1423288784"/>
      </c:barChart>
      <c:catAx>
        <c:axId val="-142328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423288784"/>
        <c:crosses val="autoZero"/>
        <c:auto val="1"/>
        <c:lblAlgn val="ctr"/>
        <c:lblOffset val="100"/>
        <c:noMultiLvlLbl val="0"/>
      </c:catAx>
      <c:valAx>
        <c:axId val="-14232887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42328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30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311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September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2022-09-15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September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6934199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>
                <a:solidFill>
                  <a:srgbClr val="0000FF"/>
                </a:solidFill>
              </a:rPr>
              <a:t>September </a:t>
            </a:r>
            <a:r>
              <a:rPr lang="en-US" altLang="zh-CN" sz="1800" dirty="0" smtClean="0"/>
              <a:t>2022 </a:t>
            </a:r>
            <a:r>
              <a:rPr lang="en-US" altLang="zh-CN" sz="18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</a:rPr>
              <a:t>5</a:t>
            </a:r>
            <a:r>
              <a:rPr lang="en-US" altLang="zh-CN" sz="1600" dirty="0"/>
              <a:t> teleconference calls scheduled 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(</a:t>
            </a:r>
            <a:r>
              <a:rPr lang="en-US" altLang="zh-CN" sz="1600" dirty="0">
                <a:solidFill>
                  <a:schemeClr val="tx1"/>
                </a:solidFill>
              </a:rPr>
              <a:t>September 12 PM1 &amp; PM2, 13 PM2, 14 PM2, 15 PM2)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Continued </a:t>
            </a:r>
            <a:r>
              <a:rPr lang="en-US" altLang="zh-CN" sz="16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 smtClean="0"/>
              <a:t>for D0.1 (802.11bf </a:t>
            </a:r>
            <a:r>
              <a:rPr lang="en-US" altLang="zh-CN" sz="1600" dirty="0"/>
              <a:t>CC40 comments</a:t>
            </a:r>
            <a:r>
              <a:rPr lang="en-US" altLang="zh-CN" sz="16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 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88+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 smtClean="0"/>
              <a:t>CID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~</a:t>
            </a:r>
            <a:r>
              <a:rPr lang="en-US" altLang="zh-CN" sz="1400" dirty="0" smtClean="0">
                <a:solidFill>
                  <a:srgbClr val="FF0000"/>
                </a:solidFill>
              </a:rPr>
              <a:t>49.8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</a:t>
            </a:r>
            <a:r>
              <a:rPr lang="en-US" altLang="zh-CN" sz="1400" dirty="0" smtClean="0"/>
              <a:t>resolved (</a:t>
            </a:r>
            <a:r>
              <a:rPr lang="en-US" altLang="zh-CN" sz="1400" dirty="0" smtClean="0">
                <a:solidFill>
                  <a:srgbClr val="FF0000"/>
                </a:solidFill>
              </a:rPr>
              <a:t>454/912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(e.g., </a:t>
            </a:r>
            <a:r>
              <a:rPr lang="en-US" altLang="zh-CN" sz="1600" dirty="0"/>
              <a:t>Comment </a:t>
            </a:r>
            <a:r>
              <a:rPr lang="en-US" altLang="zh-CN" sz="1600" dirty="0" smtClean="0"/>
              <a:t>resolution</a:t>
            </a:r>
            <a:r>
              <a:rPr lang="en-US" sz="1600" dirty="0" smtClean="0"/>
              <a:t>, PDT, </a:t>
            </a:r>
            <a:r>
              <a:rPr lang="en-US" altLang="zh-CN" sz="1600" dirty="0" smtClean="0"/>
              <a:t>and developing </a:t>
            </a:r>
            <a:r>
              <a:rPr lang="en-US" altLang="zh-CN" sz="1600" dirty="0" smtClean="0">
                <a:solidFill>
                  <a:schemeClr val="tx1"/>
                </a:solidFill>
              </a:rPr>
              <a:t>the Draft </a:t>
            </a:r>
            <a:r>
              <a:rPr lang="en-US" sz="1600" dirty="0" smtClean="0">
                <a:solidFill>
                  <a:schemeClr val="tx1"/>
                </a:solidFill>
              </a:rPr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Continue </a:t>
            </a:r>
            <a:r>
              <a:rPr lang="en-US" altLang="zh-CN" sz="1600" dirty="0"/>
              <a:t>comment resolution for </a:t>
            </a:r>
            <a:r>
              <a:rPr lang="en-US" altLang="zh-CN" sz="1600" dirty="0" smtClean="0"/>
              <a:t>D0.1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Presentation </a:t>
            </a:r>
            <a:r>
              <a:rPr lang="en-US" altLang="zh-CN" sz="1600" dirty="0"/>
              <a:t>of technical </a:t>
            </a:r>
            <a:r>
              <a:rPr lang="en-US" altLang="zh-CN" sz="1600" dirty="0" smtClean="0"/>
              <a:t>submissions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Further developing </a:t>
            </a:r>
            <a:r>
              <a:rPr lang="en-US" altLang="zh-CN" sz="1600" dirty="0"/>
              <a:t>the </a:t>
            </a:r>
            <a:r>
              <a:rPr lang="en-US" altLang="zh-CN" sz="1600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>
                <a:solidFill>
                  <a:srgbClr val="0000FF"/>
                </a:solidFill>
              </a:rPr>
              <a:t>3</a:t>
            </a:r>
            <a:r>
              <a:rPr lang="en-US" altLang="zh-CN" sz="1600" dirty="0"/>
              <a:t> calls per </a:t>
            </a:r>
            <a:r>
              <a:rPr lang="en-US" altLang="zh-CN" sz="1600" dirty="0" smtClean="0"/>
              <a:t>week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9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6790400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Oct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8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	</a:t>
            </a: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en-US" altLang="zh-CN" sz="18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2022</a:t>
            </a:r>
            <a:endParaRPr lang="en-US" altLang="zh-CN" sz="18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 smtClean="0">
                <a:solidFill>
                  <a:srgbClr val="FF0000"/>
                </a:solidFill>
              </a:rPr>
              <a:t>Initial Letter Ballot (D1.0)		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</a:rPr>
              <a:t>Jul 2022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>
                <a:solidFill>
                  <a:srgbClr val="FF0000"/>
                </a:solidFill>
              </a:rPr>
              <a:t>	</a:t>
            </a:r>
            <a:r>
              <a:rPr lang="en-US" altLang="zh-CN" sz="1800" i="1" kern="0" dirty="0" smtClean="0">
                <a:solidFill>
                  <a:srgbClr val="FF0000"/>
                </a:solidFill>
              </a:rPr>
              <a:t>				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800" i="1" kern="0" dirty="0" smtClean="0">
                <a:solidFill>
                  <a:srgbClr val="FF0000"/>
                </a:solidFill>
              </a:rPr>
              <a:t> 2022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 smtClean="0"/>
              <a:t>Recirculation </a:t>
            </a:r>
            <a:r>
              <a:rPr lang="en-US" altLang="zh-CN" sz="1800" kern="0" dirty="0"/>
              <a:t>LB (</a:t>
            </a:r>
            <a:r>
              <a:rPr lang="en-US" altLang="zh-CN" sz="1800" kern="0" dirty="0" smtClean="0"/>
              <a:t>D2.0)		</a:t>
            </a:r>
            <a:r>
              <a:rPr lang="en-US" altLang="zh-CN" sz="1800" i="1" kern="0" dirty="0" smtClean="0"/>
              <a:t>Jan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May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</a:t>
            </a:r>
            <a:r>
              <a:rPr lang="en-US" altLang="zh-CN" sz="1800" kern="0" dirty="0" smtClean="0"/>
              <a:t>	Sep </a:t>
            </a:r>
            <a:r>
              <a:rPr lang="en-US" altLang="zh-CN" sz="1800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D0.1)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latin typeface="Times New Roman"/>
              </a:rPr>
              <a:t>Sep 1, 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 err="1" smtClean="0">
                <a:solidFill>
                  <a:srgbClr val="000000"/>
                </a:solidFill>
                <a:latin typeface="Times New Roman"/>
              </a:rPr>
              <a:t>TGbf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decide to change the timeline for Initial Letter Ballot (D1.0) to November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dirty="0" smtClean="0"/>
              <a:t>SP </a:t>
            </a:r>
            <a:r>
              <a:rPr lang="en-US" altLang="zh-CN" sz="1800" dirty="0"/>
              <a:t>Result: Unanimous </a:t>
            </a:r>
            <a:r>
              <a:rPr lang="en-US" altLang="zh-CN" sz="1800" dirty="0" smtClean="0"/>
              <a:t>consent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567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</a:t>
            </a:r>
            <a:r>
              <a:rPr lang="en-US" altLang="zh-CN" sz="3200" dirty="0" smtClean="0"/>
              <a:t>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172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19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- 12:00 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(Too close to September interim)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26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(Holiday)</a:t>
            </a: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4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October	6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13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20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24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October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October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November	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(Daylight saving time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end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on Nov.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6)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10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22</a:t>
            </a:r>
            <a:r>
              <a:rPr lang="zh-CN" altLang="en-US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00:00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553200" y="1069759"/>
            <a:ext cx="52578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To be confirmed: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November </a:t>
            </a:r>
            <a:r>
              <a:rPr lang="en-US" altLang="zh-CN" sz="1600" dirty="0" smtClean="0"/>
              <a:t>Plenary </a:t>
            </a:r>
            <a:r>
              <a:rPr lang="en-US" altLang="zh-CN" sz="1600" dirty="0"/>
              <a:t>2022 (November 13-18) </a:t>
            </a:r>
            <a:endParaRPr lang="en-US" altLang="zh-CN" sz="1600" dirty="0" smtClean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(</a:t>
            </a:r>
            <a:r>
              <a:rPr lang="en-US" altLang="zh-CN" sz="1600" dirty="0"/>
              <a:t>Daylight saving time end on </a:t>
            </a:r>
            <a:r>
              <a:rPr lang="en-US" altLang="zh-CN" sz="1600" dirty="0">
                <a:solidFill>
                  <a:srgbClr val="0000FF"/>
                </a:solidFill>
              </a:rPr>
              <a:t>Nov. </a:t>
            </a:r>
            <a:r>
              <a:rPr lang="en-US" altLang="zh-CN" sz="1600" dirty="0" smtClean="0">
                <a:solidFill>
                  <a:srgbClr val="0000FF"/>
                </a:solidFill>
              </a:rPr>
              <a:t>6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November 14    (Monday AM 2),	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10:30-12:30 Thailand time</a:t>
            </a:r>
            <a:endParaRPr lang="en-US" altLang="zh-CN" sz="12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November 14    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(Monday PM </a:t>
            </a: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1),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		</a:t>
            </a:r>
            <a:r>
              <a:rPr lang="en-US" altLang="zh-CN" sz="120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13:30-15:30 </a:t>
            </a: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15    (Tuesday AM 1),	08:00-10:00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November 16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Wednesday AM 1),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17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(Thursday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AM 1),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4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1400" dirty="0">
                <a:cs typeface="Times New Roman" panose="02020603050405020304" pitchFamily="18" charset="0"/>
              </a:rPr>
              <a:t>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 smtClean="0">
                <a:cs typeface="Times New Roman" panose="02020603050405020304" pitchFamily="18" charset="0"/>
              </a:rPr>
              <a:t>(July - September </a:t>
            </a:r>
            <a:r>
              <a:rPr lang="en-US" altLang="zh-CN" sz="1100" dirty="0">
                <a:cs typeface="Times New Roman" panose="02020603050405020304" pitchFamily="18" charset="0"/>
              </a:rPr>
              <a:t>2022 CAC calls: 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9:00 Jun 6 &amp; 27, 18:00 July 10</a:t>
            </a:r>
            <a:r>
              <a:rPr lang="en-US" altLang="zh-CN" sz="11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2. </a:t>
            </a:r>
            <a:r>
              <a:rPr lang="en-US" altLang="zh-CN" sz="1100" dirty="0">
                <a:cs typeface="MS PGothic" charset="0"/>
              </a:rPr>
              <a:t>Thursday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100" dirty="0">
                <a:cs typeface="MS PGothic" charset="0"/>
              </a:rPr>
              <a:t>(Thursday 20</a:t>
            </a:r>
            <a:r>
              <a:rPr lang="zh-CN" altLang="en-US" sz="1100" dirty="0">
                <a:cs typeface="MS PGothic" charset="0"/>
              </a:rPr>
              <a:t>：</a:t>
            </a:r>
            <a:r>
              <a:rPr lang="en-US" altLang="zh-CN" sz="11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1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100" dirty="0">
                <a:cs typeface="MS PGothic" charset="0"/>
              </a:rPr>
              <a:t>will help to take the minutes for these slots.</a:t>
            </a:r>
            <a:endParaRPr lang="zh-CN" altLang="en-US" sz="11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6553200" y="32004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/>
                <a:gridCol w="762000"/>
                <a:gridCol w="762000"/>
                <a:gridCol w="914400"/>
                <a:gridCol w="762000"/>
                <a:gridCol w="838200"/>
                <a:gridCol w="838200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Thailand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 smtClean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2:00-4:00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3:00-5:00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17:00-19:00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4:30-6:30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5:30-7:30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7:30-9:30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8:30-10:30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11:00-13:00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01:00-03:00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14:30-16:30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04:30-06:30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3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1037</TotalTime>
  <Words>370</Words>
  <Application>Microsoft Office PowerPoint</Application>
  <PresentationFormat>宽屏</PresentationFormat>
  <Paragraphs>182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September 2022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26</cp:revision>
  <cp:lastPrinted>1601-01-01T00:00:00Z</cp:lastPrinted>
  <dcterms:created xsi:type="dcterms:W3CDTF">2019-09-06T19:28:44Z</dcterms:created>
  <dcterms:modified xsi:type="dcterms:W3CDTF">2022-09-16T03:25:13Z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