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275" r:id="rId5"/>
    <p:sldId id="276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2" d="100"/>
          <a:sy n="112" d="100"/>
        </p:scale>
        <p:origin x="468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D0.1 CR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591</c:v>
                </c:pt>
                <c:pt idx="1">
                  <c:v>55</c:v>
                </c:pt>
                <c:pt idx="2">
                  <c:v>266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198</c:v>
                </c:pt>
                <c:pt idx="1">
                  <c:v>18</c:v>
                </c:pt>
                <c:pt idx="2">
                  <c:v>238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423286608"/>
        <c:axId val="-1423288784"/>
      </c:barChart>
      <c:catAx>
        <c:axId val="-142328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423288784"/>
        <c:crosses val="autoZero"/>
        <c:auto val="1"/>
        <c:lblAlgn val="ctr"/>
        <c:lblOffset val="100"/>
        <c:noMultiLvlLbl val="0"/>
      </c:catAx>
      <c:valAx>
        <c:axId val="-142328878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423286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30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3119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802.11-22/1614r1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September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2022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2022-09-15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b="1" kern="0" dirty="0">
                <a:solidFill>
                  <a:srgbClr val="0000FF"/>
                </a:solidFill>
                <a:latin typeface="Times New Roman"/>
              </a:rPr>
              <a:t>September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2022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 smtClean="0"/>
              <a:t>TGbf</a:t>
            </a:r>
            <a:r>
              <a:rPr lang="en-US" altLang="zh-CN" dirty="0" smtClean="0"/>
              <a:t> (WLAN Sensing)</a:t>
            </a:r>
            <a:r>
              <a:rPr lang="en-US" dirty="0" smtClean="0"/>
              <a:t>–</a:t>
            </a:r>
            <a:r>
              <a:rPr lang="en-US" altLang="zh-CN" dirty="0" smtClean="0"/>
              <a:t> </a:t>
            </a:r>
            <a:r>
              <a:rPr lang="en-US" altLang="zh-CN" dirty="0">
                <a:solidFill>
                  <a:srgbClr val="0000FF"/>
                </a:solidFill>
              </a:rPr>
              <a:t>September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6934199" cy="49530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Progress during </a:t>
            </a:r>
            <a:r>
              <a:rPr lang="en-US" altLang="zh-CN" sz="1800" dirty="0">
                <a:solidFill>
                  <a:srgbClr val="0000FF"/>
                </a:solidFill>
              </a:rPr>
              <a:t>September </a:t>
            </a:r>
            <a:r>
              <a:rPr lang="en-US" altLang="zh-CN" sz="1800" dirty="0" smtClean="0"/>
              <a:t>2022 </a:t>
            </a:r>
            <a:r>
              <a:rPr lang="en-US" altLang="zh-CN" sz="1800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solidFill>
                  <a:srgbClr val="0000FF"/>
                </a:solidFill>
              </a:rPr>
              <a:t>5</a:t>
            </a:r>
            <a:r>
              <a:rPr lang="en-US" altLang="zh-CN" sz="1600" dirty="0"/>
              <a:t> teleconference calls scheduled for </a:t>
            </a:r>
            <a:r>
              <a:rPr lang="en-US" altLang="zh-CN" sz="1600" dirty="0" err="1"/>
              <a:t>TGbf</a:t>
            </a:r>
            <a:r>
              <a:rPr lang="en-US" altLang="zh-CN" sz="1600" dirty="0"/>
              <a:t> (</a:t>
            </a:r>
            <a:r>
              <a:rPr lang="en-US" altLang="zh-CN" sz="1600" dirty="0">
                <a:solidFill>
                  <a:schemeClr val="tx1"/>
                </a:solidFill>
              </a:rPr>
              <a:t>September 12 PM1 &amp; PM2, 13 PM2, 14 PM2, 15 PM2)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 smtClean="0"/>
              <a:t>Continued </a:t>
            </a:r>
            <a:r>
              <a:rPr lang="en-US" altLang="zh-CN" sz="1600" dirty="0" smtClean="0">
                <a:solidFill>
                  <a:srgbClr val="0000FF"/>
                </a:solidFill>
              </a:rPr>
              <a:t>comment resolution </a:t>
            </a:r>
            <a:r>
              <a:rPr lang="en-US" altLang="zh-CN" sz="1600" dirty="0" smtClean="0"/>
              <a:t>for D0.1 (802.11bf </a:t>
            </a:r>
            <a:r>
              <a:rPr lang="en-US" altLang="zh-CN" sz="1600" dirty="0"/>
              <a:t>CC40 comments</a:t>
            </a:r>
            <a:r>
              <a:rPr lang="en-US" altLang="zh-CN" sz="1600" dirty="0" smtClean="0"/>
              <a:t>)</a:t>
            </a:r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 smtClean="0">
                <a:solidFill>
                  <a:srgbClr val="0000FF"/>
                </a:solidFill>
              </a:rPr>
              <a:t>Newly</a:t>
            </a:r>
            <a:r>
              <a:rPr lang="en-US" altLang="zh-CN" sz="1400" dirty="0" smtClean="0"/>
              <a:t> approved the comment resolution for </a:t>
            </a:r>
            <a:r>
              <a:rPr lang="en-US" altLang="zh-CN" sz="1400" dirty="0" smtClean="0">
                <a:solidFill>
                  <a:srgbClr val="FF0000"/>
                </a:solidFill>
              </a:rPr>
              <a:t>88+</a:t>
            </a:r>
            <a:r>
              <a:rPr lang="en-US" altLang="zh-CN" sz="1400" dirty="0" smtClean="0">
                <a:solidFill>
                  <a:srgbClr val="0000FF"/>
                </a:solidFill>
              </a:rPr>
              <a:t> </a:t>
            </a:r>
            <a:r>
              <a:rPr lang="en-US" altLang="zh-CN" sz="1400" dirty="0" smtClean="0"/>
              <a:t>CID</a:t>
            </a:r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400" dirty="0" smtClean="0"/>
              <a:t>~</a:t>
            </a:r>
            <a:r>
              <a:rPr lang="en-US" altLang="zh-CN" sz="1400" dirty="0" smtClean="0">
                <a:solidFill>
                  <a:srgbClr val="FF0000"/>
                </a:solidFill>
              </a:rPr>
              <a:t>49.8</a:t>
            </a:r>
            <a:r>
              <a:rPr lang="en-US" altLang="zh-CN" sz="1400" dirty="0" smtClean="0"/>
              <a:t>% </a:t>
            </a:r>
            <a:r>
              <a:rPr lang="en-US" altLang="zh-CN" sz="1400" dirty="0"/>
              <a:t>of all </a:t>
            </a:r>
            <a:r>
              <a:rPr lang="en-US" altLang="zh-CN" sz="1400" dirty="0" smtClean="0"/>
              <a:t>CC40 </a:t>
            </a:r>
            <a:r>
              <a:rPr lang="en-US" altLang="zh-CN" sz="1400" dirty="0"/>
              <a:t>comments are now </a:t>
            </a:r>
            <a:r>
              <a:rPr lang="en-US" altLang="zh-CN" sz="1400" dirty="0" smtClean="0"/>
              <a:t>resolved (</a:t>
            </a:r>
            <a:r>
              <a:rPr lang="en-US" altLang="zh-CN" sz="1400" dirty="0" smtClean="0">
                <a:solidFill>
                  <a:srgbClr val="FF0000"/>
                </a:solidFill>
              </a:rPr>
              <a:t>454/912</a:t>
            </a:r>
            <a:r>
              <a:rPr lang="en-US" altLang="zh-CN" sz="1400" dirty="0" smtClean="0">
                <a:solidFill>
                  <a:srgbClr val="0000FF"/>
                </a:solidFill>
              </a:rPr>
              <a:t>, </a:t>
            </a:r>
            <a:r>
              <a:rPr lang="en-US" altLang="zh-CN" sz="1400" dirty="0"/>
              <a:t>Please refer to the figure)</a:t>
            </a:r>
            <a:endParaRPr lang="en-US" sz="1400" dirty="0" smtClean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 smtClean="0"/>
              <a:t>Presentation of technical submissions (e.g., </a:t>
            </a:r>
            <a:r>
              <a:rPr lang="en-US" altLang="zh-CN" sz="1600" dirty="0"/>
              <a:t>Comment </a:t>
            </a:r>
            <a:r>
              <a:rPr lang="en-US" altLang="zh-CN" sz="1600" dirty="0" smtClean="0"/>
              <a:t>resolution</a:t>
            </a:r>
            <a:r>
              <a:rPr lang="en-US" sz="1600" dirty="0" smtClean="0"/>
              <a:t>, PDT, </a:t>
            </a:r>
            <a:r>
              <a:rPr lang="en-US" altLang="zh-CN" sz="1600" dirty="0" smtClean="0"/>
              <a:t>and developing </a:t>
            </a:r>
            <a:r>
              <a:rPr lang="en-US" altLang="zh-CN" sz="1600" dirty="0" smtClean="0">
                <a:solidFill>
                  <a:schemeClr val="tx1"/>
                </a:solidFill>
              </a:rPr>
              <a:t>the Draft </a:t>
            </a:r>
            <a:r>
              <a:rPr lang="en-US" sz="1600" dirty="0" smtClean="0">
                <a:solidFill>
                  <a:schemeClr val="tx1"/>
                </a:solidFill>
              </a:rPr>
              <a:t>……)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Continue </a:t>
            </a:r>
            <a:r>
              <a:rPr lang="en-US" altLang="zh-CN" sz="1600" dirty="0"/>
              <a:t>comment resolution for </a:t>
            </a:r>
            <a:r>
              <a:rPr lang="en-US" altLang="zh-CN" sz="1600" dirty="0" smtClean="0"/>
              <a:t>D0.1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Presentation </a:t>
            </a:r>
            <a:r>
              <a:rPr lang="en-US" altLang="zh-CN" sz="1600" dirty="0"/>
              <a:t>of technical </a:t>
            </a:r>
            <a:r>
              <a:rPr lang="en-US" altLang="zh-CN" sz="1600" dirty="0" smtClean="0"/>
              <a:t>submissions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Further developing </a:t>
            </a:r>
            <a:r>
              <a:rPr lang="en-US" altLang="zh-CN" sz="1600" dirty="0"/>
              <a:t>the </a:t>
            </a:r>
            <a:r>
              <a:rPr lang="en-US" altLang="zh-CN" sz="1600" dirty="0" smtClean="0">
                <a:solidFill>
                  <a:srgbClr val="0000FF"/>
                </a:solidFill>
              </a:rPr>
              <a:t>Draft 0.1-1.0</a:t>
            </a:r>
            <a:r>
              <a:rPr lang="en-US" altLang="zh-CN" sz="1600" dirty="0" smtClean="0"/>
              <a:t> 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/>
              <a:t>Requested </a:t>
            </a:r>
            <a:r>
              <a:rPr lang="en-US" altLang="zh-CN" sz="1600" dirty="0">
                <a:solidFill>
                  <a:srgbClr val="0000FF"/>
                </a:solidFill>
              </a:rPr>
              <a:t>3</a:t>
            </a:r>
            <a:r>
              <a:rPr lang="en-US" altLang="zh-CN" sz="1600" dirty="0"/>
              <a:t> calls per </a:t>
            </a:r>
            <a:r>
              <a:rPr lang="en-US" altLang="zh-CN" sz="1600" dirty="0" smtClean="0"/>
              <a:t>week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graphicFrame>
        <p:nvGraphicFramePr>
          <p:cNvPr id="9" name="Chart 6">
            <a:extLst>
              <a:ext uri="{FF2B5EF4-FFF2-40B4-BE49-F238E27FC236}">
                <a16:creationId xmlns:a16="http://schemas.microsoft.com/office/drawing/2014/main" xmlns="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6790400"/>
              </p:ext>
            </p:extLst>
          </p:nvPr>
        </p:nvGraphicFramePr>
        <p:xfrm>
          <a:off x="8001000" y="1981200"/>
          <a:ext cx="4007768" cy="34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61168"/>
            <a:ext cx="4573588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5625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PAR approved		</a:t>
            </a:r>
            <a:r>
              <a:rPr lang="en-US" altLang="zh-CN" sz="1800" kern="0" dirty="0" smtClean="0">
                <a:solidFill>
                  <a:schemeClr val="bg1">
                    <a:lumMod val="50000"/>
                  </a:schemeClr>
                </a:solidFill>
              </a:rPr>
              <a:t>	Sep 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First TG meeting		</a:t>
            </a:r>
            <a:r>
              <a:rPr lang="en-US" altLang="zh-CN" sz="1800" kern="0" dirty="0" smtClean="0">
                <a:solidFill>
                  <a:schemeClr val="bg1">
                    <a:lumMod val="50000"/>
                  </a:schemeClr>
                </a:solidFill>
              </a:rPr>
              <a:t>	Oct 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2020</a:t>
            </a: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</a:rPr>
              <a:t>Comment Collection (D0.1)	</a:t>
            </a:r>
            <a:r>
              <a:rPr lang="en-US" altLang="zh-CN" sz="18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800" i="1" strike="sngStrike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800" i="1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	</a:t>
            </a:r>
            <a:r>
              <a:rPr lang="en-US" altLang="zh-CN" sz="18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</a:t>
            </a:r>
            <a:r>
              <a:rPr lang="en-US" altLang="zh-CN" sz="1800" i="1" kern="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April </a:t>
            </a:r>
            <a:r>
              <a:rPr lang="en-US" altLang="zh-CN" sz="18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2022</a:t>
            </a:r>
            <a:endParaRPr lang="en-US" altLang="zh-CN" sz="1800" i="1" kern="0" dirty="0">
              <a:solidFill>
                <a:schemeClr val="bg1">
                  <a:lumMod val="50000"/>
                </a:schemeClr>
              </a:solidFill>
            </a:endParaRP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800" kern="0" dirty="0" smtClean="0">
                <a:solidFill>
                  <a:srgbClr val="FF0000"/>
                </a:solidFill>
              </a:rPr>
              <a:t>Initial Letter Ballot (D1.0)		</a:t>
            </a:r>
            <a:r>
              <a:rPr lang="en-US" altLang="zh-CN" sz="1800" i="1" strike="sngStrike" kern="0" dirty="0" smtClean="0">
                <a:solidFill>
                  <a:srgbClr val="FF0000"/>
                </a:solidFill>
              </a:rPr>
              <a:t>Jul 2022</a:t>
            </a:r>
            <a:r>
              <a:rPr lang="en-US" altLang="zh-CN" sz="1800" i="1" strike="sngStrike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800" i="1" strike="sngStrike" kern="0" dirty="0" smtClean="0">
                <a:solidFill>
                  <a:srgbClr val="FF0000"/>
                </a:solidFill>
              </a:rPr>
              <a:t>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800" i="1" kern="0" dirty="0">
                <a:solidFill>
                  <a:srgbClr val="FF0000"/>
                </a:solidFill>
              </a:rPr>
              <a:t>	</a:t>
            </a:r>
            <a:r>
              <a:rPr lang="en-US" altLang="zh-CN" sz="1800" i="1" kern="0" dirty="0" smtClean="0">
                <a:solidFill>
                  <a:srgbClr val="FF0000"/>
                </a:solidFill>
              </a:rPr>
              <a:t>				</a:t>
            </a:r>
            <a:r>
              <a:rPr lang="en-US" altLang="zh-CN" sz="18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altLang="zh-CN" sz="1800" i="1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Nov</a:t>
            </a:r>
            <a:r>
              <a:rPr lang="en-US" altLang="zh-CN" sz="1800" i="1" kern="0" dirty="0" smtClean="0">
                <a:solidFill>
                  <a:srgbClr val="FF0000"/>
                </a:solidFill>
              </a:rPr>
              <a:t> 2022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800" kern="0" dirty="0" smtClean="0"/>
              <a:t>Recirculation </a:t>
            </a:r>
            <a:r>
              <a:rPr lang="en-US" altLang="zh-CN" sz="1800" kern="0" dirty="0"/>
              <a:t>LB (</a:t>
            </a:r>
            <a:r>
              <a:rPr lang="en-US" altLang="zh-CN" sz="1800" kern="0" dirty="0" smtClean="0"/>
              <a:t>D2.0)		</a:t>
            </a:r>
            <a:r>
              <a:rPr lang="en-US" altLang="zh-CN" sz="1800" i="1" kern="0" dirty="0" smtClean="0"/>
              <a:t>Jan </a:t>
            </a:r>
            <a:r>
              <a:rPr lang="en-US" altLang="zh-CN" sz="1800" i="1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(D3.0)	</a:t>
            </a:r>
            <a:r>
              <a:rPr lang="en-US" altLang="zh-CN" sz="1800" kern="0" dirty="0" smtClean="0"/>
              <a:t>	</a:t>
            </a:r>
            <a:r>
              <a:rPr lang="en-US" altLang="zh-CN" sz="1800" i="1" kern="0" dirty="0" smtClean="0"/>
              <a:t>May </a:t>
            </a:r>
            <a:r>
              <a:rPr lang="en-US" altLang="zh-CN" sz="1800" i="1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Recirculation LB (D4.0)	 </a:t>
            </a:r>
            <a:r>
              <a:rPr lang="en-US" altLang="zh-CN" sz="1800" kern="0" dirty="0" smtClean="0"/>
              <a:t>	</a:t>
            </a:r>
            <a:r>
              <a:rPr lang="en-US" altLang="zh-CN" sz="1800" i="1" kern="0" dirty="0" smtClean="0"/>
              <a:t>July </a:t>
            </a:r>
            <a:r>
              <a:rPr lang="en-US" altLang="zh-CN" sz="1800" i="1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Initial SA Ballot (D4.0)	 </a:t>
            </a:r>
            <a:r>
              <a:rPr lang="en-US" altLang="zh-CN" sz="1800" kern="0" dirty="0" smtClean="0"/>
              <a:t>	Sep </a:t>
            </a:r>
            <a:r>
              <a:rPr lang="en-US" altLang="zh-CN" sz="1800" kern="0" dirty="0"/>
              <a:t>2023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Final 802.11 WG approval	</a:t>
            </a:r>
            <a:r>
              <a:rPr lang="en-US" altLang="zh-CN" sz="1800" kern="0" dirty="0" smtClean="0"/>
              <a:t>	</a:t>
            </a:r>
            <a:r>
              <a:rPr lang="en-US" altLang="zh-CN" sz="1800" i="1" kern="0" dirty="0" smtClean="0"/>
              <a:t>July </a:t>
            </a:r>
            <a:r>
              <a:rPr lang="en-US" altLang="zh-CN" sz="1800" i="1" kern="0" dirty="0"/>
              <a:t>2024 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800" kern="0" dirty="0"/>
              <a:t>802 EC approval		</a:t>
            </a:r>
            <a:r>
              <a:rPr lang="en-US" altLang="zh-CN" sz="1800" kern="0" dirty="0" smtClean="0"/>
              <a:t>	</a:t>
            </a:r>
            <a:r>
              <a:rPr lang="en-US" altLang="zh-CN" sz="1800" i="1" kern="0" dirty="0" smtClean="0"/>
              <a:t>July </a:t>
            </a:r>
            <a:r>
              <a:rPr lang="en-US" altLang="zh-CN" sz="1800" i="1" kern="0" dirty="0"/>
              <a:t>2024 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800" kern="0" dirty="0" err="1"/>
              <a:t>RevCom</a:t>
            </a:r>
            <a:r>
              <a:rPr lang="en-US" altLang="zh-CN" sz="1800" kern="0" dirty="0"/>
              <a:t> and SASB approval 	Sep 2024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collection for </a:t>
            </a:r>
            <a:r>
              <a:rPr lang="en-US" altLang="zh-CN" kern="0" dirty="0" smtClean="0">
                <a:solidFill>
                  <a:srgbClr val="000000"/>
                </a:solidFill>
              </a:rPr>
              <a:t>D0.1)</a:t>
            </a:r>
            <a:endParaRPr lang="en-US" altLang="zh-CN" kern="0" dirty="0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600200"/>
            <a:ext cx="57356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Early-mid May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Identify topics, </a:t>
            </a:r>
            <a:r>
              <a:rPr lang="en-US" altLang="zh-CN" sz="1800" kern="0" dirty="0" err="1">
                <a:solidFill>
                  <a:schemeClr val="bg1">
                    <a:lumMod val="50000"/>
                  </a:schemeClr>
                </a:solidFill>
                <a:latin typeface="Times New Roman"/>
              </a:rPr>
              <a:t>PoCs</a:t>
            </a: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, and volunteers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May 20</a:t>
            </a:r>
            <a:r>
              <a:rPr lang="en-US" altLang="zh-CN" sz="22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th</a:t>
            </a: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Comment collection closes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Week of May 23</a:t>
            </a:r>
            <a:r>
              <a:rPr lang="en-US" altLang="zh-CN" sz="22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rd</a:t>
            </a: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Editor classifies comments and share them with TTTs</a:t>
            </a:r>
          </a:p>
          <a:p>
            <a:pPr lvl="0">
              <a:buFont typeface="Times New Roman" pitchFamily="16" charset="0"/>
              <a:buChar char="•"/>
            </a:pP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June 3</a:t>
            </a:r>
            <a:r>
              <a:rPr lang="en-US" altLang="zh-CN" sz="2200" kern="0" baseline="3000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rd</a:t>
            </a:r>
            <a:r>
              <a:rPr lang="en-US" altLang="zh-CN" sz="22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Deadline for comment assignment</a:t>
            </a:r>
          </a:p>
          <a:p>
            <a:pPr lvl="1">
              <a:buFont typeface="Times New Roman" pitchFamily="16" charset="0"/>
              <a:buChar char="•"/>
            </a:pPr>
            <a:endParaRPr lang="en-US" altLang="zh-CN" sz="1800" kern="0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Times New Roman" pitchFamily="16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latin typeface="Times New Roman"/>
              </a:rPr>
              <a:t>Sep 1, </a:t>
            </a:r>
            <a:r>
              <a:rPr lang="en-US" altLang="zh-CN" kern="0" dirty="0" smtClean="0">
                <a:solidFill>
                  <a:srgbClr val="000000"/>
                </a:solidFill>
                <a:latin typeface="Times New Roman"/>
              </a:rPr>
              <a:t>2022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kern="0" dirty="0" err="1" smtClean="0">
                <a:solidFill>
                  <a:srgbClr val="000000"/>
                </a:solidFill>
                <a:latin typeface="Times New Roman"/>
              </a:rPr>
              <a:t>TGbf</a:t>
            </a:r>
            <a:r>
              <a:rPr lang="en-US" altLang="zh-CN" sz="18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decide to change the timeline for Initial Letter Ballot (D1.0) to November </a:t>
            </a:r>
            <a:r>
              <a:rPr lang="en-US" altLang="zh-CN" sz="1800" kern="0" dirty="0" smtClean="0">
                <a:solidFill>
                  <a:srgbClr val="000000"/>
                </a:solidFill>
                <a:latin typeface="Times New Roman"/>
              </a:rPr>
              <a:t>2022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sz="1800" dirty="0" smtClean="0"/>
              <a:t>SP </a:t>
            </a:r>
            <a:r>
              <a:rPr lang="en-US" altLang="zh-CN" sz="1800" dirty="0"/>
              <a:t>Result: Unanimous </a:t>
            </a:r>
            <a:r>
              <a:rPr lang="en-US" altLang="zh-CN" sz="1800" dirty="0" smtClean="0"/>
              <a:t>consent</a:t>
            </a:r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18807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35673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</a:t>
            </a:r>
            <a:r>
              <a:rPr lang="en-US" altLang="zh-CN" sz="3200" dirty="0" smtClean="0"/>
              <a:t>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990600"/>
            <a:ext cx="6172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>
                <a:cs typeface="Times New Roman" panose="02020603050405020304" pitchFamily="18" charset="0"/>
              </a:rPr>
              <a:t>Confirmed:</a:t>
            </a:r>
            <a:endParaRPr lang="en-US" altLang="zh-CN" sz="1200" dirty="0" smtClean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September 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19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	(Monday),	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- 12:00 ET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 (Too close to September interim)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September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20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- 12:00 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September 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22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September	26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September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27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September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29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October	3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ET</a:t>
            </a:r>
            <a:r>
              <a:rPr lang="en-US" altLang="zh-CN" sz="11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 (Holiday)</a:t>
            </a:r>
            <a:endParaRPr lang="en-US" altLang="zh-CN" sz="1100" strike="sngStrike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October	4	(Tuesday),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October	6	(Thursday),	23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 smtClean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October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October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11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October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13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October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17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October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18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October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20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October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24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October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25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October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27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 smtClean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October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31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November	3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7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(Monday),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09</a:t>
            </a:r>
            <a:r>
              <a:rPr lang="zh-CN" altLang="en-US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11:00 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ET </a:t>
            </a:r>
            <a:r>
              <a:rPr lang="en-US" altLang="zh-CN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(Daylight saving time </a:t>
            </a:r>
            <a:r>
              <a:rPr lang="en-US" altLang="zh-CN" sz="1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end </a:t>
            </a:r>
            <a:r>
              <a:rPr lang="en-US" altLang="zh-CN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on Nov. </a:t>
            </a:r>
            <a:r>
              <a:rPr lang="en-US" altLang="zh-CN" sz="11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6)</a:t>
            </a:r>
            <a:endParaRPr lang="en-US" altLang="zh-CN" sz="1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8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(Tuesday),	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09</a:t>
            </a:r>
            <a:r>
              <a:rPr lang="zh-CN" altLang="en-US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11:00 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November 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10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	(Thursday),	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22</a:t>
            </a:r>
            <a:r>
              <a:rPr lang="zh-CN" altLang="en-US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</a:t>
            </a:r>
            <a:r>
              <a:rPr lang="en-US" altLang="zh-CN" sz="11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00:00 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553200" y="1069759"/>
            <a:ext cx="5257800" cy="51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/>
              <a:t>To be confirmed:</a:t>
            </a:r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en-US" altLang="zh-CN" sz="1600" dirty="0"/>
              <a:t>	November </a:t>
            </a:r>
            <a:r>
              <a:rPr lang="en-US" altLang="zh-CN" sz="1600" dirty="0" smtClean="0"/>
              <a:t>Plenary </a:t>
            </a:r>
            <a:r>
              <a:rPr lang="en-US" altLang="zh-CN" sz="1600" dirty="0"/>
              <a:t>2022 (November 13-18) </a:t>
            </a:r>
            <a:endParaRPr lang="en-US" altLang="zh-CN" sz="1600" dirty="0" smtClean="0"/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en-US" altLang="zh-CN" sz="1600" dirty="0"/>
              <a:t>	</a:t>
            </a:r>
            <a:r>
              <a:rPr lang="en-US" altLang="zh-CN" sz="1600" dirty="0" smtClean="0"/>
              <a:t>(</a:t>
            </a:r>
            <a:r>
              <a:rPr lang="en-US" altLang="zh-CN" sz="1600" dirty="0"/>
              <a:t>Daylight saving time end on </a:t>
            </a:r>
            <a:r>
              <a:rPr lang="en-US" altLang="zh-CN" sz="1600" dirty="0">
                <a:solidFill>
                  <a:srgbClr val="0000FF"/>
                </a:solidFill>
              </a:rPr>
              <a:t>Nov. </a:t>
            </a:r>
            <a:r>
              <a:rPr lang="en-US" altLang="zh-CN" sz="1600" dirty="0" smtClean="0">
                <a:solidFill>
                  <a:srgbClr val="0000FF"/>
                </a:solidFill>
              </a:rPr>
              <a:t>6</a:t>
            </a:r>
            <a:r>
              <a:rPr lang="en-US" altLang="zh-CN" sz="1600" dirty="0" smtClean="0"/>
              <a:t>)</a:t>
            </a:r>
            <a:endParaRPr lang="en-US" altLang="zh-CN" sz="1600" dirty="0"/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November 14    (Monday AM 2),	</a:t>
            </a: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10:30-12:30 Thailand time</a:t>
            </a:r>
            <a:endParaRPr lang="en-US" altLang="zh-CN" sz="1200" dirty="0" smtClean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November 14    </a:t>
            </a:r>
            <a:r>
              <a:rPr lang="en-US" altLang="zh-CN" sz="1200" dirty="0">
                <a:solidFill>
                  <a:srgbClr val="FFC000"/>
                </a:solidFill>
                <a:cs typeface="Times New Roman" panose="02020603050405020304" pitchFamily="18" charset="0"/>
              </a:rPr>
              <a:t>(Monday PM </a:t>
            </a:r>
            <a:r>
              <a:rPr lang="en-US" altLang="zh-CN" sz="1200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1),</a:t>
            </a:r>
            <a:r>
              <a:rPr lang="en-US" altLang="zh-CN" sz="1200" dirty="0">
                <a:solidFill>
                  <a:srgbClr val="FFC000"/>
                </a:solidFill>
                <a:cs typeface="Times New Roman" panose="02020603050405020304" pitchFamily="18" charset="0"/>
              </a:rPr>
              <a:t>		</a:t>
            </a:r>
            <a:r>
              <a:rPr lang="en-US" altLang="zh-CN" sz="1200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13:30-15:30 </a:t>
            </a:r>
            <a:r>
              <a:rPr lang="en-US" altLang="zh-CN" sz="1200" dirty="0">
                <a:solidFill>
                  <a:srgbClr val="FFC000"/>
                </a:solidFill>
                <a:cs typeface="Times New Roman" panose="02020603050405020304" pitchFamily="18" charset="0"/>
              </a:rPr>
              <a:t>Thailand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15    (Tuesday AM 1),	08:00-10:00 Thailand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November 16   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Wednesday AM 1),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08:00-10:00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Thailand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November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17   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(Thursday 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AM 1),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sz="12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08:00-10:00 </a:t>
            </a: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Thailand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400" dirty="0" smtClean="0">
                <a:cs typeface="Times New Roman" panose="02020603050405020304" pitchFamily="18" charset="0"/>
              </a:rPr>
              <a:t>** </a:t>
            </a:r>
            <a:r>
              <a:rPr lang="en-US" altLang="zh-CN" sz="1400" dirty="0">
                <a:cs typeface="Times New Roman" panose="02020603050405020304" pitchFamily="18" charset="0"/>
              </a:rPr>
              <a:t>Note: </a:t>
            </a:r>
          </a:p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AutoNum type="arabicPeriod"/>
              <a:defRPr/>
            </a:pPr>
            <a:r>
              <a:rPr lang="en-US" altLang="zh-CN" sz="1100" dirty="0">
                <a:cs typeface="Times New Roman" panose="02020603050405020304" pitchFamily="18" charset="0"/>
              </a:rPr>
              <a:t>when conflict with CAC, the call will be changed 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100" dirty="0" smtClean="0">
                <a:cs typeface="Times New Roman" panose="02020603050405020304" pitchFamily="18" charset="0"/>
              </a:rPr>
              <a:t>(July - September </a:t>
            </a:r>
            <a:r>
              <a:rPr lang="en-US" altLang="zh-CN" sz="1100" dirty="0">
                <a:cs typeface="Times New Roman" panose="02020603050405020304" pitchFamily="18" charset="0"/>
              </a:rPr>
              <a:t>2022 CAC calls: </a:t>
            </a:r>
            <a:r>
              <a:rPr lang="en-US" altLang="zh-CN" sz="1100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9:00 Jun 6 &amp; 27, 18:00 July 10</a:t>
            </a:r>
            <a:r>
              <a:rPr lang="en-US" altLang="zh-CN" sz="1100" dirty="0">
                <a:cs typeface="Times New Roman" panose="02020603050405020304" pitchFamily="18" charset="0"/>
              </a:rPr>
              <a:t>)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100" dirty="0">
                <a:cs typeface="Times New Roman" panose="02020603050405020304" pitchFamily="18" charset="0"/>
              </a:rPr>
              <a:t>2. </a:t>
            </a:r>
            <a:r>
              <a:rPr lang="en-US" altLang="zh-CN" sz="1100" dirty="0">
                <a:cs typeface="MS PGothic" charset="0"/>
              </a:rPr>
              <a:t>Thursday 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23:00 - 01:00am ET </a:t>
            </a:r>
            <a:r>
              <a:rPr lang="en-US" altLang="zh-CN" sz="1100" dirty="0">
                <a:cs typeface="MS PGothic" charset="0"/>
              </a:rPr>
              <a:t>(Thursday 20</a:t>
            </a:r>
            <a:r>
              <a:rPr lang="zh-CN" altLang="en-US" sz="1100" dirty="0">
                <a:cs typeface="MS PGothic" charset="0"/>
              </a:rPr>
              <a:t>：</a:t>
            </a:r>
            <a:r>
              <a:rPr lang="en-US" altLang="zh-CN" sz="1100" dirty="0"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1100" dirty="0">
                <a:solidFill>
                  <a:srgbClr val="0000FF"/>
                </a:solidFill>
                <a:cs typeface="MS PGothic" charset="0"/>
              </a:rPr>
              <a:t>Sang Kim </a:t>
            </a:r>
            <a:r>
              <a:rPr lang="en-US" altLang="zh-CN" sz="1100" dirty="0">
                <a:cs typeface="MS PGothic" charset="0"/>
              </a:rPr>
              <a:t>will help to take the minutes for these slots.</a:t>
            </a:r>
            <a:endParaRPr lang="zh-CN" altLang="en-US" sz="1100" dirty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6553200" y="3200400"/>
          <a:ext cx="5486400" cy="1505585"/>
        </p:xfrm>
        <a:graphic>
          <a:graphicData uri="http://schemas.openxmlformats.org/drawingml/2006/table">
            <a:tbl>
              <a:tblPr firstRow="1" firstCol="1" bandRow="1"/>
              <a:tblGrid>
                <a:gridCol w="609600"/>
                <a:gridCol w="762000"/>
                <a:gridCol w="762000"/>
                <a:gridCol w="914400"/>
                <a:gridCol w="762000"/>
                <a:gridCol w="838200"/>
                <a:gridCol w="838200"/>
              </a:tblGrid>
              <a:tr h="262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dirty="0" smtClean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Thailand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 Europe</a:t>
                      </a:r>
                      <a:endParaRPr lang="zh-CN" altLang="zh-CN" sz="1050" dirty="0" smtClea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050" kern="1200" dirty="0" smtClean="0">
                        <a:solidFill>
                          <a:srgbClr val="1F497D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09:00-11:00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2:00-4:00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3:00-5:00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20:00-22:00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17:00-19:00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11:30-13:30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4:30-6:30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5:30-7:30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22:30-00:30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14:30-16:30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7:30-9:30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8:30-10:30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01:30-03:30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22:30-00:30</a:t>
                      </a:r>
                      <a:endParaRPr lang="zh-CN" sz="9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17:00-19:00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10:00-12:00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11:00-13:00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04:00-06:00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01:00-03:00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0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Evening 1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20:30-22:30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13:30-15:30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14:30-16:30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07:30-09:30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04:30-06:30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3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1037</TotalTime>
  <Words>370</Words>
  <Application>Microsoft Office PowerPoint</Application>
  <PresentationFormat>宽屏</PresentationFormat>
  <Paragraphs>182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MS Gothic</vt:lpstr>
      <vt:lpstr>MS PGothic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September 2022</vt:lpstr>
      <vt:lpstr>TGbf Timeline (Updated)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26</cp:revision>
  <cp:lastPrinted>1601-01-01T00:00:00Z</cp:lastPrinted>
  <dcterms:created xsi:type="dcterms:W3CDTF">2019-09-06T19:28:44Z</dcterms:created>
  <dcterms:modified xsi:type="dcterms:W3CDTF">2022-09-16T03:25:13Z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(3)gyT/rqKVtK/n9HkL7viW15O6rneXeu2pR778zSCAzwogp4mAD4SDxSgQsxt7KZZbXKzU2s1p
UlfdWOzpL7oGKuSawY/yB9MlTSwW1lDHkUXzSlS35Ath547vVU5QmXCTB+mlYtSVct+ciJ7/
EsPp/3unMLuok1c7tBTYhD+IRAOD+wpwOLXKEjzKs83JEEhcFtDiJSCNJAsGcEiu3YSwiQUV
xn38ChVwq9fHfStj/S</vt:lpwstr>
  </property>
  <property fmtid="{D5CDD505-2E9C-101B-9397-08002B2CF9AE}" pid="3" name="_2015_ms_pID_7253431">
    <vt:lpwstr>OtKDRz1dEDtG+YuieMzVagIJGngFWli0pPQLkUbyIK4ZLaqdZmwtQ2
rFUtJiQ23oE3J5Tu5wyHbufevlNX8ah1JBFQELC+ni9Nw+J5anaQdn7opOqn9JFLjlBp5Y7t
lTCRXrh5Kt/4u8DCvNQ8ibxqKm3DIa/wJJgQ/ZH/iOIeqnLxK1bHRTf7KWpHobGWB4Ct6145
SBJl6Ygy1xLmk1H+XpKLt1voqZWUtdJGDXzY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n0mmJXJfopQDc2QXAL9X/VA=</vt:lpwstr>
  </property>
</Properties>
</file>