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75" r:id="rId5"/>
    <p:sldId id="27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7" d="100"/>
          <a:sy n="97" d="100"/>
        </p:scale>
        <p:origin x="84" y="4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D0.1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198</c:v>
                </c:pt>
                <c:pt idx="1">
                  <c:v>18</c:v>
                </c:pt>
                <c:pt idx="2">
                  <c:v>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635388048"/>
        <c:axId val="-1635390768"/>
      </c:barChart>
      <c:catAx>
        <c:axId val="-163538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635390768"/>
        <c:crosses val="autoZero"/>
        <c:auto val="1"/>
        <c:lblAlgn val="ctr"/>
        <c:lblOffset val="100"/>
        <c:noMultiLvlLbl val="0"/>
      </c:catAx>
      <c:valAx>
        <c:axId val="-16353907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63538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30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311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802.11-22/1614r0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September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2022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2022-07-14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>
                <a:solidFill>
                  <a:srgbClr val="0000FF"/>
                </a:solidFill>
                <a:latin typeface="Times New Roman"/>
              </a:rPr>
              <a:t>September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2022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0000FF"/>
                </a:solidFill>
              </a:rPr>
              <a:t>September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6934199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>
                <a:solidFill>
                  <a:srgbClr val="0000FF"/>
                </a:solidFill>
              </a:rPr>
              <a:t>September </a:t>
            </a:r>
            <a:r>
              <a:rPr lang="en-US" altLang="zh-CN" sz="1800" dirty="0" smtClean="0"/>
              <a:t>2022 </a:t>
            </a:r>
            <a:r>
              <a:rPr lang="en-US" altLang="zh-CN" sz="18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</a:rPr>
              <a:t>5</a:t>
            </a:r>
            <a:r>
              <a:rPr lang="en-US" altLang="zh-CN" sz="1600" dirty="0"/>
              <a:t> teleconference calls scheduled for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(</a:t>
            </a:r>
            <a:r>
              <a:rPr lang="en-US" altLang="zh-CN" sz="1600" dirty="0">
                <a:solidFill>
                  <a:schemeClr val="tx1"/>
                </a:solidFill>
              </a:rPr>
              <a:t>September 12 PM1 &amp; PM2, 13 PM2, 14 PM2, 15 PM2)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Continued </a:t>
            </a:r>
            <a:r>
              <a:rPr lang="en-US" altLang="zh-CN" sz="1600" dirty="0" smtClean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 smtClean="0"/>
              <a:t>for D0.1 (802.11bf </a:t>
            </a:r>
            <a:r>
              <a:rPr lang="en-US" altLang="zh-CN" sz="1600" dirty="0"/>
              <a:t>CC40 comments</a:t>
            </a:r>
            <a:r>
              <a:rPr lang="en-US" altLang="zh-CN" sz="1600" dirty="0" smtClean="0"/>
              <a:t>)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0000FF"/>
                </a:solidFill>
              </a:rPr>
              <a:t>Newly</a:t>
            </a:r>
            <a:r>
              <a:rPr lang="en-US" altLang="zh-CN" sz="1400" dirty="0" smtClean="0"/>
              <a:t> approved the comment resolution for </a:t>
            </a:r>
            <a:r>
              <a:rPr lang="en-US" altLang="zh-CN" sz="1400" dirty="0" smtClean="0">
                <a:solidFill>
                  <a:srgbClr val="FF0000"/>
                </a:solidFill>
              </a:rPr>
              <a:t>88+</a:t>
            </a:r>
            <a:r>
              <a:rPr lang="en-US" altLang="zh-CN" sz="1400" dirty="0" smtClean="0">
                <a:solidFill>
                  <a:srgbClr val="0000FF"/>
                </a:solidFill>
              </a:rPr>
              <a:t> </a:t>
            </a:r>
            <a:r>
              <a:rPr lang="en-US" altLang="zh-CN" sz="1400" dirty="0" smtClean="0"/>
              <a:t>CID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/>
              <a:t>~</a:t>
            </a:r>
            <a:r>
              <a:rPr lang="en-US" altLang="zh-CN" sz="1400" dirty="0" smtClean="0">
                <a:solidFill>
                  <a:srgbClr val="FF0000"/>
                </a:solidFill>
              </a:rPr>
              <a:t>49.8</a:t>
            </a:r>
            <a:r>
              <a:rPr lang="en-US" altLang="zh-CN" sz="1400" dirty="0" smtClean="0"/>
              <a:t>% </a:t>
            </a:r>
            <a:r>
              <a:rPr lang="en-US" altLang="zh-CN" sz="1400" dirty="0"/>
              <a:t>of all </a:t>
            </a:r>
            <a:r>
              <a:rPr lang="en-US" altLang="zh-CN" sz="1400" dirty="0" smtClean="0"/>
              <a:t>CC40 </a:t>
            </a:r>
            <a:r>
              <a:rPr lang="en-US" altLang="zh-CN" sz="1400" dirty="0"/>
              <a:t>comments are now </a:t>
            </a:r>
            <a:r>
              <a:rPr lang="en-US" altLang="zh-CN" sz="1400" dirty="0" smtClean="0"/>
              <a:t>resolved </a:t>
            </a:r>
            <a:r>
              <a:rPr lang="en-US" altLang="zh-CN" sz="1400" dirty="0" smtClean="0"/>
              <a:t>(</a:t>
            </a:r>
            <a:r>
              <a:rPr lang="en-US" altLang="zh-CN" sz="1400" dirty="0" smtClean="0">
                <a:solidFill>
                  <a:srgbClr val="FF0000"/>
                </a:solidFill>
              </a:rPr>
              <a:t>454/912</a:t>
            </a:r>
            <a:r>
              <a:rPr lang="en-US" altLang="zh-CN" sz="1400" dirty="0" smtClean="0">
                <a:solidFill>
                  <a:srgbClr val="0000FF"/>
                </a:solidFill>
              </a:rPr>
              <a:t>, </a:t>
            </a:r>
            <a:r>
              <a:rPr lang="en-US" altLang="zh-CN" sz="1400" dirty="0"/>
              <a:t>Please refer to the figure)</a:t>
            </a:r>
            <a:endParaRPr lang="en-US" sz="1400" dirty="0" smtClean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Presentation of technical submissions (e.g., </a:t>
            </a:r>
            <a:r>
              <a:rPr lang="en-US" altLang="zh-CN" sz="1600" dirty="0"/>
              <a:t>Comment </a:t>
            </a:r>
            <a:r>
              <a:rPr lang="en-US" altLang="zh-CN" sz="1600" dirty="0" smtClean="0"/>
              <a:t>resolution</a:t>
            </a:r>
            <a:r>
              <a:rPr lang="en-US" sz="1600" dirty="0" smtClean="0"/>
              <a:t>, PDT, </a:t>
            </a:r>
            <a:r>
              <a:rPr lang="en-US" altLang="zh-CN" sz="1600" dirty="0" smtClean="0"/>
              <a:t>and developing </a:t>
            </a:r>
            <a:r>
              <a:rPr lang="en-US" altLang="zh-CN" sz="1600" dirty="0" smtClean="0">
                <a:solidFill>
                  <a:schemeClr val="tx1"/>
                </a:solidFill>
              </a:rPr>
              <a:t>the Draft </a:t>
            </a:r>
            <a:r>
              <a:rPr lang="en-US" sz="1600" dirty="0" smtClean="0">
                <a:solidFill>
                  <a:schemeClr val="tx1"/>
                </a:solidFill>
              </a:rPr>
              <a:t>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Continue </a:t>
            </a:r>
            <a:r>
              <a:rPr lang="en-US" altLang="zh-CN" sz="1600" dirty="0"/>
              <a:t>comment resolution for </a:t>
            </a:r>
            <a:r>
              <a:rPr lang="en-US" altLang="zh-CN" sz="1600" dirty="0" smtClean="0"/>
              <a:t>D0.1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Presentation </a:t>
            </a:r>
            <a:r>
              <a:rPr lang="en-US" altLang="zh-CN" sz="1600" dirty="0"/>
              <a:t>of technical </a:t>
            </a:r>
            <a:r>
              <a:rPr lang="en-US" altLang="zh-CN" sz="1600" dirty="0" smtClean="0"/>
              <a:t>submissions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Further developing </a:t>
            </a:r>
            <a:r>
              <a:rPr lang="en-US" altLang="zh-CN" sz="1600" dirty="0"/>
              <a:t>the </a:t>
            </a:r>
            <a:r>
              <a:rPr lang="en-US" altLang="zh-CN" sz="1600" dirty="0" smtClean="0">
                <a:solidFill>
                  <a:srgbClr val="0000FF"/>
                </a:solidFill>
              </a:rPr>
              <a:t>Draft 0.1-1.0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Requested </a:t>
            </a:r>
            <a:r>
              <a:rPr lang="en-US" altLang="zh-CN" sz="1600" dirty="0">
                <a:solidFill>
                  <a:srgbClr val="0000FF"/>
                </a:solidFill>
              </a:rPr>
              <a:t>3</a:t>
            </a:r>
            <a:r>
              <a:rPr lang="en-US" altLang="zh-CN" sz="1600" dirty="0"/>
              <a:t> calls per </a:t>
            </a:r>
            <a:r>
              <a:rPr lang="en-US" altLang="zh-CN" sz="1600" dirty="0" smtClean="0"/>
              <a:t>week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9" name="Chart 6">
            <a:extLst>
              <a:ext uri="{FF2B5EF4-FFF2-40B4-BE49-F238E27FC236}">
                <a16:creationId xmlns=""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6790400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61168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PAR approved		</a:t>
            </a: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</a:rPr>
              <a:t>	Sep 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First TG meeting		</a:t>
            </a: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</a:rPr>
              <a:t>	Oct 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8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8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	</a:t>
            </a:r>
            <a:r>
              <a:rPr lang="en-US" altLang="zh-CN" sz="18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en-US" altLang="zh-CN" sz="18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8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2022</a:t>
            </a:r>
            <a:endParaRPr lang="en-US" altLang="zh-CN" sz="18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800" kern="0" dirty="0" smtClean="0">
                <a:solidFill>
                  <a:srgbClr val="FF0000"/>
                </a:solidFill>
              </a:rPr>
              <a:t>Initial Letter Ballot (D1.0)		</a:t>
            </a:r>
            <a:r>
              <a:rPr lang="en-US" altLang="zh-CN" sz="1800" i="1" strike="sngStrike" kern="0" dirty="0" smtClean="0">
                <a:solidFill>
                  <a:srgbClr val="FF0000"/>
                </a:solidFill>
              </a:rPr>
              <a:t>Jul 2022</a:t>
            </a:r>
            <a:r>
              <a:rPr lang="en-US" altLang="zh-CN" sz="1800" i="1" strike="sngStrike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800" i="1" strike="sngStrike" kern="0" dirty="0" smtClean="0">
                <a:solidFill>
                  <a:srgbClr val="FF0000"/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>
                <a:solidFill>
                  <a:srgbClr val="FF0000"/>
                </a:solidFill>
              </a:rPr>
              <a:t>	</a:t>
            </a:r>
            <a:r>
              <a:rPr lang="en-US" altLang="zh-CN" sz="1800" i="1" kern="0" dirty="0" smtClean="0">
                <a:solidFill>
                  <a:srgbClr val="FF0000"/>
                </a:solidFill>
              </a:rPr>
              <a:t>				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8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Nov</a:t>
            </a:r>
            <a:r>
              <a:rPr lang="en-US" altLang="zh-CN" sz="1800" i="1" kern="0" dirty="0" smtClean="0">
                <a:solidFill>
                  <a:srgbClr val="FF0000"/>
                </a:solidFill>
              </a:rPr>
              <a:t> 2022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 smtClean="0"/>
              <a:t>Recirculation </a:t>
            </a:r>
            <a:r>
              <a:rPr lang="en-US" altLang="zh-CN" sz="1800" kern="0" dirty="0"/>
              <a:t>LB (</a:t>
            </a:r>
            <a:r>
              <a:rPr lang="en-US" altLang="zh-CN" sz="1800" kern="0" dirty="0" smtClean="0"/>
              <a:t>D2.0)		</a:t>
            </a:r>
            <a:r>
              <a:rPr lang="en-US" altLang="zh-CN" sz="1800" i="1" kern="0" dirty="0" smtClean="0"/>
              <a:t>Jan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(D3.0)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May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(D4.0)	 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SA Ballot (D4.0)	 </a:t>
            </a:r>
            <a:r>
              <a:rPr lang="en-US" altLang="zh-CN" sz="1800" kern="0" dirty="0" smtClean="0"/>
              <a:t>	Sep </a:t>
            </a:r>
            <a:r>
              <a:rPr lang="en-US" altLang="zh-CN" sz="1800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Final 802.11 WG approval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802 EC approval	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 err="1"/>
              <a:t>RevCom</a:t>
            </a:r>
            <a:r>
              <a:rPr lang="en-US" altLang="zh-CN" sz="18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</a:t>
            </a:r>
            <a:r>
              <a:rPr lang="en-US" altLang="zh-CN" kern="0" dirty="0" smtClean="0">
                <a:solidFill>
                  <a:srgbClr val="000000"/>
                </a:solidFill>
              </a:rPr>
              <a:t>D0.1)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Identify topics, </a:t>
            </a:r>
            <a:r>
              <a:rPr lang="en-US" altLang="zh-CN" sz="18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PoCs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May 20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th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Week of May 23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June 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Deadline for comment assignment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latin typeface="Times New Roman"/>
              </a:rPr>
              <a:t>Sep 1, 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/>
              </a:rPr>
              <a:t>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 err="1" smtClean="0">
                <a:solidFill>
                  <a:srgbClr val="000000"/>
                </a:solidFill>
                <a:latin typeface="Times New Roman"/>
              </a:rPr>
              <a:t>TGbf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decide to change the timeline for Initial Letter Ballot (D1.0) to November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dirty="0" smtClean="0"/>
              <a:t>SP </a:t>
            </a:r>
            <a:r>
              <a:rPr lang="en-US" altLang="zh-CN" sz="1800" dirty="0"/>
              <a:t>Result: Unanimous </a:t>
            </a:r>
            <a:r>
              <a:rPr lang="en-US" altLang="zh-CN" sz="1800" dirty="0" smtClean="0"/>
              <a:t>consent</a:t>
            </a: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18807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3567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</a:t>
            </a:r>
            <a:r>
              <a:rPr lang="en-US" altLang="zh-CN" sz="3200" dirty="0" smtClean="0"/>
              <a:t>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172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Confirmed:</a:t>
            </a:r>
            <a:endParaRPr lang="en-US" altLang="zh-CN" sz="1200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September 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19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- 12:00 ET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(Too close to September interim)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20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September 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22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	26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27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September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29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October	3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(Holiday)</a:t>
            </a: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October	4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October	6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October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13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17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18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October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20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24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25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October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27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November	3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7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09</a:t>
            </a:r>
            <a:r>
              <a:rPr lang="zh-CN" altLang="en-US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ET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(Daylight saving time </a:t>
            </a:r>
            <a:r>
              <a:rPr lang="en-US" altLang="zh-CN" sz="1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end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on Nov. </a:t>
            </a:r>
            <a:r>
              <a:rPr lang="en-US" altLang="zh-CN" sz="1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6)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8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09</a:t>
            </a:r>
            <a:r>
              <a:rPr lang="zh-CN" altLang="en-US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10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22</a:t>
            </a:r>
            <a:r>
              <a:rPr lang="zh-CN" altLang="en-US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00:00 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553200" y="1069759"/>
            <a:ext cx="52578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/>
              <a:t>To be confirmed: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600" dirty="0"/>
              <a:t>	November </a:t>
            </a:r>
            <a:r>
              <a:rPr lang="en-US" altLang="zh-CN" sz="1600" dirty="0" smtClean="0"/>
              <a:t>Plenary </a:t>
            </a:r>
            <a:r>
              <a:rPr lang="en-US" altLang="zh-CN" sz="1600" dirty="0"/>
              <a:t>2022 (November 13-18) </a:t>
            </a:r>
            <a:endParaRPr lang="en-US" altLang="zh-CN" sz="1600" dirty="0" smtClean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(</a:t>
            </a:r>
            <a:r>
              <a:rPr lang="en-US" altLang="zh-CN" sz="1600" dirty="0"/>
              <a:t>Daylight saving time end on </a:t>
            </a:r>
            <a:r>
              <a:rPr lang="en-US" altLang="zh-CN" sz="1600" dirty="0">
                <a:solidFill>
                  <a:srgbClr val="0000FF"/>
                </a:solidFill>
              </a:rPr>
              <a:t>Nov. </a:t>
            </a:r>
            <a:r>
              <a:rPr lang="en-US" altLang="zh-CN" sz="1600" dirty="0" smtClean="0">
                <a:solidFill>
                  <a:srgbClr val="0000FF"/>
                </a:solidFill>
              </a:rPr>
              <a:t>6</a:t>
            </a:r>
            <a:r>
              <a:rPr lang="en-US" altLang="zh-CN" sz="1600" dirty="0" smtClean="0"/>
              <a:t>)</a:t>
            </a:r>
            <a:endParaRPr lang="en-US" altLang="zh-CN" sz="1600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November 14    (Monday AM 2),	</a:t>
            </a: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10:30-12:30 Thailand time</a:t>
            </a:r>
            <a:endParaRPr lang="en-US" altLang="zh-CN" sz="1200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November 14    </a:t>
            </a:r>
            <a:r>
              <a:rPr lang="en-US" altLang="zh-CN" sz="1200" dirty="0">
                <a:solidFill>
                  <a:srgbClr val="FFC000"/>
                </a:solidFill>
                <a:cs typeface="Times New Roman" panose="02020603050405020304" pitchFamily="18" charset="0"/>
              </a:rPr>
              <a:t>(Monday PM </a:t>
            </a:r>
            <a:r>
              <a:rPr lang="en-US" altLang="zh-CN" sz="12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1),</a:t>
            </a:r>
            <a:r>
              <a:rPr lang="en-US" altLang="zh-CN" sz="1200" dirty="0">
                <a:solidFill>
                  <a:srgbClr val="FFC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12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13:30-15:30 </a:t>
            </a:r>
            <a:r>
              <a:rPr lang="en-US" altLang="zh-CN" sz="1200" dirty="0">
                <a:solidFill>
                  <a:srgbClr val="FFC000"/>
                </a:solidFill>
                <a:cs typeface="Times New Roman" panose="02020603050405020304" pitchFamily="18" charset="0"/>
              </a:rPr>
              <a:t>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15    (Tuesday AM 1),	08:00-10:00 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November 16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Wednesday AM 1),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08:00-10:00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17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(Thursday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AM 1),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08:00-10:00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400" dirty="0" smtClean="0">
                <a:cs typeface="Times New Roman" panose="02020603050405020304" pitchFamily="18" charset="0"/>
              </a:rPr>
              <a:t>** </a:t>
            </a:r>
            <a:r>
              <a:rPr lang="en-US" altLang="zh-CN" sz="1400" dirty="0">
                <a:cs typeface="Times New Roman" panose="02020603050405020304" pitchFamily="18" charset="0"/>
              </a:rPr>
              <a:t>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when conflict with CAC, the call will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 smtClean="0">
                <a:cs typeface="Times New Roman" panose="02020603050405020304" pitchFamily="18" charset="0"/>
              </a:rPr>
              <a:t>(July - September </a:t>
            </a:r>
            <a:r>
              <a:rPr lang="en-US" altLang="zh-CN" sz="1100" dirty="0">
                <a:cs typeface="Times New Roman" panose="02020603050405020304" pitchFamily="18" charset="0"/>
              </a:rPr>
              <a:t>2022 CAC calls: 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9:00 Jun 6 &amp; 27, 18:00 July 10</a:t>
            </a:r>
            <a:r>
              <a:rPr lang="en-US" altLang="zh-CN" sz="11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2. </a:t>
            </a:r>
            <a:r>
              <a:rPr lang="en-US" altLang="zh-CN" sz="1100" dirty="0">
                <a:cs typeface="MS PGothic" charset="0"/>
              </a:rPr>
              <a:t>Thursday 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1100" dirty="0">
                <a:cs typeface="MS PGothic" charset="0"/>
              </a:rPr>
              <a:t>(Thursday 20</a:t>
            </a:r>
            <a:r>
              <a:rPr lang="zh-CN" altLang="en-US" sz="1100" dirty="0">
                <a:cs typeface="MS PGothic" charset="0"/>
              </a:rPr>
              <a:t>：</a:t>
            </a:r>
            <a:r>
              <a:rPr lang="en-US" altLang="zh-CN" sz="11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11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1100" dirty="0">
                <a:cs typeface="MS PGothic" charset="0"/>
              </a:rPr>
              <a:t>will help to take the minutes for these slots.</a:t>
            </a:r>
            <a:endParaRPr lang="zh-CN" altLang="en-US" sz="11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6553200" y="3200400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762000"/>
                <a:gridCol w="762000"/>
                <a:gridCol w="914400"/>
                <a:gridCol w="762000"/>
                <a:gridCol w="838200"/>
                <a:gridCol w="838200"/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Thailand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 smtClean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09:00-11:00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2:00-4:00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3:00-5:00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17:00-19:00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4:30-6:30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5:30-7:30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14:30-16:30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7:30-9:30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8:30-10:30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17:00-19:00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11:00-13:00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01:00-03:00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20:30-22:30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14:30-16:30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04:30-06:30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3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1035</TotalTime>
  <Words>370</Words>
  <Application>Microsoft Office PowerPoint</Application>
  <PresentationFormat>宽屏</PresentationFormat>
  <Paragraphs>182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September 2022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25</cp:revision>
  <cp:lastPrinted>1601-01-01T00:00:00Z</cp:lastPrinted>
  <dcterms:created xsi:type="dcterms:W3CDTF">2019-09-06T19:28:44Z</dcterms:created>
  <dcterms:modified xsi:type="dcterms:W3CDTF">2022-09-16T03:11:46Z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(3)gyT/rqKVtK/n9HkL7viW15O6rneXeu2pR778zSCAzwogp4mAD4SDxSgQsxt7KZZbXKzU2s1p
UlfdWOzpL7oGKuSawY/yB9MlTSwW1lDHkUXzSlS35Ath547vVU5QmXCTB+mlYtSVct+ciJ7/
EsPp/3unMLuok1c7tBTYhD+IRAOD+wpwOLXKEjzKs83JEEhcFtDiJSCNJAsGcEiu3YSwiQUV
xn38ChVwq9fHfStj/S</vt:lpwstr>
  </property>
  <property fmtid="{D5CDD505-2E9C-101B-9397-08002B2CF9AE}" pid="3" name="_2015_ms_pID_7253431">
    <vt:lpwstr>OtKDRz1dEDtG+YuieMzVagIJGngFWli0pPQLkUbyIK4ZLaqdZmwtQ2
rFUtJiQ23oE3J5Tu5wyHbufevlNX8ah1JBFQELC+ni9Nw+J5anaQdn7opOqn9JFLjlBp5Y7t
lTCRXrh5Kt/4u8DCvNQ8ibxqKm3DIa/wJJgQ/ZH/iOIeqnLxK1bHRTf7KWpHobGWB4Ct6145
SBJl6Ygy1xLmk1H+XpKLt1voqZWUtdJGDXzY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n0mmJXJfopQDc2QXAL9X/VA=</vt:lpwstr>
  </property>
</Properties>
</file>