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665" r:id="rId3"/>
    <p:sldId id="2659" r:id="rId4"/>
    <p:sldId id="2657" r:id="rId5"/>
    <p:sldId id="2660" r:id="rId6"/>
    <p:sldId id="2661" r:id="rId7"/>
    <p:sldId id="2662" r:id="rId8"/>
    <p:sldId id="2663" r:id="rId9"/>
    <p:sldId id="2664" r:id="rId10"/>
    <p:sldId id="2656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00"/>
    <a:srgbClr val="FF0000"/>
    <a:srgbClr val="FFFF00"/>
    <a:srgbClr val="2D2DB9"/>
    <a:srgbClr val="FF9999"/>
    <a:srgbClr val="FFCC99"/>
    <a:srgbClr val="99FF99"/>
    <a:srgbClr val="B2B2B2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70155B-7A98-4A75-BCCB-782FE3BF0B56}" v="12" dt="2022-09-14T06:52:35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50" autoAdjust="0"/>
    <p:restoredTop sz="96704" autoAdjust="0"/>
  </p:normalViewPr>
  <p:slideViewPr>
    <p:cSldViewPr>
      <p:cViewPr varScale="1">
        <p:scale>
          <a:sx n="110" d="100"/>
          <a:sy n="110" d="100"/>
        </p:scale>
        <p:origin x="1134" y="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-580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299" y="-1027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802.11-17/0291r0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Mar 2017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 dirty="0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802.11-17/0291r0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Mar 2017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925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802.11-22/1613r0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63379"/>
            <a:ext cx="95699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Sept 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  <p:sldLayoutId id="2147483650" r:id="rId4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mentor.ieee.org/802.11/dcn/20/11-20-1973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accent6"/>
                </a:solidFill>
              </a:rPr>
              <a:t>A briefing of coexistence issues for</a:t>
            </a:r>
            <a:br>
              <a:rPr lang="en-US" dirty="0">
                <a:solidFill>
                  <a:schemeClr val="accent6"/>
                </a:solidFill>
              </a:rPr>
            </a:br>
            <a:r>
              <a:rPr lang="en-US" dirty="0">
                <a:solidFill>
                  <a:schemeClr val="accent6"/>
                </a:solidFill>
              </a:rPr>
              <a:t>IEEE 802.11 WG in September 2022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14 September 2022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578594"/>
              </p:ext>
            </p:extLst>
          </p:nvPr>
        </p:nvGraphicFramePr>
        <p:xfrm>
          <a:off x="685800" y="3429000"/>
          <a:ext cx="7696200" cy="762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3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EE31D-E71E-5151-1E43-15AFF58C3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AU" dirty="0"/>
              <a:t>Appendix: 6 GHz spectrum is tied to </a:t>
            </a:r>
            <a:r>
              <a:rPr lang="en-AU" dirty="0" err="1"/>
              <a:t>coex</a:t>
            </a:r>
            <a:r>
              <a:rPr lang="en-AU" dirty="0"/>
              <a:t> … and is probably the key to avoiding the worst </a:t>
            </a:r>
            <a:r>
              <a:rPr lang="en-AU" dirty="0" err="1"/>
              <a:t>coex</a:t>
            </a:r>
            <a:r>
              <a:rPr lang="en-AU" dirty="0"/>
              <a:t> issues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6343AF-4676-0ACF-8D2B-878B23201F5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801A61-006C-7EB7-9FE7-488862ABD1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8D85C64-BD2C-8879-18A0-323E0DC1C28B}"/>
              </a:ext>
            </a:extLst>
          </p:cNvPr>
          <p:cNvSpPr/>
          <p:nvPr/>
        </p:nvSpPr>
        <p:spPr>
          <a:xfrm>
            <a:off x="163498" y="2992760"/>
            <a:ext cx="4103702" cy="3600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>
                <a:solidFill>
                  <a:schemeClr val="tx1"/>
                </a:solidFill>
              </a:rPr>
              <a:t>All 1200 MHz in 6 GHz unlicensed?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9C8B3C-93DE-2DA9-3B64-61EF75F2AEC3}"/>
              </a:ext>
            </a:extLst>
          </p:cNvPr>
          <p:cNvSpPr/>
          <p:nvPr/>
        </p:nvSpPr>
        <p:spPr>
          <a:xfrm>
            <a:off x="4728067" y="2991275"/>
            <a:ext cx="4252436" cy="3600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>
                <a:solidFill>
                  <a:schemeClr val="tx1"/>
                </a:solidFill>
              </a:rPr>
              <a:t>All 1200 MHz in 6 GHz unlicensed?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0AC70D-68AB-58B8-C452-5EA5D7C486E1}"/>
              </a:ext>
            </a:extLst>
          </p:cNvPr>
          <p:cNvSpPr/>
          <p:nvPr/>
        </p:nvSpPr>
        <p:spPr>
          <a:xfrm>
            <a:off x="152401" y="1916832"/>
            <a:ext cx="8828681" cy="3600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>
                <a:solidFill>
                  <a:schemeClr val="tx1"/>
                </a:solidFill>
              </a:rPr>
              <a:t>Wi-Fi is the prime technology in unlicenced spectrum?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AAC7451-2E25-4F76-D078-9010F31B01F9}"/>
              </a:ext>
            </a:extLst>
          </p:cNvPr>
          <p:cNvSpPr/>
          <p:nvPr/>
        </p:nvSpPr>
        <p:spPr>
          <a:xfrm>
            <a:off x="168235" y="3968544"/>
            <a:ext cx="1988136" cy="1573056"/>
          </a:xfrm>
          <a:prstGeom prst="rect">
            <a:avLst/>
          </a:prstGeom>
          <a:noFill/>
          <a:ln>
            <a:solidFill>
              <a:srgbClr val="00B05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>
                <a:solidFill>
                  <a:srgbClr val="00B050"/>
                </a:solidFill>
              </a:rPr>
              <a:t>Wi-Fi has room to grow &amp; thrive for benefit of all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E123E7-7C19-30FC-BCE5-5C6DD3ADF05C}"/>
              </a:ext>
            </a:extLst>
          </p:cNvPr>
          <p:cNvSpPr/>
          <p:nvPr/>
        </p:nvSpPr>
        <p:spPr>
          <a:xfrm>
            <a:off x="2279064" y="3962829"/>
            <a:ext cx="1988136" cy="1573056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dirty="0">
                <a:solidFill>
                  <a:srgbClr val="FF0000"/>
                </a:solidFill>
              </a:rPr>
              <a:t>Insufficient unlicensed spectrum for Wi-Fi to meet users’ needs!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C11E00B-BEBB-A961-1608-AFA747BFC862}"/>
              </a:ext>
            </a:extLst>
          </p:cNvPr>
          <p:cNvSpPr/>
          <p:nvPr/>
        </p:nvSpPr>
        <p:spPr>
          <a:xfrm>
            <a:off x="4881750" y="3958917"/>
            <a:ext cx="1976250" cy="1573056"/>
          </a:xfrm>
          <a:prstGeom prst="rect">
            <a:avLst/>
          </a:prstGeom>
          <a:noFill/>
          <a:ln>
            <a:solidFill>
              <a:srgbClr val="FF66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dirty="0">
                <a:solidFill>
                  <a:srgbClr val="FF6600"/>
                </a:solidFill>
              </a:rPr>
              <a:t>Coex issue between</a:t>
            </a:r>
            <a:br>
              <a:rPr lang="en-AU" sz="1600" dirty="0">
                <a:solidFill>
                  <a:srgbClr val="FF6600"/>
                </a:solidFill>
              </a:rPr>
            </a:br>
            <a:r>
              <a:rPr lang="en-AU" sz="1600" dirty="0">
                <a:solidFill>
                  <a:srgbClr val="FF6600"/>
                </a:solidFill>
              </a:rPr>
              <a:t>Wi-Fi &amp; LAA/NR-U, mitigated by possibility of using avoidance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F4C1884-DA34-A211-E15A-7921A25A145A}"/>
              </a:ext>
            </a:extLst>
          </p:cNvPr>
          <p:cNvSpPr/>
          <p:nvPr/>
        </p:nvSpPr>
        <p:spPr>
          <a:xfrm>
            <a:off x="7005410" y="3958024"/>
            <a:ext cx="1977559" cy="1582295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dirty="0">
                <a:solidFill>
                  <a:srgbClr val="FF0000"/>
                </a:solidFill>
              </a:rPr>
              <a:t>Coex issue between</a:t>
            </a:r>
            <a:br>
              <a:rPr lang="en-AU" sz="1600" dirty="0">
                <a:solidFill>
                  <a:srgbClr val="FF0000"/>
                </a:solidFill>
              </a:rPr>
            </a:br>
            <a:r>
              <a:rPr lang="en-AU" sz="1600" dirty="0">
                <a:solidFill>
                  <a:srgbClr val="FF0000"/>
                </a:solidFill>
              </a:rPr>
              <a:t>Wi-Fi &amp; LAA/NR-U, with no current known mitigations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F1A2EFF-DBF0-AE16-C7AA-5FE67FE4FC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967" y="5562600"/>
            <a:ext cx="476672" cy="47667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9A649C9-5C87-9792-742A-88187B91FF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1539" y="5562600"/>
            <a:ext cx="476672" cy="47667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4F392CB-D206-655C-6A14-3F98CDB6E2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67732" y="5553517"/>
            <a:ext cx="476672" cy="476672"/>
          </a:xfrm>
          <a:prstGeom prst="rect">
            <a:avLst/>
          </a:prstGeom>
        </p:spPr>
      </p:pic>
      <p:pic>
        <p:nvPicPr>
          <p:cNvPr id="16" name="Picture 2" descr="☹">
            <a:extLst>
              <a:ext uri="{FF2B5EF4-FFF2-40B4-BE49-F238E27FC236}">
                <a16:creationId xmlns:a16="http://schemas.microsoft.com/office/drawing/2014/main" id="{68BABC54-1635-43D7-753E-9FB8A87667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5590" y="5562600"/>
            <a:ext cx="476672" cy="476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618CC39-FE5C-2558-5834-47FE4E45F1D8}"/>
              </a:ext>
            </a:extLst>
          </p:cNvPr>
          <p:cNvCxnSpPr>
            <a:cxnSpLocks/>
            <a:endCxn id="6" idx="0"/>
          </p:cNvCxnSpPr>
          <p:nvPr/>
        </p:nvCxnSpPr>
        <p:spPr>
          <a:xfrm flipH="1">
            <a:off x="2215349" y="2276872"/>
            <a:ext cx="12351" cy="715888"/>
          </a:xfrm>
          <a:prstGeom prst="straightConnector1">
            <a:avLst/>
          </a:prstGeom>
          <a:ln w="76200">
            <a:solidFill>
              <a:schemeClr val="accent2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A8D1211-2DBA-140E-6AD7-5E3BA9128E5F}"/>
              </a:ext>
            </a:extLst>
          </p:cNvPr>
          <p:cNvCxnSpPr>
            <a:cxnSpLocks/>
            <a:endCxn id="7" idx="0"/>
          </p:cNvCxnSpPr>
          <p:nvPr/>
        </p:nvCxnSpPr>
        <p:spPr>
          <a:xfrm flipH="1">
            <a:off x="6854285" y="2276872"/>
            <a:ext cx="3715" cy="714403"/>
          </a:xfrm>
          <a:prstGeom prst="straightConnector1">
            <a:avLst/>
          </a:prstGeom>
          <a:ln w="76200">
            <a:solidFill>
              <a:schemeClr val="accent2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73E69BF-0A1D-527C-BE04-862286E6598B}"/>
              </a:ext>
            </a:extLst>
          </p:cNvPr>
          <p:cNvCxnSpPr>
            <a:cxnSpLocks/>
            <a:endCxn id="9" idx="0"/>
          </p:cNvCxnSpPr>
          <p:nvPr/>
        </p:nvCxnSpPr>
        <p:spPr>
          <a:xfrm>
            <a:off x="1162303" y="3351315"/>
            <a:ext cx="0" cy="617229"/>
          </a:xfrm>
          <a:prstGeom prst="straightConnector1">
            <a:avLst/>
          </a:prstGeom>
          <a:ln w="76200">
            <a:solidFill>
              <a:schemeClr val="accent2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B1A91A2-D69F-8B28-9716-10C1E1B1E594}"/>
              </a:ext>
            </a:extLst>
          </p:cNvPr>
          <p:cNvCxnSpPr>
            <a:cxnSpLocks/>
            <a:endCxn id="10" idx="0"/>
          </p:cNvCxnSpPr>
          <p:nvPr/>
        </p:nvCxnSpPr>
        <p:spPr>
          <a:xfrm flipH="1">
            <a:off x="3273132" y="3351315"/>
            <a:ext cx="994" cy="611514"/>
          </a:xfrm>
          <a:prstGeom prst="straightConnector1">
            <a:avLst/>
          </a:prstGeom>
          <a:ln w="76200">
            <a:solidFill>
              <a:schemeClr val="accent2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BB08013-9B77-E37A-E66C-A0F11A22F5B7}"/>
              </a:ext>
            </a:extLst>
          </p:cNvPr>
          <p:cNvCxnSpPr>
            <a:cxnSpLocks/>
            <a:endCxn id="11" idx="0"/>
          </p:cNvCxnSpPr>
          <p:nvPr/>
        </p:nvCxnSpPr>
        <p:spPr>
          <a:xfrm>
            <a:off x="5869875" y="3351315"/>
            <a:ext cx="0" cy="607602"/>
          </a:xfrm>
          <a:prstGeom prst="straightConnector1">
            <a:avLst/>
          </a:prstGeom>
          <a:ln w="76200">
            <a:solidFill>
              <a:schemeClr val="accent2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0483386-9456-9896-EC15-A27B2C62A153}"/>
              </a:ext>
            </a:extLst>
          </p:cNvPr>
          <p:cNvCxnSpPr>
            <a:cxnSpLocks/>
            <a:endCxn id="12" idx="0"/>
          </p:cNvCxnSpPr>
          <p:nvPr/>
        </p:nvCxnSpPr>
        <p:spPr>
          <a:xfrm>
            <a:off x="7994190" y="3352800"/>
            <a:ext cx="0" cy="605224"/>
          </a:xfrm>
          <a:prstGeom prst="straightConnector1">
            <a:avLst/>
          </a:prstGeom>
          <a:ln w="76200">
            <a:solidFill>
              <a:schemeClr val="accent2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BF1DA23E-D0B0-689B-AED5-A6822AD27E99}"/>
              </a:ext>
            </a:extLst>
          </p:cNvPr>
          <p:cNvSpPr/>
          <p:nvPr/>
        </p:nvSpPr>
        <p:spPr>
          <a:xfrm>
            <a:off x="2328663" y="2335635"/>
            <a:ext cx="4482960" cy="531229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i="1" dirty="0">
                <a:solidFill>
                  <a:schemeClr val="tx1"/>
                </a:solidFill>
              </a:rPr>
              <a:t>It is unclear whether NR-U will succeed;</a:t>
            </a:r>
          </a:p>
          <a:p>
            <a:pPr algn="ctr"/>
            <a:r>
              <a:rPr lang="en-AU" sz="1600" i="1" dirty="0">
                <a:solidFill>
                  <a:schemeClr val="tx1"/>
                </a:solidFill>
              </a:rPr>
              <a:t>LAA has not succeeded so far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30C20C9-ABA9-EE73-B797-D0DE7AA4EA58}"/>
              </a:ext>
            </a:extLst>
          </p:cNvPr>
          <p:cNvSpPr/>
          <p:nvPr/>
        </p:nvSpPr>
        <p:spPr>
          <a:xfrm flipH="1">
            <a:off x="1600200" y="2636912"/>
            <a:ext cx="576063" cy="36004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i="1" dirty="0">
                <a:solidFill>
                  <a:schemeClr val="tx1"/>
                </a:solidFill>
              </a:rPr>
              <a:t>Yes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5C38D7F-22E9-65B2-B3B2-319DAAFD5D86}"/>
              </a:ext>
            </a:extLst>
          </p:cNvPr>
          <p:cNvSpPr/>
          <p:nvPr/>
        </p:nvSpPr>
        <p:spPr>
          <a:xfrm flipH="1">
            <a:off x="6853643" y="2667000"/>
            <a:ext cx="613957" cy="35411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i="1" dirty="0">
                <a:solidFill>
                  <a:schemeClr val="tx1"/>
                </a:solidFill>
              </a:rPr>
              <a:t>No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2B93BAF-1A74-73E8-C67E-A7DF4CBE14EE}"/>
              </a:ext>
            </a:extLst>
          </p:cNvPr>
          <p:cNvSpPr/>
          <p:nvPr/>
        </p:nvSpPr>
        <p:spPr>
          <a:xfrm flipH="1">
            <a:off x="1149810" y="3604805"/>
            <a:ext cx="576063" cy="36004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i="1" dirty="0">
                <a:solidFill>
                  <a:schemeClr val="tx1"/>
                </a:solidFill>
              </a:rPr>
              <a:t>Yes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DE82BF4-A809-634F-05BD-3A054A6F48AF}"/>
              </a:ext>
            </a:extLst>
          </p:cNvPr>
          <p:cNvSpPr/>
          <p:nvPr/>
        </p:nvSpPr>
        <p:spPr>
          <a:xfrm flipH="1">
            <a:off x="3206068" y="3604805"/>
            <a:ext cx="613957" cy="35411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i="1" dirty="0">
                <a:solidFill>
                  <a:schemeClr val="tx1"/>
                </a:solidFill>
              </a:rPr>
              <a:t>No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45E7E88-C474-D246-5260-663C1E13D2D9}"/>
              </a:ext>
            </a:extLst>
          </p:cNvPr>
          <p:cNvSpPr/>
          <p:nvPr/>
        </p:nvSpPr>
        <p:spPr>
          <a:xfrm flipH="1">
            <a:off x="7933926" y="3623171"/>
            <a:ext cx="613957" cy="35411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i="1" dirty="0">
                <a:solidFill>
                  <a:schemeClr val="tx1"/>
                </a:solidFill>
              </a:rPr>
              <a:t>No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9321B00-5A06-6FB6-FA7F-6C0A9F553AF8}"/>
              </a:ext>
            </a:extLst>
          </p:cNvPr>
          <p:cNvSpPr/>
          <p:nvPr/>
        </p:nvSpPr>
        <p:spPr>
          <a:xfrm flipH="1">
            <a:off x="5869875" y="3623171"/>
            <a:ext cx="576063" cy="36004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i="1" dirty="0">
                <a:solidFill>
                  <a:schemeClr val="tx1"/>
                </a:solidFill>
              </a:rPr>
              <a:t>Yes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5CD4DE3-5A0D-66CC-6908-025CC012C3CA}"/>
              </a:ext>
            </a:extLst>
          </p:cNvPr>
          <p:cNvSpPr/>
          <p:nvPr/>
        </p:nvSpPr>
        <p:spPr>
          <a:xfrm>
            <a:off x="3213861" y="3380029"/>
            <a:ext cx="2869805" cy="531229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i="1" dirty="0">
                <a:solidFill>
                  <a:schemeClr val="tx1"/>
                </a:solidFill>
              </a:rPr>
              <a:t>Answer will vary</a:t>
            </a:r>
            <a:br>
              <a:rPr lang="en-AU" sz="1600" i="1" dirty="0">
                <a:solidFill>
                  <a:schemeClr val="tx1"/>
                </a:solidFill>
              </a:rPr>
            </a:br>
            <a:r>
              <a:rPr lang="en-AU" sz="1600" i="1" dirty="0">
                <a:solidFill>
                  <a:schemeClr val="tx1"/>
                </a:solidFill>
              </a:rPr>
              <a:t>by country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DA4C8B4-D11A-1C2E-5F00-0497B53CD4E7}"/>
              </a:ext>
            </a:extLst>
          </p:cNvPr>
          <p:cNvSpPr txBox="1"/>
          <p:nvPr/>
        </p:nvSpPr>
        <p:spPr>
          <a:xfrm>
            <a:off x="1752599" y="6091597"/>
            <a:ext cx="35814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AU" sz="1800" b="1" i="1" dirty="0">
                <a:solidFill>
                  <a:srgbClr val="00B050"/>
                </a:solidFill>
                <a:latin typeface="+mj-lt"/>
              </a:rPr>
              <a:t>1200 MHz of unlicensed is vital</a:t>
            </a:r>
            <a:endParaRPr lang="en-AU" b="1" dirty="0">
              <a:solidFill>
                <a:srgbClr val="00B050"/>
              </a:solidFill>
              <a:latin typeface="+mj-lt"/>
            </a:endParaRPr>
          </a:p>
        </p:txBody>
      </p: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C4A9F4C8-27FF-7716-D684-1EE22BEA1FE4}"/>
              </a:ext>
            </a:extLst>
          </p:cNvPr>
          <p:cNvCxnSpPr>
            <a:cxnSpLocks/>
            <a:stCxn id="31" idx="1"/>
            <a:endCxn id="13" idx="2"/>
          </p:cNvCxnSpPr>
          <p:nvPr/>
        </p:nvCxnSpPr>
        <p:spPr>
          <a:xfrm rot="10800000">
            <a:off x="1162303" y="6039273"/>
            <a:ext cx="590296" cy="236991"/>
          </a:xfrm>
          <a:prstGeom prst="bentConnector2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2EA40E9A-E7E0-F064-AB9A-59DA04C41719}"/>
              </a:ext>
            </a:extLst>
          </p:cNvPr>
          <p:cNvCxnSpPr>
            <a:cxnSpLocks/>
            <a:stCxn id="31" idx="3"/>
            <a:endCxn id="14" idx="2"/>
          </p:cNvCxnSpPr>
          <p:nvPr/>
        </p:nvCxnSpPr>
        <p:spPr>
          <a:xfrm flipV="1">
            <a:off x="5334000" y="6039272"/>
            <a:ext cx="535875" cy="236991"/>
          </a:xfrm>
          <a:prstGeom prst="bentConnector2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1363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F603E-BE54-BA75-7D9B-57407F964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Executive summary: various </a:t>
            </a:r>
            <a:r>
              <a:rPr lang="en-AU" dirty="0" err="1"/>
              <a:t>coex</a:t>
            </a:r>
            <a:r>
              <a:rPr lang="en-AU" dirty="0"/>
              <a:t> issues have not yet been resolved … and assistance is requested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C86F90-E62C-D648-ED12-C5B9BAD705D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2D822A-BA0B-E706-B24A-C021DE16C0F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DEE031-530E-894F-2F7A-B785DBF146C3}"/>
              </a:ext>
            </a:extLst>
          </p:cNvPr>
          <p:cNvSpPr/>
          <p:nvPr/>
        </p:nvSpPr>
        <p:spPr bwMode="auto">
          <a:xfrm>
            <a:off x="1114698" y="1981199"/>
            <a:ext cx="7343502" cy="121761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Ensuring </a:t>
            </a:r>
            <a:r>
              <a:rPr lang="en-AU" sz="1600" i="1" dirty="0">
                <a:latin typeface="+mj-lt"/>
              </a:rPr>
              <a:t>equitable access </a:t>
            </a:r>
            <a:r>
              <a:rPr lang="en-AU" sz="1600" dirty="0">
                <a:latin typeface="+mj-lt"/>
              </a:rPr>
              <a:t>for Wi-Fi is a complex multi-dimensional problem with many trade-offs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Coexistence related activities across the Wi-Fi industry have been broadly successful … but not universally so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2E9AC91-B273-4E46-B8EF-3C48C4B4ACDA}"/>
              </a:ext>
            </a:extLst>
          </p:cNvPr>
          <p:cNvSpPr/>
          <p:nvPr/>
        </p:nvSpPr>
        <p:spPr bwMode="auto">
          <a:xfrm>
            <a:off x="1114697" y="3352797"/>
            <a:ext cx="3131535" cy="190658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Despite best efforts it appears there will be poor </a:t>
            </a:r>
            <a:r>
              <a:rPr lang="en-AU" sz="1600" dirty="0" err="1">
                <a:latin typeface="+mj-lt"/>
              </a:rPr>
              <a:t>coex</a:t>
            </a:r>
            <a:r>
              <a:rPr lang="en-AU" sz="1600" dirty="0">
                <a:latin typeface="+mj-lt"/>
              </a:rPr>
              <a:t> between LAA/NR-U &amp; Wi-Fi in practice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More work is required to understand the issue &amp; find mitigations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7804ED0-D493-8E74-6850-4B2FCCDC3F2E}"/>
              </a:ext>
            </a:extLst>
          </p:cNvPr>
          <p:cNvSpPr/>
          <p:nvPr/>
        </p:nvSpPr>
        <p:spPr bwMode="auto">
          <a:xfrm>
            <a:off x="4863738" y="3352797"/>
            <a:ext cx="3579222" cy="190658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802.11be </a:t>
            </a:r>
            <a:r>
              <a:rPr lang="en-AU" sz="1600" i="1" dirty="0">
                <a:latin typeface="+mj-lt"/>
              </a:rPr>
              <a:t>may</a:t>
            </a:r>
            <a:r>
              <a:rPr lang="en-AU" sz="1600" dirty="0">
                <a:latin typeface="+mj-lt"/>
              </a:rPr>
              <a:t> have less performance that 802.11ax in 5 GHz in Europe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More work is required to understand the risk of 802.11ax/be </a:t>
            </a:r>
            <a:r>
              <a:rPr lang="en-AU" sz="1600" dirty="0" err="1">
                <a:latin typeface="+mj-lt"/>
              </a:rPr>
              <a:t>coex</a:t>
            </a:r>
            <a:r>
              <a:rPr lang="en-AU" sz="1600" dirty="0">
                <a:latin typeface="+mj-lt"/>
              </a:rPr>
              <a:t> issues in Europe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F63C5BA-9F05-9206-80C5-A1B8F43C7BF6}"/>
              </a:ext>
            </a:extLst>
          </p:cNvPr>
          <p:cNvSpPr/>
          <p:nvPr/>
        </p:nvSpPr>
        <p:spPr bwMode="auto">
          <a:xfrm>
            <a:off x="1114696" y="5486400"/>
            <a:ext cx="7328263" cy="685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The Coex SC has many questions (more than just </a:t>
            </a:r>
            <a:r>
              <a:rPr lang="en-AU" sz="1600">
                <a:latin typeface="+mj-lt"/>
              </a:rPr>
              <a:t>those above) </a:t>
            </a:r>
            <a:r>
              <a:rPr lang="en-AU" sz="1600" dirty="0">
                <a:latin typeface="+mj-lt"/>
              </a:rPr>
              <a:t>&amp; not enough answers … please help!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8EEFAB-98ED-37B8-02A4-E484A1E9E370}"/>
              </a:ext>
            </a:extLst>
          </p:cNvPr>
          <p:cNvSpPr/>
          <p:nvPr/>
        </p:nvSpPr>
        <p:spPr bwMode="auto">
          <a:xfrm rot="16200000">
            <a:off x="283822" y="2367936"/>
            <a:ext cx="1217613" cy="4441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Situation</a:t>
            </a:r>
            <a:endParaRPr kumimoji="0" lang="en-AU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589914A-2246-A2F1-E869-EFD0F967D8A1}"/>
              </a:ext>
            </a:extLst>
          </p:cNvPr>
          <p:cNvSpPr/>
          <p:nvPr/>
        </p:nvSpPr>
        <p:spPr bwMode="auto">
          <a:xfrm rot="16200000">
            <a:off x="-60664" y="4084022"/>
            <a:ext cx="1906584" cy="4441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Issue 1</a:t>
            </a:r>
            <a:endParaRPr kumimoji="0" lang="en-AU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0FBE398-3829-2F2C-8BDD-F171A64FC339}"/>
              </a:ext>
            </a:extLst>
          </p:cNvPr>
          <p:cNvSpPr/>
          <p:nvPr/>
        </p:nvSpPr>
        <p:spPr bwMode="auto">
          <a:xfrm rot="16200000">
            <a:off x="3688378" y="4084022"/>
            <a:ext cx="1906584" cy="4441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Issue 2</a:t>
            </a:r>
            <a:endParaRPr kumimoji="0" lang="en-AU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DC3C59B-E311-F139-B352-0577D430C764}"/>
              </a:ext>
            </a:extLst>
          </p:cNvPr>
          <p:cNvSpPr/>
          <p:nvPr/>
        </p:nvSpPr>
        <p:spPr bwMode="auto">
          <a:xfrm rot="16200000">
            <a:off x="549727" y="5607230"/>
            <a:ext cx="685801" cy="4441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Next</a:t>
            </a:r>
          </a:p>
        </p:txBody>
      </p:sp>
    </p:spTree>
    <p:extLst>
      <p:ext uri="{BB962C8B-B14F-4D97-AF65-F5344CB8AC3E}">
        <p14:creationId xmlns:p14="http://schemas.microsoft.com/office/powerpoint/2010/main" val="406062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7312D-D5B2-F555-A0F5-2230D7A57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Ensuring </a:t>
            </a:r>
            <a:r>
              <a:rPr lang="en-AU" i="1" dirty="0"/>
              <a:t>equitable access </a:t>
            </a:r>
            <a:r>
              <a:rPr lang="en-AU" dirty="0"/>
              <a:t>for Wi-Fi is a complex multi-dimensional problem with many trade-offs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1313A-E291-1AC8-78AE-A9CDC79D10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The Coex SC’s goal (from its scope) is to:</a:t>
            </a:r>
          </a:p>
          <a:p>
            <a:pPr lvl="2"/>
            <a:r>
              <a:rPr lang="en-AU" i="1" dirty="0"/>
              <a:t>… promote, within the 802.11 WG and externally, an environment that enables IEEE 802.11 technologies to have equitable access to unlicensed spectrum globally</a:t>
            </a:r>
          </a:p>
          <a:p>
            <a:pPr lvl="1"/>
            <a:r>
              <a:rPr lang="en-AU" dirty="0"/>
              <a:t>This is a complex task with many dimensions, encompassing a variety of stakeholders, not all fans of Wi-Fi technology:</a:t>
            </a:r>
          </a:p>
          <a:p>
            <a:pPr lvl="2"/>
            <a:r>
              <a:rPr lang="en-AU" b="1" dirty="0"/>
              <a:t>Availability</a:t>
            </a:r>
            <a:r>
              <a:rPr lang="en-AU" dirty="0"/>
              <a:t>: politicians/regulators determine availability of unlicensed spectrum with an impact on need for coexistence &amp; mitigation of coexistence issues</a:t>
            </a:r>
          </a:p>
          <a:p>
            <a:pPr lvl="2"/>
            <a:r>
              <a:rPr lang="en-AU" b="1" dirty="0"/>
              <a:t>Rules</a:t>
            </a:r>
            <a:r>
              <a:rPr lang="en-AU" dirty="0"/>
              <a:t>: regulators, ETSI BRAN, … imposed rules influence coexistence issues</a:t>
            </a:r>
          </a:p>
          <a:p>
            <a:pPr lvl="2"/>
            <a:r>
              <a:rPr lang="en-AU" b="1" dirty="0"/>
              <a:t>SDOs</a:t>
            </a:r>
            <a:r>
              <a:rPr lang="en-AU" dirty="0"/>
              <a:t>: standards developed by IEEE 802.11 WG, 3GPP, LTE-U Forum (all with self interest at </a:t>
            </a:r>
            <a:r>
              <a:rPr lang="en-AU" i="1" dirty="0"/>
              <a:t>top of mind</a:t>
            </a:r>
            <a:r>
              <a:rPr lang="en-AU" dirty="0"/>
              <a:t>) all have an impact on coexistence</a:t>
            </a:r>
          </a:p>
          <a:p>
            <a:pPr lvl="2"/>
            <a:r>
              <a:rPr lang="en-AU" b="1" dirty="0"/>
              <a:t>IPR owners</a:t>
            </a:r>
            <a:r>
              <a:rPr lang="en-AU" dirty="0"/>
              <a:t>: some perceive more value in cellular technology used in both licensed &amp; unlicenced spectrum</a:t>
            </a:r>
          </a:p>
          <a:p>
            <a:pPr lvl="2"/>
            <a:r>
              <a:rPr lang="en-AU" b="1" dirty="0"/>
              <a:t>SPs</a:t>
            </a:r>
            <a:r>
              <a:rPr lang="en-AU" dirty="0"/>
              <a:t>: some perceive more value in licensed spectrum (that they own)</a:t>
            </a:r>
          </a:p>
          <a:p>
            <a:pPr lvl="1"/>
            <a:r>
              <a:rPr lang="en-AU" dirty="0"/>
              <a:t>Any solution focusing on </a:t>
            </a:r>
            <a:r>
              <a:rPr lang="en-AU" i="1" dirty="0"/>
              <a:t>equitable access </a:t>
            </a:r>
            <a:r>
              <a:rPr lang="en-AU" dirty="0"/>
              <a:t>will be a trade-off …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39C91B-6B21-EB65-6B84-9B1D9D2D879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8B95E5-BFE0-FC23-F813-46131D8E3C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663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7AF00-4EB2-7EB3-31B6-0004500B0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382000" cy="1066800"/>
          </a:xfrm>
        </p:spPr>
        <p:txBody>
          <a:bodyPr/>
          <a:lstStyle/>
          <a:p>
            <a:r>
              <a:rPr lang="en-AU" dirty="0"/>
              <a:t>Coexistence related activities across the Wi-Fi industry have been broadly successful … but not universally so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34C36-C852-F653-4703-69BEF955C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Successes … and non successes</a:t>
            </a:r>
          </a:p>
          <a:p>
            <a:pPr lvl="1"/>
            <a:r>
              <a:rPr lang="en-AU" dirty="0">
                <a:solidFill>
                  <a:srgbClr val="00B050"/>
                </a:solidFill>
              </a:rPr>
              <a:t>LTE-U was an early threat to </a:t>
            </a:r>
            <a:r>
              <a:rPr lang="en-AU" i="1" dirty="0">
                <a:solidFill>
                  <a:srgbClr val="00B050"/>
                </a:solidFill>
              </a:rPr>
              <a:t>equitable access </a:t>
            </a:r>
            <a:r>
              <a:rPr lang="en-AU" dirty="0">
                <a:solidFill>
                  <a:srgbClr val="00B050"/>
                </a:solidFill>
              </a:rPr>
              <a:t>that has now gone away, mostly due to Wi-Fi industry efforts</a:t>
            </a:r>
          </a:p>
          <a:p>
            <a:pPr lvl="1"/>
            <a:r>
              <a:rPr lang="en-AU" dirty="0">
                <a:solidFill>
                  <a:srgbClr val="00B050"/>
                </a:solidFill>
              </a:rPr>
              <a:t>Wi-Fi industry has gained access to 1200 MHz in 6 GHz band in mostly in America’s </a:t>
            </a:r>
            <a:r>
              <a:rPr lang="en-AU" dirty="0"/>
              <a:t>… </a:t>
            </a:r>
            <a:r>
              <a:rPr lang="en-AU" dirty="0">
                <a:solidFill>
                  <a:srgbClr val="FF6600"/>
                </a:solidFill>
              </a:rPr>
              <a:t>but is still struggling in other countries in face of a well funded &amp; very professional lobbying effort by GSMA and others</a:t>
            </a:r>
          </a:p>
          <a:p>
            <a:pPr lvl="2"/>
            <a:r>
              <a:rPr lang="en-AU" dirty="0"/>
              <a:t>1200 MHz helps meet user needs … and both causes &amp; mitigates </a:t>
            </a:r>
            <a:r>
              <a:rPr lang="en-AU" dirty="0" err="1"/>
              <a:t>coex</a:t>
            </a:r>
            <a:r>
              <a:rPr lang="en-AU" dirty="0"/>
              <a:t> issues</a:t>
            </a:r>
          </a:p>
          <a:p>
            <a:pPr lvl="2"/>
            <a:r>
              <a:rPr lang="en-AU" dirty="0"/>
              <a:t>500 MHz does not meet user needs … but may result in less </a:t>
            </a:r>
            <a:r>
              <a:rPr lang="en-AU" dirty="0" err="1"/>
              <a:t>coex</a:t>
            </a:r>
            <a:r>
              <a:rPr lang="en-AU" dirty="0"/>
              <a:t> issues</a:t>
            </a:r>
          </a:p>
          <a:p>
            <a:pPr lvl="1"/>
            <a:r>
              <a:rPr lang="en-AU" dirty="0">
                <a:solidFill>
                  <a:srgbClr val="00B050"/>
                </a:solidFill>
              </a:rPr>
              <a:t>Debates driven by Wi-Fi industry in 3GPP &amp; ETSI BRAN have resulted in adoption of EDCA-like access for LAA/NR-U </a:t>
            </a:r>
            <a:r>
              <a:rPr lang="en-AU" dirty="0"/>
              <a:t>… </a:t>
            </a:r>
            <a:r>
              <a:rPr lang="en-AU" dirty="0">
                <a:solidFill>
                  <a:srgbClr val="FF0000"/>
                </a:solidFill>
              </a:rPr>
              <a:t>but without the sophisticated multi-level listening mechanisms refined by 802.11 over many years</a:t>
            </a:r>
          </a:p>
          <a:p>
            <a:pPr lvl="2"/>
            <a:r>
              <a:rPr lang="en-AU" i="1" dirty="0"/>
              <a:t>PD/ED + NAV </a:t>
            </a:r>
            <a:r>
              <a:rPr lang="en-AU" dirty="0"/>
              <a:t>as used by Wi-Fi is not perfect … but it works in practice</a:t>
            </a:r>
          </a:p>
          <a:p>
            <a:pPr lvl="2"/>
            <a:r>
              <a:rPr lang="en-AU" i="1" dirty="0"/>
              <a:t>ED-only</a:t>
            </a:r>
            <a:r>
              <a:rPr lang="en-AU" dirty="0"/>
              <a:t> as used by LAA/NR-U works </a:t>
            </a:r>
            <a:r>
              <a:rPr lang="en-AU" i="1" dirty="0"/>
              <a:t>on average </a:t>
            </a:r>
            <a:r>
              <a:rPr lang="en-AU" dirty="0"/>
              <a:t>in sims … but not in practice</a:t>
            </a:r>
          </a:p>
          <a:p>
            <a:pPr lvl="2"/>
            <a:endParaRPr lang="en-AU" dirty="0">
              <a:solidFill>
                <a:srgbClr val="FF0000"/>
              </a:solidFill>
            </a:endParaRPr>
          </a:p>
          <a:p>
            <a:pPr lvl="1"/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97D0B6-8753-A32C-45D0-397F9C5B8BA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1CCE39-1F0D-7F52-9698-FD6AFE70DC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940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62A75-BB25-C99D-9D71-2730CAFE6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Issue 1: despite best efforts it appears there will be poor </a:t>
            </a:r>
            <a:r>
              <a:rPr lang="en-AU" dirty="0" err="1"/>
              <a:t>coex</a:t>
            </a:r>
            <a:r>
              <a:rPr lang="en-AU" dirty="0"/>
              <a:t> between LAA/NR-U &amp; Wi-Fi in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CE61B-7971-6706-E421-2E1E893B7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Uni of Chicago studies (</a:t>
            </a:r>
            <a:r>
              <a:rPr lang="en-AU" dirty="0">
                <a:hlinkClick r:id="rId2"/>
              </a:rPr>
              <a:t>11-20-1973</a:t>
            </a:r>
            <a:r>
              <a:rPr lang="en-AU" i="1" dirty="0"/>
              <a:t> et al</a:t>
            </a:r>
            <a:r>
              <a:rPr lang="en-AU" dirty="0"/>
              <a:t>) showed that </a:t>
            </a:r>
            <a:r>
              <a:rPr lang="en-AU" dirty="0">
                <a:solidFill>
                  <a:srgbClr val="FF0000"/>
                </a:solidFill>
              </a:rPr>
              <a:t>LAA causes significant interference to data traffic</a:t>
            </a:r>
          </a:p>
          <a:p>
            <a:pPr lvl="2"/>
            <a:r>
              <a:rPr lang="en-AU" dirty="0"/>
              <a:t>Probably because LAA is using </a:t>
            </a:r>
            <a:r>
              <a:rPr lang="en-AU" i="1" dirty="0"/>
              <a:t>ED</a:t>
            </a:r>
            <a:r>
              <a:rPr lang="en-AU" dirty="0"/>
              <a:t> @ -72 dBm rather than </a:t>
            </a:r>
            <a:r>
              <a:rPr lang="en-AU" i="1" dirty="0"/>
              <a:t>PD</a:t>
            </a:r>
            <a:r>
              <a:rPr lang="en-AU" dirty="0"/>
              <a:t> @ - 82 dBm</a:t>
            </a:r>
          </a:p>
          <a:p>
            <a:pPr lvl="2"/>
            <a:r>
              <a:rPr lang="en-AU" dirty="0"/>
              <a:t>Also because Wi-Fi’s hidden station mitigation mechanisms based on RTS/CTS have no effect on LAA</a:t>
            </a:r>
          </a:p>
          <a:p>
            <a:pPr lvl="1"/>
            <a:r>
              <a:rPr lang="en-AU" dirty="0">
                <a:solidFill>
                  <a:srgbClr val="FF6600"/>
                </a:solidFill>
              </a:rPr>
              <a:t>This will probably be true for NR-U too</a:t>
            </a:r>
          </a:p>
          <a:p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64BE66-E837-C8EC-59EA-056E99FDFEF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930A03-3EA1-6957-A772-D8F48C2688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6" name="Google Shape;426;p42">
            <a:extLst>
              <a:ext uri="{FF2B5EF4-FFF2-40B4-BE49-F238E27FC236}">
                <a16:creationId xmlns:a16="http://schemas.microsoft.com/office/drawing/2014/main" id="{7E5531CC-2421-9F6D-F122-8A9871221B6F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5800" y="4344232"/>
            <a:ext cx="3063514" cy="1524831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7" name="Google Shape;427;p42">
            <a:extLst>
              <a:ext uri="{FF2B5EF4-FFF2-40B4-BE49-F238E27FC236}">
                <a16:creationId xmlns:a16="http://schemas.microsoft.com/office/drawing/2014/main" id="{818849E9-F883-DE5E-D37E-F7F6431C87A9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511800" y="4344232"/>
            <a:ext cx="3032125" cy="1524831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047A6BB-122F-0ED8-9215-73D09DDE14F5}"/>
              </a:ext>
            </a:extLst>
          </p:cNvPr>
          <p:cNvSpPr/>
          <p:nvPr/>
        </p:nvSpPr>
        <p:spPr bwMode="auto">
          <a:xfrm>
            <a:off x="685800" y="4038600"/>
            <a:ext cx="3063514" cy="29801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400" dirty="0">
                <a:solidFill>
                  <a:schemeClr val="accent6"/>
                </a:solidFill>
                <a:latin typeface="+mj-lt"/>
              </a:rPr>
              <a:t>5 Wi-Fi APs on one channel, no LAA</a:t>
            </a:r>
            <a:endParaRPr kumimoji="0" lang="en-AU" sz="1400" b="0" i="0" u="none" strike="noStrike" cap="none" normalizeH="0" baseline="0" dirty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471EAEB-05A0-8CD7-92AF-F523902C78F0}"/>
              </a:ext>
            </a:extLst>
          </p:cNvPr>
          <p:cNvSpPr/>
          <p:nvPr/>
        </p:nvSpPr>
        <p:spPr bwMode="auto">
          <a:xfrm>
            <a:off x="5511800" y="4046221"/>
            <a:ext cx="3251200" cy="29801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400" dirty="0">
                <a:solidFill>
                  <a:schemeClr val="accent6"/>
                </a:solidFill>
                <a:latin typeface="+mj-lt"/>
              </a:rPr>
              <a:t>5 Wi-Fi APs on one channel, one LAA</a:t>
            </a:r>
            <a:endParaRPr kumimoji="0" lang="en-AU" sz="1400" b="0" i="0" u="none" strike="noStrike" cap="none" normalizeH="0" baseline="0" dirty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2B8FAAD-69A2-1B7D-BF6D-8EC9E64E2E73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 bwMode="auto">
          <a:xfrm>
            <a:off x="3749314" y="4187606"/>
            <a:ext cx="1762486" cy="762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99AD996B-B3EC-5483-7CE6-F8E2810A2427}"/>
              </a:ext>
            </a:extLst>
          </p:cNvPr>
          <p:cNvSpPr/>
          <p:nvPr/>
        </p:nvSpPr>
        <p:spPr bwMode="auto">
          <a:xfrm>
            <a:off x="381000" y="5911457"/>
            <a:ext cx="5105400" cy="29801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400" dirty="0">
                <a:solidFill>
                  <a:schemeClr val="accent6"/>
                </a:solidFill>
                <a:latin typeface="+mj-lt"/>
              </a:rPr>
              <a:t>Addition of LAA caused all Wi-Fi traffic to collapse …</a:t>
            </a:r>
            <a:endParaRPr kumimoji="0" lang="en-AU" sz="1400" b="0" i="0" u="none" strike="noStrike" cap="none" normalizeH="0" baseline="0" dirty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cxnSp>
        <p:nvCxnSpPr>
          <p:cNvPr id="12" name="Connector: Curved 11">
            <a:extLst>
              <a:ext uri="{FF2B5EF4-FFF2-40B4-BE49-F238E27FC236}">
                <a16:creationId xmlns:a16="http://schemas.microsoft.com/office/drawing/2014/main" id="{23202CBD-FFF0-89E3-96A1-B8B64A7ECA67}"/>
              </a:ext>
            </a:extLst>
          </p:cNvPr>
          <p:cNvCxnSpPr>
            <a:cxnSpLocks/>
            <a:stCxn id="11" idx="3"/>
            <a:endCxn id="13" idx="2"/>
          </p:cNvCxnSpPr>
          <p:nvPr/>
        </p:nvCxnSpPr>
        <p:spPr bwMode="auto">
          <a:xfrm flipV="1">
            <a:off x="5486400" y="5718949"/>
            <a:ext cx="685800" cy="341514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EAA03B57-F4E5-FC22-3604-D6BCFEE2FBA7}"/>
              </a:ext>
            </a:extLst>
          </p:cNvPr>
          <p:cNvSpPr/>
          <p:nvPr/>
        </p:nvSpPr>
        <p:spPr bwMode="auto">
          <a:xfrm>
            <a:off x="6096000" y="5513116"/>
            <a:ext cx="152400" cy="20583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90EDA17-D719-1A29-2427-DD4C5CC95917}"/>
              </a:ext>
            </a:extLst>
          </p:cNvPr>
          <p:cNvSpPr/>
          <p:nvPr/>
        </p:nvSpPr>
        <p:spPr bwMode="auto">
          <a:xfrm>
            <a:off x="381000" y="6153843"/>
            <a:ext cx="5105400" cy="29801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400" dirty="0">
                <a:solidFill>
                  <a:schemeClr val="accent6"/>
                </a:solidFill>
                <a:latin typeface="+mj-lt"/>
              </a:rPr>
              <a:t>… except </a:t>
            </a:r>
            <a:r>
              <a:rPr lang="en-AU" sz="1400" dirty="0">
                <a:solidFill>
                  <a:srgbClr val="FF9900"/>
                </a:solidFill>
                <a:latin typeface="+mj-lt"/>
              </a:rPr>
              <a:t>streaming</a:t>
            </a:r>
            <a:r>
              <a:rPr lang="en-AU" sz="1400" dirty="0">
                <a:solidFill>
                  <a:schemeClr val="accent6"/>
                </a:solidFill>
                <a:latin typeface="+mj-lt"/>
              </a:rPr>
              <a:t> because LAA used licensed for streaming</a:t>
            </a:r>
            <a:endParaRPr kumimoji="0" lang="en-AU" sz="1400" b="0" i="0" u="none" strike="noStrike" cap="none" normalizeH="0" baseline="0" dirty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cxnSp>
        <p:nvCxnSpPr>
          <p:cNvPr id="15" name="Connector: Curved 14">
            <a:extLst>
              <a:ext uri="{FF2B5EF4-FFF2-40B4-BE49-F238E27FC236}">
                <a16:creationId xmlns:a16="http://schemas.microsoft.com/office/drawing/2014/main" id="{C86A8A93-5A3D-95E5-AE8B-662E1FBF00A5}"/>
              </a:ext>
            </a:extLst>
          </p:cNvPr>
          <p:cNvCxnSpPr>
            <a:cxnSpLocks/>
            <a:stCxn id="14" idx="3"/>
            <a:endCxn id="16" idx="2"/>
          </p:cNvCxnSpPr>
          <p:nvPr/>
        </p:nvCxnSpPr>
        <p:spPr bwMode="auto">
          <a:xfrm flipV="1">
            <a:off x="5486400" y="5754486"/>
            <a:ext cx="838200" cy="548363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3125F668-BDA5-F434-3F32-064AA3768AA0}"/>
              </a:ext>
            </a:extLst>
          </p:cNvPr>
          <p:cNvSpPr/>
          <p:nvPr/>
        </p:nvSpPr>
        <p:spPr bwMode="auto">
          <a:xfrm>
            <a:off x="6172200" y="5548653"/>
            <a:ext cx="304800" cy="20583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CB10760-137E-6FC6-8D60-59BA7C8AA85F}"/>
              </a:ext>
            </a:extLst>
          </p:cNvPr>
          <p:cNvSpPr/>
          <p:nvPr/>
        </p:nvSpPr>
        <p:spPr bwMode="auto">
          <a:xfrm>
            <a:off x="3749314" y="4316454"/>
            <a:ext cx="1737086" cy="29801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400" dirty="0">
                <a:solidFill>
                  <a:schemeClr val="accent6"/>
                </a:solidFill>
                <a:latin typeface="+mj-lt"/>
              </a:rPr>
              <a:t>11-20-1973 slide 16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400" dirty="0">
                <a:solidFill>
                  <a:schemeClr val="accent6"/>
                </a:solidFill>
                <a:latin typeface="+mj-lt"/>
              </a:rPr>
              <a:t>All client close</a:t>
            </a:r>
            <a:br>
              <a:rPr lang="en-AU" sz="1400" dirty="0">
                <a:solidFill>
                  <a:schemeClr val="accent6"/>
                </a:solidFill>
                <a:latin typeface="+mj-lt"/>
              </a:rPr>
            </a:br>
            <a:r>
              <a:rPr lang="en-AU" sz="1400" dirty="0">
                <a:solidFill>
                  <a:schemeClr val="accent6"/>
                </a:solidFill>
                <a:latin typeface="+mj-lt"/>
              </a:rPr>
              <a:t>to Wi-Fi APs </a:t>
            </a:r>
            <a:endParaRPr kumimoji="0" lang="en-AU" sz="1400" b="0" i="0" u="none" strike="noStrike" cap="none" normalizeH="0" baseline="0" dirty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33030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62A75-BB25-C99D-9D71-2730CAFE6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Next steps 1: more work is required to understand the issue &amp; find mitigations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CE61B-7971-6706-E421-2E1E893B7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Lots of questions on LAA/NR-U/Wi-Fi </a:t>
            </a:r>
            <a:r>
              <a:rPr lang="en-AU" dirty="0" err="1"/>
              <a:t>coex</a:t>
            </a:r>
            <a:r>
              <a:rPr lang="en-AU" dirty="0"/>
              <a:t> … your help is needed!</a:t>
            </a:r>
          </a:p>
          <a:p>
            <a:pPr lvl="1"/>
            <a:r>
              <a:rPr lang="en-AU" dirty="0"/>
              <a:t>It seems likely we have a </a:t>
            </a:r>
            <a:r>
              <a:rPr lang="en-AU" dirty="0" err="1"/>
              <a:t>coex</a:t>
            </a:r>
            <a:r>
              <a:rPr lang="en-AU" dirty="0"/>
              <a:t> problem if LAA/NR-U deployed …</a:t>
            </a:r>
          </a:p>
          <a:p>
            <a:pPr lvl="2"/>
            <a:r>
              <a:rPr lang="en-AU" dirty="0"/>
              <a:t>Is there any counter evidence from deployment measurements?</a:t>
            </a:r>
          </a:p>
          <a:p>
            <a:pPr lvl="2"/>
            <a:r>
              <a:rPr lang="en-AU" dirty="0"/>
              <a:t>Is it reasonable to apply the LAA based measurements to NR-U too?</a:t>
            </a:r>
          </a:p>
          <a:p>
            <a:pPr lvl="1"/>
            <a:r>
              <a:rPr lang="en-AU" dirty="0"/>
              <a:t>We are not yet sure if LAA/NR-U will be widely deployed …</a:t>
            </a:r>
          </a:p>
          <a:p>
            <a:pPr lvl="2"/>
            <a:r>
              <a:rPr lang="en-AU" dirty="0"/>
              <a:t>Is extensive LAA/NR-U deployment expected in any significant markets?</a:t>
            </a:r>
          </a:p>
          <a:p>
            <a:pPr lvl="2"/>
            <a:r>
              <a:rPr lang="en-AU" dirty="0"/>
              <a:t>Will there be less LAA/NR-U if more 6 GHz spectrum licensed?</a:t>
            </a:r>
          </a:p>
          <a:p>
            <a:pPr lvl="1"/>
            <a:r>
              <a:rPr lang="en-AU" dirty="0"/>
              <a:t>It seems that there are few ways to deal with the </a:t>
            </a:r>
            <a:r>
              <a:rPr lang="en-AU" dirty="0" err="1"/>
              <a:t>coex</a:t>
            </a:r>
            <a:r>
              <a:rPr lang="en-AU" dirty="0"/>
              <a:t> issues …</a:t>
            </a:r>
          </a:p>
          <a:p>
            <a:pPr lvl="2"/>
            <a:r>
              <a:rPr lang="en-AU" dirty="0"/>
              <a:t>Are there any obvious technical mitigations? None so far</a:t>
            </a:r>
          </a:p>
          <a:p>
            <a:pPr lvl="2"/>
            <a:r>
              <a:rPr lang="en-AU" dirty="0"/>
              <a:t>Can we rely on avoidance as a mitigation, </a:t>
            </a:r>
            <a:r>
              <a:rPr lang="en-AU" dirty="0" err="1"/>
              <a:t>esp</a:t>
            </a:r>
            <a:r>
              <a:rPr lang="en-AU" dirty="0"/>
              <a:t> with 1200 MHz in 6 GHz band?</a:t>
            </a:r>
          </a:p>
          <a:p>
            <a:pPr lvl="2"/>
            <a:r>
              <a:rPr lang="en-AU" dirty="0"/>
              <a:t>Can we persuade everyone to not bother with LAA/NR-U? They don’t seem to provide much value over Wi-Fi to the user and they cause much pain!</a:t>
            </a:r>
          </a:p>
          <a:p>
            <a:pPr lvl="1"/>
            <a:r>
              <a:rPr lang="en-AU" dirty="0"/>
              <a:t>…</a:t>
            </a:r>
          </a:p>
          <a:p>
            <a:pPr lvl="1"/>
            <a:endParaRPr lang="en-AU" dirty="0"/>
          </a:p>
          <a:p>
            <a:pPr lvl="2"/>
            <a:endParaRPr lang="en-AU" dirty="0"/>
          </a:p>
          <a:p>
            <a:pPr lvl="1"/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64BE66-E837-C8EC-59EA-056E99FDFEF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930A03-3EA1-6957-A772-D8F48C2688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386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067CB-EEAB-FC07-90EA-F8CF7B7EE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Issue 2: 802.11be </a:t>
            </a:r>
            <a:r>
              <a:rPr lang="en-AU" i="1" dirty="0"/>
              <a:t>may</a:t>
            </a:r>
            <a:r>
              <a:rPr lang="en-AU" dirty="0"/>
              <a:t> have less performance that 802.11ax in 5 GHz in Europe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9B1EA-A43D-C6BC-A7C2-88E10F377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EN 301 893 (5 GHz HS for Europe) has previously allowed Wi-Fi to use </a:t>
            </a:r>
            <a:r>
              <a:rPr lang="en-AU" i="1" dirty="0"/>
              <a:t>PD/ED </a:t>
            </a:r>
            <a:r>
              <a:rPr lang="en-AU" dirty="0"/>
              <a:t>@ -82/-62 dBm based </a:t>
            </a:r>
            <a:r>
              <a:rPr lang="en-AU" i="1" dirty="0"/>
              <a:t>listening </a:t>
            </a:r>
            <a:r>
              <a:rPr lang="en-AU" dirty="0"/>
              <a:t>for EDCA based sharing </a:t>
            </a:r>
          </a:p>
          <a:p>
            <a:pPr lvl="2"/>
            <a:r>
              <a:rPr lang="en-AU" dirty="0"/>
              <a:t>European requirements were historically satisfied merely by operating in compliance with the 802.11 standards</a:t>
            </a:r>
          </a:p>
          <a:p>
            <a:pPr lvl="1"/>
            <a:r>
              <a:rPr lang="en-AU" dirty="0"/>
              <a:t>This approach is now less acceptable in Europe because it was perceived by some people to be less </a:t>
            </a:r>
            <a:r>
              <a:rPr lang="en-AU" i="1" dirty="0"/>
              <a:t>technology neutral</a:t>
            </a:r>
          </a:p>
          <a:p>
            <a:pPr lvl="2"/>
            <a:r>
              <a:rPr lang="en-AU" dirty="0"/>
              <a:t>… although it is also possible that some cellular stakeholders just want to make life difficult for Wi-Fi </a:t>
            </a:r>
            <a:r>
              <a:rPr lang="en-AU" dirty="0">
                <a:sym typeface="Wingdings" panose="05000000000000000000" pitchFamily="2" charset="2"/>
              </a:rPr>
              <a:t></a:t>
            </a:r>
            <a:endParaRPr lang="en-AU" dirty="0"/>
          </a:p>
          <a:p>
            <a:pPr lvl="1"/>
            <a:r>
              <a:rPr lang="en-AU" dirty="0"/>
              <a:t>The result is that different Wi-Fi generations will operate under heterogenous rules in 5 GHz in Europe, </a:t>
            </a:r>
            <a:r>
              <a:rPr lang="en-AU" dirty="0">
                <a:solidFill>
                  <a:srgbClr val="FF6600"/>
                </a:solidFill>
              </a:rPr>
              <a:t>with potential </a:t>
            </a:r>
            <a:r>
              <a:rPr lang="en-AU" dirty="0" err="1">
                <a:solidFill>
                  <a:srgbClr val="FF6600"/>
                </a:solidFill>
              </a:rPr>
              <a:t>coex</a:t>
            </a:r>
            <a:r>
              <a:rPr lang="en-AU" dirty="0">
                <a:solidFill>
                  <a:srgbClr val="FF6600"/>
                </a:solidFill>
              </a:rPr>
              <a:t> issues</a:t>
            </a:r>
          </a:p>
          <a:p>
            <a:pPr lvl="2"/>
            <a:r>
              <a:rPr lang="en-AU" dirty="0"/>
              <a:t>802.11ax can use PD/ED @ -82/-62 dBm (historical approach)</a:t>
            </a:r>
          </a:p>
          <a:p>
            <a:pPr lvl="2"/>
            <a:r>
              <a:rPr lang="en-AU" dirty="0"/>
              <a:t>802.11be must operate within </a:t>
            </a:r>
            <a:r>
              <a:rPr lang="en-AU" i="1" dirty="0"/>
              <a:t>ED</a:t>
            </a:r>
            <a:r>
              <a:rPr lang="en-AU" dirty="0"/>
              <a:t> @ -72 dBm constraint (new compromise)</a:t>
            </a:r>
          </a:p>
          <a:p>
            <a:pPr lvl="1"/>
            <a:r>
              <a:rPr lang="en-AU" dirty="0">
                <a:solidFill>
                  <a:srgbClr val="FF0000"/>
                </a:solidFill>
              </a:rPr>
              <a:t>At worst, 802.11be may have less performance that 802.11ax</a:t>
            </a:r>
          </a:p>
          <a:p>
            <a:pPr lvl="2"/>
            <a:r>
              <a:rPr lang="en-AU" dirty="0"/>
              <a:t>Note: there is NOT consensus on the correctness of this claim</a:t>
            </a:r>
          </a:p>
          <a:p>
            <a:pPr lvl="1"/>
            <a:endParaRPr lang="en-AU" dirty="0"/>
          </a:p>
          <a:p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461C24-4A04-F757-5B76-8F7FD89C985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9195CC-C86B-E14A-3CC4-C81A50F550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569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00209-FD13-4FEF-80D5-9261E3C16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Next steps 2: more work is required to understand the risk of 802.11ax/be </a:t>
            </a:r>
            <a:r>
              <a:rPr lang="en-AU" dirty="0" err="1"/>
              <a:t>coex</a:t>
            </a:r>
            <a:r>
              <a:rPr lang="en-AU" dirty="0"/>
              <a:t> issues in Europe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7AA2B2-2957-EFCB-5357-7528FB1E4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Questions on 802.11ax/be </a:t>
            </a:r>
            <a:r>
              <a:rPr lang="en-AU" dirty="0" err="1"/>
              <a:t>coex</a:t>
            </a:r>
            <a:r>
              <a:rPr lang="en-AU" dirty="0"/>
              <a:t> in Europe … your help is needed!</a:t>
            </a:r>
          </a:p>
          <a:p>
            <a:pPr lvl="1"/>
            <a:r>
              <a:rPr lang="en-AU" dirty="0"/>
              <a:t>It is unknown if we have 802.11ax/be </a:t>
            </a:r>
            <a:r>
              <a:rPr lang="en-AU" dirty="0" err="1"/>
              <a:t>coex</a:t>
            </a:r>
            <a:r>
              <a:rPr lang="en-AU" dirty="0"/>
              <a:t> issue in 5 GHz in Europe …</a:t>
            </a:r>
          </a:p>
          <a:p>
            <a:pPr lvl="2"/>
            <a:r>
              <a:rPr lang="en-AU" dirty="0"/>
              <a:t>Is there consensus that there is a 802.11ax/be </a:t>
            </a:r>
            <a:r>
              <a:rPr lang="en-AU" dirty="0" err="1"/>
              <a:t>coex</a:t>
            </a:r>
            <a:r>
              <a:rPr lang="en-AU" dirty="0"/>
              <a:t> issue (or not)?</a:t>
            </a:r>
          </a:p>
          <a:p>
            <a:pPr lvl="2"/>
            <a:r>
              <a:rPr lang="en-AU" dirty="0"/>
              <a:t>Can the issue be mitigated by operating 802.11be with </a:t>
            </a:r>
            <a:r>
              <a:rPr lang="en-AU" i="1" dirty="0"/>
              <a:t>PD/ED </a:t>
            </a:r>
            <a:r>
              <a:rPr lang="en-AU" dirty="0"/>
              <a:t>@ -72/-72 dBm?</a:t>
            </a:r>
          </a:p>
          <a:p>
            <a:pPr lvl="1"/>
            <a:r>
              <a:rPr lang="en-AU" dirty="0"/>
              <a:t>The proposed mitigation of </a:t>
            </a:r>
            <a:r>
              <a:rPr lang="en-AU" i="1" dirty="0"/>
              <a:t>ED</a:t>
            </a:r>
            <a:r>
              <a:rPr lang="en-AU" dirty="0"/>
              <a:t> @ -62 dBm in EN 301 893 may be worse by allowing LAA/NR-U to operated with less constraints…</a:t>
            </a:r>
          </a:p>
          <a:p>
            <a:pPr lvl="2"/>
            <a:r>
              <a:rPr lang="en-AU" dirty="0"/>
              <a:t>Is there consensus relating to some claims that LAA/NR-U operating with </a:t>
            </a:r>
            <a:r>
              <a:rPr lang="en-AU" i="1" dirty="0"/>
              <a:t>ED</a:t>
            </a:r>
            <a:r>
              <a:rPr lang="en-AU" dirty="0"/>
              <a:t> @ -62 dBm causes no harm? Note that these claims contradict original 3GPP simulations</a:t>
            </a:r>
          </a:p>
          <a:p>
            <a:pPr lvl="2"/>
            <a:r>
              <a:rPr lang="en-AU" dirty="0"/>
              <a:t>Could a relaxed </a:t>
            </a:r>
            <a:r>
              <a:rPr lang="en-AU" i="1" dirty="0"/>
              <a:t>ED</a:t>
            </a:r>
            <a:r>
              <a:rPr lang="en-AU" dirty="0"/>
              <a:t> constraint encourage more LAA/NR-U deployment, thus causing more </a:t>
            </a:r>
            <a:r>
              <a:rPr lang="en-AU" dirty="0" err="1"/>
              <a:t>coex</a:t>
            </a:r>
            <a:r>
              <a:rPr lang="en-AU" dirty="0"/>
              <a:t> issues?</a:t>
            </a:r>
          </a:p>
          <a:p>
            <a:pPr lvl="1"/>
            <a:r>
              <a:rPr lang="en-AU" dirty="0"/>
              <a:t>…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99A963-2E6E-BC3C-89F3-EA96DE4E10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2034F1-32FE-F93D-42A3-68717B8150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941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AD673-999B-8CAE-2418-7A8C360CC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Coex SC has many questions &amp; not enough answers … please help!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0B5C93-1C06-B5D6-A06C-C028C9E638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The preceding slides have set up some of the key </a:t>
            </a:r>
            <a:r>
              <a:rPr lang="en-AU" dirty="0" err="1"/>
              <a:t>coex</a:t>
            </a:r>
            <a:r>
              <a:rPr lang="en-AU" dirty="0"/>
              <a:t> questions related to LAA/NR-U/Wi-Fi </a:t>
            </a:r>
            <a:r>
              <a:rPr lang="en-AU" dirty="0" err="1"/>
              <a:t>coex</a:t>
            </a:r>
            <a:r>
              <a:rPr lang="en-AU" dirty="0"/>
              <a:t> … but we need more answers!</a:t>
            </a:r>
          </a:p>
          <a:p>
            <a:pPr lvl="2"/>
            <a:r>
              <a:rPr lang="en-AU" dirty="0"/>
              <a:t>The questions will be discussed in more detail in the next Coex SC session (in PM2 today) …</a:t>
            </a:r>
          </a:p>
          <a:p>
            <a:pPr lvl="2"/>
            <a:r>
              <a:rPr lang="en-AU" dirty="0"/>
              <a:t>… with a hope we can generate/inspire some/more answers in Nov 2022 in Bangkok</a:t>
            </a:r>
          </a:p>
          <a:p>
            <a:pPr lvl="1"/>
            <a:r>
              <a:rPr lang="en-AU" dirty="0"/>
              <a:t>In the meantime, there are new </a:t>
            </a:r>
            <a:r>
              <a:rPr lang="en-AU" dirty="0" err="1"/>
              <a:t>coex</a:t>
            </a:r>
            <a:r>
              <a:rPr lang="en-AU" dirty="0"/>
              <a:t> issues to consider across a range of technologies … and again your help is sought</a:t>
            </a:r>
          </a:p>
          <a:p>
            <a:pPr lvl="2"/>
            <a:r>
              <a:rPr lang="en-AU" dirty="0"/>
              <a:t>SL-U</a:t>
            </a:r>
          </a:p>
          <a:p>
            <a:pPr lvl="2"/>
            <a:r>
              <a:rPr lang="en-AU" dirty="0"/>
              <a:t>60 GHz</a:t>
            </a:r>
          </a:p>
          <a:p>
            <a:pPr lvl="2"/>
            <a:r>
              <a:rPr lang="en-AU" dirty="0"/>
              <a:t>BT in 6 GHz</a:t>
            </a:r>
          </a:p>
          <a:p>
            <a:pPr lvl="2"/>
            <a:r>
              <a:rPr lang="en-AU" dirty="0"/>
              <a:t>802.15.5ab UWB in 6 GHz</a:t>
            </a:r>
          </a:p>
          <a:p>
            <a:pPr lvl="2"/>
            <a:r>
              <a:rPr lang="en-AU" dirty="0"/>
              <a:t>NB FH in 6 GHz</a:t>
            </a:r>
          </a:p>
          <a:p>
            <a:pPr lvl="2"/>
            <a:r>
              <a:rPr lang="en-AU" dirty="0"/>
              <a:t>C2C</a:t>
            </a:r>
          </a:p>
          <a:p>
            <a:pPr lvl="1"/>
            <a:endParaRPr lang="en-AU" dirty="0"/>
          </a:p>
          <a:p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726374-0D47-C155-4E28-D6168D69702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19AB4A-AF60-F803-3CBD-1B34C8BE45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34827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1486</Words>
  <Application>Microsoft Office PowerPoint</Application>
  <PresentationFormat>On-screen Show (4:3)</PresentationFormat>
  <Paragraphs>139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802-11-Submission</vt:lpstr>
      <vt:lpstr>A briefing of coexistence issues for IEEE 802.11 WG in September 2022</vt:lpstr>
      <vt:lpstr>Executive summary: various coex issues have not yet been resolved … and assistance is requested</vt:lpstr>
      <vt:lpstr>Ensuring equitable access for Wi-Fi is a complex multi-dimensional problem with many trade-offs</vt:lpstr>
      <vt:lpstr>Coexistence related activities across the Wi-Fi industry have been broadly successful … but not universally so </vt:lpstr>
      <vt:lpstr>Issue 1: despite best efforts it appears there will be poor coex between LAA/NR-U &amp; Wi-Fi in practice</vt:lpstr>
      <vt:lpstr>Next steps 1: more work is required to understand the issue &amp; find mitigations</vt:lpstr>
      <vt:lpstr>Issue 2: 802.11be may have less performance that 802.11ax in 5 GHz in Europe</vt:lpstr>
      <vt:lpstr>Next steps 2: more work is required to understand the risk of 802.11ax/be coex issues in Europe </vt:lpstr>
      <vt:lpstr>The Coex SC has many questions &amp; not enough answers … please help!</vt:lpstr>
      <vt:lpstr>Appendix: 6 GHz spectrum is tied to coex … and is probably the key to avoiding the worst coex issues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2021-07-15T05:20:05Z</dcterms:created>
  <dcterms:modified xsi:type="dcterms:W3CDTF">2022-09-14T06:57:18Z</dcterms:modified>
</cp:coreProperties>
</file>