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17"/>
  </p:notesMasterIdLst>
  <p:handoutMasterIdLst>
    <p:handoutMasterId r:id="rId18"/>
  </p:handoutMasterIdLst>
  <p:sldIdLst>
    <p:sldId id="269" r:id="rId5"/>
    <p:sldId id="2144327610" r:id="rId6"/>
    <p:sldId id="2144327616" r:id="rId7"/>
    <p:sldId id="2144327617" r:id="rId8"/>
    <p:sldId id="2144327379" r:id="rId9"/>
    <p:sldId id="2144327612" r:id="rId10"/>
    <p:sldId id="2144327354" r:id="rId11"/>
    <p:sldId id="2144327601" r:id="rId12"/>
    <p:sldId id="2144327619" r:id="rId13"/>
    <p:sldId id="2144327620" r:id="rId14"/>
    <p:sldId id="2144327618" r:id="rId15"/>
    <p:sldId id="214432761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EE8443-7BA0-58C8-68A2-C7137259E896}" name="Cavalcanti, Dave" initials="CD" userId="S::dave.cavalcanti@intel.com::9ea5236a-efed-4310-84d3-1764e087ca35" providerId="AD"/>
  <p188:author id="{068716AC-5C5F-3739-7C5A-85D010608F86}" name="Stacey, Robert" initials="SR" userId="S::robert.stacey@intel.com::8f61b79c-1993-4b76-a5c5-6bb0e2071c28" providerId="AD"/>
  <p188:author id="{F6C63BC0-BD27-6D3B-88EA-53E340D29BCE}" name="Perez-ramirez, Javier" initials="PJ" userId="S::javier.perez-ramirez@intel.com::1aafdd08-7861-427e-bbbe-7d9d905c9fbf" providerId="AD"/>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Cordeiro, Carlos" initials="CC" lastIdx="14" clrIdx="1">
    <p:extLst>
      <p:ext uri="{19B8F6BF-5375-455C-9EA6-DF929625EA0E}">
        <p15:presenceInfo xmlns:p15="http://schemas.microsoft.com/office/powerpoint/2012/main" userId="S::carlos.cordeiro@intel.com::88fae4d8-0bc4-44b0-bd3b-95ac83b12c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BDD83F-2EEE-4E95-80BB-8BE7DF71E90E}" v="30" dt="2022-09-13T06:46:36.88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96" autoAdjust="0"/>
    <p:restoredTop sz="94095" autoAdjust="0"/>
  </p:normalViewPr>
  <p:slideViewPr>
    <p:cSldViewPr>
      <p:cViewPr varScale="1">
        <p:scale>
          <a:sx n="81" d="100"/>
          <a:sy n="81" d="100"/>
        </p:scale>
        <p:origin x="1699" y="5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4824"/>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57BDD83F-2EEE-4E95-80BB-8BE7DF71E90E}"/>
    <pc:docChg chg="custSel delSld modSld modMainMaster">
      <pc:chgData name="Cariou, Laurent" userId="4453f93f-2ed2-46e8-bb8c-3237fbfdd40b" providerId="ADAL" clId="{57BDD83F-2EEE-4E95-80BB-8BE7DF71E90E}" dt="2022-09-13T06:58:40.194" v="465" actId="403"/>
      <pc:docMkLst>
        <pc:docMk/>
      </pc:docMkLst>
      <pc:sldChg chg="addSp delSp modSp">
        <pc:chgData name="Cariou, Laurent" userId="4453f93f-2ed2-46e8-bb8c-3237fbfdd40b" providerId="ADAL" clId="{57BDD83F-2EEE-4E95-80BB-8BE7DF71E90E}" dt="2022-09-13T06:45:51.399" v="407"/>
        <pc:sldMkLst>
          <pc:docMk/>
          <pc:sldMk cId="0" sldId="269"/>
        </pc:sldMkLst>
        <pc:spChg chg="add del mod">
          <ac:chgData name="Cariou, Laurent" userId="4453f93f-2ed2-46e8-bb8c-3237fbfdd40b" providerId="ADAL" clId="{57BDD83F-2EEE-4E95-80BB-8BE7DF71E90E}" dt="2022-09-13T06:45:51.386" v="406"/>
          <ac:spMkLst>
            <pc:docMk/>
            <pc:sldMk cId="0" sldId="269"/>
            <ac:spMk id="10" creationId="{C1EC1145-FF1E-4731-8BF7-0996DFAEE666}"/>
          </ac:spMkLst>
        </pc:spChg>
        <pc:spChg chg="add mod">
          <ac:chgData name="Cariou, Laurent" userId="4453f93f-2ed2-46e8-bb8c-3237fbfdd40b" providerId="ADAL" clId="{57BDD83F-2EEE-4E95-80BB-8BE7DF71E90E}" dt="2022-09-13T06:45:51.399" v="407"/>
          <ac:spMkLst>
            <pc:docMk/>
            <pc:sldMk cId="0" sldId="269"/>
            <ac:spMk id="11" creationId="{3C335A29-B489-4363-ABB5-657F61DD62A3}"/>
          </ac:spMkLst>
        </pc:spChg>
      </pc:sldChg>
      <pc:sldChg chg="addSp delSp modSp mod">
        <pc:chgData name="Cariou, Laurent" userId="4453f93f-2ed2-46e8-bb8c-3237fbfdd40b" providerId="ADAL" clId="{57BDD83F-2EEE-4E95-80BB-8BE7DF71E90E}" dt="2022-09-13T06:58:33.883" v="464" actId="403"/>
        <pc:sldMkLst>
          <pc:docMk/>
          <pc:sldMk cId="3904560488" sldId="2144327354"/>
        </pc:sldMkLst>
        <pc:spChg chg="mod">
          <ac:chgData name="Cariou, Laurent" userId="4453f93f-2ed2-46e8-bb8c-3237fbfdd40b" providerId="ADAL" clId="{57BDD83F-2EEE-4E95-80BB-8BE7DF71E90E}" dt="2022-09-13T06:58:33.883" v="464" actId="403"/>
          <ac:spMkLst>
            <pc:docMk/>
            <pc:sldMk cId="3904560488" sldId="2144327354"/>
            <ac:spMk id="2" creationId="{99C69B2D-A972-43F4-AF6F-FBCC6E16E513}"/>
          </ac:spMkLst>
        </pc:spChg>
        <pc:spChg chg="mod">
          <ac:chgData name="Cariou, Laurent" userId="4453f93f-2ed2-46e8-bb8c-3237fbfdd40b" providerId="ADAL" clId="{57BDD83F-2EEE-4E95-80BB-8BE7DF71E90E}" dt="2022-09-10T16:14:35.140" v="367" actId="20577"/>
          <ac:spMkLst>
            <pc:docMk/>
            <pc:sldMk cId="3904560488" sldId="2144327354"/>
            <ac:spMk id="3" creationId="{40383DE5-21D5-4946-9C1C-52F1B04D9FF1}"/>
          </ac:spMkLst>
        </pc:spChg>
        <pc:spChg chg="add mod">
          <ac:chgData name="Cariou, Laurent" userId="4453f93f-2ed2-46e8-bb8c-3237fbfdd40b" providerId="ADAL" clId="{57BDD83F-2EEE-4E95-80BB-8BE7DF71E90E}" dt="2022-09-13T06:45:59.884" v="413"/>
          <ac:spMkLst>
            <pc:docMk/>
            <pc:sldMk cId="3904560488" sldId="2144327354"/>
            <ac:spMk id="6" creationId="{02F7CB64-526A-4431-B3D5-095927BE56A9}"/>
          </ac:spMkLst>
        </pc:spChg>
        <pc:spChg chg="add mod">
          <ac:chgData name="Cariou, Laurent" userId="4453f93f-2ed2-46e8-bb8c-3237fbfdd40b" providerId="ADAL" clId="{57BDD83F-2EEE-4E95-80BB-8BE7DF71E90E}" dt="2022-09-13T06:46:25.499" v="430"/>
          <ac:spMkLst>
            <pc:docMk/>
            <pc:sldMk cId="3904560488" sldId="2144327354"/>
            <ac:spMk id="7" creationId="{840D98F5-90D0-4342-A79C-6E98809FFC6A}"/>
          </ac:spMkLst>
        </pc:spChg>
        <pc:spChg chg="del">
          <ac:chgData name="Cariou, Laurent" userId="4453f93f-2ed2-46e8-bb8c-3237fbfdd40b" providerId="ADAL" clId="{57BDD83F-2EEE-4E95-80BB-8BE7DF71E90E}" dt="2022-09-13T06:46:25.145" v="429" actId="478"/>
          <ac:spMkLst>
            <pc:docMk/>
            <pc:sldMk cId="3904560488" sldId="2144327354"/>
            <ac:spMk id="9" creationId="{D37A164C-AF60-45FA-819E-08C13A138A6B}"/>
          </ac:spMkLst>
        </pc:spChg>
      </pc:sldChg>
      <pc:sldChg chg="addSp delSp modSp mod">
        <pc:chgData name="Cariou, Laurent" userId="4453f93f-2ed2-46e8-bb8c-3237fbfdd40b" providerId="ADAL" clId="{57BDD83F-2EEE-4E95-80BB-8BE7DF71E90E}" dt="2022-09-13T06:58:22.975" v="463" actId="20577"/>
        <pc:sldMkLst>
          <pc:docMk/>
          <pc:sldMk cId="1135411427" sldId="2144327379"/>
        </pc:sldMkLst>
        <pc:spChg chg="mod">
          <ac:chgData name="Cariou, Laurent" userId="4453f93f-2ed2-46e8-bb8c-3237fbfdd40b" providerId="ADAL" clId="{57BDD83F-2EEE-4E95-80BB-8BE7DF71E90E}" dt="2022-09-13T06:58:22.975" v="463" actId="20577"/>
          <ac:spMkLst>
            <pc:docMk/>
            <pc:sldMk cId="1135411427" sldId="2144327379"/>
            <ac:spMk id="4" creationId="{F3C610FD-1866-4E67-A466-7B96C19BE9C2}"/>
          </ac:spMkLst>
        </pc:spChg>
        <pc:spChg chg="del">
          <ac:chgData name="Cariou, Laurent" userId="4453f93f-2ed2-46e8-bb8c-3237fbfdd40b" providerId="ADAL" clId="{57BDD83F-2EEE-4E95-80BB-8BE7DF71E90E}" dt="2022-09-13T06:46:20.793" v="425" actId="478"/>
          <ac:spMkLst>
            <pc:docMk/>
            <pc:sldMk cId="1135411427" sldId="2144327379"/>
            <ac:spMk id="5" creationId="{B3050E19-7E46-403D-BAF6-5A4045E00624}"/>
          </ac:spMkLst>
        </pc:spChg>
        <pc:spChg chg="add mod">
          <ac:chgData name="Cariou, Laurent" userId="4453f93f-2ed2-46e8-bb8c-3237fbfdd40b" providerId="ADAL" clId="{57BDD83F-2EEE-4E95-80BB-8BE7DF71E90E}" dt="2022-09-13T06:45:58.685" v="411"/>
          <ac:spMkLst>
            <pc:docMk/>
            <pc:sldMk cId="1135411427" sldId="2144327379"/>
            <ac:spMk id="7" creationId="{678EC25E-6569-4806-A583-8CDF2B4F5632}"/>
          </ac:spMkLst>
        </pc:spChg>
        <pc:spChg chg="add mod">
          <ac:chgData name="Cariou, Laurent" userId="4453f93f-2ed2-46e8-bb8c-3237fbfdd40b" providerId="ADAL" clId="{57BDD83F-2EEE-4E95-80BB-8BE7DF71E90E}" dt="2022-09-13T06:46:21.213" v="426"/>
          <ac:spMkLst>
            <pc:docMk/>
            <pc:sldMk cId="1135411427" sldId="2144327379"/>
            <ac:spMk id="8" creationId="{AC9EFA67-4CC2-4E7B-B604-BF098DB56E3B}"/>
          </ac:spMkLst>
        </pc:spChg>
      </pc:sldChg>
      <pc:sldChg chg="addSp delSp modSp mod">
        <pc:chgData name="Cariou, Laurent" userId="4453f93f-2ed2-46e8-bb8c-3237fbfdd40b" providerId="ADAL" clId="{57BDD83F-2EEE-4E95-80BB-8BE7DF71E90E}" dt="2022-09-13T06:58:40.194" v="465" actId="403"/>
        <pc:sldMkLst>
          <pc:docMk/>
          <pc:sldMk cId="919259672" sldId="2144327601"/>
        </pc:sldMkLst>
        <pc:spChg chg="mod">
          <ac:chgData name="Cariou, Laurent" userId="4453f93f-2ed2-46e8-bb8c-3237fbfdd40b" providerId="ADAL" clId="{57BDD83F-2EEE-4E95-80BB-8BE7DF71E90E}" dt="2022-09-13T06:58:40.194" v="465" actId="403"/>
          <ac:spMkLst>
            <pc:docMk/>
            <pc:sldMk cId="919259672" sldId="2144327601"/>
            <ac:spMk id="2" creationId="{964A648A-53AA-4643-8EB3-1B9CC42EB56E}"/>
          </ac:spMkLst>
        </pc:spChg>
        <pc:spChg chg="del">
          <ac:chgData name="Cariou, Laurent" userId="4453f93f-2ed2-46e8-bb8c-3237fbfdd40b" providerId="ADAL" clId="{57BDD83F-2EEE-4E95-80BB-8BE7DF71E90E}" dt="2022-09-13T06:46:26.989" v="431" actId="478"/>
          <ac:spMkLst>
            <pc:docMk/>
            <pc:sldMk cId="919259672" sldId="2144327601"/>
            <ac:spMk id="4" creationId="{774D71CC-9FED-4F53-8F70-D847F51B4978}"/>
          </ac:spMkLst>
        </pc:spChg>
        <pc:spChg chg="add mod">
          <ac:chgData name="Cariou, Laurent" userId="4453f93f-2ed2-46e8-bb8c-3237fbfdd40b" providerId="ADAL" clId="{57BDD83F-2EEE-4E95-80BB-8BE7DF71E90E}" dt="2022-09-13T06:46:00.432" v="414"/>
          <ac:spMkLst>
            <pc:docMk/>
            <pc:sldMk cId="919259672" sldId="2144327601"/>
            <ac:spMk id="6" creationId="{FDB421B4-E9AF-4F88-84AD-26DFD7E724D1}"/>
          </ac:spMkLst>
        </pc:spChg>
        <pc:spChg chg="add mod">
          <ac:chgData name="Cariou, Laurent" userId="4453f93f-2ed2-46e8-bb8c-3237fbfdd40b" providerId="ADAL" clId="{57BDD83F-2EEE-4E95-80BB-8BE7DF71E90E}" dt="2022-09-13T06:46:27.410" v="432"/>
          <ac:spMkLst>
            <pc:docMk/>
            <pc:sldMk cId="919259672" sldId="2144327601"/>
            <ac:spMk id="7" creationId="{34E5130D-564B-4E80-9C1C-CA4164532DE2}"/>
          </ac:spMkLst>
        </pc:spChg>
      </pc:sldChg>
      <pc:sldChg chg="addSp delSp modSp mod">
        <pc:chgData name="Cariou, Laurent" userId="4453f93f-2ed2-46e8-bb8c-3237fbfdd40b" providerId="ADAL" clId="{57BDD83F-2EEE-4E95-80BB-8BE7DF71E90E}" dt="2022-09-13T06:46:15.970" v="420"/>
        <pc:sldMkLst>
          <pc:docMk/>
          <pc:sldMk cId="2578585149" sldId="2144327610"/>
        </pc:sldMkLst>
        <pc:spChg chg="del">
          <ac:chgData name="Cariou, Laurent" userId="4453f93f-2ed2-46e8-bb8c-3237fbfdd40b" providerId="ADAL" clId="{57BDD83F-2EEE-4E95-80BB-8BE7DF71E90E}" dt="2022-09-13T06:46:15.696" v="419" actId="478"/>
          <ac:spMkLst>
            <pc:docMk/>
            <pc:sldMk cId="2578585149" sldId="2144327610"/>
            <ac:spMk id="5" creationId="{A6531257-6876-4A8E-83C2-B03CB8D82C21}"/>
          </ac:spMkLst>
        </pc:spChg>
        <pc:spChg chg="add mod">
          <ac:chgData name="Cariou, Laurent" userId="4453f93f-2ed2-46e8-bb8c-3237fbfdd40b" providerId="ADAL" clId="{57BDD83F-2EEE-4E95-80BB-8BE7DF71E90E}" dt="2022-09-13T06:45:56.770" v="408"/>
          <ac:spMkLst>
            <pc:docMk/>
            <pc:sldMk cId="2578585149" sldId="2144327610"/>
            <ac:spMk id="6" creationId="{B51C0E7E-1FFE-460B-8933-C7B458BD1F75}"/>
          </ac:spMkLst>
        </pc:spChg>
        <pc:spChg chg="add mod">
          <ac:chgData name="Cariou, Laurent" userId="4453f93f-2ed2-46e8-bb8c-3237fbfdd40b" providerId="ADAL" clId="{57BDD83F-2EEE-4E95-80BB-8BE7DF71E90E}" dt="2022-09-13T06:46:15.970" v="420"/>
          <ac:spMkLst>
            <pc:docMk/>
            <pc:sldMk cId="2578585149" sldId="2144327610"/>
            <ac:spMk id="7" creationId="{0BABFEBA-1EE8-4037-B640-10653F424773}"/>
          </ac:spMkLst>
        </pc:spChg>
      </pc:sldChg>
      <pc:sldChg chg="addSp delSp modSp mod">
        <pc:chgData name="Cariou, Laurent" userId="4453f93f-2ed2-46e8-bb8c-3237fbfdd40b" providerId="ADAL" clId="{57BDD83F-2EEE-4E95-80BB-8BE7DF71E90E}" dt="2022-09-13T06:46:22.565" v="428"/>
        <pc:sldMkLst>
          <pc:docMk/>
          <pc:sldMk cId="2721708600" sldId="2144327612"/>
        </pc:sldMkLst>
        <pc:spChg chg="del">
          <ac:chgData name="Cariou, Laurent" userId="4453f93f-2ed2-46e8-bb8c-3237fbfdd40b" providerId="ADAL" clId="{57BDD83F-2EEE-4E95-80BB-8BE7DF71E90E}" dt="2022-09-13T06:46:22.042" v="427" actId="478"/>
          <ac:spMkLst>
            <pc:docMk/>
            <pc:sldMk cId="2721708600" sldId="2144327612"/>
            <ac:spMk id="5" creationId="{21C0DC92-1036-4D13-B709-ED38DFB2C0BD}"/>
          </ac:spMkLst>
        </pc:spChg>
        <pc:spChg chg="add mod">
          <ac:chgData name="Cariou, Laurent" userId="4453f93f-2ed2-46e8-bb8c-3237fbfdd40b" providerId="ADAL" clId="{57BDD83F-2EEE-4E95-80BB-8BE7DF71E90E}" dt="2022-09-13T06:45:59.269" v="412"/>
          <ac:spMkLst>
            <pc:docMk/>
            <pc:sldMk cId="2721708600" sldId="2144327612"/>
            <ac:spMk id="6" creationId="{30C5D4DF-40F0-4589-914D-926ED6A0EAAE}"/>
          </ac:spMkLst>
        </pc:spChg>
        <pc:spChg chg="add mod">
          <ac:chgData name="Cariou, Laurent" userId="4453f93f-2ed2-46e8-bb8c-3237fbfdd40b" providerId="ADAL" clId="{57BDD83F-2EEE-4E95-80BB-8BE7DF71E90E}" dt="2022-09-13T06:46:22.565" v="428"/>
          <ac:spMkLst>
            <pc:docMk/>
            <pc:sldMk cId="2721708600" sldId="2144327612"/>
            <ac:spMk id="7" creationId="{97764948-C4D4-43D2-86A1-EE0CBAECDD7A}"/>
          </ac:spMkLst>
        </pc:spChg>
      </pc:sldChg>
      <pc:sldChg chg="addSp delSp modSp mod">
        <pc:chgData name="Cariou, Laurent" userId="4453f93f-2ed2-46e8-bb8c-3237fbfdd40b" providerId="ADAL" clId="{57BDD83F-2EEE-4E95-80BB-8BE7DF71E90E}" dt="2022-09-13T06:46:36.880" v="440"/>
        <pc:sldMkLst>
          <pc:docMk/>
          <pc:sldMk cId="3099382993" sldId="2144327613"/>
        </pc:sldMkLst>
        <pc:spChg chg="del">
          <ac:chgData name="Cariou, Laurent" userId="4453f93f-2ed2-46e8-bb8c-3237fbfdd40b" providerId="ADAL" clId="{57BDD83F-2EEE-4E95-80BB-8BE7DF71E90E}" dt="2022-09-13T06:46:36.455" v="439" actId="478"/>
          <ac:spMkLst>
            <pc:docMk/>
            <pc:sldMk cId="3099382993" sldId="2144327613"/>
            <ac:spMk id="5" creationId="{138AC86B-EA2C-4C54-81F9-DB6941F799CC}"/>
          </ac:spMkLst>
        </pc:spChg>
        <pc:spChg chg="add mod">
          <ac:chgData name="Cariou, Laurent" userId="4453f93f-2ed2-46e8-bb8c-3237fbfdd40b" providerId="ADAL" clId="{57BDD83F-2EEE-4E95-80BB-8BE7DF71E90E}" dt="2022-09-13T06:46:02.993" v="418"/>
          <ac:spMkLst>
            <pc:docMk/>
            <pc:sldMk cId="3099382993" sldId="2144327613"/>
            <ac:spMk id="6" creationId="{C1D01D25-6140-4B31-B945-CF3A32A204F0}"/>
          </ac:spMkLst>
        </pc:spChg>
        <pc:spChg chg="add mod">
          <ac:chgData name="Cariou, Laurent" userId="4453f93f-2ed2-46e8-bb8c-3237fbfdd40b" providerId="ADAL" clId="{57BDD83F-2EEE-4E95-80BB-8BE7DF71E90E}" dt="2022-09-13T06:46:36.880" v="440"/>
          <ac:spMkLst>
            <pc:docMk/>
            <pc:sldMk cId="3099382993" sldId="2144327613"/>
            <ac:spMk id="7" creationId="{2B0398FD-B250-4CD0-9C3F-ABEE1244E800}"/>
          </ac:spMkLst>
        </pc:spChg>
      </pc:sldChg>
      <pc:sldChg chg="del">
        <pc:chgData name="Cariou, Laurent" userId="4453f93f-2ed2-46e8-bb8c-3237fbfdd40b" providerId="ADAL" clId="{57BDD83F-2EEE-4E95-80BB-8BE7DF71E90E}" dt="2022-09-13T06:39:27.358" v="368" actId="47"/>
        <pc:sldMkLst>
          <pc:docMk/>
          <pc:sldMk cId="2982680009" sldId="2144327614"/>
        </pc:sldMkLst>
      </pc:sldChg>
      <pc:sldChg chg="addSp delSp modSp mod">
        <pc:chgData name="Cariou, Laurent" userId="4453f93f-2ed2-46e8-bb8c-3237fbfdd40b" providerId="ADAL" clId="{57BDD83F-2EEE-4E95-80BB-8BE7DF71E90E}" dt="2022-09-13T06:46:17.665" v="422"/>
        <pc:sldMkLst>
          <pc:docMk/>
          <pc:sldMk cId="2075621736" sldId="2144327616"/>
        </pc:sldMkLst>
        <pc:spChg chg="del">
          <ac:chgData name="Cariou, Laurent" userId="4453f93f-2ed2-46e8-bb8c-3237fbfdd40b" providerId="ADAL" clId="{57BDD83F-2EEE-4E95-80BB-8BE7DF71E90E}" dt="2022-09-13T06:46:17.384" v="421" actId="478"/>
          <ac:spMkLst>
            <pc:docMk/>
            <pc:sldMk cId="2075621736" sldId="2144327616"/>
            <ac:spMk id="4" creationId="{84A194B3-01C5-440C-BFAC-A638788B9C7D}"/>
          </ac:spMkLst>
        </pc:spChg>
        <pc:spChg chg="add mod">
          <ac:chgData name="Cariou, Laurent" userId="4453f93f-2ed2-46e8-bb8c-3237fbfdd40b" providerId="ADAL" clId="{57BDD83F-2EEE-4E95-80BB-8BE7DF71E90E}" dt="2022-09-13T06:45:57.493" v="409"/>
          <ac:spMkLst>
            <pc:docMk/>
            <pc:sldMk cId="2075621736" sldId="2144327616"/>
            <ac:spMk id="6" creationId="{25A540A9-BABB-4A87-8FD4-B85E783B27B5}"/>
          </ac:spMkLst>
        </pc:spChg>
        <pc:spChg chg="add mod">
          <ac:chgData name="Cariou, Laurent" userId="4453f93f-2ed2-46e8-bb8c-3237fbfdd40b" providerId="ADAL" clId="{57BDD83F-2EEE-4E95-80BB-8BE7DF71E90E}" dt="2022-09-13T06:46:17.665" v="422"/>
          <ac:spMkLst>
            <pc:docMk/>
            <pc:sldMk cId="2075621736" sldId="2144327616"/>
            <ac:spMk id="7" creationId="{9A66281E-B59C-4AE4-AE41-7904116AB021}"/>
          </ac:spMkLst>
        </pc:spChg>
      </pc:sldChg>
      <pc:sldChg chg="addSp delSp modSp mod">
        <pc:chgData name="Cariou, Laurent" userId="4453f93f-2ed2-46e8-bb8c-3237fbfdd40b" providerId="ADAL" clId="{57BDD83F-2EEE-4E95-80BB-8BE7DF71E90E}" dt="2022-09-13T06:46:19.567" v="424"/>
        <pc:sldMkLst>
          <pc:docMk/>
          <pc:sldMk cId="2914115747" sldId="2144327617"/>
        </pc:sldMkLst>
        <pc:spChg chg="del">
          <ac:chgData name="Cariou, Laurent" userId="4453f93f-2ed2-46e8-bb8c-3237fbfdd40b" providerId="ADAL" clId="{57BDD83F-2EEE-4E95-80BB-8BE7DF71E90E}" dt="2022-09-13T06:46:19.067" v="423" actId="478"/>
          <ac:spMkLst>
            <pc:docMk/>
            <pc:sldMk cId="2914115747" sldId="2144327617"/>
            <ac:spMk id="5" creationId="{D764084B-2A7D-4F8B-A5BD-72BDC4DFB5BA}"/>
          </ac:spMkLst>
        </pc:spChg>
        <pc:spChg chg="add mod">
          <ac:chgData name="Cariou, Laurent" userId="4453f93f-2ed2-46e8-bb8c-3237fbfdd40b" providerId="ADAL" clId="{57BDD83F-2EEE-4E95-80BB-8BE7DF71E90E}" dt="2022-09-13T06:45:58.120" v="410"/>
          <ac:spMkLst>
            <pc:docMk/>
            <pc:sldMk cId="2914115747" sldId="2144327617"/>
            <ac:spMk id="6" creationId="{A9F85B63-D856-4142-929D-B6CBC5B88975}"/>
          </ac:spMkLst>
        </pc:spChg>
        <pc:spChg chg="add mod">
          <ac:chgData name="Cariou, Laurent" userId="4453f93f-2ed2-46e8-bb8c-3237fbfdd40b" providerId="ADAL" clId="{57BDD83F-2EEE-4E95-80BB-8BE7DF71E90E}" dt="2022-09-13T06:46:19.567" v="424"/>
          <ac:spMkLst>
            <pc:docMk/>
            <pc:sldMk cId="2914115747" sldId="2144327617"/>
            <ac:spMk id="7" creationId="{4C77A86D-7A63-490C-A130-04C285B09B54}"/>
          </ac:spMkLst>
        </pc:spChg>
      </pc:sldChg>
      <pc:sldChg chg="addSp delSp modSp mod">
        <pc:chgData name="Cariou, Laurent" userId="4453f93f-2ed2-46e8-bb8c-3237fbfdd40b" providerId="ADAL" clId="{57BDD83F-2EEE-4E95-80BB-8BE7DF71E90E}" dt="2022-09-13T06:46:32.690" v="438"/>
        <pc:sldMkLst>
          <pc:docMk/>
          <pc:sldMk cId="556592942" sldId="2144327618"/>
        </pc:sldMkLst>
        <pc:spChg chg="mod">
          <ac:chgData name="Cariou, Laurent" userId="4453f93f-2ed2-46e8-bb8c-3237fbfdd40b" providerId="ADAL" clId="{57BDD83F-2EEE-4E95-80BB-8BE7DF71E90E}" dt="2022-09-13T06:40:11.984" v="392" actId="20577"/>
          <ac:spMkLst>
            <pc:docMk/>
            <pc:sldMk cId="556592942" sldId="2144327618"/>
            <ac:spMk id="3" creationId="{F69DC1B0-7277-43C6-A4FF-019785EFE676}"/>
          </ac:spMkLst>
        </pc:spChg>
        <pc:spChg chg="del">
          <ac:chgData name="Cariou, Laurent" userId="4453f93f-2ed2-46e8-bb8c-3237fbfdd40b" providerId="ADAL" clId="{57BDD83F-2EEE-4E95-80BB-8BE7DF71E90E}" dt="2022-09-13T06:46:32.282" v="437" actId="478"/>
          <ac:spMkLst>
            <pc:docMk/>
            <pc:sldMk cId="556592942" sldId="2144327618"/>
            <ac:spMk id="5" creationId="{CFCAB145-EC55-4CCA-BA3E-75FE0A77B762}"/>
          </ac:spMkLst>
        </pc:spChg>
        <pc:spChg chg="add mod">
          <ac:chgData name="Cariou, Laurent" userId="4453f93f-2ed2-46e8-bb8c-3237fbfdd40b" providerId="ADAL" clId="{57BDD83F-2EEE-4E95-80BB-8BE7DF71E90E}" dt="2022-09-13T06:46:02.335" v="417"/>
          <ac:spMkLst>
            <pc:docMk/>
            <pc:sldMk cId="556592942" sldId="2144327618"/>
            <ac:spMk id="6" creationId="{2270F62A-AD6B-4F43-B180-7C6E3709DEFB}"/>
          </ac:spMkLst>
        </pc:spChg>
        <pc:spChg chg="add mod">
          <ac:chgData name="Cariou, Laurent" userId="4453f93f-2ed2-46e8-bb8c-3237fbfdd40b" providerId="ADAL" clId="{57BDD83F-2EEE-4E95-80BB-8BE7DF71E90E}" dt="2022-09-13T06:46:32.690" v="438"/>
          <ac:spMkLst>
            <pc:docMk/>
            <pc:sldMk cId="556592942" sldId="2144327618"/>
            <ac:spMk id="7" creationId="{10674449-D379-4071-85E7-95CAD6F508C8}"/>
          </ac:spMkLst>
        </pc:spChg>
      </pc:sldChg>
      <pc:sldChg chg="addSp delSp modSp mod">
        <pc:chgData name="Cariou, Laurent" userId="4453f93f-2ed2-46e8-bb8c-3237fbfdd40b" providerId="ADAL" clId="{57BDD83F-2EEE-4E95-80BB-8BE7DF71E90E}" dt="2022-09-13T06:47:00.658" v="446" actId="1036"/>
        <pc:sldMkLst>
          <pc:docMk/>
          <pc:sldMk cId="840254529" sldId="2144327619"/>
        </pc:sldMkLst>
        <pc:spChg chg="del">
          <ac:chgData name="Cariou, Laurent" userId="4453f93f-2ed2-46e8-bb8c-3237fbfdd40b" providerId="ADAL" clId="{57BDD83F-2EEE-4E95-80BB-8BE7DF71E90E}" dt="2022-09-13T06:46:28.433" v="433" actId="478"/>
          <ac:spMkLst>
            <pc:docMk/>
            <pc:sldMk cId="840254529" sldId="2144327619"/>
            <ac:spMk id="5" creationId="{4356CD63-23E6-4324-8563-5FBEC1C1AA66}"/>
          </ac:spMkLst>
        </pc:spChg>
        <pc:spChg chg="add mod">
          <ac:chgData name="Cariou, Laurent" userId="4453f93f-2ed2-46e8-bb8c-3237fbfdd40b" providerId="ADAL" clId="{57BDD83F-2EEE-4E95-80BB-8BE7DF71E90E}" dt="2022-09-13T06:46:01.024" v="415"/>
          <ac:spMkLst>
            <pc:docMk/>
            <pc:sldMk cId="840254529" sldId="2144327619"/>
            <ac:spMk id="7" creationId="{14121CEE-1C63-460A-A679-3AA242D589D4}"/>
          </ac:spMkLst>
        </pc:spChg>
        <pc:spChg chg="add mod">
          <ac:chgData name="Cariou, Laurent" userId="4453f93f-2ed2-46e8-bb8c-3237fbfdd40b" providerId="ADAL" clId="{57BDD83F-2EEE-4E95-80BB-8BE7DF71E90E}" dt="2022-09-13T06:47:00.658" v="446" actId="1036"/>
          <ac:spMkLst>
            <pc:docMk/>
            <pc:sldMk cId="840254529" sldId="2144327619"/>
            <ac:spMk id="8" creationId="{69D10715-3BC9-4A83-B26C-4DBAB7D39B63}"/>
          </ac:spMkLst>
        </pc:spChg>
        <pc:graphicFrameChg chg="mod modGraphic">
          <ac:chgData name="Cariou, Laurent" userId="4453f93f-2ed2-46e8-bb8c-3237fbfdd40b" providerId="ADAL" clId="{57BDD83F-2EEE-4E95-80BB-8BE7DF71E90E}" dt="2022-09-13T06:39:49.786" v="377" actId="1036"/>
          <ac:graphicFrameMkLst>
            <pc:docMk/>
            <pc:sldMk cId="840254529" sldId="2144327619"/>
            <ac:graphicFrameMk id="9" creationId="{A7ADCA75-E813-452C-8036-88B775EE9E84}"/>
          </ac:graphicFrameMkLst>
        </pc:graphicFrameChg>
      </pc:sldChg>
      <pc:sldChg chg="addSp delSp modSp mod">
        <pc:chgData name="Cariou, Laurent" userId="4453f93f-2ed2-46e8-bb8c-3237fbfdd40b" providerId="ADAL" clId="{57BDD83F-2EEE-4E95-80BB-8BE7DF71E90E}" dt="2022-09-13T06:46:31.007" v="436"/>
        <pc:sldMkLst>
          <pc:docMk/>
          <pc:sldMk cId="3136475496" sldId="2144327620"/>
        </pc:sldMkLst>
        <pc:spChg chg="del">
          <ac:chgData name="Cariou, Laurent" userId="4453f93f-2ed2-46e8-bb8c-3237fbfdd40b" providerId="ADAL" clId="{57BDD83F-2EEE-4E95-80BB-8BE7DF71E90E}" dt="2022-09-13T06:46:30.718" v="435" actId="478"/>
          <ac:spMkLst>
            <pc:docMk/>
            <pc:sldMk cId="3136475496" sldId="2144327620"/>
            <ac:spMk id="3" creationId="{7D0A61DD-DF13-4BBB-BF4C-609ED57ADAE5}"/>
          </ac:spMkLst>
        </pc:spChg>
        <pc:spChg chg="add mod">
          <ac:chgData name="Cariou, Laurent" userId="4453f93f-2ed2-46e8-bb8c-3237fbfdd40b" providerId="ADAL" clId="{57BDD83F-2EEE-4E95-80BB-8BE7DF71E90E}" dt="2022-09-13T06:46:01.738" v="416"/>
          <ac:spMkLst>
            <pc:docMk/>
            <pc:sldMk cId="3136475496" sldId="2144327620"/>
            <ac:spMk id="6" creationId="{7402E586-9F8C-4328-BAA2-E5E577ED6F9F}"/>
          </ac:spMkLst>
        </pc:spChg>
        <pc:spChg chg="add mod">
          <ac:chgData name="Cariou, Laurent" userId="4453f93f-2ed2-46e8-bb8c-3237fbfdd40b" providerId="ADAL" clId="{57BDD83F-2EEE-4E95-80BB-8BE7DF71E90E}" dt="2022-09-13T06:46:31.007" v="436"/>
          <ac:spMkLst>
            <pc:docMk/>
            <pc:sldMk cId="3136475496" sldId="2144327620"/>
            <ac:spMk id="7" creationId="{9DD591E0-7D20-49B0-B934-B832DD8473CC}"/>
          </ac:spMkLst>
        </pc:spChg>
      </pc:sldChg>
      <pc:sldMasterChg chg="addSp modSp mod">
        <pc:chgData name="Cariou, Laurent" userId="4453f93f-2ed2-46e8-bb8c-3237fbfdd40b" providerId="ADAL" clId="{57BDD83F-2EEE-4E95-80BB-8BE7DF71E90E}" dt="2022-09-13T06:45:25.544" v="400" actId="20577"/>
        <pc:sldMasterMkLst>
          <pc:docMk/>
          <pc:sldMasterMk cId="0" sldId="2147483648"/>
        </pc:sldMasterMkLst>
        <pc:spChg chg="add mod">
          <ac:chgData name="Cariou, Laurent" userId="4453f93f-2ed2-46e8-bb8c-3237fbfdd40b" providerId="ADAL" clId="{57BDD83F-2EEE-4E95-80BB-8BE7DF71E90E}" dt="2022-09-13T06:45:25.544" v="400" actId="20577"/>
          <ac:spMkLst>
            <pc:docMk/>
            <pc:sldMasterMk cId="0" sldId="2147483648"/>
            <ac:spMk id="9" creationId="{A809AE25-494C-4B97-9D62-8E70C12CA5D4}"/>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2177476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9" name="Date Placeholder 3">
            <a:extLst>
              <a:ext uri="{FF2B5EF4-FFF2-40B4-BE49-F238E27FC236}">
                <a16:creationId xmlns:a16="http://schemas.microsoft.com/office/drawing/2014/main" id="{A809AE25-494C-4B97-9D62-8E70C12CA5D4}"/>
              </a:ext>
            </a:extLst>
          </p:cNvPr>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802.11-22/1595r0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urent.cariou@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Xiaogang.chen@intel.com" TargetMode="External"/><Relationship Id="rId4" Type="http://schemas.openxmlformats.org/officeDocument/2006/relationships/hyperlink" Target="mailto:robert.stacey@intel.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mailto:https://www.fcc.gov/document/fcc-seeks-enable-state-art-radar-sensors-60-ghz-band" TargetMode="External"/><Relationship Id="rId2" Type="http://schemas.openxmlformats.org/officeDocument/2006/relationships/hyperlink" Target="mailto:https://staceyoniot.com/even-the-fcc-agrees-60-ghz-radar-is-big-for-the-internet-of-things/" TargetMode="External"/><Relationship Id="rId1" Type="http://schemas.openxmlformats.org/officeDocument/2006/relationships/slideLayout" Target="../slideLayouts/slideLayout2.xml"/><Relationship Id="rId6" Type="http://schemas.openxmlformats.org/officeDocument/2006/relationships/hyperlink" Target="mailto:https://mentor.ieee.org/802.11/dcn/21/11-21-1089-00-coex-coexistence-between-radars-and-communication-systems-in-the-60ghz-band-u-s-update.pptx" TargetMode="External"/><Relationship Id="rId5" Type="http://schemas.openxmlformats.org/officeDocument/2006/relationships/hyperlink" Target="mailto:https://www.fcc.gov/ecfs/search/search-filings/filing/10819327015417" TargetMode="External"/><Relationship Id="rId4" Type="http://schemas.openxmlformats.org/officeDocument/2006/relationships/hyperlink" Target="mailto:https://www.law360.com/articles/1488735/lenovo-wants-changes-to-fcc-s-plan-for-60-ghz-ban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729-01-0wng-next-generation-after-802-11be-follow-up.pptx" TargetMode="External"/><Relationship Id="rId2" Type="http://schemas.openxmlformats.org/officeDocument/2006/relationships/hyperlink" Target="https://mentor.ieee.org/802.11/dcn/22/11-22-1083-01-0wng-next-generation-sg-form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046-01-0wng-next-generation-after-802-11be.pptx" TargetMode="External"/><Relationship Id="rId4" Type="http://schemas.openxmlformats.org/officeDocument/2006/relationships/hyperlink" Target="https://mentor.ieee.org/802.11/dcn/22/11-22-0030-01-0wng-look-ahead-to-next-generat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751538"/>
            <a:ext cx="7772400" cy="1066800"/>
          </a:xfrm>
          <a:noFill/>
        </p:spPr>
        <p:txBody>
          <a:bodyPr/>
          <a:lstStyle/>
          <a:p>
            <a:r>
              <a:rPr lang="en-US" sz="2800" dirty="0">
                <a:solidFill>
                  <a:schemeClr val="tx1"/>
                </a:solidFill>
              </a:rPr>
              <a:t>Some questions to answer for UHR PAR</a:t>
            </a:r>
          </a:p>
        </p:txBody>
      </p:sp>
      <p:sp>
        <p:nvSpPr>
          <p:cNvPr id="7173" name="Rectangle 6"/>
          <p:cNvSpPr>
            <a:spLocks noGrp="1" noChangeArrowheads="1"/>
          </p:cNvSpPr>
          <p:nvPr>
            <p:ph idx="1"/>
          </p:nvPr>
        </p:nvSpPr>
        <p:spPr>
          <a:xfrm>
            <a:off x="685800" y="1905000"/>
            <a:ext cx="7772400" cy="4114800"/>
          </a:xfrm>
          <a:noFill/>
        </p:spPr>
        <p:txBody>
          <a:bodyPr/>
          <a:lstStyle/>
          <a:p>
            <a:pPr algn="ctr">
              <a:buFontTx/>
              <a:buNone/>
            </a:pPr>
            <a:r>
              <a:rPr lang="en-US" sz="2000" dirty="0"/>
              <a:t>Date:</a:t>
            </a:r>
            <a:r>
              <a:rPr lang="en-US" sz="2000" b="0" dirty="0"/>
              <a:t> 2022-08-25</a:t>
            </a:r>
          </a:p>
        </p:txBody>
      </p:sp>
      <p:sp>
        <p:nvSpPr>
          <p:cNvPr id="7171" name="Slide Number Placeholder 4"/>
          <p:cNvSpPr>
            <a:spLocks noGrp="1"/>
          </p:cNvSpPr>
          <p:nvPr>
            <p:ph type="sldNum" sz="quarter" idx="11"/>
          </p:nvPr>
        </p:nvSpPr>
        <p:spPr>
          <a:xfrm>
            <a:off x="4393695" y="6475413"/>
            <a:ext cx="432812" cy="184666"/>
          </a:xfrm>
          <a:noFill/>
        </p:spPr>
        <p:txBody>
          <a:bodyPr/>
          <a:lstStyle/>
          <a:p>
            <a:r>
              <a:rPr lang="en-US" dirty="0"/>
              <a:t>Slide </a:t>
            </a:r>
            <a:fld id="{831AB61F-ACC7-4806-8EC5-F675C64C5C64}" type="slidenum">
              <a:rPr lang="en-US" smtClean="0"/>
              <a:t>1</a:t>
            </a:fld>
            <a:endParaRPr lang="en-US" dirty="0"/>
          </a:p>
        </p:txBody>
      </p:sp>
      <p:sp>
        <p:nvSpPr>
          <p:cNvPr id="8" name="Rectangle 12"/>
          <p:cNvSpPr>
            <a:spLocks noChangeArrowheads="1"/>
          </p:cNvSpPr>
          <p:nvPr/>
        </p:nvSpPr>
        <p:spPr bwMode="auto">
          <a:xfrm>
            <a:off x="685800" y="2696348"/>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3" name="Footer Placeholder 3"/>
          <p:cNvSpPr>
            <a:spLocks noGrp="1"/>
          </p:cNvSpPr>
          <p:nvPr>
            <p:ph type="ftr" sz="quarter" idx="3"/>
          </p:nvPr>
        </p:nvSpPr>
        <p:spPr>
          <a:xfrm>
            <a:off x="7162800" y="6475413"/>
            <a:ext cx="1381060" cy="184666"/>
          </a:xfrm>
          <a:noFill/>
        </p:spPr>
        <p:txBody>
          <a:bodyPr/>
          <a:lstStyle/>
          <a:p>
            <a:r>
              <a:rPr lang="en-US" dirty="0"/>
              <a:t>Laurent Cariou, Intel</a:t>
            </a:r>
          </a:p>
        </p:txBody>
      </p:sp>
      <p:graphicFrame>
        <p:nvGraphicFramePr>
          <p:cNvPr id="9" name="Table 8"/>
          <p:cNvGraphicFramePr>
            <a:graphicFrameLocks noGrp="1"/>
          </p:cNvGraphicFramePr>
          <p:nvPr>
            <p:extLst>
              <p:ext uri="{D42A27DB-BD31-4B8C-83A1-F6EECF244321}">
                <p14:modId xmlns:p14="http://schemas.microsoft.com/office/powerpoint/2010/main" val="1141488179"/>
              </p:ext>
            </p:extLst>
          </p:nvPr>
        </p:nvGraphicFramePr>
        <p:xfrm>
          <a:off x="838200" y="3305948"/>
          <a:ext cx="7239000" cy="1189852"/>
        </p:xfrm>
        <a:graphic>
          <a:graphicData uri="http://schemas.openxmlformats.org/drawingml/2006/table">
            <a:tbl>
              <a:tblPr firstRow="1" bandRow="1">
                <a:tableStyleId>{F5AB1C69-6EDB-4FF4-983F-18BD219EF322}</a:tableStyleId>
              </a:tblPr>
              <a:tblGrid>
                <a:gridCol w="1447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27545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Laurent Cariou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+1-503-712-5560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hlinkClick r:id="rId3"/>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000000"/>
                          </a:solidFill>
                          <a:latin typeface="+mn-lt"/>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rgbClr val="000000"/>
                          </a:solidFill>
                          <a:latin typeface="+mn-lt"/>
                          <a:ea typeface="Times New Roman"/>
                          <a:cs typeface="Arial"/>
                          <a:hlinkClick r:id="rId4"/>
                        </a:rPr>
                        <a:t>robert.stacey@intel.com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algn="ctr">
                        <a:spcBef>
                          <a:spcPts val="0"/>
                        </a:spcBef>
                        <a:spcAft>
                          <a:spcPts val="0"/>
                        </a:spcAft>
                      </a:pPr>
                      <a:r>
                        <a:rPr lang="en-US" sz="1200" dirty="0">
                          <a:latin typeface="Times New Roman"/>
                          <a:ea typeface="Times New Roman"/>
                          <a:cs typeface="Arial"/>
                        </a:rPr>
                        <a:t>Carlos Cordeiro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Times New Roman"/>
                          <a:cs typeface="Arial"/>
                          <a:hlinkClick r:id="rId5"/>
                        </a:rPr>
                        <a:t>carlos.cordeiro@intel.com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 name="Date Placeholder 5">
            <a:extLst>
              <a:ext uri="{FF2B5EF4-FFF2-40B4-BE49-F238E27FC236}">
                <a16:creationId xmlns:a16="http://schemas.microsoft.com/office/drawing/2014/main" id="{3C335A29-B489-4363-ABB5-657F61DD62A3}"/>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E724E-8013-4B60-8A67-1AB04E94D4A4}"/>
              </a:ext>
            </a:extLst>
          </p:cNvPr>
          <p:cNvSpPr>
            <a:spLocks noGrp="1"/>
          </p:cNvSpPr>
          <p:nvPr>
            <p:ph type="title"/>
          </p:nvPr>
        </p:nvSpPr>
        <p:spPr/>
        <p:txBody>
          <a:bodyPr/>
          <a:lstStyle/>
          <a:p>
            <a:r>
              <a:rPr lang="en-US" dirty="0"/>
              <a:t>Regulatory observations</a:t>
            </a:r>
          </a:p>
        </p:txBody>
      </p:sp>
      <p:sp>
        <p:nvSpPr>
          <p:cNvPr id="5" name="Content Placeholder 4">
            <a:extLst>
              <a:ext uri="{FF2B5EF4-FFF2-40B4-BE49-F238E27FC236}">
                <a16:creationId xmlns:a16="http://schemas.microsoft.com/office/drawing/2014/main" id="{17981EB1-E7B9-4AC5-8C89-EB77625CF9CE}"/>
              </a:ext>
            </a:extLst>
          </p:cNvPr>
          <p:cNvSpPr>
            <a:spLocks noGrp="1"/>
          </p:cNvSpPr>
          <p:nvPr>
            <p:ph idx="1"/>
          </p:nvPr>
        </p:nvSpPr>
        <p:spPr>
          <a:xfrm>
            <a:off x="762000" y="1981200"/>
            <a:ext cx="8153400" cy="4114800"/>
          </a:xfrm>
        </p:spPr>
        <p:txBody>
          <a:bodyPr/>
          <a:lstStyle/>
          <a:p>
            <a:r>
              <a:rPr lang="en-US" sz="1800" dirty="0"/>
              <a:t>The 60 GHz band is largely harmonized across the world</a:t>
            </a:r>
          </a:p>
          <a:p>
            <a:pPr lvl="1"/>
            <a:r>
              <a:rPr lang="en-US" sz="1600" dirty="0"/>
              <a:t>802.18 has established an ad hoc group to look into regulatory challenges and opportunities in </a:t>
            </a:r>
            <a:r>
              <a:rPr lang="en-US" sz="1600" dirty="0" err="1"/>
              <a:t>mmWave</a:t>
            </a:r>
            <a:r>
              <a:rPr lang="en-US" sz="1600" dirty="0"/>
              <a:t> bands (45 and 60 GHz)</a:t>
            </a:r>
          </a:p>
          <a:p>
            <a:r>
              <a:rPr lang="en-US" sz="1800" dirty="0"/>
              <a:t>However, in addition to communication systems, there is a growing number of radar/sensing applications targeting the 60 GHz band [see </a:t>
            </a:r>
            <a:r>
              <a:rPr lang="en-US" sz="1800" dirty="0">
                <a:hlinkClick r:id="rId2"/>
              </a:rPr>
              <a:t>here</a:t>
            </a:r>
            <a:r>
              <a:rPr lang="en-US" sz="1800" dirty="0"/>
              <a:t>]</a:t>
            </a:r>
          </a:p>
          <a:p>
            <a:pPr lvl="1"/>
            <a:r>
              <a:rPr lang="en-US" sz="1600" dirty="0"/>
              <a:t>On July 2021, the FCC issued an NPRM that aims to define regulatory rules for operation of radar systems in the 60 GHz band (see </a:t>
            </a:r>
            <a:r>
              <a:rPr lang="en-US" sz="1600" dirty="0">
                <a:hlinkClick r:id="rId3"/>
              </a:rPr>
              <a:t>here</a:t>
            </a:r>
            <a:r>
              <a:rPr lang="en-US" sz="1600" dirty="0"/>
              <a:t>)</a:t>
            </a:r>
          </a:p>
          <a:p>
            <a:pPr lvl="1"/>
            <a:r>
              <a:rPr lang="en-US" sz="1600" dirty="0"/>
              <a:t>The same debate is taking place in many other countries around the world</a:t>
            </a:r>
          </a:p>
          <a:p>
            <a:r>
              <a:rPr lang="en-US" sz="1800" dirty="0"/>
              <a:t>The technologies being used for these sensing/radar systems are causing significant concerns in terms of coexistence with communication systems (see [</a:t>
            </a:r>
            <a:r>
              <a:rPr lang="en-US" sz="1800" dirty="0">
                <a:hlinkClick r:id="rId4"/>
              </a:rPr>
              <a:t>1</a:t>
            </a:r>
            <a:r>
              <a:rPr lang="en-US" sz="1800" dirty="0"/>
              <a:t>], [</a:t>
            </a:r>
            <a:r>
              <a:rPr lang="en-US" sz="1800" dirty="0">
                <a:hlinkClick r:id="rId5"/>
              </a:rPr>
              <a:t>2</a:t>
            </a:r>
            <a:r>
              <a:rPr lang="en-US" sz="1800" dirty="0"/>
              <a:t>]), because they don’t use LBT based protocols and can occupy the entire 60 GHz band</a:t>
            </a:r>
          </a:p>
          <a:p>
            <a:pPr lvl="1"/>
            <a:r>
              <a:rPr lang="en-US" sz="1400" dirty="0"/>
              <a:t>These concerns were also discussed in the 802.11 </a:t>
            </a:r>
            <a:r>
              <a:rPr lang="en-US" sz="1400" dirty="0" err="1"/>
              <a:t>Coex</a:t>
            </a:r>
            <a:r>
              <a:rPr lang="en-US" sz="1400" dirty="0"/>
              <a:t> SC (see </a:t>
            </a:r>
            <a:r>
              <a:rPr lang="en-US" sz="1400" dirty="0">
                <a:hlinkClick r:id="rId6"/>
              </a:rPr>
              <a:t>here</a:t>
            </a:r>
            <a:r>
              <a:rPr lang="en-US" sz="1400" dirty="0"/>
              <a:t>)</a:t>
            </a:r>
          </a:p>
          <a:p>
            <a:r>
              <a:rPr lang="en-US" sz="1800" dirty="0"/>
              <a:t>It is essential that 802.11 takes a position in favor of </a:t>
            </a:r>
            <a:r>
              <a:rPr lang="en-US" sz="1800" dirty="0" err="1"/>
              <a:t>mmWave</a:t>
            </a:r>
            <a:r>
              <a:rPr lang="en-US" sz="1800" dirty="0"/>
              <a:t> support </a:t>
            </a:r>
            <a:r>
              <a:rPr lang="en-US" sz="1800" u="sng" dirty="0"/>
              <a:t>now</a:t>
            </a:r>
            <a:r>
              <a:rPr lang="en-US" sz="1800" dirty="0"/>
              <a:t> in the mainstream program so that proper </a:t>
            </a:r>
            <a:r>
              <a:rPr lang="en-US" sz="1800" dirty="0" err="1"/>
              <a:t>coex</a:t>
            </a:r>
            <a:r>
              <a:rPr lang="en-US" sz="1800" dirty="0"/>
              <a:t> in the 60 GHz can be ensured</a:t>
            </a:r>
          </a:p>
          <a:p>
            <a:endParaRPr lang="en-US" sz="1800" dirty="0"/>
          </a:p>
        </p:txBody>
      </p:sp>
      <p:sp>
        <p:nvSpPr>
          <p:cNvPr id="4" name="Slide Number Placeholder 3">
            <a:extLst>
              <a:ext uri="{FF2B5EF4-FFF2-40B4-BE49-F238E27FC236}">
                <a16:creationId xmlns:a16="http://schemas.microsoft.com/office/drawing/2014/main" id="{CA7992B6-1D42-40AE-88B5-78994F657826}"/>
              </a:ext>
            </a:extLst>
          </p:cNvPr>
          <p:cNvSpPr>
            <a:spLocks noGrp="1"/>
          </p:cNvSpPr>
          <p:nvPr>
            <p:ph type="sldNum" sz="quarter" idx="11"/>
          </p:nvPr>
        </p:nvSpPr>
        <p:spPr/>
        <p:txBody>
          <a:bodyPr/>
          <a:lstStyle/>
          <a:p>
            <a:pPr>
              <a:defRPr/>
            </a:pPr>
            <a:r>
              <a:rPr lang="en-US"/>
              <a:t>Slide </a:t>
            </a:r>
            <a:fld id="{2EA5A18A-0502-4C7F-91C7-3FAD3C70332A}" type="slidenum">
              <a:rPr lang="en-US" smtClean="0"/>
              <a:pPr>
                <a:defRPr/>
              </a:pPr>
              <a:t>10</a:t>
            </a:fld>
            <a:endParaRPr lang="en-US" dirty="0"/>
          </a:p>
        </p:txBody>
      </p:sp>
      <p:sp>
        <p:nvSpPr>
          <p:cNvPr id="6" name="Date Placeholder 5">
            <a:extLst>
              <a:ext uri="{FF2B5EF4-FFF2-40B4-BE49-F238E27FC236}">
                <a16:creationId xmlns:a16="http://schemas.microsoft.com/office/drawing/2014/main" id="{7402E586-9F8C-4328-BAA2-E5E577ED6F9F}"/>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9DD591E0-7D20-49B0-B934-B832DD8473CC}"/>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3136475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2D175-2159-4160-B66F-3FC7CB9E216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F69DC1B0-7277-43C6-A4FF-019785EFE676}"/>
              </a:ext>
            </a:extLst>
          </p:cNvPr>
          <p:cNvSpPr>
            <a:spLocks noGrp="1"/>
          </p:cNvSpPr>
          <p:nvPr>
            <p:ph idx="1"/>
          </p:nvPr>
        </p:nvSpPr>
        <p:spPr>
          <a:xfrm>
            <a:off x="457200" y="1828800"/>
            <a:ext cx="8001000" cy="4114800"/>
          </a:xfrm>
        </p:spPr>
        <p:txBody>
          <a:bodyPr/>
          <a:lstStyle/>
          <a:p>
            <a:r>
              <a:rPr lang="en-US" sz="1800" dirty="0"/>
              <a:t>We see strong potential in including </a:t>
            </a:r>
            <a:r>
              <a:rPr lang="en-US" sz="1800" dirty="0" err="1"/>
              <a:t>mmWave</a:t>
            </a:r>
            <a:r>
              <a:rPr lang="en-US" sz="1800" dirty="0"/>
              <a:t> operation in UHR</a:t>
            </a:r>
          </a:p>
          <a:p>
            <a:endParaRPr lang="en-US" sz="1800" dirty="0"/>
          </a:p>
          <a:p>
            <a:r>
              <a:rPr lang="en-US" sz="1800" dirty="0"/>
              <a:t>Thanks to a </a:t>
            </a:r>
            <a:r>
              <a:rPr lang="en-US" sz="1800" dirty="0" err="1"/>
              <a:t>mmWave</a:t>
            </a:r>
            <a:r>
              <a:rPr lang="en-US" sz="1800" dirty="0"/>
              <a:t> PHY design reusing lower band design, </a:t>
            </a:r>
          </a:p>
          <a:p>
            <a:pPr lvl="1"/>
            <a:r>
              <a:rPr lang="en-US" sz="1600" dirty="0"/>
              <a:t>we are simplifying the standard and implementation work and bringing complexity to levels that we believe are realistic for high-end Wi-Fi devices</a:t>
            </a:r>
          </a:p>
          <a:p>
            <a:endParaRPr lang="en-US" sz="1800" dirty="0"/>
          </a:p>
          <a:p>
            <a:r>
              <a:rPr lang="en-US" sz="1800" dirty="0"/>
              <a:t>Thanks to MLO framework, </a:t>
            </a:r>
          </a:p>
          <a:p>
            <a:pPr lvl="1"/>
            <a:r>
              <a:rPr lang="en-US" sz="1600" dirty="0"/>
              <a:t>we can further reduce standard and implementation work, by avoiding the definition of a control PHY mode</a:t>
            </a:r>
          </a:p>
          <a:p>
            <a:pPr lvl="1"/>
            <a:r>
              <a:rPr lang="en-US" sz="1600" dirty="0"/>
              <a:t>We provide important tools to help with power consumption and blockage issue in </a:t>
            </a:r>
            <a:r>
              <a:rPr lang="en-US" sz="1600" dirty="0" err="1"/>
              <a:t>mmWave</a:t>
            </a:r>
            <a:r>
              <a:rPr lang="en-US" sz="1600" dirty="0"/>
              <a:t> band </a:t>
            </a:r>
          </a:p>
          <a:p>
            <a:pPr lvl="1"/>
            <a:endParaRPr lang="en-US" sz="1600" dirty="0"/>
          </a:p>
          <a:p>
            <a:r>
              <a:rPr lang="en-US" sz="1800" dirty="0"/>
              <a:t>We want to get agreement early on regarding the scope of work in </a:t>
            </a:r>
            <a:r>
              <a:rPr lang="en-US" sz="1800" dirty="0" err="1"/>
              <a:t>mmWave</a:t>
            </a:r>
            <a:r>
              <a:rPr lang="en-US" sz="1800" dirty="0"/>
              <a:t> bands to define only what is necessary to enable basic operation</a:t>
            </a:r>
          </a:p>
          <a:p>
            <a:pPr lvl="1"/>
            <a:r>
              <a:rPr lang="en-US" sz="1400" dirty="0"/>
              <a:t>Next slide provides thoughts about how to capture that in the PAR document</a:t>
            </a:r>
          </a:p>
          <a:p>
            <a:pPr lvl="1"/>
            <a:endParaRPr lang="en-US" sz="1600" dirty="0"/>
          </a:p>
        </p:txBody>
      </p:sp>
      <p:sp>
        <p:nvSpPr>
          <p:cNvPr id="4" name="Slide Number Placeholder 3">
            <a:extLst>
              <a:ext uri="{FF2B5EF4-FFF2-40B4-BE49-F238E27FC236}">
                <a16:creationId xmlns:a16="http://schemas.microsoft.com/office/drawing/2014/main" id="{EECEA0BD-D330-445B-BCEA-071345DE9C0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6" name="Date Placeholder 5">
            <a:extLst>
              <a:ext uri="{FF2B5EF4-FFF2-40B4-BE49-F238E27FC236}">
                <a16:creationId xmlns:a16="http://schemas.microsoft.com/office/drawing/2014/main" id="{2270F62A-AD6B-4F43-B180-7C6E3709DEFB}"/>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10674449-D379-4071-85E7-95CAD6F508C8}"/>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556592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315CC-1D0A-448B-AB89-7B5FC8B9A385}"/>
              </a:ext>
            </a:extLst>
          </p:cNvPr>
          <p:cNvSpPr>
            <a:spLocks noGrp="1"/>
          </p:cNvSpPr>
          <p:nvPr>
            <p:ph type="title"/>
          </p:nvPr>
        </p:nvSpPr>
        <p:spPr/>
        <p:txBody>
          <a:bodyPr/>
          <a:lstStyle/>
          <a:p>
            <a:r>
              <a:rPr lang="en-US" dirty="0"/>
              <a:t>Impact on PAR and 5C documents</a:t>
            </a:r>
          </a:p>
        </p:txBody>
      </p:sp>
      <p:sp>
        <p:nvSpPr>
          <p:cNvPr id="3" name="Content Placeholder 2">
            <a:extLst>
              <a:ext uri="{FF2B5EF4-FFF2-40B4-BE49-F238E27FC236}">
                <a16:creationId xmlns:a16="http://schemas.microsoft.com/office/drawing/2014/main" id="{92D752A9-A17A-4FEE-8C09-9703FCAAB9A0}"/>
              </a:ext>
            </a:extLst>
          </p:cNvPr>
          <p:cNvSpPr>
            <a:spLocks noGrp="1"/>
          </p:cNvSpPr>
          <p:nvPr>
            <p:ph idx="1"/>
          </p:nvPr>
        </p:nvSpPr>
        <p:spPr>
          <a:xfrm>
            <a:off x="685800" y="1981200"/>
            <a:ext cx="7772400" cy="4267200"/>
          </a:xfrm>
        </p:spPr>
        <p:txBody>
          <a:bodyPr/>
          <a:lstStyle/>
          <a:p>
            <a:pPr marL="0" marR="0">
              <a:spcBef>
                <a:spcPts val="0"/>
              </a:spcBef>
              <a:spcAft>
                <a:spcPts val="0"/>
              </a:spcAft>
            </a:pPr>
            <a:r>
              <a:rPr lang="en-GB" sz="1800" dirty="0">
                <a:latin typeface="Times New Roman" panose="02020603050405020304" pitchFamily="18" charset="0"/>
                <a:ea typeface="SimSun" panose="02010600030101010101" pitchFamily="2" charset="-122"/>
              </a:rPr>
              <a:t>The following red text is an illustration of how to capture this in the PAR document</a:t>
            </a:r>
            <a:endParaRPr lang="en-GB" sz="1800" b="1" dirty="0">
              <a:effectLst/>
              <a:latin typeface="Times New Roman" panose="02020603050405020304" pitchFamily="18" charset="0"/>
              <a:ea typeface="SimSun" panose="02010600030101010101" pitchFamily="2" charset="-122"/>
            </a:endParaRPr>
          </a:p>
          <a:p>
            <a:pPr marL="0" marR="0">
              <a:spcBef>
                <a:spcPts val="0"/>
              </a:spcBef>
              <a:spcAft>
                <a:spcPts val="0"/>
              </a:spcAft>
            </a:pPr>
            <a:endParaRPr lang="en-GB" sz="1800" dirty="0">
              <a:latin typeface="Times New Roman" panose="02020603050405020304" pitchFamily="18" charset="0"/>
              <a:ea typeface="SimSun" panose="02010600030101010101" pitchFamily="2" charset="-122"/>
            </a:endParaRPr>
          </a:p>
          <a:p>
            <a:pPr marL="0" marR="0">
              <a:spcBef>
                <a:spcPts val="0"/>
              </a:spcBef>
              <a:spcAft>
                <a:spcPts val="0"/>
              </a:spcAft>
            </a:pPr>
            <a:endParaRPr lang="en-GB" sz="1800" b="1" dirty="0">
              <a:effectLst/>
              <a:latin typeface="Times New Roman" panose="02020603050405020304" pitchFamily="18" charset="0"/>
              <a:ea typeface="SimSun" panose="02010600030101010101" pitchFamily="2" charset="-122"/>
            </a:endParaRPr>
          </a:p>
          <a:p>
            <a:pPr marL="0" marR="0">
              <a:spcBef>
                <a:spcPts val="0"/>
              </a:spcBef>
              <a:spcAft>
                <a:spcPts val="0"/>
              </a:spcAft>
            </a:pPr>
            <a:r>
              <a:rPr lang="en-GB" sz="1600" b="1" dirty="0">
                <a:effectLst/>
                <a:latin typeface="Times New Roman" panose="02020603050405020304" pitchFamily="18" charset="0"/>
                <a:ea typeface="SimSun" panose="02010600030101010101" pitchFamily="2" charset="-122"/>
              </a:rPr>
              <a:t>In 5.2.b. Scope of the project:</a:t>
            </a:r>
            <a:endParaRPr lang="en-US" sz="1600" dirty="0">
              <a:effectLst/>
              <a:latin typeface="Times New Roman" panose="02020603050405020304" pitchFamily="18" charset="0"/>
              <a:ea typeface="SimSun" panose="02010600030101010101" pitchFamily="2" charset="-122"/>
            </a:endParaRPr>
          </a:p>
          <a:p>
            <a:pPr marL="400050" lvl="1">
              <a:spcBef>
                <a:spcPts val="0"/>
              </a:spcBef>
              <a:spcAft>
                <a:spcPts val="0"/>
              </a:spcAft>
            </a:pPr>
            <a:r>
              <a:rPr lang="en-GB" sz="1200" dirty="0">
                <a:effectLst/>
                <a:latin typeface="Times New Roman" panose="02020603050405020304" pitchFamily="18" charset="0"/>
                <a:ea typeface="SimSun" panose="02010600030101010101" pitchFamily="2" charset="-122"/>
              </a:rPr>
              <a:t>This amendment defines standardized modifications to both the IEEE Std. 802.11 physical layers (PHY) and Medium Access Control Layer (MAC) that enables at least one mode of operation capable of improving throughput and worst-case latency and jitter with carrier frequency operation </a:t>
            </a:r>
            <a:r>
              <a:rPr lang="en-GB" sz="1200" dirty="0">
                <a:solidFill>
                  <a:srgbClr val="FF0000"/>
                </a:solidFill>
                <a:effectLst/>
                <a:latin typeface="Times New Roman" panose="02020603050405020304" pitchFamily="18" charset="0"/>
                <a:ea typeface="SimSun" panose="02010600030101010101" pitchFamily="2" charset="-122"/>
              </a:rPr>
              <a:t>between 1 and 7.250 GHz and between 45 GHz and 71 GHz</a:t>
            </a:r>
            <a:r>
              <a:rPr lang="en-GB" sz="1200" dirty="0">
                <a:effectLst/>
                <a:latin typeface="Times New Roman" panose="02020603050405020304" pitchFamily="18" charset="0"/>
                <a:ea typeface="SimSun" panose="02010600030101010101" pitchFamily="2" charset="-122"/>
              </a:rPr>
              <a:t> while ensuring backward compatibility and coexistence with legacy IEEE Std. 802.11 compliant devices operating in the 2.4 GHz, 5 GHz, and 6 GHz bands. </a:t>
            </a:r>
            <a:endParaRPr lang="en-US" sz="1200" dirty="0">
              <a:effectLst/>
              <a:latin typeface="Times New Roman" panose="02020603050405020304" pitchFamily="18" charset="0"/>
              <a:ea typeface="SimSun" panose="02010600030101010101" pitchFamily="2" charset="-122"/>
            </a:endParaRPr>
          </a:p>
          <a:p>
            <a:pPr marL="400050" lvl="1">
              <a:spcBef>
                <a:spcPts val="0"/>
              </a:spcBef>
              <a:spcAft>
                <a:spcPts val="0"/>
              </a:spcAft>
            </a:pPr>
            <a:r>
              <a:rPr lang="en-GB" sz="1200" dirty="0">
                <a:effectLst/>
                <a:latin typeface="Times New Roman" panose="02020603050405020304" pitchFamily="18" charset="0"/>
                <a:ea typeface="SimSun" panose="02010600030101010101" pitchFamily="2" charset="-122"/>
              </a:rPr>
              <a:t>This amendment defines at least one mode of operation capable of improved worst case latency and jitter.</a:t>
            </a:r>
            <a:endParaRPr lang="en-US" sz="1200" dirty="0">
              <a:effectLst/>
              <a:latin typeface="Times New Roman" panose="02020603050405020304" pitchFamily="18" charset="0"/>
              <a:ea typeface="SimSun" panose="02010600030101010101" pitchFamily="2" charset="-122"/>
            </a:endParaRPr>
          </a:p>
          <a:p>
            <a:r>
              <a:rPr lang="en-GB" sz="1600" b="1" dirty="0">
                <a:effectLst/>
                <a:latin typeface="Times New Roman" panose="02020603050405020304" pitchFamily="18" charset="0"/>
                <a:ea typeface="SimSun" panose="02010600030101010101" pitchFamily="2" charset="-122"/>
              </a:rPr>
              <a:t>In 8.1 Additional Explanatory Notes (Item Number and Explanation)</a:t>
            </a:r>
            <a:r>
              <a:rPr lang="en-GB" sz="1600" dirty="0">
                <a:effectLst/>
                <a:latin typeface="Times New Roman" panose="02020603050405020304" pitchFamily="18" charset="0"/>
                <a:ea typeface="SimSun" panose="02010600030101010101" pitchFamily="2" charset="-122"/>
              </a:rPr>
              <a:t> </a:t>
            </a:r>
          </a:p>
          <a:p>
            <a:pPr marL="457200" lvl="1" indent="0">
              <a:buNone/>
            </a:pPr>
            <a:r>
              <a:rPr lang="en-GB" sz="1200" dirty="0">
                <a:latin typeface="Times New Roman" panose="02020603050405020304" pitchFamily="18" charset="0"/>
                <a:ea typeface="SimSun" panose="02010600030101010101" pitchFamily="2" charset="-122"/>
              </a:rPr>
              <a:t>Explanatory note for </a:t>
            </a:r>
            <a:r>
              <a:rPr lang="en-GB" sz="1200" b="1" dirty="0">
                <a:latin typeface="Times New Roman" panose="02020603050405020304" pitchFamily="18" charset="0"/>
                <a:ea typeface="SimSun" panose="02010600030101010101" pitchFamily="2" charset="-122"/>
              </a:rPr>
              <a:t>5.2.b</a:t>
            </a:r>
          </a:p>
          <a:p>
            <a:pPr lvl="1"/>
            <a:r>
              <a:rPr lang="en-GB" sz="1200" dirty="0">
                <a:solidFill>
                  <a:srgbClr val="FF0000"/>
                </a:solidFill>
                <a:effectLst/>
                <a:latin typeface="Times New Roman" panose="02020603050405020304" pitchFamily="18" charset="0"/>
                <a:ea typeface="SimSun" panose="02010600030101010101" pitchFamily="2" charset="-122"/>
              </a:rPr>
              <a:t>Fo</a:t>
            </a:r>
            <a:r>
              <a:rPr lang="en-GB" sz="1200" dirty="0">
                <a:solidFill>
                  <a:srgbClr val="FF0000"/>
                </a:solidFill>
                <a:latin typeface="Times New Roman" panose="02020603050405020304" pitchFamily="18" charset="0"/>
                <a:ea typeface="SimSun" panose="02010600030101010101" pitchFamily="2" charset="-122"/>
              </a:rPr>
              <a:t>r </a:t>
            </a:r>
            <a:r>
              <a:rPr lang="en-GB" sz="1200" dirty="0" err="1">
                <a:solidFill>
                  <a:srgbClr val="FF0000"/>
                </a:solidFill>
                <a:latin typeface="Times New Roman" panose="02020603050405020304" pitchFamily="18" charset="0"/>
                <a:ea typeface="SimSun" panose="02010600030101010101" pitchFamily="2" charset="-122"/>
              </a:rPr>
              <a:t>mmWave</a:t>
            </a:r>
            <a:r>
              <a:rPr lang="en-GB" sz="1200" dirty="0">
                <a:solidFill>
                  <a:srgbClr val="FF0000"/>
                </a:solidFill>
                <a:latin typeface="Times New Roman" panose="02020603050405020304" pitchFamily="18" charset="0"/>
                <a:ea typeface="SimSun" panose="02010600030101010101" pitchFamily="2" charset="-122"/>
              </a:rPr>
              <a:t> bands, the focus of this amendment is on:</a:t>
            </a:r>
          </a:p>
          <a:p>
            <a:pPr lvl="2"/>
            <a:r>
              <a:rPr lang="en-GB" sz="1100" dirty="0">
                <a:solidFill>
                  <a:srgbClr val="FF0000"/>
                </a:solidFill>
                <a:effectLst/>
                <a:latin typeface="Times New Roman" panose="02020603050405020304" pitchFamily="18" charset="0"/>
                <a:ea typeface="SimSun" panose="02010600030101010101" pitchFamily="2" charset="-122"/>
              </a:rPr>
              <a:t>Enabling single user OFDM modulation, with as little changes as possible from the modulation defined for 2.4/5/6 GHz bands, and for STAs that are affiliated with an MLD with at least one other STA operating in the 2.4/5/6 GHz band.</a:t>
            </a:r>
          </a:p>
          <a:p>
            <a:pPr lvl="2"/>
            <a:r>
              <a:rPr lang="en-GB" sz="1100" dirty="0">
                <a:solidFill>
                  <a:srgbClr val="FF0000"/>
                </a:solidFill>
                <a:latin typeface="Times New Roman" panose="02020603050405020304" pitchFamily="18" charset="0"/>
                <a:ea typeface="SimSun" panose="02010600030101010101" pitchFamily="2" charset="-122"/>
              </a:rPr>
              <a:t>Defining a simple </a:t>
            </a:r>
            <a:r>
              <a:rPr lang="en-GB" sz="1100" dirty="0" err="1">
                <a:solidFill>
                  <a:srgbClr val="FF0000"/>
                </a:solidFill>
                <a:latin typeface="Times New Roman" panose="02020603050405020304" pitchFamily="18" charset="0"/>
                <a:ea typeface="SimSun" panose="02010600030101010101" pitchFamily="2" charset="-122"/>
              </a:rPr>
              <a:t>analog</a:t>
            </a:r>
            <a:r>
              <a:rPr lang="en-GB" sz="1100" dirty="0">
                <a:solidFill>
                  <a:srgbClr val="FF0000"/>
                </a:solidFill>
                <a:latin typeface="Times New Roman" panose="02020603050405020304" pitchFamily="18" charset="0"/>
                <a:ea typeface="SimSun" panose="02010600030101010101" pitchFamily="2" charset="-122"/>
              </a:rPr>
              <a:t> beamforming training procedure</a:t>
            </a:r>
          </a:p>
          <a:p>
            <a:pPr lvl="2"/>
            <a:endParaRPr lang="en-US" sz="1200" dirty="0">
              <a:effectLst/>
              <a:latin typeface="Times New Roman" panose="02020603050405020304" pitchFamily="18" charset="0"/>
              <a:ea typeface="SimSun" panose="02010600030101010101" pitchFamily="2" charset="-122"/>
            </a:endParaRPr>
          </a:p>
          <a:p>
            <a:endParaRPr lang="en-US" dirty="0"/>
          </a:p>
          <a:p>
            <a:endParaRPr lang="en-US" dirty="0"/>
          </a:p>
        </p:txBody>
      </p:sp>
      <p:sp>
        <p:nvSpPr>
          <p:cNvPr id="4" name="Slide Number Placeholder 3">
            <a:extLst>
              <a:ext uri="{FF2B5EF4-FFF2-40B4-BE49-F238E27FC236}">
                <a16:creationId xmlns:a16="http://schemas.microsoft.com/office/drawing/2014/main" id="{89021D7B-D81A-4AED-A2B9-3D45531C460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6" name="Date Placeholder 5">
            <a:extLst>
              <a:ext uri="{FF2B5EF4-FFF2-40B4-BE49-F238E27FC236}">
                <a16:creationId xmlns:a16="http://schemas.microsoft.com/office/drawing/2014/main" id="{C1D01D25-6140-4B31-B945-CF3A32A204F0}"/>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2B0398FD-B250-4CD0-9C3F-ABEE1244E800}"/>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3099382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704F6-7D42-4C98-9EC1-DF1EB6CB6A00}"/>
              </a:ext>
            </a:extLst>
          </p:cNvPr>
          <p:cNvSpPr>
            <a:spLocks noGrp="1"/>
          </p:cNvSpPr>
          <p:nvPr>
            <p:ph type="title"/>
          </p:nvPr>
        </p:nvSpPr>
        <p:spPr/>
        <p:txBody>
          <a:bodyPr/>
          <a:lstStyle/>
          <a:p>
            <a:r>
              <a:rPr lang="en-US" sz="2800" dirty="0"/>
              <a:t>Main technical questions that the SG must answer</a:t>
            </a:r>
          </a:p>
        </p:txBody>
      </p:sp>
      <p:sp>
        <p:nvSpPr>
          <p:cNvPr id="3" name="Content Placeholder 2">
            <a:extLst>
              <a:ext uri="{FF2B5EF4-FFF2-40B4-BE49-F238E27FC236}">
                <a16:creationId xmlns:a16="http://schemas.microsoft.com/office/drawing/2014/main" id="{4010E477-B72E-4249-9522-E6066F816AA2}"/>
              </a:ext>
            </a:extLst>
          </p:cNvPr>
          <p:cNvSpPr>
            <a:spLocks noGrp="1"/>
          </p:cNvSpPr>
          <p:nvPr>
            <p:ph idx="1"/>
          </p:nvPr>
        </p:nvSpPr>
        <p:spPr/>
        <p:txBody>
          <a:bodyPr/>
          <a:lstStyle/>
          <a:p>
            <a:pPr marL="0" indent="0">
              <a:buNone/>
            </a:pPr>
            <a:r>
              <a:rPr lang="en-US" sz="1400" dirty="0"/>
              <a:t>Motion text for SG formation:</a:t>
            </a:r>
          </a:p>
          <a:p>
            <a:pPr marL="0" indent="0">
              <a:buNone/>
            </a:pPr>
            <a:r>
              <a:rPr lang="en-US" sz="1400" i="1" dirty="0"/>
              <a:t>Approve formation of Ultra High Reliability SG (UHR SG) to develop a Project Authorization Request (PAR) and a Criteria for Standards Development (CSD) for a new 802.11 MAC/PHY amendment.  The Study Group will investigate technology which may improve reliability of WLAN connectivity, reduce latencies, increase manageability, increase throughput including at different SNR levels and reduce device level power consumption.</a:t>
            </a:r>
          </a:p>
          <a:p>
            <a:pPr marL="0" indent="0">
              <a:buNone/>
            </a:pPr>
            <a:r>
              <a:rPr lang="en-US" sz="1400" i="1" dirty="0"/>
              <a:t>With a target start of the task group in May 2023</a:t>
            </a:r>
          </a:p>
          <a:p>
            <a:pPr marL="0" indent="0">
              <a:buNone/>
            </a:pPr>
            <a:endParaRPr lang="en-US" sz="2000" dirty="0"/>
          </a:p>
          <a:p>
            <a:pPr marL="0" indent="0">
              <a:buNone/>
            </a:pPr>
            <a:r>
              <a:rPr lang="en-US" sz="2000" dirty="0"/>
              <a:t>Questions to answer in the SG:</a:t>
            </a:r>
          </a:p>
          <a:p>
            <a:r>
              <a:rPr lang="en-US" sz="1600" dirty="0"/>
              <a:t>We need to ensure that there are realistic and beneficial features for different main market segments (home, enterprise, …) and for both APs and clients in the scope of UHR</a:t>
            </a:r>
          </a:p>
          <a:p>
            <a:r>
              <a:rPr lang="en-US" sz="1600" dirty="0"/>
              <a:t>We need to determine what are the operating bands that are targeted by UHR</a:t>
            </a:r>
          </a:p>
          <a:p>
            <a:r>
              <a:rPr lang="en-US" sz="1600" dirty="0">
                <a:solidFill>
                  <a:schemeClr val="bg2"/>
                </a:solidFill>
              </a:rPr>
              <a:t>We need to refine the objectives and see if we need to quantify them</a:t>
            </a:r>
          </a:p>
          <a:p>
            <a:pPr lvl="1"/>
            <a:r>
              <a:rPr lang="en-US" sz="1200" dirty="0">
                <a:solidFill>
                  <a:schemeClr val="bg2"/>
                </a:solidFill>
              </a:rPr>
              <a:t>Will be dealt with in other contributions</a:t>
            </a:r>
          </a:p>
          <a:p>
            <a:endParaRPr lang="en-US" sz="2000" dirty="0"/>
          </a:p>
        </p:txBody>
      </p:sp>
      <p:sp>
        <p:nvSpPr>
          <p:cNvPr id="4" name="Slide Number Placeholder 3">
            <a:extLst>
              <a:ext uri="{FF2B5EF4-FFF2-40B4-BE49-F238E27FC236}">
                <a16:creationId xmlns:a16="http://schemas.microsoft.com/office/drawing/2014/main" id="{C8AF9BC5-6DF4-4002-B02F-652081D8A0F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6" name="Date Placeholder 5">
            <a:extLst>
              <a:ext uri="{FF2B5EF4-FFF2-40B4-BE49-F238E27FC236}">
                <a16:creationId xmlns:a16="http://schemas.microsoft.com/office/drawing/2014/main" id="{B51C0E7E-1FFE-460B-8933-C7B458BD1F75}"/>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0BABFEBA-1EE8-4037-B640-10653F424773}"/>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2578585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4188-C85D-47F6-857A-5BB47EB0B8F8}"/>
              </a:ext>
            </a:extLst>
          </p:cNvPr>
          <p:cNvSpPr>
            <a:spLocks noGrp="1"/>
          </p:cNvSpPr>
          <p:nvPr>
            <p:ph type="title"/>
          </p:nvPr>
        </p:nvSpPr>
        <p:spPr/>
        <p:txBody>
          <a:bodyPr/>
          <a:lstStyle/>
          <a:p>
            <a:r>
              <a:rPr lang="en-US" dirty="0"/>
              <a:t>Main features identified so far</a:t>
            </a:r>
          </a:p>
        </p:txBody>
      </p:sp>
      <p:sp>
        <p:nvSpPr>
          <p:cNvPr id="3" name="Text Placeholder 2">
            <a:extLst>
              <a:ext uri="{FF2B5EF4-FFF2-40B4-BE49-F238E27FC236}">
                <a16:creationId xmlns:a16="http://schemas.microsoft.com/office/drawing/2014/main" id="{F32997AA-2E41-4D9F-9D2B-1E5666A8AF7E}"/>
              </a:ext>
            </a:extLst>
          </p:cNvPr>
          <p:cNvSpPr>
            <a:spLocks noGrp="1"/>
          </p:cNvSpPr>
          <p:nvPr>
            <p:ph idx="1"/>
          </p:nvPr>
        </p:nvSpPr>
        <p:spPr>
          <a:xfrm>
            <a:off x="685800" y="1905000"/>
            <a:ext cx="7772400" cy="4114800"/>
          </a:xfrm>
        </p:spPr>
        <p:txBody>
          <a:bodyPr>
            <a:normAutofit/>
          </a:bodyPr>
          <a:lstStyle/>
          <a:p>
            <a:r>
              <a:rPr lang="en-US" sz="1800" dirty="0"/>
              <a:t>Multi-AP set of features in sub-7 GHz </a:t>
            </a:r>
            <a:r>
              <a:rPr lang="en-US" sz="1800" dirty="0">
                <a:solidFill>
                  <a:srgbClr val="00B050"/>
                </a:solidFill>
              </a:rPr>
              <a:t>(seems well accepted)</a:t>
            </a:r>
          </a:p>
          <a:p>
            <a:pPr lvl="1"/>
            <a:r>
              <a:rPr lang="en-US" sz="1400" dirty="0"/>
              <a:t>different flavors of cooperation between APs. (C-TDMA, C-OFDMA, C-SR, C-BF, MU-MIMO JP). Targets multiple objectives: throughput, latency, range, area throughput, reliability, …</a:t>
            </a:r>
          </a:p>
          <a:p>
            <a:pPr lvl="1"/>
            <a:r>
              <a:rPr lang="en-US" sz="1400" dirty="0"/>
              <a:t>Deployment scenario of interest: Home, Enterprise</a:t>
            </a:r>
          </a:p>
          <a:p>
            <a:endParaRPr lang="en-US" sz="1600" dirty="0"/>
          </a:p>
          <a:p>
            <a:r>
              <a:rPr lang="en-US" sz="1800" dirty="0"/>
              <a:t>60 GHz and other spectrum </a:t>
            </a:r>
            <a:r>
              <a:rPr lang="en-US" sz="1800" dirty="0">
                <a:solidFill>
                  <a:srgbClr val="FFC000"/>
                </a:solidFill>
              </a:rPr>
              <a:t>(many undecided)</a:t>
            </a:r>
          </a:p>
          <a:p>
            <a:pPr lvl="1"/>
            <a:r>
              <a:rPr lang="en-US" sz="1400" dirty="0"/>
              <a:t>include a 60GHz interface to mainstream Wi-Fi, reusing as much as possible low band baseband and design to reach an acceptable cost and ease integration</a:t>
            </a:r>
          </a:p>
          <a:p>
            <a:pPr lvl="1"/>
            <a:r>
              <a:rPr lang="en-US" sz="1400" dirty="0"/>
              <a:t>reach 6G latency objectives with more guarantees, deliver huge capacity increase with large frequency reuse, peak throughput increase and controlled interference</a:t>
            </a:r>
          </a:p>
          <a:p>
            <a:pPr lvl="1"/>
            <a:endParaRPr lang="en-US" sz="1400" dirty="0"/>
          </a:p>
          <a:p>
            <a:r>
              <a:rPr lang="en-US" sz="1800" dirty="0"/>
              <a:t>Low latency/QoS features </a:t>
            </a:r>
            <a:r>
              <a:rPr lang="en-US" sz="1800" dirty="0">
                <a:solidFill>
                  <a:srgbClr val="00B050"/>
                </a:solidFill>
              </a:rPr>
              <a:t>(seems well accepted)</a:t>
            </a:r>
          </a:p>
          <a:p>
            <a:pPr lvl="1"/>
            <a:r>
              <a:rPr lang="en-US" sz="1400" dirty="0"/>
              <a:t>More scheduling, more protection for prioritized traffic…</a:t>
            </a:r>
          </a:p>
          <a:p>
            <a:pPr lvl="1"/>
            <a:endParaRPr lang="en-US" sz="1400" dirty="0"/>
          </a:p>
          <a:p>
            <a:endParaRPr lang="en-US" sz="1800" dirty="0"/>
          </a:p>
        </p:txBody>
      </p:sp>
      <p:sp>
        <p:nvSpPr>
          <p:cNvPr id="5" name="Slide Number Placeholder 3">
            <a:extLst>
              <a:ext uri="{FF2B5EF4-FFF2-40B4-BE49-F238E27FC236}">
                <a16:creationId xmlns:a16="http://schemas.microsoft.com/office/drawing/2014/main" id="{BA889E7D-C0A1-4D19-BC7C-0DE6037DD13E}"/>
              </a:ext>
            </a:extLst>
          </p:cNvPr>
          <p:cNvSpPr>
            <a:spLocks noGrp="1"/>
          </p:cNvSpPr>
          <p:nvPr>
            <p:ph type="sldNum" sz="quarter" idx="11"/>
          </p:nvPr>
        </p:nvSpPr>
        <p:spPr>
          <a:xfrm>
            <a:off x="4344988" y="6475413"/>
            <a:ext cx="530225" cy="182562"/>
          </a:xfrm>
        </p:spPr>
        <p:txBody>
          <a:bodyPr/>
          <a:lstStyle/>
          <a:p>
            <a:pPr>
              <a:defRPr/>
            </a:pPr>
            <a:r>
              <a:rPr lang="en-US" dirty="0"/>
              <a:t>Slide </a:t>
            </a:r>
            <a:fld id="{3099D1E7-2CFE-4362-BB72-AF97192842EA}" type="slidenum">
              <a:rPr lang="en-US" smtClean="0"/>
              <a:pPr>
                <a:defRPr/>
              </a:pPr>
              <a:t>3</a:t>
            </a:fld>
            <a:endParaRPr lang="en-US" dirty="0"/>
          </a:p>
        </p:txBody>
      </p:sp>
      <p:sp>
        <p:nvSpPr>
          <p:cNvPr id="6" name="Date Placeholder 5">
            <a:extLst>
              <a:ext uri="{FF2B5EF4-FFF2-40B4-BE49-F238E27FC236}">
                <a16:creationId xmlns:a16="http://schemas.microsoft.com/office/drawing/2014/main" id="{25A540A9-BABB-4A87-8FD4-B85E783B27B5}"/>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9A66281E-B59C-4AE4-AE41-7904116AB021}"/>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2075621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07410-8C7A-41CE-A63B-5A7C0062ED1F}"/>
              </a:ext>
            </a:extLst>
          </p:cNvPr>
          <p:cNvSpPr>
            <a:spLocks noGrp="1"/>
          </p:cNvSpPr>
          <p:nvPr>
            <p:ph type="title"/>
          </p:nvPr>
        </p:nvSpPr>
        <p:spPr/>
        <p:txBody>
          <a:bodyPr/>
          <a:lstStyle/>
          <a:p>
            <a:r>
              <a:rPr lang="en-US" dirty="0"/>
              <a:t>Features for client devices</a:t>
            </a:r>
          </a:p>
        </p:txBody>
      </p:sp>
      <p:sp>
        <p:nvSpPr>
          <p:cNvPr id="3" name="Content Placeholder 2">
            <a:extLst>
              <a:ext uri="{FF2B5EF4-FFF2-40B4-BE49-F238E27FC236}">
                <a16:creationId xmlns:a16="http://schemas.microsoft.com/office/drawing/2014/main" id="{9588E331-3217-4517-81AB-DBF85F372B7F}"/>
              </a:ext>
            </a:extLst>
          </p:cNvPr>
          <p:cNvSpPr>
            <a:spLocks noGrp="1"/>
          </p:cNvSpPr>
          <p:nvPr>
            <p:ph idx="1"/>
          </p:nvPr>
        </p:nvSpPr>
        <p:spPr/>
        <p:txBody>
          <a:bodyPr/>
          <a:lstStyle/>
          <a:p>
            <a:r>
              <a:rPr lang="en-US" sz="2000" dirty="0"/>
              <a:t>Paramount to have clear lighthouse features for clients in UHR, and features that will have performance impact</a:t>
            </a:r>
          </a:p>
          <a:p>
            <a:pPr lvl="1"/>
            <a:r>
              <a:rPr lang="en-US" sz="1600" dirty="0"/>
              <a:t>No relevant/realistic lighthouse client features in lower bands identified so far</a:t>
            </a:r>
          </a:p>
          <a:p>
            <a:pPr lvl="2"/>
            <a:r>
              <a:rPr lang="en-US" sz="1400" dirty="0"/>
              <a:t>Bandwidth higher than 320MHz at 6 GHz will not be usable in real deployments as discussed in previous contributions</a:t>
            </a:r>
          </a:p>
          <a:p>
            <a:pPr lvl="2"/>
            <a:r>
              <a:rPr lang="en-US" sz="1400" dirty="0"/>
              <a:t>Some good features/ideas but that are more secondary features</a:t>
            </a:r>
          </a:p>
          <a:p>
            <a:pPr lvl="3"/>
            <a:r>
              <a:rPr lang="en-US" sz="1200" dirty="0"/>
              <a:t>A-PPDU, link adaptation, secondary channel access/puncturing, …</a:t>
            </a:r>
          </a:p>
          <a:p>
            <a:pPr lvl="1"/>
            <a:endParaRPr lang="en-US" sz="1600" dirty="0"/>
          </a:p>
          <a:p>
            <a:r>
              <a:rPr lang="en-US" sz="2000" dirty="0"/>
              <a:t>We believe </a:t>
            </a:r>
            <a:r>
              <a:rPr lang="en-US" sz="2000" dirty="0" err="1"/>
              <a:t>mmWave</a:t>
            </a:r>
            <a:r>
              <a:rPr lang="en-US" sz="2000" dirty="0"/>
              <a:t> operation is the most relevant feature that rises to the level of a lighthouse feature, that can be advertised by clients, and that matches the UHR objectives</a:t>
            </a:r>
          </a:p>
          <a:p>
            <a:pPr lvl="1"/>
            <a:r>
              <a:rPr lang="en-US" sz="1600" dirty="0"/>
              <a:t>See </a:t>
            </a:r>
            <a:r>
              <a:rPr lang="en-US" sz="1600" b="0" i="0" u="none" strike="noStrike" dirty="0">
                <a:solidFill>
                  <a:srgbClr val="0077FF"/>
                </a:solidFill>
                <a:effectLst/>
                <a:latin typeface="Verdana" panose="020B0604030504040204" pitchFamily="34" charset="0"/>
                <a:hlinkClick r:id="rId2"/>
              </a:rPr>
              <a:t>22/1093r1</a:t>
            </a:r>
            <a:r>
              <a:rPr lang="en-US" sz="1600" b="0" i="0" u="none" strike="noStrike" dirty="0">
                <a:solidFill>
                  <a:srgbClr val="0077FF"/>
                </a:solidFill>
                <a:effectLst/>
                <a:latin typeface="Verdana" panose="020B0604030504040204" pitchFamily="34" charset="0"/>
              </a:rPr>
              <a:t> </a:t>
            </a:r>
            <a:r>
              <a:rPr lang="en-US" sz="1600" u="sng" dirty="0">
                <a:solidFill>
                  <a:srgbClr val="3D98FF"/>
                </a:solidFill>
                <a:latin typeface="Verdana" panose="020B0604030504040204" pitchFamily="34" charset="0"/>
                <a:hlinkClick r:id="rId3"/>
              </a:rPr>
              <a:t>22/729r1</a:t>
            </a:r>
            <a:r>
              <a:rPr lang="en-US" sz="1600" dirty="0">
                <a:solidFill>
                  <a:srgbClr val="3D98FF"/>
                </a:solidFill>
                <a:latin typeface="Verdana" panose="020B0604030504040204" pitchFamily="34" charset="0"/>
              </a:rPr>
              <a:t> </a:t>
            </a:r>
            <a:r>
              <a:rPr lang="en-US" sz="1600" b="0" i="0" u="sng" dirty="0">
                <a:solidFill>
                  <a:srgbClr val="3D98FF"/>
                </a:solidFill>
                <a:effectLst/>
                <a:latin typeface="Verdana" panose="020B0604030504040204" pitchFamily="34" charset="0"/>
                <a:hlinkClick r:id="rId4"/>
              </a:rPr>
              <a:t>22/030r1</a:t>
            </a:r>
            <a:r>
              <a:rPr lang="en-US" sz="1600" b="0" i="0" u="none" strike="noStrike" dirty="0">
                <a:solidFill>
                  <a:srgbClr val="0077FF"/>
                </a:solidFill>
                <a:effectLst/>
                <a:latin typeface="Verdana" panose="020B0604030504040204" pitchFamily="34" charset="0"/>
              </a:rPr>
              <a:t> </a:t>
            </a:r>
            <a:r>
              <a:rPr lang="en-US" sz="1600" b="0" i="0" u="none" strike="noStrike" dirty="0">
                <a:solidFill>
                  <a:srgbClr val="0077FF"/>
                </a:solidFill>
                <a:effectLst/>
                <a:latin typeface="Verdana" panose="020B0604030504040204" pitchFamily="34" charset="0"/>
                <a:hlinkClick r:id="rId5"/>
              </a:rPr>
              <a:t>22/046r1</a:t>
            </a:r>
            <a:endParaRPr lang="en-US" sz="1600" dirty="0"/>
          </a:p>
        </p:txBody>
      </p:sp>
      <p:sp>
        <p:nvSpPr>
          <p:cNvPr id="4" name="Slide Number Placeholder 3">
            <a:extLst>
              <a:ext uri="{FF2B5EF4-FFF2-40B4-BE49-F238E27FC236}">
                <a16:creationId xmlns:a16="http://schemas.microsoft.com/office/drawing/2014/main" id="{5382CBBD-A012-4AE9-B377-505315CCC41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4</a:t>
            </a:fld>
            <a:endParaRPr lang="en-US" dirty="0"/>
          </a:p>
        </p:txBody>
      </p:sp>
      <p:sp>
        <p:nvSpPr>
          <p:cNvPr id="6" name="Date Placeholder 5">
            <a:extLst>
              <a:ext uri="{FF2B5EF4-FFF2-40B4-BE49-F238E27FC236}">
                <a16:creationId xmlns:a16="http://schemas.microsoft.com/office/drawing/2014/main" id="{A9F85B63-D856-4142-929D-B6CBC5B88975}"/>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4C77A86D-7A63-490C-A130-04C285B09B54}"/>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2914115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FA13D-DBA0-4DDE-9AD5-807DBCE277DA}"/>
              </a:ext>
            </a:extLst>
          </p:cNvPr>
          <p:cNvSpPr>
            <a:spLocks noGrp="1"/>
          </p:cNvSpPr>
          <p:nvPr>
            <p:ph type="title"/>
          </p:nvPr>
        </p:nvSpPr>
        <p:spPr/>
        <p:txBody>
          <a:bodyPr/>
          <a:lstStyle/>
          <a:p>
            <a:r>
              <a:rPr lang="en-US" sz="2800" dirty="0"/>
              <a:t>Operating band for UHR</a:t>
            </a:r>
          </a:p>
        </p:txBody>
      </p:sp>
      <p:sp>
        <p:nvSpPr>
          <p:cNvPr id="4" name="Content Placeholder 3">
            <a:extLst>
              <a:ext uri="{FF2B5EF4-FFF2-40B4-BE49-F238E27FC236}">
                <a16:creationId xmlns:a16="http://schemas.microsoft.com/office/drawing/2014/main" id="{F3C610FD-1866-4E67-A466-7B96C19BE9C2}"/>
              </a:ext>
            </a:extLst>
          </p:cNvPr>
          <p:cNvSpPr>
            <a:spLocks noGrp="1"/>
          </p:cNvSpPr>
          <p:nvPr>
            <p:ph idx="1"/>
          </p:nvPr>
        </p:nvSpPr>
        <p:spPr>
          <a:xfrm>
            <a:off x="685800" y="1752600"/>
            <a:ext cx="8001000" cy="4648200"/>
          </a:xfrm>
        </p:spPr>
        <p:txBody>
          <a:bodyPr>
            <a:normAutofit/>
          </a:bodyPr>
          <a:lstStyle/>
          <a:p>
            <a:r>
              <a:rPr lang="en-US" sz="1600" dirty="0"/>
              <a:t>Why including </a:t>
            </a:r>
            <a:r>
              <a:rPr lang="en-US" sz="1600" dirty="0" err="1"/>
              <a:t>mmWave</a:t>
            </a:r>
            <a:r>
              <a:rPr lang="en-US" sz="1600" dirty="0"/>
              <a:t> in next gen Wi-Fi?</a:t>
            </a:r>
          </a:p>
          <a:p>
            <a:pPr lvl="1"/>
            <a:r>
              <a:rPr lang="en-US" sz="1400" dirty="0">
                <a:sym typeface="Intel Clear"/>
              </a:rPr>
              <a:t>Opens new long term Wi-Fi roadmap, including &gt; 10 Gbps TPT and new usages/features</a:t>
            </a:r>
          </a:p>
          <a:p>
            <a:pPr lvl="1"/>
            <a:r>
              <a:rPr lang="en-US" sz="1400" dirty="0">
                <a:sym typeface="Intel Clear"/>
              </a:rPr>
              <a:t>Opens path to develop integrated comms and sensing solutions</a:t>
            </a:r>
          </a:p>
          <a:p>
            <a:pPr lvl="1"/>
            <a:r>
              <a:rPr lang="en-US" sz="1400" dirty="0"/>
              <a:t>Wi-Fi industry will have competitive </a:t>
            </a:r>
            <a:r>
              <a:rPr lang="en-US" sz="1400" dirty="0" err="1"/>
              <a:t>mmWave</a:t>
            </a:r>
            <a:r>
              <a:rPr lang="en-US" sz="1400" dirty="0"/>
              <a:t> offering to cellular</a:t>
            </a:r>
          </a:p>
          <a:p>
            <a:pPr lvl="1"/>
            <a:r>
              <a:rPr lang="en-US" sz="1400" dirty="0"/>
              <a:t>STD development timeline will likely extend - lots of new features</a:t>
            </a:r>
          </a:p>
          <a:p>
            <a:pPr lvl="2"/>
            <a:r>
              <a:rPr lang="en-US" sz="1200" dirty="0"/>
              <a:t>Right time to scale the technology, and this will be the starting point for a long list of features/enhancements</a:t>
            </a:r>
          </a:p>
          <a:p>
            <a:pPr lvl="1"/>
            <a:r>
              <a:rPr lang="en-US" sz="1400" dirty="0"/>
              <a:t>A strong lighthouse client feature</a:t>
            </a:r>
          </a:p>
          <a:p>
            <a:endParaRPr lang="en-US" sz="1600" dirty="0"/>
          </a:p>
          <a:p>
            <a:r>
              <a:rPr lang="en-US" sz="1600" dirty="0"/>
              <a:t>Plurality of </a:t>
            </a:r>
            <a:r>
              <a:rPr lang="en-US" sz="1600" dirty="0" err="1"/>
              <a:t>mmWave</a:t>
            </a:r>
            <a:r>
              <a:rPr lang="en-US" sz="1600" dirty="0"/>
              <a:t> benefits for all UHR use cases and KPIs</a:t>
            </a:r>
          </a:p>
          <a:p>
            <a:pPr lvl="1"/>
            <a:r>
              <a:rPr lang="en-US" sz="1400" dirty="0"/>
              <a:t>Throughput:</a:t>
            </a:r>
          </a:p>
          <a:p>
            <a:pPr lvl="2"/>
            <a:r>
              <a:rPr lang="en-US" sz="1200" dirty="0">
                <a:sym typeface="Intel Clear"/>
              </a:rPr>
              <a:t>If we don’t do it, single user throughput will </a:t>
            </a:r>
            <a:r>
              <a:rPr lang="en-US" sz="1200" b="1" dirty="0">
                <a:sym typeface="Intel Clear"/>
              </a:rPr>
              <a:t>not</a:t>
            </a:r>
            <a:r>
              <a:rPr lang="en-US" sz="1200" dirty="0">
                <a:sym typeface="Intel Clear"/>
              </a:rPr>
              <a:t> have meaningful improvement at least until Wi-Fi 9 (2031!), </a:t>
            </a:r>
            <a:r>
              <a:rPr lang="en-US" sz="1200" dirty="0"/>
              <a:t>No practical line of sight for &gt; 10 Gbps Wi-Fi</a:t>
            </a:r>
          </a:p>
          <a:p>
            <a:pPr lvl="1"/>
            <a:r>
              <a:rPr lang="en-US" sz="1400" dirty="0">
                <a:sym typeface="Intel Clear"/>
              </a:rPr>
              <a:t>Capacity/low latency:</a:t>
            </a:r>
          </a:p>
          <a:p>
            <a:pPr lvl="2"/>
            <a:r>
              <a:rPr lang="en-US" sz="1200" dirty="0">
                <a:sym typeface="Intel Clear"/>
              </a:rPr>
              <a:t>natural reduced latency of every transmission</a:t>
            </a:r>
          </a:p>
          <a:p>
            <a:pPr lvl="2"/>
            <a:r>
              <a:rPr lang="en-US" sz="1200" dirty="0">
                <a:sym typeface="Intel Clear"/>
              </a:rPr>
              <a:t>14 GHz of spectrum allows for huge increase in frequency reuse, especially with 320MHz channels (43 non overlapping channels), leading to each link (AP-STA) using a part of the spectrum on its own without any interference</a:t>
            </a:r>
          </a:p>
          <a:p>
            <a:pPr lvl="3"/>
            <a:r>
              <a:rPr lang="en-US" sz="1200" dirty="0">
                <a:sym typeface="Intel Clear"/>
              </a:rPr>
              <a:t>guaranteed QoS (latency, throughput, QoS, …)  even in very dense environments</a:t>
            </a:r>
          </a:p>
        </p:txBody>
      </p:sp>
      <p:sp>
        <p:nvSpPr>
          <p:cNvPr id="6" name="Slide Number Placeholder 3">
            <a:extLst>
              <a:ext uri="{FF2B5EF4-FFF2-40B4-BE49-F238E27FC236}">
                <a16:creationId xmlns:a16="http://schemas.microsoft.com/office/drawing/2014/main" id="{BD38AB2E-0DBF-420F-A74F-8627AC261B4F}"/>
              </a:ext>
            </a:extLst>
          </p:cNvPr>
          <p:cNvSpPr>
            <a:spLocks noGrp="1"/>
          </p:cNvSpPr>
          <p:nvPr>
            <p:ph type="sldNum" sz="quarter" idx="11"/>
          </p:nvPr>
        </p:nvSpPr>
        <p:spPr>
          <a:xfrm>
            <a:off x="4344988" y="6475413"/>
            <a:ext cx="530225" cy="182562"/>
          </a:xfrm>
        </p:spPr>
        <p:txBody>
          <a:bodyPr/>
          <a:lstStyle/>
          <a:p>
            <a:pPr>
              <a:defRPr/>
            </a:pPr>
            <a:r>
              <a:rPr lang="en-US" dirty="0"/>
              <a:t>Slide </a:t>
            </a:r>
            <a:fld id="{3099D1E7-2CFE-4362-BB72-AF97192842EA}" type="slidenum">
              <a:rPr lang="en-US" smtClean="0"/>
              <a:pPr>
                <a:defRPr/>
              </a:pPr>
              <a:t>5</a:t>
            </a:fld>
            <a:endParaRPr lang="en-US" dirty="0"/>
          </a:p>
        </p:txBody>
      </p:sp>
      <p:sp>
        <p:nvSpPr>
          <p:cNvPr id="7" name="Date Placeholder 5">
            <a:extLst>
              <a:ext uri="{FF2B5EF4-FFF2-40B4-BE49-F238E27FC236}">
                <a16:creationId xmlns:a16="http://schemas.microsoft.com/office/drawing/2014/main" id="{678EC25E-6569-4806-A583-8CDF2B4F5632}"/>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8" name="Footer Placeholder 3">
            <a:extLst>
              <a:ext uri="{FF2B5EF4-FFF2-40B4-BE49-F238E27FC236}">
                <a16:creationId xmlns:a16="http://schemas.microsoft.com/office/drawing/2014/main" id="{AC9EFA67-4CC2-4E7B-B604-BF098DB56E3B}"/>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1135411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6390B-1D27-404F-A898-AA5713863194}"/>
              </a:ext>
            </a:extLst>
          </p:cNvPr>
          <p:cNvSpPr>
            <a:spLocks noGrp="1"/>
          </p:cNvSpPr>
          <p:nvPr>
            <p:ph type="title"/>
          </p:nvPr>
        </p:nvSpPr>
        <p:spPr/>
        <p:txBody>
          <a:bodyPr/>
          <a:lstStyle/>
          <a:p>
            <a:r>
              <a:rPr lang="en-US" dirty="0"/>
              <a:t>Limit the scope for </a:t>
            </a:r>
            <a:r>
              <a:rPr lang="en-US" dirty="0" err="1"/>
              <a:t>mmWave</a:t>
            </a:r>
            <a:r>
              <a:rPr lang="en-US" dirty="0"/>
              <a:t> in UHR</a:t>
            </a:r>
          </a:p>
        </p:txBody>
      </p:sp>
      <p:sp>
        <p:nvSpPr>
          <p:cNvPr id="3" name="Content Placeholder 2">
            <a:extLst>
              <a:ext uri="{FF2B5EF4-FFF2-40B4-BE49-F238E27FC236}">
                <a16:creationId xmlns:a16="http://schemas.microsoft.com/office/drawing/2014/main" id="{C537EA1E-9D57-4F29-A971-36DA1C0A0EDA}"/>
              </a:ext>
            </a:extLst>
          </p:cNvPr>
          <p:cNvSpPr>
            <a:spLocks noGrp="1"/>
          </p:cNvSpPr>
          <p:nvPr>
            <p:ph idx="1"/>
          </p:nvPr>
        </p:nvSpPr>
        <p:spPr>
          <a:xfrm>
            <a:off x="685800" y="1905000"/>
            <a:ext cx="7772400" cy="4114800"/>
          </a:xfrm>
        </p:spPr>
        <p:txBody>
          <a:bodyPr/>
          <a:lstStyle/>
          <a:p>
            <a:r>
              <a:rPr lang="en-US" sz="1600" dirty="0"/>
              <a:t>We believe it’s important to define clearly the scope of what will be defined for </a:t>
            </a:r>
            <a:r>
              <a:rPr lang="en-US" sz="1600" dirty="0" err="1"/>
              <a:t>mmWave</a:t>
            </a:r>
            <a:r>
              <a:rPr lang="en-US" sz="1600" dirty="0"/>
              <a:t> in this UHR generation</a:t>
            </a:r>
          </a:p>
          <a:p>
            <a:pPr marL="0" indent="0">
              <a:buNone/>
            </a:pPr>
            <a:endParaRPr lang="en-US" sz="1600" dirty="0"/>
          </a:p>
          <a:p>
            <a:r>
              <a:rPr lang="en-US" sz="1600" dirty="0"/>
              <a:t>Benefits from simply operating in </a:t>
            </a:r>
            <a:r>
              <a:rPr lang="en-US" sz="1600" dirty="0" err="1"/>
              <a:t>mmWave</a:t>
            </a:r>
            <a:r>
              <a:rPr lang="en-US" sz="1600" dirty="0"/>
              <a:t> band is already so significant that we don’t need to define more features to further optimize operation.</a:t>
            </a:r>
          </a:p>
          <a:p>
            <a:pPr lvl="1"/>
            <a:r>
              <a:rPr lang="en-US" sz="1400" dirty="0"/>
              <a:t>Optimizations can be brought in future generations</a:t>
            </a:r>
          </a:p>
          <a:p>
            <a:pPr lvl="1"/>
            <a:r>
              <a:rPr lang="en-US" sz="1400" dirty="0"/>
              <a:t>This will significantly help meet the target timeline</a:t>
            </a:r>
          </a:p>
          <a:p>
            <a:pPr lvl="1"/>
            <a:endParaRPr lang="en-US" sz="1400" dirty="0"/>
          </a:p>
          <a:p>
            <a:r>
              <a:rPr lang="en-US" sz="1600" dirty="0"/>
              <a:t>For example, we believe we simply need Single User transmissions</a:t>
            </a:r>
          </a:p>
          <a:p>
            <a:pPr lvl="1"/>
            <a:r>
              <a:rPr lang="en-US" sz="1200" dirty="0"/>
              <a:t>No need to define multi-user operation (MU-MIMO, OFDMA, …)</a:t>
            </a:r>
          </a:p>
          <a:p>
            <a:endParaRPr lang="en-US" sz="1600" dirty="0"/>
          </a:p>
          <a:p>
            <a:r>
              <a:rPr lang="en-US" sz="1600" dirty="0"/>
              <a:t>The only components that would then be essential and in scope for </a:t>
            </a:r>
            <a:r>
              <a:rPr lang="en-US" sz="1600" dirty="0" err="1"/>
              <a:t>mmWave</a:t>
            </a:r>
            <a:r>
              <a:rPr lang="en-US" sz="1600" dirty="0"/>
              <a:t> operation in UHR would be:</a:t>
            </a:r>
          </a:p>
          <a:p>
            <a:pPr lvl="1"/>
            <a:r>
              <a:rPr lang="en-US" sz="1200" dirty="0"/>
              <a:t>PHY design for OFDM operation for different bandwidth (between 160MHz to 1280MHz for instance)</a:t>
            </a:r>
          </a:p>
          <a:p>
            <a:pPr lvl="2"/>
            <a:r>
              <a:rPr lang="en-US" sz="1100" dirty="0"/>
              <a:t>Reusing as much as possible lower band design by using upclocking</a:t>
            </a:r>
            <a:endParaRPr lang="en-US" sz="1200" dirty="0"/>
          </a:p>
          <a:p>
            <a:pPr lvl="1"/>
            <a:r>
              <a:rPr lang="en-US" sz="1200" dirty="0"/>
              <a:t>Simple Beamforming training sequence</a:t>
            </a:r>
          </a:p>
          <a:p>
            <a:pPr lvl="1"/>
            <a:r>
              <a:rPr lang="en-US" sz="1200" dirty="0"/>
              <a:t>Minor adaptations to Multi-link operation</a:t>
            </a:r>
          </a:p>
        </p:txBody>
      </p:sp>
      <p:sp>
        <p:nvSpPr>
          <p:cNvPr id="4" name="Slide Number Placeholder 3">
            <a:extLst>
              <a:ext uri="{FF2B5EF4-FFF2-40B4-BE49-F238E27FC236}">
                <a16:creationId xmlns:a16="http://schemas.microsoft.com/office/drawing/2014/main" id="{1611FFFE-B45C-4672-9245-D40EEC9A834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6" name="Date Placeholder 5">
            <a:extLst>
              <a:ext uri="{FF2B5EF4-FFF2-40B4-BE49-F238E27FC236}">
                <a16:creationId xmlns:a16="http://schemas.microsoft.com/office/drawing/2014/main" id="{30C5D4DF-40F0-4589-914D-926ED6A0EAAE}"/>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97764948-C4D4-43D2-86A1-EE0CBAECDD7A}"/>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2721708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69B2D-A972-43F4-AF6F-FBCC6E16E513}"/>
              </a:ext>
            </a:extLst>
          </p:cNvPr>
          <p:cNvSpPr>
            <a:spLocks noGrp="1"/>
          </p:cNvSpPr>
          <p:nvPr>
            <p:ph type="title"/>
          </p:nvPr>
        </p:nvSpPr>
        <p:spPr/>
        <p:txBody>
          <a:bodyPr/>
          <a:lstStyle/>
          <a:p>
            <a:r>
              <a:rPr lang="en-US" sz="2800" dirty="0"/>
              <a:t>PHY Design for </a:t>
            </a:r>
            <a:r>
              <a:rPr lang="en-US" sz="2800" dirty="0" err="1"/>
              <a:t>mmWave</a:t>
            </a:r>
            <a:r>
              <a:rPr lang="en-US" sz="2800" dirty="0"/>
              <a:t> interface by reusing lower band design</a:t>
            </a:r>
            <a:endParaRPr lang="en-IL" sz="2800" dirty="0"/>
          </a:p>
        </p:txBody>
      </p:sp>
      <p:sp>
        <p:nvSpPr>
          <p:cNvPr id="3" name="Content Placeholder 2">
            <a:extLst>
              <a:ext uri="{FF2B5EF4-FFF2-40B4-BE49-F238E27FC236}">
                <a16:creationId xmlns:a16="http://schemas.microsoft.com/office/drawing/2014/main" id="{40383DE5-21D5-4946-9C1C-52F1B04D9FF1}"/>
              </a:ext>
            </a:extLst>
          </p:cNvPr>
          <p:cNvSpPr>
            <a:spLocks noGrp="1"/>
          </p:cNvSpPr>
          <p:nvPr>
            <p:ph idx="1"/>
          </p:nvPr>
        </p:nvSpPr>
        <p:spPr>
          <a:xfrm>
            <a:off x="533400" y="1981200"/>
            <a:ext cx="7924800" cy="4114800"/>
          </a:xfrm>
        </p:spPr>
        <p:txBody>
          <a:bodyPr>
            <a:normAutofit lnSpcReduction="10000"/>
          </a:bodyPr>
          <a:lstStyle/>
          <a:p>
            <a:r>
              <a:rPr lang="en-US" sz="1600" dirty="0"/>
              <a:t>The proposal is not to use 11ad/ay</a:t>
            </a:r>
          </a:p>
          <a:p>
            <a:endParaRPr lang="en-US" sz="1600" dirty="0"/>
          </a:p>
          <a:p>
            <a:r>
              <a:rPr lang="en-US" sz="1600" dirty="0"/>
              <a:t>The proposal is to reuse existing lower band Wi-Fi solution (Modem/PHY, MAC and SW) and upclock it to operate on </a:t>
            </a:r>
            <a:r>
              <a:rPr lang="en-US" sz="1600" dirty="0" err="1"/>
              <a:t>mmWave</a:t>
            </a:r>
            <a:r>
              <a:rPr lang="en-US" sz="1600" dirty="0"/>
              <a:t> band</a:t>
            </a:r>
          </a:p>
          <a:p>
            <a:pPr lvl="1"/>
            <a:r>
              <a:rPr lang="en-US" sz="1400" dirty="0"/>
              <a:t>Minimize complexity, ease integration</a:t>
            </a:r>
          </a:p>
          <a:p>
            <a:pPr lvl="1"/>
            <a:r>
              <a:rPr lang="en-US" sz="1400" dirty="0"/>
              <a:t>Reuse as much as possible of legacy .11 algo/architecture </a:t>
            </a:r>
            <a:r>
              <a:rPr lang="en-US" sz="1400" dirty="0">
                <a:sym typeface="Wingdings" panose="05000000000000000000" pitchFamily="2" charset="2"/>
              </a:rPr>
              <a:t> s</a:t>
            </a:r>
            <a:r>
              <a:rPr lang="en-US" sz="1400" dirty="0"/>
              <a:t>ave algo/design/validation efforts </a:t>
            </a:r>
          </a:p>
          <a:p>
            <a:endParaRPr lang="en-US" sz="1800" dirty="0"/>
          </a:p>
          <a:p>
            <a:r>
              <a:rPr lang="en-US" sz="1800" dirty="0"/>
              <a:t>Operating bandwidth in </a:t>
            </a:r>
            <a:r>
              <a:rPr lang="en-US" sz="1800" dirty="0" err="1"/>
              <a:t>mmWave</a:t>
            </a:r>
            <a:r>
              <a:rPr lang="en-US" sz="1800" dirty="0"/>
              <a:t> in the range between around 160 MHz and 1280 MHz (160/320/640/1280…)</a:t>
            </a:r>
          </a:p>
          <a:p>
            <a:pPr lvl="1"/>
            <a:r>
              <a:rPr lang="en-US" sz="1400" dirty="0"/>
              <a:t>Allow modes for 10Gbps (1280), allow modes with huge number of non-overlapping channels (160/320)</a:t>
            </a:r>
          </a:p>
          <a:p>
            <a:pPr marL="0" indent="0">
              <a:buNone/>
            </a:pPr>
            <a:endParaRPr lang="en-US" sz="1800" dirty="0"/>
          </a:p>
          <a:p>
            <a:r>
              <a:rPr lang="en-US" sz="1600" dirty="0"/>
              <a:t>This direction is a game-changer as, compared to 11ad/ay, it brings complexity to levels that we believe are realistic for high-end Wi-Fi devices, </a:t>
            </a:r>
            <a:r>
              <a:rPr lang="en-US" sz="1600"/>
              <a:t>while matching </a:t>
            </a:r>
            <a:r>
              <a:rPr lang="en-US" sz="1600" dirty="0"/>
              <a:t>UHR objectives</a:t>
            </a:r>
          </a:p>
        </p:txBody>
      </p:sp>
      <p:sp>
        <p:nvSpPr>
          <p:cNvPr id="10" name="Slide Number Placeholder 3">
            <a:extLst>
              <a:ext uri="{FF2B5EF4-FFF2-40B4-BE49-F238E27FC236}">
                <a16:creationId xmlns:a16="http://schemas.microsoft.com/office/drawing/2014/main" id="{0DA0AEA4-8DD8-4971-8B89-5B52EF8FDED9}"/>
              </a:ext>
            </a:extLst>
          </p:cNvPr>
          <p:cNvSpPr>
            <a:spLocks noGrp="1"/>
          </p:cNvSpPr>
          <p:nvPr>
            <p:ph type="sldNum" sz="quarter" idx="11"/>
          </p:nvPr>
        </p:nvSpPr>
        <p:spPr>
          <a:xfrm>
            <a:off x="4344988" y="6475413"/>
            <a:ext cx="530225" cy="182562"/>
          </a:xfrm>
        </p:spPr>
        <p:txBody>
          <a:bodyPr/>
          <a:lstStyle/>
          <a:p>
            <a:pPr>
              <a:defRPr/>
            </a:pPr>
            <a:r>
              <a:rPr lang="en-US" dirty="0"/>
              <a:t>Slide </a:t>
            </a:r>
            <a:fld id="{3099D1E7-2CFE-4362-BB72-AF97192842EA}" type="slidenum">
              <a:rPr lang="en-US" smtClean="0"/>
              <a:pPr>
                <a:defRPr/>
              </a:pPr>
              <a:t>7</a:t>
            </a:fld>
            <a:endParaRPr lang="en-US" dirty="0"/>
          </a:p>
        </p:txBody>
      </p:sp>
      <p:sp>
        <p:nvSpPr>
          <p:cNvPr id="6" name="Date Placeholder 5">
            <a:extLst>
              <a:ext uri="{FF2B5EF4-FFF2-40B4-BE49-F238E27FC236}">
                <a16:creationId xmlns:a16="http://schemas.microsoft.com/office/drawing/2014/main" id="{02F7CB64-526A-4431-B3D5-095927BE56A9}"/>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840D98F5-90D0-4342-A79C-6E98809FFC6A}"/>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3904560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A648A-53AA-4643-8EB3-1B9CC42EB56E}"/>
              </a:ext>
            </a:extLst>
          </p:cNvPr>
          <p:cNvSpPr>
            <a:spLocks noGrp="1"/>
          </p:cNvSpPr>
          <p:nvPr>
            <p:ph type="title"/>
          </p:nvPr>
        </p:nvSpPr>
        <p:spPr/>
        <p:txBody>
          <a:bodyPr/>
          <a:lstStyle/>
          <a:p>
            <a:r>
              <a:rPr lang="en-US" sz="2800" dirty="0" err="1"/>
              <a:t>mmWave</a:t>
            </a:r>
            <a:r>
              <a:rPr lang="en-US" sz="2800" dirty="0"/>
              <a:t> operation with MLO</a:t>
            </a:r>
          </a:p>
        </p:txBody>
      </p:sp>
      <p:sp>
        <p:nvSpPr>
          <p:cNvPr id="3" name="Content Placeholder 2">
            <a:extLst>
              <a:ext uri="{FF2B5EF4-FFF2-40B4-BE49-F238E27FC236}">
                <a16:creationId xmlns:a16="http://schemas.microsoft.com/office/drawing/2014/main" id="{A9088A54-9E76-4DFB-B119-D0784CA2FE57}"/>
              </a:ext>
            </a:extLst>
          </p:cNvPr>
          <p:cNvSpPr>
            <a:spLocks noGrp="1"/>
          </p:cNvSpPr>
          <p:nvPr>
            <p:ph idx="1"/>
          </p:nvPr>
        </p:nvSpPr>
        <p:spPr>
          <a:xfrm>
            <a:off x="609600" y="1828800"/>
            <a:ext cx="8001000" cy="4114800"/>
          </a:xfrm>
        </p:spPr>
        <p:txBody>
          <a:bodyPr>
            <a:normAutofit fontScale="92500" lnSpcReduction="10000"/>
          </a:bodyPr>
          <a:lstStyle/>
          <a:p>
            <a:r>
              <a:rPr lang="en-US" sz="1600" dirty="0"/>
              <a:t>We consider that all devices operating in </a:t>
            </a:r>
            <a:r>
              <a:rPr lang="en-US" sz="1600" dirty="0" err="1"/>
              <a:t>mmWave</a:t>
            </a:r>
            <a:r>
              <a:rPr lang="en-US" sz="1600" dirty="0"/>
              <a:t> shall be MLO-capable and shall have at least one affiliated STA/AP in the lower band in addition to the one in the </a:t>
            </a:r>
            <a:r>
              <a:rPr lang="en-US" sz="1600" dirty="0" err="1"/>
              <a:t>mmWave</a:t>
            </a:r>
            <a:r>
              <a:rPr lang="en-US" sz="1600" dirty="0"/>
              <a:t> band</a:t>
            </a:r>
          </a:p>
          <a:p>
            <a:pPr lvl="1"/>
            <a:r>
              <a:rPr lang="en-US" sz="1400" dirty="0"/>
              <a:t>Basically: No </a:t>
            </a:r>
            <a:r>
              <a:rPr lang="en-US" sz="1400" dirty="0" err="1"/>
              <a:t>mmWave</a:t>
            </a:r>
            <a:r>
              <a:rPr lang="en-US" sz="1400" dirty="0"/>
              <a:t>-only devices</a:t>
            </a:r>
          </a:p>
          <a:p>
            <a:endParaRPr lang="en-US" sz="1600" dirty="0"/>
          </a:p>
          <a:p>
            <a:r>
              <a:rPr lang="en-US" sz="1600" dirty="0"/>
              <a:t>Benefits from MLO:</a:t>
            </a:r>
          </a:p>
          <a:p>
            <a:pPr lvl="1"/>
            <a:r>
              <a:rPr lang="en-US" sz="1400" dirty="0"/>
              <a:t>Discovery/association in lower band</a:t>
            </a:r>
          </a:p>
          <a:p>
            <a:pPr lvl="1"/>
            <a:r>
              <a:rPr lang="en-US" sz="1400" dirty="0"/>
              <a:t>Scheduling from lower band: TWT schedules negotiated in lower band</a:t>
            </a:r>
          </a:p>
          <a:p>
            <a:pPr lvl="2"/>
            <a:r>
              <a:rPr lang="en-US" sz="1100" dirty="0"/>
              <a:t>Use of TWT SPs on </a:t>
            </a:r>
            <a:r>
              <a:rPr lang="en-US" sz="1100" dirty="0" err="1"/>
              <a:t>mmWave</a:t>
            </a:r>
            <a:r>
              <a:rPr lang="en-US" sz="1100" dirty="0"/>
              <a:t> band will significantly help power consumption as almost no contention is needed: wake up for TWT SP only</a:t>
            </a:r>
          </a:p>
          <a:p>
            <a:pPr lvl="1"/>
            <a:r>
              <a:rPr lang="en-US" sz="1400" dirty="0"/>
              <a:t>Broadcast exchanges in lower band</a:t>
            </a:r>
          </a:p>
          <a:p>
            <a:pPr lvl="1"/>
            <a:r>
              <a:rPr lang="en-US" sz="1400" dirty="0"/>
              <a:t>Beamforming training with sector sweep done at 60 GHz, but sequence can be triggered or scheduled from lower band and feedback can be provided in lower band as well</a:t>
            </a:r>
          </a:p>
          <a:p>
            <a:pPr lvl="1"/>
            <a:r>
              <a:rPr lang="en-US" sz="1400" dirty="0"/>
              <a:t>Seamless and fast fall back to lower band in case 60 GHz link breaks (and BF-training would need to be re-done)</a:t>
            </a:r>
          </a:p>
          <a:p>
            <a:pPr lvl="2"/>
            <a:r>
              <a:rPr lang="en-US" sz="1100" dirty="0"/>
              <a:t>Make it resilient to blockage in </a:t>
            </a:r>
            <a:r>
              <a:rPr lang="en-US" sz="1100" dirty="0" err="1"/>
              <a:t>mmWave</a:t>
            </a:r>
            <a:r>
              <a:rPr lang="en-US" sz="1100" dirty="0"/>
              <a:t> band</a:t>
            </a:r>
          </a:p>
          <a:p>
            <a:endParaRPr lang="en-US" sz="1600" dirty="0"/>
          </a:p>
          <a:p>
            <a:r>
              <a:rPr lang="en-US" sz="1600" dirty="0"/>
              <a:t>In other words, all broadcasted exchanges, as well as all exchanges done prior to an established and successful beamforming training in the </a:t>
            </a:r>
            <a:r>
              <a:rPr lang="en-US" sz="1600" dirty="0" err="1"/>
              <a:t>mmWave</a:t>
            </a:r>
            <a:r>
              <a:rPr lang="en-US" sz="1600" dirty="0"/>
              <a:t> band, can be done in the lower band</a:t>
            </a:r>
          </a:p>
          <a:p>
            <a:endParaRPr lang="en-US" sz="1600" dirty="0"/>
          </a:p>
        </p:txBody>
      </p:sp>
      <p:sp>
        <p:nvSpPr>
          <p:cNvPr id="5" name="Slide Number Placeholder 3">
            <a:extLst>
              <a:ext uri="{FF2B5EF4-FFF2-40B4-BE49-F238E27FC236}">
                <a16:creationId xmlns:a16="http://schemas.microsoft.com/office/drawing/2014/main" id="{DAF059B8-39A0-4C82-BD36-81E855C172C0}"/>
              </a:ext>
            </a:extLst>
          </p:cNvPr>
          <p:cNvSpPr>
            <a:spLocks noGrp="1"/>
          </p:cNvSpPr>
          <p:nvPr>
            <p:ph type="sldNum" sz="quarter" idx="11"/>
          </p:nvPr>
        </p:nvSpPr>
        <p:spPr>
          <a:xfrm>
            <a:off x="4344988" y="6475413"/>
            <a:ext cx="530225" cy="182562"/>
          </a:xfrm>
        </p:spPr>
        <p:txBody>
          <a:bodyPr/>
          <a:lstStyle/>
          <a:p>
            <a:pPr>
              <a:defRPr/>
            </a:pPr>
            <a:r>
              <a:rPr lang="en-US" dirty="0"/>
              <a:t>Slide </a:t>
            </a:r>
            <a:fld id="{3099D1E7-2CFE-4362-BB72-AF97192842EA}" type="slidenum">
              <a:rPr lang="en-US" smtClean="0"/>
              <a:pPr>
                <a:defRPr/>
              </a:pPr>
              <a:t>8</a:t>
            </a:fld>
            <a:endParaRPr lang="en-US" dirty="0"/>
          </a:p>
        </p:txBody>
      </p:sp>
      <p:sp>
        <p:nvSpPr>
          <p:cNvPr id="6" name="Date Placeholder 5">
            <a:extLst>
              <a:ext uri="{FF2B5EF4-FFF2-40B4-BE49-F238E27FC236}">
                <a16:creationId xmlns:a16="http://schemas.microsoft.com/office/drawing/2014/main" id="{FDB421B4-E9AF-4F88-84AD-26DFD7E724D1}"/>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34E5130D-564B-4E80-9C1C-CA4164532DE2}"/>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919259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C20D74F-AA61-4F6D-A539-BB639420E7A8}"/>
              </a:ext>
            </a:extLst>
          </p:cNvPr>
          <p:cNvSpPr>
            <a:spLocks noGrp="1"/>
          </p:cNvSpPr>
          <p:nvPr>
            <p:ph type="title"/>
          </p:nvPr>
        </p:nvSpPr>
        <p:spPr/>
        <p:txBody>
          <a:bodyPr/>
          <a:lstStyle/>
          <a:p>
            <a:r>
              <a:rPr lang="en-US" sz="2800" dirty="0"/>
              <a:t>How </a:t>
            </a:r>
            <a:r>
              <a:rPr lang="en-US" sz="2800" dirty="0" err="1"/>
              <a:t>mmWave</a:t>
            </a:r>
            <a:r>
              <a:rPr lang="en-US" sz="2800" dirty="0"/>
              <a:t> support would be different and simpler: comparing with 11ad/ay</a:t>
            </a:r>
          </a:p>
        </p:txBody>
      </p:sp>
      <p:sp>
        <p:nvSpPr>
          <p:cNvPr id="4" name="Slide Number Placeholder 3">
            <a:extLst>
              <a:ext uri="{FF2B5EF4-FFF2-40B4-BE49-F238E27FC236}">
                <a16:creationId xmlns:a16="http://schemas.microsoft.com/office/drawing/2014/main" id="{556C481B-9264-4C18-9D9E-72B41BDED01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graphicFrame>
        <p:nvGraphicFramePr>
          <p:cNvPr id="9" name="Table 9">
            <a:extLst>
              <a:ext uri="{FF2B5EF4-FFF2-40B4-BE49-F238E27FC236}">
                <a16:creationId xmlns:a16="http://schemas.microsoft.com/office/drawing/2014/main" id="{A7ADCA75-E813-452C-8036-88B775EE9E84}"/>
              </a:ext>
            </a:extLst>
          </p:cNvPr>
          <p:cNvGraphicFramePr>
            <a:graphicFrameLocks noGrp="1"/>
          </p:cNvGraphicFramePr>
          <p:nvPr>
            <p:extLst>
              <p:ext uri="{D42A27DB-BD31-4B8C-83A1-F6EECF244321}">
                <p14:modId xmlns:p14="http://schemas.microsoft.com/office/powerpoint/2010/main" val="3684820350"/>
              </p:ext>
            </p:extLst>
          </p:nvPr>
        </p:nvGraphicFramePr>
        <p:xfrm>
          <a:off x="533400" y="1996440"/>
          <a:ext cx="8153400" cy="402336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4188748414"/>
                    </a:ext>
                  </a:extLst>
                </a:gridCol>
                <a:gridCol w="3200400">
                  <a:extLst>
                    <a:ext uri="{9D8B030D-6E8A-4147-A177-3AD203B41FA5}">
                      <a16:colId xmlns:a16="http://schemas.microsoft.com/office/drawing/2014/main" val="2895849556"/>
                    </a:ext>
                  </a:extLst>
                </a:gridCol>
                <a:gridCol w="3352800">
                  <a:extLst>
                    <a:ext uri="{9D8B030D-6E8A-4147-A177-3AD203B41FA5}">
                      <a16:colId xmlns:a16="http://schemas.microsoft.com/office/drawing/2014/main" val="503042136"/>
                    </a:ext>
                  </a:extLst>
                </a:gridCol>
              </a:tblGrid>
              <a:tr h="370840">
                <a:tc>
                  <a:txBody>
                    <a:bodyPr/>
                    <a:lstStyle/>
                    <a:p>
                      <a:endParaRPr lang="en-US" sz="1600" dirty="0"/>
                    </a:p>
                  </a:txBody>
                  <a:tcPr/>
                </a:tc>
                <a:tc>
                  <a:txBody>
                    <a:bodyPr/>
                    <a:lstStyle/>
                    <a:p>
                      <a:r>
                        <a:rPr lang="en-US" sz="1600" dirty="0"/>
                        <a:t>IEEE Std-802.11ad/ay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mmWave</a:t>
                      </a:r>
                      <a:r>
                        <a:rPr lang="en-US" sz="1600" dirty="0"/>
                        <a:t> as part of 11bX/UHR (this proposal)</a:t>
                      </a:r>
                    </a:p>
                  </a:txBody>
                  <a:tcPr/>
                </a:tc>
                <a:extLst>
                  <a:ext uri="{0D108BD9-81ED-4DB2-BD59-A6C34878D82A}">
                    <a16:rowId xmlns:a16="http://schemas.microsoft.com/office/drawing/2014/main" val="3955886531"/>
                  </a:ext>
                </a:extLst>
              </a:tr>
              <a:tr h="370840">
                <a:tc>
                  <a:txBody>
                    <a:bodyPr/>
                    <a:lstStyle/>
                    <a:p>
                      <a:r>
                        <a:rPr lang="en-US" sz="1600" dirty="0"/>
                        <a:t>Modem (PHY/MAC)</a:t>
                      </a:r>
                    </a:p>
                  </a:txBody>
                  <a:tcPr/>
                </a:tc>
                <a:tc>
                  <a:txBody>
                    <a:bodyPr/>
                    <a:lstStyle/>
                    <a:p>
                      <a:pPr marL="285750" lvl="0" indent="-285750">
                        <a:buFont typeface="Arial" panose="020B0604020202020204" pitchFamily="34" charset="0"/>
                        <a:buChar char="•"/>
                      </a:pPr>
                      <a:r>
                        <a:rPr lang="en-US" sz="1600" dirty="0"/>
                        <a:t>Requires development of a dedicated modem</a:t>
                      </a:r>
                    </a:p>
                    <a:p>
                      <a:pPr marL="285750" lvl="0" indent="-285750">
                        <a:buFont typeface="Arial" panose="020B0604020202020204" pitchFamily="34" charset="0"/>
                        <a:buChar char="•"/>
                      </a:pPr>
                      <a:r>
                        <a:rPr lang="en-US" sz="1600" dirty="0"/>
                        <a:t>Control PHY</a:t>
                      </a:r>
                    </a:p>
                    <a:p>
                      <a:pPr marL="285750" lvl="0" indent="-285750">
                        <a:buFont typeface="Arial" panose="020B0604020202020204" pitchFamily="34" charset="0"/>
                        <a:buChar char="•"/>
                      </a:pPr>
                      <a:r>
                        <a:rPr lang="en-US" sz="1600" dirty="0"/>
                        <a:t>SC PHY as primary modulation</a:t>
                      </a:r>
                    </a:p>
                  </a:txBody>
                  <a:tcPr/>
                </a:tc>
                <a:tc>
                  <a:txBody>
                    <a:bodyPr/>
                    <a:lstStyle/>
                    <a:p>
                      <a:pPr marL="285750" lvl="0" indent="-285750">
                        <a:buFont typeface="Arial" panose="020B0604020202020204" pitchFamily="34" charset="0"/>
                        <a:buChar char="•"/>
                      </a:pPr>
                      <a:r>
                        <a:rPr lang="en-US" sz="1600" dirty="0"/>
                        <a:t>Fully reuses lower band modem</a:t>
                      </a:r>
                    </a:p>
                    <a:p>
                      <a:pPr marL="285750" lvl="0" indent="-285750">
                        <a:buFont typeface="Arial" panose="020B0604020202020204" pitchFamily="34" charset="0"/>
                        <a:buChar char="•"/>
                      </a:pPr>
                      <a:r>
                        <a:rPr lang="en-US" sz="1600" dirty="0"/>
                        <a:t>No need for a control PHY</a:t>
                      </a:r>
                    </a:p>
                    <a:p>
                      <a:pPr marL="285750" lvl="0" indent="-285750">
                        <a:buFont typeface="Arial" panose="020B0604020202020204" pitchFamily="34" charset="0"/>
                        <a:buChar char="•"/>
                      </a:pPr>
                      <a:r>
                        <a:rPr lang="en-US" sz="1600" dirty="0"/>
                        <a:t>OFDM PHY (e.g., 11ac) as primary modulation</a:t>
                      </a:r>
                    </a:p>
                  </a:txBody>
                  <a:tcPr/>
                </a:tc>
                <a:extLst>
                  <a:ext uri="{0D108BD9-81ED-4DB2-BD59-A6C34878D82A}">
                    <a16:rowId xmlns:a16="http://schemas.microsoft.com/office/drawing/2014/main" val="1088421430"/>
                  </a:ext>
                </a:extLst>
              </a:tr>
              <a:tr h="370840">
                <a:tc>
                  <a:txBody>
                    <a:bodyPr/>
                    <a:lstStyle/>
                    <a:p>
                      <a:r>
                        <a:rPr lang="en-US" sz="1600" dirty="0"/>
                        <a:t>Management and control</a:t>
                      </a:r>
                    </a:p>
                  </a:txBody>
                  <a:tcPr/>
                </a:tc>
                <a:tc>
                  <a:txBody>
                    <a:bodyPr/>
                    <a:lstStyle/>
                    <a:p>
                      <a:pPr marL="285750" indent="-285750">
                        <a:buFont typeface="Arial" panose="020B0604020202020204" pitchFamily="34" charset="0"/>
                        <a:buChar char="•"/>
                      </a:pPr>
                      <a:r>
                        <a:rPr lang="en-US" sz="1600" dirty="0"/>
                        <a:t>Full control and management in </a:t>
                      </a:r>
                      <a:r>
                        <a:rPr lang="en-US" sz="1600" dirty="0" err="1"/>
                        <a:t>mmWave</a:t>
                      </a:r>
                      <a:endParaRPr lang="en-US" sz="16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Support for </a:t>
                      </a:r>
                      <a:r>
                        <a:rPr lang="en-US" sz="1600" dirty="0" err="1"/>
                        <a:t>mmWave</a:t>
                      </a:r>
                      <a:r>
                        <a:rPr lang="en-US" sz="1600" dirty="0"/>
                        <a:t> only devices</a:t>
                      </a:r>
                    </a:p>
                  </a:txBody>
                  <a:tcPr/>
                </a:tc>
                <a:tc>
                  <a:txBody>
                    <a:bodyPr/>
                    <a:lstStyle/>
                    <a:p>
                      <a:pPr marL="285750" lvl="0" indent="-285750">
                        <a:buFont typeface="Arial" panose="020B0604020202020204" pitchFamily="34" charset="0"/>
                        <a:buChar char="•"/>
                      </a:pPr>
                      <a:r>
                        <a:rPr lang="en-US" sz="1600" dirty="0"/>
                        <a:t>Build on MLO framework</a:t>
                      </a:r>
                    </a:p>
                    <a:p>
                      <a:pPr marL="285750" lvl="0" indent="-285750">
                        <a:buFont typeface="Arial" panose="020B0604020202020204" pitchFamily="34" charset="0"/>
                        <a:buChar char="•"/>
                      </a:pPr>
                      <a:r>
                        <a:rPr lang="en-US" sz="1600" dirty="0"/>
                        <a:t>Exploit lower band for control and management</a:t>
                      </a:r>
                    </a:p>
                    <a:p>
                      <a:pPr marL="285750" lvl="0" indent="-285750">
                        <a:buFont typeface="Arial" panose="020B0604020202020204" pitchFamily="34" charset="0"/>
                        <a:buChar char="•"/>
                      </a:pPr>
                      <a:r>
                        <a:rPr lang="en-US" sz="1600" dirty="0"/>
                        <a:t>No support for </a:t>
                      </a:r>
                      <a:r>
                        <a:rPr lang="en-US" sz="1600" dirty="0" err="1"/>
                        <a:t>mmWave</a:t>
                      </a:r>
                      <a:r>
                        <a:rPr lang="en-US" sz="1600" dirty="0"/>
                        <a:t>-only devices</a:t>
                      </a:r>
                    </a:p>
                  </a:txBody>
                  <a:tcPr/>
                </a:tc>
                <a:extLst>
                  <a:ext uri="{0D108BD9-81ED-4DB2-BD59-A6C34878D82A}">
                    <a16:rowId xmlns:a16="http://schemas.microsoft.com/office/drawing/2014/main" val="528752012"/>
                  </a:ext>
                </a:extLst>
              </a:tr>
              <a:tr h="370840">
                <a:tc>
                  <a:txBody>
                    <a:bodyPr/>
                    <a:lstStyle/>
                    <a:p>
                      <a:r>
                        <a:rPr lang="en-US" sz="1600" dirty="0"/>
                        <a:t>Channelization</a:t>
                      </a:r>
                    </a:p>
                  </a:txBody>
                  <a:tcPr/>
                </a:tc>
                <a:tc>
                  <a:txBody>
                    <a:bodyPr/>
                    <a:lstStyle/>
                    <a:p>
                      <a:pPr marL="285750" lvl="0" indent="-285750">
                        <a:buFont typeface="Arial" panose="020B0604020202020204" pitchFamily="34" charset="0"/>
                        <a:buChar char="•"/>
                      </a:pPr>
                      <a:r>
                        <a:rPr lang="en-US" sz="1600" dirty="0"/>
                        <a:t>Base (smallest) channel bandwidth: 2.16 GHz</a:t>
                      </a:r>
                    </a:p>
                    <a:p>
                      <a:pPr marL="285750" lvl="0" indent="-285750">
                        <a:buFont typeface="Arial" panose="020B0604020202020204" pitchFamily="34" charset="0"/>
                        <a:buChar char="•"/>
                      </a:pPr>
                      <a:r>
                        <a:rPr lang="en-US" sz="1600" dirty="0"/>
                        <a:t>Channel bonding up to 8.64 GHz</a:t>
                      </a:r>
                    </a:p>
                  </a:txBody>
                  <a:tcPr/>
                </a:tc>
                <a:tc>
                  <a:txBody>
                    <a:bodyPr/>
                    <a:lstStyle/>
                    <a:p>
                      <a:pPr marL="285750" lvl="0" indent="-285750">
                        <a:buFont typeface="Arial" panose="020B0604020202020204" pitchFamily="34" charset="0"/>
                        <a:buChar char="•"/>
                      </a:pPr>
                      <a:r>
                        <a:rPr lang="en-US" sz="1600" dirty="0"/>
                        <a:t>Build on lower band channelization</a:t>
                      </a:r>
                    </a:p>
                    <a:p>
                      <a:pPr marL="285750" lvl="0" indent="-285750">
                        <a:buFont typeface="Arial" panose="020B0604020202020204" pitchFamily="34" charset="0"/>
                        <a:buChar char="•"/>
                      </a:pPr>
                      <a:r>
                        <a:rPr lang="en-US" sz="1600" dirty="0"/>
                        <a:t>Base (smallest) channel bandwidth could be 80/160/320 MHz</a:t>
                      </a:r>
                    </a:p>
                  </a:txBody>
                  <a:tcPr/>
                </a:tc>
                <a:extLst>
                  <a:ext uri="{0D108BD9-81ED-4DB2-BD59-A6C34878D82A}">
                    <a16:rowId xmlns:a16="http://schemas.microsoft.com/office/drawing/2014/main" val="532303050"/>
                  </a:ext>
                </a:extLst>
              </a:tr>
            </a:tbl>
          </a:graphicData>
        </a:graphic>
      </p:graphicFrame>
      <p:sp>
        <p:nvSpPr>
          <p:cNvPr id="7" name="Date Placeholder 5">
            <a:extLst>
              <a:ext uri="{FF2B5EF4-FFF2-40B4-BE49-F238E27FC236}">
                <a16:creationId xmlns:a16="http://schemas.microsoft.com/office/drawing/2014/main" id="{14121CEE-1C63-460A-A679-3AA242D589D4}"/>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8" name="Footer Placeholder 3">
            <a:extLst>
              <a:ext uri="{FF2B5EF4-FFF2-40B4-BE49-F238E27FC236}">
                <a16:creationId xmlns:a16="http://schemas.microsoft.com/office/drawing/2014/main" id="{69D10715-3BC9-4A83-B26C-4DBAB7D39B63}"/>
              </a:ext>
            </a:extLst>
          </p:cNvPr>
          <p:cNvSpPr txBox="1">
            <a:spLocks/>
          </p:cNvSpPr>
          <p:nvPr/>
        </p:nvSpPr>
        <p:spPr>
          <a:xfrm>
            <a:off x="7153340" y="6446838"/>
            <a:ext cx="1533460" cy="182562"/>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840254529"/>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3" ma:contentTypeDescription="Create a new document." ma:contentTypeScope="" ma:versionID="51009ca3da79e86cbf056c8123f54032">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9c1248221389c466128e751c8ece18fd"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B5A1C4-1BE2-49FB-A44E-4273FB1DCA8F}">
  <ds:schemaRefs>
    <ds:schemaRef ds:uri="a915fe38-2618-47b6-8303-829fb71466d5"/>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schemas.microsoft.com/office/2006/documentManagement/types"/>
    <ds:schemaRef ds:uri="http://purl.org/dc/dcmitype/"/>
    <ds:schemaRef ds:uri="23d77754-4ccc-4c57-9291-cab09e81894a"/>
    <ds:schemaRef ds:uri="http://www.w3.org/XML/1998/namespace"/>
    <ds:schemaRef ds:uri="http://purl.org/dc/terms/"/>
  </ds:schemaRefs>
</ds:datastoreItem>
</file>

<file path=customXml/itemProps2.xml><?xml version="1.0" encoding="utf-8"?>
<ds:datastoreItem xmlns:ds="http://schemas.openxmlformats.org/officeDocument/2006/customXml" ds:itemID="{414D70F5-39D8-4B5F-96A4-7F8ADF165E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DCB2309-8AA4-498A-8A55-2EB8A95D04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ACcord Submission Template</Template>
  <TotalTime>79166</TotalTime>
  <Words>1927</Words>
  <Application>Microsoft Office PowerPoint</Application>
  <PresentationFormat>On-screen Show (4:3)</PresentationFormat>
  <Paragraphs>205</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Verdana</vt:lpstr>
      <vt:lpstr>ACcord Submission Template</vt:lpstr>
      <vt:lpstr>Some questions to answer for UHR PAR</vt:lpstr>
      <vt:lpstr>Main technical questions that the SG must answer</vt:lpstr>
      <vt:lpstr>Main features identified so far</vt:lpstr>
      <vt:lpstr>Features for client devices</vt:lpstr>
      <vt:lpstr>Operating band for UHR</vt:lpstr>
      <vt:lpstr>Limit the scope for mmWave in UHR</vt:lpstr>
      <vt:lpstr>PHY Design for mmWave interface by reusing lower band design</vt:lpstr>
      <vt:lpstr>mmWave operation with MLO</vt:lpstr>
      <vt:lpstr>How mmWave support would be different and simpler: comparing with 11ad/ay</vt:lpstr>
      <vt:lpstr>Regulatory observations</vt:lpstr>
      <vt:lpstr>Conclusions</vt:lpstr>
      <vt:lpstr>Impact on PAR and 5C documents</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Cariou, Laurent</cp:lastModifiedBy>
  <cp:revision>1048</cp:revision>
  <cp:lastPrinted>1998-02-10T13:28:06Z</cp:lastPrinted>
  <dcterms:created xsi:type="dcterms:W3CDTF">2009-12-02T19:05:24Z</dcterms:created>
  <dcterms:modified xsi:type="dcterms:W3CDTF">2022-09-13T06:58:40Z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MSIP_Label_9aa06179-68b3-4e2b-b09b-a2424735516b_Enabled">
    <vt:lpwstr>True</vt:lpwstr>
  </property>
  <property fmtid="{D5CDD505-2E9C-101B-9397-08002B2CF9AE}" pid="10" name="MSIP_Label_9aa06179-68b3-4e2b-b09b-a2424735516b_SiteId">
    <vt:lpwstr>46c98d88-e344-4ed4-8496-4ed7712e255d</vt:lpwstr>
  </property>
  <property fmtid="{D5CDD505-2E9C-101B-9397-08002B2CF9AE}" pid="11" name="MSIP_Label_9aa06179-68b3-4e2b-b09b-a2424735516b_Owner">
    <vt:lpwstr>laurent.cariou@intel.com</vt:lpwstr>
  </property>
  <property fmtid="{D5CDD505-2E9C-101B-9397-08002B2CF9AE}" pid="12" name="MSIP_Label_9aa06179-68b3-4e2b-b09b-a2424735516b_SetDate">
    <vt:lpwstr>2021-10-28T12:51:41.4239734Z</vt:lpwstr>
  </property>
  <property fmtid="{D5CDD505-2E9C-101B-9397-08002B2CF9AE}" pid="13" name="MSIP_Label_9aa06179-68b3-4e2b-b09b-a2424735516b_Name">
    <vt:lpwstr>Intel Confidential</vt:lpwstr>
  </property>
  <property fmtid="{D5CDD505-2E9C-101B-9397-08002B2CF9AE}" pid="14" name="MSIP_Label_9aa06179-68b3-4e2b-b09b-a2424735516b_Application">
    <vt:lpwstr>Microsoft Azure Information Protection</vt:lpwstr>
  </property>
  <property fmtid="{D5CDD505-2E9C-101B-9397-08002B2CF9AE}" pid="15" name="MSIP_Label_9aa06179-68b3-4e2b-b09b-a2424735516b_ActionId">
    <vt:lpwstr>11ba8c79-9225-43ff-ad4f-e7676fad71d2</vt:lpwstr>
  </property>
  <property fmtid="{D5CDD505-2E9C-101B-9397-08002B2CF9AE}" pid="16" name="MSIP_Label_9aa06179-68b3-4e2b-b09b-a2424735516b_Extended_MSFT_Method">
    <vt:lpwstr>Automatic</vt:lpwstr>
  </property>
  <property fmtid="{D5CDD505-2E9C-101B-9397-08002B2CF9AE}" pid="17" name="Sensitivity">
    <vt:lpwstr>Intel Confidential</vt:lpwstr>
  </property>
  <property fmtid="{D5CDD505-2E9C-101B-9397-08002B2CF9AE}" pid="18" name="ContentTypeId">
    <vt:lpwstr>0x010100F2552158F8185D44A8848B98AEA319AF</vt:lpwstr>
  </property>
</Properties>
</file>