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wmf" ContentType="image/x-wmf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6" r:id="rId2"/>
    <p:sldId id="257" r:id="rId3"/>
    <p:sldId id="267" r:id="rId4"/>
    <p:sldId id="265" r:id="rId5"/>
    <p:sldId id="266" r:id="rId6"/>
    <p:sldId id="269" r:id="rId7"/>
    <p:sldId id="278" r:id="rId8"/>
    <p:sldId id="282" r:id="rId9"/>
    <p:sldId id="285" r:id="rId10"/>
    <p:sldId id="281" r:id="rId11"/>
    <p:sldId id="279" r:id="rId12"/>
    <p:sldId id="284" r:id="rId13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671EAC63-DFD5-4FE2-8244-88910012E390}">
          <p14:sldIdLst>
            <p14:sldId id="256"/>
            <p14:sldId id="257"/>
            <p14:sldId id="267"/>
            <p14:sldId id="265"/>
            <p14:sldId id="266"/>
            <p14:sldId id="269"/>
            <p14:sldId id="278"/>
            <p14:sldId id="282"/>
            <p14:sldId id="285"/>
            <p14:sldId id="281"/>
            <p14:sldId id="279"/>
            <p14:sldId id="284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7E7E7"/>
    <a:srgbClr val="CBCBC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658" autoAdjust="0"/>
    <p:restoredTop sz="94660"/>
  </p:normalViewPr>
  <p:slideViewPr>
    <p:cSldViewPr>
      <p:cViewPr varScale="1">
        <p:scale>
          <a:sx n="87" d="100"/>
          <a:sy n="87" d="100"/>
        </p:scale>
        <p:origin x="725" y="67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802.11-22/1405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GB"/>
              <a:t>September 2022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Marc Emmelmann (Koden-TI)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802.11-22/1405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September 2022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Marc Emmelmann (Koden-TI)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802.11-22/1405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GB"/>
              <a:t>September 2022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Marc Emmelmann (Koden-TI)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802.11-22/1405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GB"/>
              <a:t>September 2022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Marc Emmelmann (Koden-TI)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802.11-22/1405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GB"/>
              <a:t>September 2022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Marc Emmelmann (Koden-TI)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4648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802.11-22/1405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GB"/>
              <a:t>September 2022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Marc Emmelmann (Koden-TI)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750904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802.11-22/1405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GB"/>
              <a:t>September 2022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Marc Emmelmann (Koden-TI)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49292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2022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Nikola Serafimovski (pureLiFi)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Nikola Serafimovski (pureLiFi)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September 2022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2022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Nikola Serafimovski (pureLiFi)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2022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Nikola Serafimovski (pureLiFi)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2022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Nikola Serafimovski (pureLiFi)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2022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Nikola Serafimovski (pureLiFi)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2022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Nikola Serafimovski (pureLiFi)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2022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Nikola Serafimovski (pureLiFi)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2022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Nikola Serafimovski (pureLiFi)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September 2022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Nikola Serafimovski (pureLiFi)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802.11-22/1593r6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2/11-22-0975-01-0000-tgbb-mdr-report.docx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package" Target="../embeddings/Microsoft_Excel_Worksheet.xlsx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-ec/dcn/18/ec-18-0080-00-ACSD-802-11bb.docx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P802.11bb Report to EC on Approval </a:t>
            </a:r>
            <a:br>
              <a:rPr lang="en-US" dirty="0"/>
            </a:br>
            <a:r>
              <a:rPr lang="en-US" dirty="0"/>
              <a:t>to go to SA Ballot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78542" y="1872630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2022-10-04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September 2022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Nikola Serafimovski (pureLiFi)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21596423"/>
              </p:ext>
            </p:extLst>
          </p:nvPr>
        </p:nvGraphicFramePr>
        <p:xfrm>
          <a:off x="1063625" y="2863850"/>
          <a:ext cx="10058400" cy="2308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66184" imgH="2400969" progId="Word.Document.8">
                  <p:embed/>
                </p:oleObj>
              </mc:Choice>
              <mc:Fallback>
                <p:oleObj name="Document" r:id="rId3" imgW="10466184" imgH="2400969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3625" y="2863850"/>
                        <a:ext cx="10058400" cy="23082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2255912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54C932-9022-43B8-BCA4-CABBB411BF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IEEE-SA Mandatory Editorial Coordination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B402289-072A-43FE-9C5B-9D92DCFBC4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981201"/>
            <a:ext cx="10582199" cy="4113213"/>
          </a:xfrm>
        </p:spPr>
        <p:txBody>
          <a:bodyPr/>
          <a:lstStyle/>
          <a:p>
            <a:r>
              <a:rPr lang="en-US" dirty="0"/>
              <a:t>Mandatory Draft Review (MDR) completed in the final report doc.: IEEE 802.11-22/0975r1:</a:t>
            </a:r>
          </a:p>
          <a:p>
            <a:endParaRPr lang="en-US" dirty="0"/>
          </a:p>
          <a:p>
            <a:r>
              <a:rPr lang="en-US" dirty="0">
                <a:hlinkClick r:id="rId2"/>
              </a:rPr>
              <a:t>https://mentor.ieee.org/802.11/dcn/22/11-22-0975-01-0000-tgbb-mdr-report.docx</a:t>
            </a:r>
            <a:endParaRPr lang="en-US" dirty="0"/>
          </a:p>
          <a:p>
            <a:endParaRPr lang="en-US" dirty="0"/>
          </a:p>
          <a:p>
            <a:r>
              <a:rPr lang="en-GB" dirty="0"/>
              <a:t>MEC review found that the draft is missing a footer notice (copyright and ‘subject to change’ statement). This will be corrected in the draft submitted for initial SA ballot.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2E3D1BC-18A1-4CE6-B187-45291EF1BDC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06B781AF-4CCF-49B0-A572-DE54FBE5D942}" type="slidenum">
              <a:rPr lang="en-GB" smtClean="0"/>
              <a:pPr/>
              <a:t>10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8473847-09D7-4389-BE81-AC7B338A852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Nikola Serafimovski (pureLiFi)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A822B9B-58A7-4F65-A02F-7A558E1962B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2022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51878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5D20A1-4C8F-7E48-BD15-136CC6AF36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TGbb</a:t>
            </a:r>
            <a:r>
              <a:rPr lang="en-US" dirty="0"/>
              <a:t> Projected Timeline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160BE7D-C91D-994A-A133-24342EB64C85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September 2022</a:t>
            </a:r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9493B0B-8D4D-0941-894D-30D81D6A8A4A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Nikola Serafimovski (pureLiFi)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E582C9E-F801-4345-87B4-4D06B988CAE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06B781AF-4CCF-49B0-A572-DE54FBE5D942}" type="slidenum">
              <a:rPr lang="en-GB" smtClean="0"/>
              <a:pPr/>
              <a:t>11</a:t>
            </a:fld>
            <a:endParaRPr lang="en-GB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6DE6C6C6-F2BE-254F-AC28-A80A0DDF9EF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62630833"/>
              </p:ext>
            </p:extLst>
          </p:nvPr>
        </p:nvGraphicFramePr>
        <p:xfrm>
          <a:off x="1831224" y="1802171"/>
          <a:ext cx="8527437" cy="360680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3600399">
                  <a:extLst>
                    <a:ext uri="{9D8B030D-6E8A-4147-A177-3AD203B41FA5}">
                      <a16:colId xmlns:a16="http://schemas.microsoft.com/office/drawing/2014/main" val="503046018"/>
                    </a:ext>
                  </a:extLst>
                </a:gridCol>
                <a:gridCol w="2084559">
                  <a:extLst>
                    <a:ext uri="{9D8B030D-6E8A-4147-A177-3AD203B41FA5}">
                      <a16:colId xmlns:a16="http://schemas.microsoft.com/office/drawing/2014/main" val="571804262"/>
                    </a:ext>
                  </a:extLst>
                </a:gridCol>
                <a:gridCol w="2842479">
                  <a:extLst>
                    <a:ext uri="{9D8B030D-6E8A-4147-A177-3AD203B41FA5}">
                      <a16:colId xmlns:a16="http://schemas.microsoft.com/office/drawing/2014/main" val="295772390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Open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Close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216545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WG recirculation LB on D4.0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16 Sept.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 Oct.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9286322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Conf. call for motions on D4.0 comments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 Oct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159941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EC approval to SA ballot </a:t>
                      </a:r>
                    </a:p>
                  </a:txBody>
                  <a:tcP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 Oct. </a:t>
                      </a:r>
                    </a:p>
                  </a:txBody>
                  <a:tcP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CBCBC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31341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First SA Ballot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Oct. 5, 2022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Nov. 4, 2022 (30 days)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627048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Second SA Ballot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March 2023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Apr. 2023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277334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Third SA Ballot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July 2023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August 2023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118321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EC to </a:t>
                      </a:r>
                      <a:r>
                        <a:rPr lang="en-US" dirty="0" err="1"/>
                        <a:t>Revcom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Sep. 2023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64499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REVcom</a:t>
                      </a:r>
                      <a:r>
                        <a:rPr lang="en-US" dirty="0"/>
                        <a:t> to SASB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Dec. 2023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735246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5579604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98048D-EAC5-43AC-E02C-2C68F477A4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Revision history of this document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945E81-CA43-3CA5-1B55-16CFE40FE3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R0			Unfinished draft version</a:t>
            </a:r>
          </a:p>
          <a:p>
            <a:r>
              <a:rPr lang="en-US" dirty="0"/>
              <a:t>R1			Updated draft removing known Approve voters and changing the 			associate relevant resolutions</a:t>
            </a:r>
          </a:p>
          <a:p>
            <a:r>
              <a:rPr lang="en-US" dirty="0"/>
              <a:t>R2 			Updated draft to include new timeline</a:t>
            </a:r>
          </a:p>
          <a:p>
            <a:r>
              <a:rPr lang="en-US" dirty="0"/>
              <a:t>R3 			Updated draft to include WG results</a:t>
            </a:r>
          </a:p>
          <a:p>
            <a:r>
              <a:rPr lang="en-US" dirty="0"/>
              <a:t>R4 			Updated draft to reflect D4.0 WG LB results</a:t>
            </a:r>
          </a:p>
          <a:p>
            <a:r>
              <a:rPr lang="en-US" dirty="0"/>
              <a:t>R5 			Updated draft to reflect MEC findings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0D9E5F4-3DE7-CF27-AC76-D10F06EBD46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232540-BC31-7246-8D8C-C1C5413771C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Nikola Serafimovski (pureLiFi)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1882F01-2787-C7EE-C4E8-A50A76127E1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384626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Introduction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GB" dirty="0">
                <a:ea typeface="ＭＳ Ｐゴシック" pitchFamily="34" charset="-128"/>
              </a:rPr>
              <a:t>This document contains the report to the IEEE 802 Executive Committee in support of a request for </a:t>
            </a:r>
            <a:r>
              <a:rPr lang="en-GB" u="sng" dirty="0">
                <a:ea typeface="ＭＳ Ｐゴシック" pitchFamily="34" charset="-128"/>
              </a:rPr>
              <a:t>unconditional approval </a:t>
            </a:r>
            <a:r>
              <a:rPr lang="en-GB" dirty="0">
                <a:ea typeface="ＭＳ Ｐゴシック" pitchFamily="34" charset="-128"/>
              </a:rPr>
              <a:t>to send IEEE P802.11bb to SA Ballot.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>
                <a:ea typeface="ＭＳ Ｐゴシック" pitchFamily="34" charset="-128"/>
              </a:rPr>
              <a:t>The doc. 11-22/1593r2 document was approved during the interim session of the 802.11 working group on September 16, 2022.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>
                <a:ea typeface="ＭＳ Ｐゴシック" pitchFamily="34" charset="-128"/>
              </a:rPr>
              <a:t>WG motion results: Y/N/A 57-1-19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>
                <a:ea typeface="ＭＳ Ｐゴシック" pitchFamily="34" charset="-128"/>
              </a:rPr>
              <a:t>doc. 11-22/1593r3 adds motion results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>
                <a:ea typeface="ＭＳ Ｐゴシック" pitchFamily="34" charset="-128"/>
              </a:rPr>
              <a:t>doc. 11-22/1593r4 corrects the timeline based on D4.0 WG LB recirculation</a:t>
            </a:r>
          </a:p>
          <a:p>
            <a:pPr>
              <a:buFont typeface="Arial" panose="020B0604020202020204" pitchFamily="34" charset="0"/>
              <a:buChar char="•"/>
            </a:pPr>
            <a:endParaRPr lang="en-GB" dirty="0">
              <a:ea typeface="ＭＳ Ｐゴシック" pitchFamily="34" charset="-128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Nikola Serafimovski (pureLiFi)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2022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BE0662-342D-0047-B893-C7F52E87D0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Status 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10BB9F-DF7D-7B4D-B27C-54DBD5030D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04647" y="1556792"/>
            <a:ext cx="10361084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</a:t>
            </a:r>
            <a:r>
              <a:rPr lang="en-US" dirty="0" err="1"/>
              <a:t>TGbb</a:t>
            </a:r>
            <a:r>
              <a:rPr lang="en-US" dirty="0"/>
              <a:t> Draft has gone through 4 WG Letter Ballots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Draft 1.0 was the first to achieve &gt; 75% needed for an approved draft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WG Letter Ballot on D3.0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99% approval rate considering post-ballot vote changes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Did not result in any new disapprove votes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14 new “must be satisfied comments” were received.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29 new comments came from “approve voters”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The TG decided create a D4.0 to address the comments to perfect the draft; Motion to started WG Letter Ballot on D4.0 passed during September 2022 Interim Meeting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WG Letter Ballot on D4.0 produced only 1 new comment with no new disapprove votes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TG has resolved 511 comments received on drafts 1.0 to 4.0.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329993B-0BD8-FE40-998A-4BA4FD54811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232E9E-83C1-C841-BA21-16700F554E7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Nikola Serafimovski (pureLiFi)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6E68E77-2030-2644-ACA0-6A2A18D87D6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757521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FBC3311-CE7A-E249-8A24-1037354EB10E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September 2022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15E7A8-002B-8E43-A24D-CCA02E347C5F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Nikola Serafimovski (pureLiFi)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E1ECFE0-2F48-DE41-A09C-D98670D2851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773DD9D-4101-AC4C-9CBD-F55B37A9B279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0" y="685801"/>
            <a:ext cx="10361613" cy="582960"/>
          </a:xfrm>
        </p:spPr>
        <p:txBody>
          <a:bodyPr/>
          <a:lstStyle/>
          <a:p>
            <a:r>
              <a:rPr lang="en-GB" dirty="0">
                <a:ea typeface="ＭＳ Ｐゴシック" pitchFamily="34" charset="-128"/>
              </a:rPr>
              <a:t>802.11 WG Letter Ballot Results – P802.11bb</a:t>
            </a:r>
            <a:endParaRPr lang="en-US" dirty="0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A8D5A3CE-0519-484A-AF51-C2E8DAC5EC4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95983163"/>
              </p:ext>
            </p:extLst>
          </p:nvPr>
        </p:nvGraphicFramePr>
        <p:xfrm>
          <a:off x="335360" y="1477536"/>
          <a:ext cx="11521281" cy="4843224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9361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6212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615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22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228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4210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33076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47228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3245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63245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63245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</a:tblGrid>
              <a:tr h="111020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ID</a:t>
                      </a:r>
                      <a:endParaRPr kumimoji="0" lang="en-GB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Close Date</a:t>
                      </a:r>
                      <a:endParaRPr kumimoji="0" lang="en-GB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Title</a:t>
                      </a:r>
                      <a:endParaRPr kumimoji="0" lang="en-GB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Type</a:t>
                      </a:r>
                      <a:endParaRPr kumimoji="0" lang="en-GB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Pool</a:t>
                      </a:r>
                      <a:endParaRPr kumimoji="0" lang="en-GB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Return</a:t>
                      </a:r>
                      <a:endParaRPr kumimoji="0" lang="en-GB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%Return</a:t>
                      </a:r>
                      <a:endParaRPr kumimoji="0" lang="en-GB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Abstain</a:t>
                      </a:r>
                      <a:endParaRPr kumimoji="0" lang="en-GB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%Abstain</a:t>
                      </a:r>
                      <a:endParaRPr kumimoji="0" lang="en-GB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Approve</a:t>
                      </a:r>
                      <a:endParaRPr kumimoji="0" lang="en-GB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Disapprove</a:t>
                      </a:r>
                      <a:endParaRPr kumimoji="0" lang="en-GB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%Approve</a:t>
                      </a:r>
                      <a:endParaRPr kumimoji="0" lang="en-GB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1294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LB260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12 Jan. 2022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Technical </a:t>
                      </a:r>
                      <a:r>
                        <a:rPr kumimoji="0" lang="en-GB" sz="14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TGbb</a:t>
                      </a: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Draft 1.0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Technical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314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65%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12.16%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87%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91294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LB263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22 Apr. 2022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Recirculation </a:t>
                      </a:r>
                      <a:r>
                        <a:rPr kumimoji="0" lang="en-GB" sz="14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TGbb</a:t>
                      </a: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Draft 2.0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Recirculation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357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74%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14.02%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94%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91294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LB267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31 Aug. 2022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Recirculation </a:t>
                      </a:r>
                      <a:r>
                        <a:rPr kumimoji="0" lang="en-GB" sz="14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TGbb</a:t>
                      </a: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Draft 3.0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Recirculation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76%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15.46%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95%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463025545"/>
                  </a:ext>
                </a:extLst>
              </a:tr>
              <a:tr h="491294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LB267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Post-ballot update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77%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15.46%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99%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091477012"/>
                  </a:ext>
                </a:extLst>
              </a:tr>
              <a:tr h="491294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LB269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Oct. 2022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Recirculation </a:t>
                      </a:r>
                      <a:r>
                        <a:rPr kumimoji="0" lang="en-GB" sz="14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TGbb</a:t>
                      </a: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Draft 4.0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Recirculation</a:t>
                      </a:r>
                    </a:p>
                    <a:p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378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78%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14.64%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99%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91294">
                <a:tc>
                  <a:txBody>
                    <a:bodyPr/>
                    <a:lstStyle/>
                    <a:p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28584499"/>
                  </a:ext>
                </a:extLst>
              </a:tr>
              <a:tr h="491294">
                <a:tc>
                  <a:txBody>
                    <a:bodyPr/>
                    <a:lstStyle/>
                    <a:p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9898104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532084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B03842A8-B690-E941-A8D1-30EF0D4765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tx1"/>
                </a:solidFill>
                <a:ea typeface="ＭＳ Ｐゴシック" pitchFamily="34" charset="-128"/>
              </a:rPr>
              <a:t>802.11 WG Letter Ballot Comments – P802.11bb</a:t>
            </a:r>
            <a:endParaRPr lang="en-US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D19730A-F013-2444-8C43-12ECF4E86A12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September 2022</a:t>
            </a:r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F579922-A0BE-A942-89EB-221739D509EE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Nikola Serafimovski (pureLiFi)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75E95E4-ECC2-414A-9B7D-C93C188BF65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F5D8E26B-7BCF-4D25-9C89-0168A6618F18}" type="slidenum">
              <a:rPr lang="en-GB" smtClean="0"/>
              <a:pPr/>
              <a:t>5</a:t>
            </a:fld>
            <a:endParaRPr lang="en-GB"/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2B08D061-F5D4-4246-AA41-02F06B62EF0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57336118"/>
              </p:ext>
            </p:extLst>
          </p:nvPr>
        </p:nvGraphicFramePr>
        <p:xfrm>
          <a:off x="1310180" y="1751014"/>
          <a:ext cx="10361083" cy="4558304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108323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0538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6149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91096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06091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ID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Close Date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Title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Total Number of Comments received (Yes and No votes)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82899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LB260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12 Jan. 2022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Technical </a:t>
                      </a:r>
                      <a:r>
                        <a:rPr kumimoji="0" lang="en-GB" sz="14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TGbb</a:t>
                      </a: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Draft 1.0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333 (183 T, 131 E, 19 G)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82899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LB263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22 Apr. 2022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Recirculation </a:t>
                      </a:r>
                      <a:r>
                        <a:rPr kumimoji="0" lang="en-GB" sz="14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TGbb</a:t>
                      </a: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Draft 2.0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112 (63 T, 38 E, 11 G)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82899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LB267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31 Aug. 2022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Recirculation </a:t>
                      </a:r>
                      <a:r>
                        <a:rPr kumimoji="0" lang="en-GB" sz="14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TGbb</a:t>
                      </a: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Draft 3.0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65 (30 T, 21 E, 14 G)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82899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LB269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Oct. 2022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Recirculation </a:t>
                      </a:r>
                      <a:r>
                        <a:rPr kumimoji="0" lang="en-GB" sz="14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TGbb</a:t>
                      </a: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Draft 4.0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(1 T, 0 E, 0 G)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82899">
                <a:tc>
                  <a:txBody>
                    <a:bodyPr/>
                    <a:lstStyle/>
                    <a:p>
                      <a:pPr algn="ctr"/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82899">
                <a:tc>
                  <a:txBody>
                    <a:bodyPr/>
                    <a:lstStyle/>
                    <a:p>
                      <a:pPr algn="ctr"/>
                      <a:r>
                        <a:rPr kumimoji="0" lang="en-US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Total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0" lang="en-US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511 (277 T, 190 E, 44 G)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285978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9631F7-3AD8-C648-BFEB-0F0B60AEF0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2"/>
            <a:ext cx="10361084" cy="503334"/>
          </a:xfrm>
        </p:spPr>
        <p:txBody>
          <a:bodyPr/>
          <a:lstStyle/>
          <a:p>
            <a:r>
              <a:rPr lang="en-GB" dirty="0">
                <a:ea typeface="ＭＳ Ｐゴシック" pitchFamily="34" charset="-128"/>
              </a:rPr>
              <a:t>Unsatisfied Technical comments by commenter</a:t>
            </a:r>
            <a:endParaRPr lang="en-US" dirty="0">
              <a:highlight>
                <a:srgbClr val="FFFF00"/>
              </a:highlight>
            </a:endParaRP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4FAF290-659D-0545-9698-E26C8E51B97F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September 2022</a:t>
            </a:r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66FAC0A-2CEA-694D-841A-2D06A37FC70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Nikola Serafimovski (pureLiFi)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FA89637-2E6F-3E47-8452-3FF43D6C159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06B781AF-4CCF-49B0-A572-DE54FBE5D942}" type="slidenum">
              <a:rPr lang="en-GB" smtClean="0"/>
              <a:pPr/>
              <a:t>6</a:t>
            </a:fld>
            <a:endParaRPr lang="en-GB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219F640A-C450-BA4C-A682-B926FDAADD9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747648"/>
              </p:ext>
            </p:extLst>
          </p:nvPr>
        </p:nvGraphicFramePr>
        <p:xfrm>
          <a:off x="191344" y="1623758"/>
          <a:ext cx="11665295" cy="192632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3888432">
                  <a:extLst>
                    <a:ext uri="{9D8B030D-6E8A-4147-A177-3AD203B41FA5}">
                      <a16:colId xmlns:a16="http://schemas.microsoft.com/office/drawing/2014/main" val="310604816"/>
                    </a:ext>
                  </a:extLst>
                </a:gridCol>
                <a:gridCol w="1215758">
                  <a:extLst>
                    <a:ext uri="{9D8B030D-6E8A-4147-A177-3AD203B41FA5}">
                      <a16:colId xmlns:a16="http://schemas.microsoft.com/office/drawing/2014/main" val="2765377680"/>
                    </a:ext>
                  </a:extLst>
                </a:gridCol>
                <a:gridCol w="1540370">
                  <a:extLst>
                    <a:ext uri="{9D8B030D-6E8A-4147-A177-3AD203B41FA5}">
                      <a16:colId xmlns:a16="http://schemas.microsoft.com/office/drawing/2014/main" val="838966622"/>
                    </a:ext>
                  </a:extLst>
                </a:gridCol>
                <a:gridCol w="1459297">
                  <a:extLst>
                    <a:ext uri="{9D8B030D-6E8A-4147-A177-3AD203B41FA5}">
                      <a16:colId xmlns:a16="http://schemas.microsoft.com/office/drawing/2014/main" val="3731898696"/>
                    </a:ext>
                  </a:extLst>
                </a:gridCol>
                <a:gridCol w="1297153">
                  <a:extLst>
                    <a:ext uri="{9D8B030D-6E8A-4147-A177-3AD203B41FA5}">
                      <a16:colId xmlns:a16="http://schemas.microsoft.com/office/drawing/2014/main" val="2234034023"/>
                    </a:ext>
                  </a:extLst>
                </a:gridCol>
                <a:gridCol w="2264285">
                  <a:extLst>
                    <a:ext uri="{9D8B030D-6E8A-4147-A177-3AD203B41FA5}">
                      <a16:colId xmlns:a16="http://schemas.microsoft.com/office/drawing/2014/main" val="1299444794"/>
                    </a:ext>
                  </a:extLst>
                </a:gridCol>
              </a:tblGrid>
              <a:tr h="5852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Voter 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LB260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LB263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LB267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Total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07050037"/>
                  </a:ext>
                </a:extLst>
              </a:tr>
              <a:tr h="334400">
                <a:tc>
                  <a:txBody>
                    <a:bodyPr/>
                    <a:lstStyle/>
                    <a:p>
                      <a:r>
                        <a:rPr lang="en-US" sz="1600" dirty="0" err="1"/>
                        <a:t>Aboulmagd</a:t>
                      </a:r>
                      <a:r>
                        <a:rPr lang="en-US" sz="1600" dirty="0"/>
                        <a:t>, Osama (Huawei)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14382544"/>
                  </a:ext>
                </a:extLst>
              </a:tr>
              <a:tr h="292608">
                <a:tc>
                  <a:txBody>
                    <a:bodyPr/>
                    <a:lstStyle/>
                    <a:p>
                      <a:r>
                        <a:rPr lang="en-US" sz="1600" dirty="0"/>
                        <a:t>Segev, Jonathan (Intel)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74219747"/>
                  </a:ext>
                </a:extLst>
              </a:tr>
              <a:tr h="292608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82269102"/>
                  </a:ext>
                </a:extLst>
              </a:tr>
              <a:tr h="334400">
                <a:tc>
                  <a:txBody>
                    <a:bodyPr/>
                    <a:lstStyle/>
                    <a:p>
                      <a:r>
                        <a:rPr lang="en-US" sz="1600" b="1" dirty="0"/>
                        <a:t>Total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489640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476348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ea typeface="ＭＳ Ｐゴシック" pitchFamily="34" charset="-128"/>
              </a:rPr>
              <a:t>Unsatisfied comments</a:t>
            </a:r>
            <a:endParaRPr lang="en-CA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1055440" y="1981200"/>
            <a:ext cx="5040560" cy="1663824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GB" sz="1800" dirty="0">
                <a:ea typeface="ＭＳ Ｐゴシック" pitchFamily="34" charset="-128"/>
              </a:rPr>
              <a:t>The composite of all unsatisfied comments and the resolutions approved by the comment resolution committee received during working group ballot may be found in the embedded document on the right:</a:t>
            </a:r>
          </a:p>
          <a:p>
            <a:pPr lvl="1">
              <a:lnSpc>
                <a:spcPct val="80000"/>
              </a:lnSpc>
            </a:pPr>
            <a:r>
              <a:rPr lang="en-GB" sz="1600" dirty="0">
                <a:ea typeface="ＭＳ Ｐゴシック" pitchFamily="34" charset="-128"/>
              </a:rPr>
              <a:t>Double click on the icon to the right to open this.</a:t>
            </a:r>
          </a:p>
          <a:p>
            <a:pPr>
              <a:lnSpc>
                <a:spcPct val="80000"/>
              </a:lnSpc>
            </a:pPr>
            <a:endParaRPr lang="en-GB" sz="1800" dirty="0">
              <a:ea typeface="ＭＳ Ｐゴシック" pitchFamily="34" charset="-128"/>
            </a:endParaRPr>
          </a:p>
          <a:p>
            <a:endParaRPr lang="en-CA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 bwMode="auto">
          <a:xfrm>
            <a:off x="696913" y="334963"/>
            <a:ext cx="10668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CA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/>
              <a:t>September 2022</a:t>
            </a:r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 bwMode="auto">
          <a:xfrm>
            <a:off x="10920536" y="6478792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CA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CA"/>
              <a:t>Nikola Serafimovski (pureLiFi)</a:t>
            </a:r>
            <a:endParaRPr lang="en-CA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/>
              <a:t>Slide </a:t>
            </a:r>
            <a:fld id="{04DB4A89-15C8-4E45-B125-5017FF6EA3AB}" type="slidenum">
              <a:rPr lang="en-CA" smtClean="0"/>
              <a:pPr/>
              <a:t>7</a:t>
            </a:fld>
            <a:endParaRPr lang="en-CA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74052270-2648-4224-B921-855887F9EA2D}"/>
              </a:ext>
            </a:extLst>
          </p:cNvPr>
          <p:cNvSpPr txBox="1"/>
          <p:nvPr/>
        </p:nvSpPr>
        <p:spPr>
          <a:xfrm>
            <a:off x="6498167" y="2001982"/>
            <a:ext cx="299152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Unsatisfied for LB 260 through LB269</a:t>
            </a:r>
          </a:p>
        </p:txBody>
      </p:sp>
      <p:graphicFrame>
        <p:nvGraphicFramePr>
          <p:cNvPr id="8" name="Object 7">
            <a:extLst>
              <a:ext uri="{FF2B5EF4-FFF2-40B4-BE49-F238E27FC236}">
                <a16:creationId xmlns:a16="http://schemas.microsoft.com/office/drawing/2014/main" id="{EA76548F-D431-F367-E38B-26F3D9B11A2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33604184"/>
              </p:ext>
            </p:extLst>
          </p:nvPr>
        </p:nvGraphicFramePr>
        <p:xfrm>
          <a:off x="7536729" y="2852861"/>
          <a:ext cx="914400" cy="792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showAsIcon="1" r:id="rId2" imgW="914400" imgH="792360" progId="Excel.Sheet.12">
                  <p:embed/>
                </p:oleObj>
              </mc:Choice>
              <mc:Fallback>
                <p:oleObj name="Worksheet" showAsIcon="1" r:id="rId2" imgW="914400" imgH="79236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7536729" y="2852861"/>
                        <a:ext cx="914400" cy="7921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113037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EB42D5-2D28-4898-85AB-2B7C67C2FF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654967"/>
          </a:xfrm>
        </p:spPr>
        <p:txBody>
          <a:bodyPr/>
          <a:lstStyle/>
          <a:p>
            <a:r>
              <a:rPr lang="en-GB" dirty="0">
                <a:ea typeface="ＭＳ Ｐゴシック" pitchFamily="34" charset="-128"/>
              </a:rPr>
              <a:t>Unsatisfied Technical Comments – Topics</a:t>
            </a:r>
            <a:endParaRPr lang="en-US" dirty="0">
              <a:highlight>
                <a:srgbClr val="FFFF00"/>
              </a:highlight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AD51C2-D27B-469C-8BE8-B36E0DFDE1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3392" y="1628801"/>
            <a:ext cx="10652093" cy="4465614"/>
          </a:xfrm>
        </p:spPr>
        <p:txBody>
          <a:bodyPr/>
          <a:lstStyle/>
          <a:p>
            <a:pPr marL="0" fontAlgn="t">
              <a:spcBef>
                <a:spcPts val="0"/>
              </a:spcBef>
              <a:spcAft>
                <a:spcPts val="600"/>
              </a:spcAft>
            </a:pPr>
            <a:r>
              <a:rPr lang="en-US" sz="2000" kern="1200" dirty="0" err="1">
                <a:latin typeface="Times New Roman" panose="02020603050405020304" pitchFamily="18" charset="0"/>
                <a:ea typeface="MS Gothic" panose="020B0609070205080204" pitchFamily="49" charset="-128"/>
              </a:rPr>
              <a:t>Aboulmagd</a:t>
            </a:r>
            <a:r>
              <a:rPr lang="en-US" sz="2000" kern="1200" dirty="0">
                <a:latin typeface="Times New Roman" panose="02020603050405020304" pitchFamily="18" charset="0"/>
                <a:ea typeface="MS Gothic" panose="020B0609070205080204" pitchFamily="49" charset="-128"/>
              </a:rPr>
              <a:t>,	Osama </a:t>
            </a:r>
            <a:r>
              <a:rPr lang="en-US" sz="2000" b="0" kern="1200" dirty="0">
                <a:latin typeface="Times New Roman" panose="02020603050405020304" pitchFamily="18" charset="0"/>
                <a:ea typeface="MS Gothic" panose="020B0609070205080204" pitchFamily="49" charset="-128"/>
              </a:rPr>
              <a:t>(Huawei) – (over 5 emails sent, presentation during </a:t>
            </a:r>
            <a:r>
              <a:rPr lang="en-US" sz="2000" b="0" kern="1200" dirty="0" err="1">
                <a:latin typeface="Times New Roman" panose="02020603050405020304" pitchFamily="18" charset="0"/>
                <a:ea typeface="MS Gothic" panose="020B0609070205080204" pitchFamily="49" charset="-128"/>
              </a:rPr>
              <a:t>TGbb</a:t>
            </a:r>
            <a:r>
              <a:rPr lang="en-US" sz="2000" b="0" kern="1200" dirty="0">
                <a:latin typeface="Times New Roman" panose="02020603050405020304" pitchFamily="18" charset="0"/>
                <a:ea typeface="MS Gothic" panose="020B0609070205080204" pitchFamily="49" charset="-128"/>
              </a:rPr>
              <a:t> teleconference held to address the concerns in doc. 11-22-0831r0 and doc. 11-22-0960r1, reply to the concerns provided and in-person discussions held during Sept.’22 interim)</a:t>
            </a:r>
          </a:p>
          <a:p>
            <a:pPr marL="400050" lvl="1" fontAlgn="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b="0" kern="1200" dirty="0">
                <a:latin typeface="Times New Roman" panose="02020603050405020304" pitchFamily="18" charset="0"/>
                <a:ea typeface="MS Gothic" panose="020B0609070205080204" pitchFamily="49" charset="-128"/>
              </a:rPr>
              <a:t>The commenter wanted more information on the MAC/PHY for LC.</a:t>
            </a:r>
          </a:p>
          <a:p>
            <a:pPr marL="400050" lvl="1" fontAlgn="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kern="1200" dirty="0">
                <a:latin typeface="Times New Roman" panose="02020603050405020304" pitchFamily="18" charset="0"/>
                <a:ea typeface="MS Gothic" panose="020B0609070205080204" pitchFamily="49" charset="-128"/>
              </a:rPr>
              <a:t>The commenter believed that the MAC/PHY for LC was not defined in sufficient detail to warrant a new Amendment.</a:t>
            </a:r>
            <a:endParaRPr lang="en-US" sz="1600" b="0" kern="1200" dirty="0">
              <a:latin typeface="Times New Roman" panose="02020603050405020304" pitchFamily="18" charset="0"/>
              <a:ea typeface="MS Gothic" panose="020B0609070205080204" pitchFamily="49" charset="-128"/>
            </a:endParaRPr>
          </a:p>
          <a:p>
            <a:pPr marL="400050" lvl="1" fontAlgn="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b="0" kern="1200" dirty="0">
                <a:latin typeface="Times New Roman" panose="02020603050405020304" pitchFamily="18" charset="0"/>
                <a:ea typeface="MS Gothic" panose="020B0609070205080204" pitchFamily="49" charset="-128"/>
              </a:rPr>
              <a:t>After repeated requests, the commenter failed to identify changes in sufficient details so that the specific wording of the changes that would satisfy the commenter could be determined. </a:t>
            </a:r>
          </a:p>
          <a:p>
            <a:pPr marL="0" fontAlgn="t">
              <a:spcBef>
                <a:spcPts val="0"/>
              </a:spcBef>
              <a:spcAft>
                <a:spcPts val="600"/>
              </a:spcAft>
            </a:pPr>
            <a:r>
              <a:rPr lang="en-US" sz="2000" kern="1200" dirty="0">
                <a:latin typeface="Times New Roman" panose="02020603050405020304" pitchFamily="18" charset="0"/>
                <a:ea typeface="MS Gothic" panose="020B0609070205080204" pitchFamily="49" charset="-128"/>
              </a:rPr>
              <a:t>Segev, Jonathan </a:t>
            </a:r>
            <a:r>
              <a:rPr lang="en-US" sz="2000" b="0" kern="1200" dirty="0">
                <a:latin typeface="Times New Roman" panose="02020603050405020304" pitchFamily="18" charset="0"/>
                <a:ea typeface="MS Gothic" panose="020B0609070205080204" pitchFamily="49" charset="-128"/>
              </a:rPr>
              <a:t>(Intel) – (over 4 emails sent, and in-person discussions held during Sept.’22 interim)</a:t>
            </a:r>
          </a:p>
          <a:p>
            <a:pPr marL="400050" lvl="1" fontAlgn="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b="0" kern="1200" dirty="0">
                <a:latin typeface="Times New Roman" panose="02020603050405020304" pitchFamily="18" charset="0"/>
                <a:ea typeface="MS Gothic" panose="020B0609070205080204" pitchFamily="49" charset="-128"/>
              </a:rPr>
              <a:t>Concerns that the Fine Time Measurement mechanisms might not work with LC. </a:t>
            </a:r>
          </a:p>
          <a:p>
            <a:pPr marL="400050" lvl="1" fontAlgn="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b="0" kern="1200" dirty="0">
                <a:latin typeface="Times New Roman" panose="02020603050405020304" pitchFamily="18" charset="0"/>
                <a:ea typeface="MS Gothic" panose="020B0609070205080204" pitchFamily="49" charset="-128"/>
              </a:rPr>
              <a:t>After repeated requests, the commenter failed to identify changes in sufficient details so that the specific wording of the changes that would satisfy the commenter could be determined. </a:t>
            </a:r>
          </a:p>
          <a:p>
            <a:pPr marL="400050" lvl="1" fontAlgn="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600" kern="1200" dirty="0">
              <a:latin typeface="Times New Roman" panose="02020603050405020304" pitchFamily="18" charset="0"/>
              <a:ea typeface="MS Gothic" panose="020B0609070205080204" pitchFamily="49" charset="-128"/>
            </a:endParaRPr>
          </a:p>
          <a:p>
            <a:pPr marL="400050" lvl="1" fontAlgn="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600" kern="1200" dirty="0">
              <a:latin typeface="Times New Roman" panose="02020603050405020304" pitchFamily="18" charset="0"/>
              <a:ea typeface="MS Gothic" panose="020B0609070205080204" pitchFamily="49" charset="-128"/>
            </a:endParaRPr>
          </a:p>
          <a:p>
            <a:pPr marL="400050" lvl="1" fontAlgn="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000" b="0" kern="1200" dirty="0">
              <a:latin typeface="Times New Roman" panose="02020603050405020304" pitchFamily="18" charset="0"/>
              <a:ea typeface="MS Gothic" panose="020B0609070205080204" pitchFamily="49" charset="-128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E0B9C11-459E-4421-BACA-3F30CF83606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7E2E38-08C3-48E2-8AE5-22B4C368959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Nikola Serafimovski (pureLiFi)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B031DDC-655F-4BEF-93F6-15FEC002D0D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372692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ACD08E-C863-C134-67C3-1C37790631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CSD Reaffirmation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282FEF-4D79-EFB0-C421-5EB2AAFEEF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CSD has been re-affirmed as part of the motion to request the EC to forward the draft to SA Ballot:</a:t>
            </a:r>
          </a:p>
          <a:p>
            <a:endParaRPr lang="en-US" dirty="0"/>
          </a:p>
          <a:p>
            <a:r>
              <a:rPr lang="en-GB" altLang="en-US" dirty="0">
                <a:hlinkClick r:id="rId2"/>
              </a:rPr>
              <a:t>https://mentor.ieee.org/802-ec/dcn/18/ec-18-0080-00-ACSD-802-11bb.docx</a:t>
            </a:r>
            <a:r>
              <a:rPr lang="en-GB" altLang="en-US" dirty="0"/>
              <a:t> 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F6A5969-9813-6BF9-7AA5-1BEC744B7C3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5A4B7B8-2CC5-10E8-F001-B1F63455A52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Nikola Serafimovski (pureLiFi)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16A69F6-DDB6-8452-C92B-18EB06ECDC6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11479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7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00E5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1168</Words>
  <Application>Microsoft Office PowerPoint</Application>
  <PresentationFormat>Widescreen</PresentationFormat>
  <Paragraphs>246</Paragraphs>
  <Slides>12</Slides>
  <Notes>5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Arial</vt:lpstr>
      <vt:lpstr>Calibri</vt:lpstr>
      <vt:lpstr>Times New Roman</vt:lpstr>
      <vt:lpstr>Office Theme</vt:lpstr>
      <vt:lpstr>Document</vt:lpstr>
      <vt:lpstr>Microsoft Excel Worksheet</vt:lpstr>
      <vt:lpstr>P802.11bb Report to EC on Approval  to go to SA Ballot</vt:lpstr>
      <vt:lpstr>Introduction</vt:lpstr>
      <vt:lpstr>Status Summary</vt:lpstr>
      <vt:lpstr>802.11 WG Letter Ballot Results – P802.11bb</vt:lpstr>
      <vt:lpstr>802.11 WG Letter Ballot Comments – P802.11bb</vt:lpstr>
      <vt:lpstr>Unsatisfied Technical comments by commenter</vt:lpstr>
      <vt:lpstr>Unsatisfied comments</vt:lpstr>
      <vt:lpstr>Unsatisfied Technical Comments – Topics</vt:lpstr>
      <vt:lpstr>CSD Reaffirmation</vt:lpstr>
      <vt:lpstr>IEEE-SA Mandatory Editorial Coordination</vt:lpstr>
      <vt:lpstr>TGbb Projected Timeline</vt:lpstr>
      <vt:lpstr>Revision history of this document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P802.11az Report to EC on Approval to go to SA Ballot</dc:title>
  <dc:creator>Jonathan Segev</dc:creator>
  <cp:keywords/>
  <cp:lastModifiedBy>Nikola Serafimovski</cp:lastModifiedBy>
  <cp:revision>239</cp:revision>
  <cp:lastPrinted>1601-01-01T00:00:00Z</cp:lastPrinted>
  <dcterms:created xsi:type="dcterms:W3CDTF">2019-11-09T15:46:46Z</dcterms:created>
  <dcterms:modified xsi:type="dcterms:W3CDTF">2022-10-04T13:29:07Z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8cbb5918-7074-460f-8109-a37032fced48</vt:lpwstr>
  </property>
  <property fmtid="{D5CDD505-2E9C-101B-9397-08002B2CF9AE}" pid="3" name="CTP_TimeStamp">
    <vt:lpwstr>2020-02-02 19:26:57Z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