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67" r:id="rId4"/>
    <p:sldId id="265" r:id="rId5"/>
    <p:sldId id="266" r:id="rId6"/>
    <p:sldId id="269" r:id="rId7"/>
    <p:sldId id="278" r:id="rId8"/>
    <p:sldId id="282" r:id="rId9"/>
    <p:sldId id="285" r:id="rId10"/>
    <p:sldId id="281" r:id="rId11"/>
    <p:sldId id="279" r:id="rId12"/>
    <p:sldId id="28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671EAC63-DFD5-4FE2-8244-88910012E390}">
          <p14:sldIdLst>
            <p14:sldId id="256"/>
            <p14:sldId id="257"/>
            <p14:sldId id="267"/>
            <p14:sldId id="265"/>
            <p14:sldId id="266"/>
            <p14:sldId id="269"/>
            <p14:sldId id="278"/>
            <p14:sldId id="282"/>
            <p14:sldId id="285"/>
            <p14:sldId id="281"/>
            <p14:sldId id="279"/>
            <p14:sldId id="28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7E7"/>
    <a:srgbClr val="CBCB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58" autoAdjust="0"/>
    <p:restoredTop sz="94660"/>
  </p:normalViewPr>
  <p:slideViewPr>
    <p:cSldViewPr>
      <p:cViewPr varScale="1">
        <p:scale>
          <a:sx n="87" d="100"/>
          <a:sy n="87" d="100"/>
        </p:scale>
        <p:origin x="725"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802.11-22/1405</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September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Marc Emmelmann (Koden-TI)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802.11-22/1405</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September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Marc Emmelmann (Koden-TI)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802.11-22/1405</a:t>
            </a:r>
          </a:p>
        </p:txBody>
      </p:sp>
      <p:sp>
        <p:nvSpPr>
          <p:cNvPr id="5" name="Rectangle 3"/>
          <p:cNvSpPr>
            <a:spLocks noGrp="1" noChangeArrowheads="1"/>
          </p:cNvSpPr>
          <p:nvPr>
            <p:ph type="dt"/>
          </p:nvPr>
        </p:nvSpPr>
        <p:spPr>
          <a:ln/>
        </p:spPr>
        <p:txBody>
          <a:bodyPr/>
          <a:lstStyle/>
          <a:p>
            <a:r>
              <a:rPr lang="en-GB"/>
              <a:t>September 2022</a:t>
            </a:r>
            <a:endParaRPr lang="en-US"/>
          </a:p>
        </p:txBody>
      </p:sp>
      <p:sp>
        <p:nvSpPr>
          <p:cNvPr id="6" name="Rectangle 6"/>
          <p:cNvSpPr>
            <a:spLocks noGrp="1" noChangeArrowheads="1"/>
          </p:cNvSpPr>
          <p:nvPr>
            <p:ph type="ftr"/>
          </p:nvPr>
        </p:nvSpPr>
        <p:spPr>
          <a:ln/>
        </p:spPr>
        <p:txBody>
          <a:bodyPr/>
          <a:lstStyle/>
          <a:p>
            <a:r>
              <a:rPr lang="en-US"/>
              <a:t>Marc Emmelmann (Koden-TI)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802.11-22/1405</a:t>
            </a:r>
          </a:p>
        </p:txBody>
      </p:sp>
      <p:sp>
        <p:nvSpPr>
          <p:cNvPr id="5" name="Rectangle 3"/>
          <p:cNvSpPr>
            <a:spLocks noGrp="1" noChangeArrowheads="1"/>
          </p:cNvSpPr>
          <p:nvPr>
            <p:ph type="dt"/>
          </p:nvPr>
        </p:nvSpPr>
        <p:spPr>
          <a:ln/>
        </p:spPr>
        <p:txBody>
          <a:bodyPr/>
          <a:lstStyle/>
          <a:p>
            <a:r>
              <a:rPr lang="en-GB"/>
              <a:t>September 2022</a:t>
            </a:r>
            <a:endParaRPr lang="en-US"/>
          </a:p>
        </p:txBody>
      </p:sp>
      <p:sp>
        <p:nvSpPr>
          <p:cNvPr id="6" name="Rectangle 6"/>
          <p:cNvSpPr>
            <a:spLocks noGrp="1" noChangeArrowheads="1"/>
          </p:cNvSpPr>
          <p:nvPr>
            <p:ph type="ftr"/>
          </p:nvPr>
        </p:nvSpPr>
        <p:spPr>
          <a:ln/>
        </p:spPr>
        <p:txBody>
          <a:bodyPr/>
          <a:lstStyle/>
          <a:p>
            <a:r>
              <a:rPr lang="en-US"/>
              <a:t>Marc Emmelmann (Koden-TI)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802.11-22/1405</a:t>
            </a:r>
          </a:p>
        </p:txBody>
      </p:sp>
      <p:sp>
        <p:nvSpPr>
          <p:cNvPr id="5" name="Date Placeholder 4"/>
          <p:cNvSpPr>
            <a:spLocks noGrp="1"/>
          </p:cNvSpPr>
          <p:nvPr>
            <p:ph type="dt"/>
          </p:nvPr>
        </p:nvSpPr>
        <p:spPr/>
        <p:txBody>
          <a:bodyPr/>
          <a:lstStyle/>
          <a:p>
            <a:r>
              <a:rPr lang="en-GB"/>
              <a:t>September 2022</a:t>
            </a:r>
            <a:endParaRPr lang="en-US"/>
          </a:p>
        </p:txBody>
      </p:sp>
      <p:sp>
        <p:nvSpPr>
          <p:cNvPr id="6" name="Footer Placeholder 5"/>
          <p:cNvSpPr>
            <a:spLocks noGrp="1"/>
          </p:cNvSpPr>
          <p:nvPr>
            <p:ph type="ftr"/>
          </p:nvPr>
        </p:nvSpPr>
        <p:spPr/>
        <p:txBody>
          <a:bodyPr/>
          <a:lstStyle/>
          <a:p>
            <a:r>
              <a:rPr lang="en-US"/>
              <a:t>Marc Emmelmann (Koden-TI)</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30297464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802.11-22/1405</a:t>
            </a:r>
          </a:p>
        </p:txBody>
      </p:sp>
      <p:sp>
        <p:nvSpPr>
          <p:cNvPr id="5" name="Date Placeholder 4"/>
          <p:cNvSpPr>
            <a:spLocks noGrp="1"/>
          </p:cNvSpPr>
          <p:nvPr>
            <p:ph type="dt"/>
          </p:nvPr>
        </p:nvSpPr>
        <p:spPr/>
        <p:txBody>
          <a:bodyPr/>
          <a:lstStyle/>
          <a:p>
            <a:r>
              <a:rPr lang="en-GB"/>
              <a:t>September 2022</a:t>
            </a:r>
            <a:endParaRPr lang="en-US"/>
          </a:p>
        </p:txBody>
      </p:sp>
      <p:sp>
        <p:nvSpPr>
          <p:cNvPr id="6" name="Footer Placeholder 5"/>
          <p:cNvSpPr>
            <a:spLocks noGrp="1"/>
          </p:cNvSpPr>
          <p:nvPr>
            <p:ph type="ftr"/>
          </p:nvPr>
        </p:nvSpPr>
        <p:spPr/>
        <p:txBody>
          <a:bodyPr/>
          <a:lstStyle/>
          <a:p>
            <a:r>
              <a:rPr lang="en-US"/>
              <a:t>Marc Emmelmann (Koden-TI)</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2975090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802.11-22/1405</a:t>
            </a:r>
          </a:p>
        </p:txBody>
      </p:sp>
      <p:sp>
        <p:nvSpPr>
          <p:cNvPr id="5" name="Date Placeholder 4"/>
          <p:cNvSpPr>
            <a:spLocks noGrp="1"/>
          </p:cNvSpPr>
          <p:nvPr>
            <p:ph type="dt"/>
          </p:nvPr>
        </p:nvSpPr>
        <p:spPr/>
        <p:txBody>
          <a:bodyPr/>
          <a:lstStyle/>
          <a:p>
            <a:r>
              <a:rPr lang="en-GB"/>
              <a:t>September 2022</a:t>
            </a:r>
            <a:endParaRPr lang="en-US"/>
          </a:p>
        </p:txBody>
      </p:sp>
      <p:sp>
        <p:nvSpPr>
          <p:cNvPr id="6" name="Footer Placeholder 5"/>
          <p:cNvSpPr>
            <a:spLocks noGrp="1"/>
          </p:cNvSpPr>
          <p:nvPr>
            <p:ph type="ftr"/>
          </p:nvPr>
        </p:nvSpPr>
        <p:spPr/>
        <p:txBody>
          <a:bodyPr/>
          <a:lstStyle/>
          <a:p>
            <a:r>
              <a:rPr lang="en-US"/>
              <a:t>Marc Emmelmann (Koden-TI)</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764929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2022</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2022</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2022</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802.11-22/1593r5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22/11-22-0975-01-0000-tgbb-mdr-report.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package" Target="../embeddings/Microsoft_Excel_Worksheet.xlsx"/><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ec/dcn/18/ec-18-0080-00-ACSD-802-11bb.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P802.11bb Report to EC on Approval </a:t>
            </a:r>
            <a:br>
              <a:rPr lang="en-US" dirty="0"/>
            </a:br>
            <a:r>
              <a:rPr lang="en-US" dirty="0"/>
              <a:t>to go to SA Ballot</a:t>
            </a:r>
            <a:endParaRPr lang="en-GB" dirty="0"/>
          </a:p>
        </p:txBody>
      </p:sp>
      <p:sp>
        <p:nvSpPr>
          <p:cNvPr id="3074" name="Rectangle 2"/>
          <p:cNvSpPr>
            <a:spLocks noGrp="1" noChangeArrowheads="1"/>
          </p:cNvSpPr>
          <p:nvPr>
            <p:ph type="subTitle" idx="1"/>
          </p:nvPr>
        </p:nvSpPr>
        <p:spPr>
          <a:xfrm>
            <a:off x="1878542" y="187263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2022-10-04</a:t>
            </a:r>
          </a:p>
        </p:txBody>
      </p:sp>
      <p:sp>
        <p:nvSpPr>
          <p:cNvPr id="6" name="Date Placeholder 3"/>
          <p:cNvSpPr>
            <a:spLocks noGrp="1"/>
          </p:cNvSpPr>
          <p:nvPr>
            <p:ph type="dt" idx="10"/>
          </p:nvPr>
        </p:nvSpPr>
        <p:spPr/>
        <p:txBody>
          <a:bodyPr/>
          <a:lstStyle/>
          <a:p>
            <a:r>
              <a:rPr lang="en-US"/>
              <a:t>September 2022</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21596423"/>
              </p:ext>
            </p:extLst>
          </p:nvPr>
        </p:nvGraphicFramePr>
        <p:xfrm>
          <a:off x="1063625" y="2863850"/>
          <a:ext cx="10058400" cy="2308225"/>
        </p:xfrm>
        <a:graphic>
          <a:graphicData uri="http://schemas.openxmlformats.org/presentationml/2006/ole">
            <mc:AlternateContent xmlns:mc="http://schemas.openxmlformats.org/markup-compatibility/2006">
              <mc:Choice xmlns:v="urn:schemas-microsoft-com:vml" Requires="v">
                <p:oleObj name="Document" r:id="rId3" imgW="10466184" imgH="2400969" progId="Word.Document.8">
                  <p:embed/>
                </p:oleObj>
              </mc:Choice>
              <mc:Fallback>
                <p:oleObj name="Document" r:id="rId3" imgW="10466184" imgH="2400969" progId="Word.Document.8">
                  <p:embed/>
                  <p:pic>
                    <p:nvPicPr>
                      <p:cNvPr id="3075" name="Object 3"/>
                      <p:cNvPicPr>
                        <a:picLocks noChangeAspect="1" noChangeArrowheads="1"/>
                      </p:cNvPicPr>
                      <p:nvPr/>
                    </p:nvPicPr>
                    <p:blipFill>
                      <a:blip r:embed="rId4"/>
                      <a:srcRect/>
                      <a:stretch>
                        <a:fillRect/>
                      </a:stretch>
                    </p:blipFill>
                    <p:spPr bwMode="auto">
                      <a:xfrm>
                        <a:off x="1063625" y="2863850"/>
                        <a:ext cx="10058400" cy="2308225"/>
                      </a:xfrm>
                      <a:prstGeom prst="rect">
                        <a:avLst/>
                      </a:prstGeom>
                      <a:noFill/>
                    </p:spPr>
                  </p:pic>
                </p:oleObj>
              </mc:Fallback>
            </mc:AlternateContent>
          </a:graphicData>
        </a:graphic>
      </p:graphicFrame>
      <p:sp>
        <p:nvSpPr>
          <p:cNvPr id="3076" name="Rectangle 4"/>
          <p:cNvSpPr>
            <a:spLocks noChangeArrowheads="1"/>
          </p:cNvSpPr>
          <p:nvPr/>
        </p:nvSpPr>
        <p:spPr bwMode="auto">
          <a:xfrm>
            <a:off x="993775" y="225591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4C932-9022-43B8-BCA4-CABBB411BF5C}"/>
              </a:ext>
            </a:extLst>
          </p:cNvPr>
          <p:cNvSpPr>
            <a:spLocks noGrp="1"/>
          </p:cNvSpPr>
          <p:nvPr>
            <p:ph type="title"/>
          </p:nvPr>
        </p:nvSpPr>
        <p:spPr/>
        <p:txBody>
          <a:bodyPr/>
          <a:lstStyle/>
          <a:p>
            <a:r>
              <a:rPr lang="en-US" dirty="0"/>
              <a:t>IEEE-SA Mandatory Editorial Coordination</a:t>
            </a:r>
          </a:p>
        </p:txBody>
      </p:sp>
      <p:sp>
        <p:nvSpPr>
          <p:cNvPr id="6" name="Content Placeholder 5">
            <a:extLst>
              <a:ext uri="{FF2B5EF4-FFF2-40B4-BE49-F238E27FC236}">
                <a16:creationId xmlns:a16="http://schemas.microsoft.com/office/drawing/2014/main" id="{8B402289-072A-43FE-9C5B-9D92DCFBC4AD}"/>
              </a:ext>
            </a:extLst>
          </p:cNvPr>
          <p:cNvSpPr>
            <a:spLocks noGrp="1"/>
          </p:cNvSpPr>
          <p:nvPr>
            <p:ph idx="1"/>
          </p:nvPr>
        </p:nvSpPr>
        <p:spPr>
          <a:xfrm>
            <a:off x="914400" y="1981201"/>
            <a:ext cx="10582199" cy="4113213"/>
          </a:xfrm>
        </p:spPr>
        <p:txBody>
          <a:bodyPr/>
          <a:lstStyle/>
          <a:p>
            <a:r>
              <a:rPr lang="en-US" dirty="0"/>
              <a:t>Mandatory Draft Review (MDR) completed in the final report doc.: IEEE 802.11-22/0975r1:</a:t>
            </a:r>
          </a:p>
          <a:p>
            <a:endParaRPr lang="en-US" dirty="0"/>
          </a:p>
          <a:p>
            <a:r>
              <a:rPr lang="en-US" dirty="0">
                <a:hlinkClick r:id="rId2"/>
              </a:rPr>
              <a:t>https://mentor.ieee.org/802.11/dcn/22/11-22-0975-01-0000-tgbb-mdr-report.docx</a:t>
            </a:r>
            <a:endParaRPr lang="en-US" dirty="0"/>
          </a:p>
          <a:p>
            <a:endParaRPr lang="en-US" dirty="0"/>
          </a:p>
          <a:p>
            <a:r>
              <a:rPr lang="en-GB" dirty="0"/>
              <a:t>MEC review found that the draft is missing a footer notice (copyright and ‘subject to change’ statement). This will be corrected in the draft submitted for initial SA ballot.</a:t>
            </a:r>
            <a:endParaRPr lang="en-US" dirty="0"/>
          </a:p>
        </p:txBody>
      </p:sp>
      <p:sp>
        <p:nvSpPr>
          <p:cNvPr id="5" name="Slide Number Placeholder 4">
            <a:extLst>
              <a:ext uri="{FF2B5EF4-FFF2-40B4-BE49-F238E27FC236}">
                <a16:creationId xmlns:a16="http://schemas.microsoft.com/office/drawing/2014/main" id="{62E3D1BC-18A1-4CE6-B187-45291EF1BDC8}"/>
              </a:ext>
            </a:extLst>
          </p:cNvPr>
          <p:cNvSpPr>
            <a:spLocks noGrp="1"/>
          </p:cNvSpPr>
          <p:nvPr>
            <p:ph type="sldNum" idx="12"/>
          </p:nvPr>
        </p:nvSpPr>
        <p:spPr/>
        <p:txBody>
          <a:bodyPr/>
          <a:lstStyle/>
          <a:p>
            <a:r>
              <a:rPr lang="en-GB"/>
              <a:t>Slide </a:t>
            </a:r>
            <a:fld id="{06B781AF-4CCF-49B0-A572-DE54FBE5D942}" type="slidenum">
              <a:rPr lang="en-GB" smtClean="0"/>
              <a:pPr/>
              <a:t>10</a:t>
            </a:fld>
            <a:endParaRPr lang="en-GB"/>
          </a:p>
        </p:txBody>
      </p:sp>
      <p:sp>
        <p:nvSpPr>
          <p:cNvPr id="4" name="Footer Placeholder 3">
            <a:extLst>
              <a:ext uri="{FF2B5EF4-FFF2-40B4-BE49-F238E27FC236}">
                <a16:creationId xmlns:a16="http://schemas.microsoft.com/office/drawing/2014/main" id="{A8473847-09D7-4389-BE81-AC7B338A852C}"/>
              </a:ext>
            </a:extLst>
          </p:cNvPr>
          <p:cNvSpPr>
            <a:spLocks noGrp="1"/>
          </p:cNvSpPr>
          <p:nvPr>
            <p:ph type="ftr" idx="14"/>
          </p:nvPr>
        </p:nvSpPr>
        <p:spPr/>
        <p:txBody>
          <a:bodyPr/>
          <a:lstStyle/>
          <a:p>
            <a:r>
              <a:rPr lang="en-GB"/>
              <a:t>Nikola Serafimovski (pureLiFi)</a:t>
            </a:r>
          </a:p>
        </p:txBody>
      </p:sp>
      <p:sp>
        <p:nvSpPr>
          <p:cNvPr id="3" name="Date Placeholder 2">
            <a:extLst>
              <a:ext uri="{FF2B5EF4-FFF2-40B4-BE49-F238E27FC236}">
                <a16:creationId xmlns:a16="http://schemas.microsoft.com/office/drawing/2014/main" id="{1A822B9B-58A7-4F65-A02F-7A558E1962BA}"/>
              </a:ext>
            </a:extLst>
          </p:cNvPr>
          <p:cNvSpPr>
            <a:spLocks noGrp="1"/>
          </p:cNvSpPr>
          <p:nvPr>
            <p:ph type="dt" idx="15"/>
          </p:nvPr>
        </p:nvSpPr>
        <p:spPr/>
        <p:txBody>
          <a:bodyPr/>
          <a:lstStyle/>
          <a:p>
            <a:r>
              <a:rPr lang="en-US"/>
              <a:t>September 2022</a:t>
            </a:r>
            <a:endParaRPr lang="en-GB"/>
          </a:p>
        </p:txBody>
      </p:sp>
    </p:spTree>
    <p:extLst>
      <p:ext uri="{BB962C8B-B14F-4D97-AF65-F5344CB8AC3E}">
        <p14:creationId xmlns:p14="http://schemas.microsoft.com/office/powerpoint/2010/main" val="3895187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D20A1-4C8F-7E48-BD15-136CC6AF36D5}"/>
              </a:ext>
            </a:extLst>
          </p:cNvPr>
          <p:cNvSpPr>
            <a:spLocks noGrp="1"/>
          </p:cNvSpPr>
          <p:nvPr>
            <p:ph type="title"/>
          </p:nvPr>
        </p:nvSpPr>
        <p:spPr/>
        <p:txBody>
          <a:bodyPr/>
          <a:lstStyle/>
          <a:p>
            <a:r>
              <a:rPr lang="en-US" dirty="0" err="1"/>
              <a:t>TGbb</a:t>
            </a:r>
            <a:r>
              <a:rPr lang="en-US" dirty="0"/>
              <a:t> Projected Timeline</a:t>
            </a:r>
          </a:p>
        </p:txBody>
      </p:sp>
      <p:sp>
        <p:nvSpPr>
          <p:cNvPr id="3" name="Date Placeholder 2">
            <a:extLst>
              <a:ext uri="{FF2B5EF4-FFF2-40B4-BE49-F238E27FC236}">
                <a16:creationId xmlns:a16="http://schemas.microsoft.com/office/drawing/2014/main" id="{D160BE7D-C91D-994A-A133-24342EB64C85}"/>
              </a:ext>
            </a:extLst>
          </p:cNvPr>
          <p:cNvSpPr>
            <a:spLocks noGrp="1"/>
          </p:cNvSpPr>
          <p:nvPr>
            <p:ph type="dt" idx="10"/>
          </p:nvPr>
        </p:nvSpPr>
        <p:spPr/>
        <p:txBody>
          <a:bodyPr/>
          <a:lstStyle/>
          <a:p>
            <a:r>
              <a:rPr lang="en-US"/>
              <a:t>September 2022</a:t>
            </a:r>
            <a:endParaRPr lang="en-GB"/>
          </a:p>
        </p:txBody>
      </p:sp>
      <p:sp>
        <p:nvSpPr>
          <p:cNvPr id="4" name="Footer Placeholder 3">
            <a:extLst>
              <a:ext uri="{FF2B5EF4-FFF2-40B4-BE49-F238E27FC236}">
                <a16:creationId xmlns:a16="http://schemas.microsoft.com/office/drawing/2014/main" id="{59493B0B-8D4D-0941-894D-30D81D6A8A4A}"/>
              </a:ext>
            </a:extLst>
          </p:cNvPr>
          <p:cNvSpPr>
            <a:spLocks noGrp="1"/>
          </p:cNvSpPr>
          <p:nvPr>
            <p:ph type="ftr" idx="11"/>
          </p:nvPr>
        </p:nvSpPr>
        <p:spPr/>
        <p:txBody>
          <a:bodyPr/>
          <a:lstStyle/>
          <a:p>
            <a:r>
              <a:rPr lang="en-GB"/>
              <a:t>Nikola Serafimovski (pureLiFi)</a:t>
            </a:r>
          </a:p>
        </p:txBody>
      </p:sp>
      <p:sp>
        <p:nvSpPr>
          <p:cNvPr id="5" name="Slide Number Placeholder 4">
            <a:extLst>
              <a:ext uri="{FF2B5EF4-FFF2-40B4-BE49-F238E27FC236}">
                <a16:creationId xmlns:a16="http://schemas.microsoft.com/office/drawing/2014/main" id="{EE582C9E-F801-4345-87B4-4D06B988CAED}"/>
              </a:ext>
            </a:extLst>
          </p:cNvPr>
          <p:cNvSpPr>
            <a:spLocks noGrp="1"/>
          </p:cNvSpPr>
          <p:nvPr>
            <p:ph type="sldNum" idx="12"/>
          </p:nvPr>
        </p:nvSpPr>
        <p:spPr/>
        <p:txBody>
          <a:bodyPr/>
          <a:lstStyle/>
          <a:p>
            <a:r>
              <a:rPr lang="en-GB"/>
              <a:t>Slide </a:t>
            </a:r>
            <a:fld id="{06B781AF-4CCF-49B0-A572-DE54FBE5D942}" type="slidenum">
              <a:rPr lang="en-GB" smtClean="0"/>
              <a:pPr/>
              <a:t>11</a:t>
            </a:fld>
            <a:endParaRPr lang="en-GB"/>
          </a:p>
        </p:txBody>
      </p:sp>
      <p:graphicFrame>
        <p:nvGraphicFramePr>
          <p:cNvPr id="6" name="Table 5">
            <a:extLst>
              <a:ext uri="{FF2B5EF4-FFF2-40B4-BE49-F238E27FC236}">
                <a16:creationId xmlns:a16="http://schemas.microsoft.com/office/drawing/2014/main" id="{6DE6C6C6-F2BE-254F-AC28-A80A0DDF9EFC}"/>
              </a:ext>
            </a:extLst>
          </p:cNvPr>
          <p:cNvGraphicFramePr>
            <a:graphicFrameLocks noGrp="1"/>
          </p:cNvGraphicFramePr>
          <p:nvPr>
            <p:extLst>
              <p:ext uri="{D42A27DB-BD31-4B8C-83A1-F6EECF244321}">
                <p14:modId xmlns:p14="http://schemas.microsoft.com/office/powerpoint/2010/main" val="3582643169"/>
              </p:ext>
            </p:extLst>
          </p:nvPr>
        </p:nvGraphicFramePr>
        <p:xfrm>
          <a:off x="1831224" y="1802171"/>
          <a:ext cx="8527437" cy="3606800"/>
        </p:xfrm>
        <a:graphic>
          <a:graphicData uri="http://schemas.openxmlformats.org/drawingml/2006/table">
            <a:tbl>
              <a:tblPr firstRow="1" bandRow="1">
                <a:tableStyleId>{00A15C55-8517-42AA-B614-E9B94910E393}</a:tableStyleId>
              </a:tblPr>
              <a:tblGrid>
                <a:gridCol w="3600399">
                  <a:extLst>
                    <a:ext uri="{9D8B030D-6E8A-4147-A177-3AD203B41FA5}">
                      <a16:colId xmlns:a16="http://schemas.microsoft.com/office/drawing/2014/main" val="503046018"/>
                    </a:ext>
                  </a:extLst>
                </a:gridCol>
                <a:gridCol w="2084559">
                  <a:extLst>
                    <a:ext uri="{9D8B030D-6E8A-4147-A177-3AD203B41FA5}">
                      <a16:colId xmlns:a16="http://schemas.microsoft.com/office/drawing/2014/main" val="571804262"/>
                    </a:ext>
                  </a:extLst>
                </a:gridCol>
                <a:gridCol w="2842479">
                  <a:extLst>
                    <a:ext uri="{9D8B030D-6E8A-4147-A177-3AD203B41FA5}">
                      <a16:colId xmlns:a16="http://schemas.microsoft.com/office/drawing/2014/main" val="2957723909"/>
                    </a:ext>
                  </a:extLst>
                </a:gridCol>
              </a:tblGrid>
              <a:tr h="370840">
                <a:tc>
                  <a:txBody>
                    <a:bodyPr/>
                    <a:lstStyle/>
                    <a:p>
                      <a:pPr algn="ctr"/>
                      <a:endParaRPr lang="en-US" dirty="0"/>
                    </a:p>
                  </a:txBody>
                  <a:tcPr/>
                </a:tc>
                <a:tc>
                  <a:txBody>
                    <a:bodyPr/>
                    <a:lstStyle/>
                    <a:p>
                      <a:pPr algn="ctr"/>
                      <a:r>
                        <a:rPr lang="en-US" dirty="0"/>
                        <a:t>Open</a:t>
                      </a:r>
                    </a:p>
                  </a:txBody>
                  <a:tcPr/>
                </a:tc>
                <a:tc>
                  <a:txBody>
                    <a:bodyPr/>
                    <a:lstStyle/>
                    <a:p>
                      <a:pPr algn="ctr"/>
                      <a:r>
                        <a:rPr lang="en-US" dirty="0"/>
                        <a:t>Close</a:t>
                      </a:r>
                    </a:p>
                  </a:txBody>
                  <a:tcPr/>
                </a:tc>
                <a:extLst>
                  <a:ext uri="{0D108BD9-81ED-4DB2-BD59-A6C34878D82A}">
                    <a16:rowId xmlns:a16="http://schemas.microsoft.com/office/drawing/2014/main" val="2921654569"/>
                  </a:ext>
                </a:extLst>
              </a:tr>
              <a:tr h="370840">
                <a:tc>
                  <a:txBody>
                    <a:bodyPr/>
                    <a:lstStyle/>
                    <a:p>
                      <a:r>
                        <a:rPr lang="en-US" dirty="0"/>
                        <a:t>WG recirculation LB on D4.0</a:t>
                      </a:r>
                    </a:p>
                  </a:txBody>
                  <a:tcPr/>
                </a:tc>
                <a:tc>
                  <a:txBody>
                    <a:bodyPr/>
                    <a:lstStyle/>
                    <a:p>
                      <a:r>
                        <a:rPr lang="en-US" dirty="0"/>
                        <a:t>16 Sept.</a:t>
                      </a:r>
                    </a:p>
                  </a:txBody>
                  <a:tcPr/>
                </a:tc>
                <a:tc>
                  <a:txBody>
                    <a:bodyPr/>
                    <a:lstStyle/>
                    <a:p>
                      <a:r>
                        <a:rPr lang="en-US" dirty="0"/>
                        <a:t>1 Oct. </a:t>
                      </a:r>
                    </a:p>
                  </a:txBody>
                  <a:tcPr/>
                </a:tc>
                <a:extLst>
                  <a:ext uri="{0D108BD9-81ED-4DB2-BD59-A6C34878D82A}">
                    <a16:rowId xmlns:a16="http://schemas.microsoft.com/office/drawing/2014/main" val="2792863220"/>
                  </a:ext>
                </a:extLst>
              </a:tr>
              <a:tr h="370840">
                <a:tc>
                  <a:txBody>
                    <a:bodyPr/>
                    <a:lstStyle/>
                    <a:p>
                      <a:r>
                        <a:rPr lang="en-US" dirty="0"/>
                        <a:t>Conf. call for motions on D4.0 comments</a:t>
                      </a:r>
                    </a:p>
                  </a:txBody>
                  <a:tcPr/>
                </a:tc>
                <a:tc>
                  <a:txBody>
                    <a:bodyPr/>
                    <a:lstStyle/>
                    <a:p>
                      <a:r>
                        <a:rPr lang="en-US" dirty="0"/>
                        <a:t>4 Oct</a:t>
                      </a:r>
                    </a:p>
                  </a:txBody>
                  <a:tcPr/>
                </a:tc>
                <a:tc>
                  <a:txBody>
                    <a:bodyPr/>
                    <a:lstStyle/>
                    <a:p>
                      <a:endParaRPr lang="en-US" dirty="0"/>
                    </a:p>
                  </a:txBody>
                  <a:tcPr/>
                </a:tc>
                <a:extLst>
                  <a:ext uri="{0D108BD9-81ED-4DB2-BD59-A6C34878D82A}">
                    <a16:rowId xmlns:a16="http://schemas.microsoft.com/office/drawing/2014/main" val="3115994122"/>
                  </a:ext>
                </a:extLst>
              </a:tr>
              <a:tr h="370840">
                <a:tc>
                  <a:txBody>
                    <a:bodyPr/>
                    <a:lstStyle/>
                    <a:p>
                      <a:r>
                        <a:rPr lang="en-US" dirty="0"/>
                        <a:t>EC approval to SA ballot </a:t>
                      </a:r>
                    </a:p>
                  </a:txBody>
                  <a:tcPr>
                    <a:solidFill>
                      <a:srgbClr val="CBCBCB"/>
                    </a:solidFill>
                  </a:tcPr>
                </a:tc>
                <a:tc>
                  <a:txBody>
                    <a:bodyPr/>
                    <a:lstStyle/>
                    <a:p>
                      <a:r>
                        <a:rPr lang="en-US" dirty="0"/>
                        <a:t>4 Oct. </a:t>
                      </a:r>
                    </a:p>
                  </a:txBody>
                  <a:tcPr>
                    <a:solidFill>
                      <a:srgbClr val="CBCBCB"/>
                    </a:solidFill>
                  </a:tcPr>
                </a:tc>
                <a:tc>
                  <a:txBody>
                    <a:bodyPr/>
                    <a:lstStyle/>
                    <a:p>
                      <a:endParaRPr lang="en-US" dirty="0"/>
                    </a:p>
                  </a:txBody>
                  <a:tcPr>
                    <a:solidFill>
                      <a:srgbClr val="CBCBCB"/>
                    </a:solidFill>
                  </a:tcPr>
                </a:tc>
                <a:extLst>
                  <a:ext uri="{0D108BD9-81ED-4DB2-BD59-A6C34878D82A}">
                    <a16:rowId xmlns:a16="http://schemas.microsoft.com/office/drawing/2014/main" val="963134139"/>
                  </a:ext>
                </a:extLst>
              </a:tr>
              <a:tr h="370840">
                <a:tc>
                  <a:txBody>
                    <a:bodyPr/>
                    <a:lstStyle/>
                    <a:p>
                      <a:r>
                        <a:rPr lang="en-US" dirty="0"/>
                        <a:t>First SA Ballot</a:t>
                      </a:r>
                    </a:p>
                  </a:txBody>
                  <a:tcPr/>
                </a:tc>
                <a:tc>
                  <a:txBody>
                    <a:bodyPr/>
                    <a:lstStyle/>
                    <a:p>
                      <a:r>
                        <a:rPr lang="en-US" dirty="0"/>
                        <a:t>Oct. 5</a:t>
                      </a:r>
                      <a:r>
                        <a:rPr lang="en-US" baseline="30000" dirty="0"/>
                        <a:t>th</a:t>
                      </a:r>
                      <a:r>
                        <a:rPr lang="en-US" dirty="0"/>
                        <a:t> 2022</a:t>
                      </a:r>
                    </a:p>
                  </a:txBody>
                  <a:tcPr/>
                </a:tc>
                <a:tc>
                  <a:txBody>
                    <a:bodyPr/>
                    <a:lstStyle/>
                    <a:p>
                      <a:r>
                        <a:rPr lang="en-US" dirty="0"/>
                        <a:t>Nov. 4, 2022 (30 days)</a:t>
                      </a:r>
                    </a:p>
                  </a:txBody>
                  <a:tcPr/>
                </a:tc>
                <a:extLst>
                  <a:ext uri="{0D108BD9-81ED-4DB2-BD59-A6C34878D82A}">
                    <a16:rowId xmlns:a16="http://schemas.microsoft.com/office/drawing/2014/main" val="3962704897"/>
                  </a:ext>
                </a:extLst>
              </a:tr>
              <a:tr h="370840">
                <a:tc>
                  <a:txBody>
                    <a:bodyPr/>
                    <a:lstStyle/>
                    <a:p>
                      <a:r>
                        <a:rPr lang="en-US" dirty="0"/>
                        <a:t>Second SA Ballot</a:t>
                      </a:r>
                    </a:p>
                  </a:txBody>
                  <a:tcPr/>
                </a:tc>
                <a:tc>
                  <a:txBody>
                    <a:bodyPr/>
                    <a:lstStyle/>
                    <a:p>
                      <a:r>
                        <a:rPr lang="en-US" dirty="0"/>
                        <a:t>March 2023</a:t>
                      </a:r>
                    </a:p>
                  </a:txBody>
                  <a:tcPr/>
                </a:tc>
                <a:tc>
                  <a:txBody>
                    <a:bodyPr/>
                    <a:lstStyle/>
                    <a:p>
                      <a:r>
                        <a:rPr lang="en-US" dirty="0"/>
                        <a:t>Apr. 2023</a:t>
                      </a:r>
                    </a:p>
                  </a:txBody>
                  <a:tcPr/>
                </a:tc>
                <a:extLst>
                  <a:ext uri="{0D108BD9-81ED-4DB2-BD59-A6C34878D82A}">
                    <a16:rowId xmlns:a16="http://schemas.microsoft.com/office/drawing/2014/main" val="2427733451"/>
                  </a:ext>
                </a:extLst>
              </a:tr>
              <a:tr h="370840">
                <a:tc>
                  <a:txBody>
                    <a:bodyPr/>
                    <a:lstStyle/>
                    <a:p>
                      <a:r>
                        <a:rPr lang="en-US" dirty="0"/>
                        <a:t>Third SA Ballot</a:t>
                      </a:r>
                    </a:p>
                  </a:txBody>
                  <a:tcPr/>
                </a:tc>
                <a:tc>
                  <a:txBody>
                    <a:bodyPr/>
                    <a:lstStyle/>
                    <a:p>
                      <a:r>
                        <a:rPr lang="en-US" dirty="0"/>
                        <a:t>July 2023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August 2023</a:t>
                      </a:r>
                    </a:p>
                  </a:txBody>
                  <a:tcPr/>
                </a:tc>
                <a:extLst>
                  <a:ext uri="{0D108BD9-81ED-4DB2-BD59-A6C34878D82A}">
                    <a16:rowId xmlns:a16="http://schemas.microsoft.com/office/drawing/2014/main" val="1211832182"/>
                  </a:ext>
                </a:extLst>
              </a:tr>
              <a:tr h="370840">
                <a:tc>
                  <a:txBody>
                    <a:bodyPr/>
                    <a:lstStyle/>
                    <a:p>
                      <a:r>
                        <a:rPr lang="en-US" dirty="0"/>
                        <a:t>EC to </a:t>
                      </a:r>
                      <a:r>
                        <a:rPr lang="en-US" dirty="0" err="1"/>
                        <a:t>Revcom</a:t>
                      </a:r>
                      <a:endParaRPr lang="en-US" dirty="0"/>
                    </a:p>
                  </a:txBody>
                  <a:tcPr/>
                </a:tc>
                <a:tc>
                  <a:txBody>
                    <a:bodyPr/>
                    <a:lstStyle/>
                    <a:p>
                      <a:r>
                        <a:rPr lang="en-US" dirty="0"/>
                        <a:t>Sep. 2023</a:t>
                      </a:r>
                    </a:p>
                  </a:txBody>
                  <a:tcPr/>
                </a:tc>
                <a:tc>
                  <a:txBody>
                    <a:bodyPr/>
                    <a:lstStyle/>
                    <a:p>
                      <a:endParaRPr lang="en-US" dirty="0"/>
                    </a:p>
                  </a:txBody>
                  <a:tcPr/>
                </a:tc>
                <a:extLst>
                  <a:ext uri="{0D108BD9-81ED-4DB2-BD59-A6C34878D82A}">
                    <a16:rowId xmlns:a16="http://schemas.microsoft.com/office/drawing/2014/main" val="396449969"/>
                  </a:ext>
                </a:extLst>
              </a:tr>
              <a:tr h="370840">
                <a:tc>
                  <a:txBody>
                    <a:bodyPr/>
                    <a:lstStyle/>
                    <a:p>
                      <a:r>
                        <a:rPr lang="en-US" dirty="0" err="1"/>
                        <a:t>REVcom</a:t>
                      </a:r>
                      <a:r>
                        <a:rPr lang="en-US" dirty="0"/>
                        <a:t> to SASB</a:t>
                      </a:r>
                    </a:p>
                  </a:txBody>
                  <a:tcPr/>
                </a:tc>
                <a:tc>
                  <a:txBody>
                    <a:bodyPr/>
                    <a:lstStyle/>
                    <a:p>
                      <a:r>
                        <a:rPr lang="en-US" dirty="0"/>
                        <a:t>Dec. 2023</a:t>
                      </a:r>
                    </a:p>
                  </a:txBody>
                  <a:tcPr/>
                </a:tc>
                <a:tc>
                  <a:txBody>
                    <a:bodyPr/>
                    <a:lstStyle/>
                    <a:p>
                      <a:endParaRPr lang="en-US" dirty="0"/>
                    </a:p>
                  </a:txBody>
                  <a:tcPr/>
                </a:tc>
                <a:extLst>
                  <a:ext uri="{0D108BD9-81ED-4DB2-BD59-A6C34878D82A}">
                    <a16:rowId xmlns:a16="http://schemas.microsoft.com/office/drawing/2014/main" val="3173524616"/>
                  </a:ext>
                </a:extLst>
              </a:tr>
            </a:tbl>
          </a:graphicData>
        </a:graphic>
      </p:graphicFrame>
    </p:spTree>
    <p:extLst>
      <p:ext uri="{BB962C8B-B14F-4D97-AF65-F5344CB8AC3E}">
        <p14:creationId xmlns:p14="http://schemas.microsoft.com/office/powerpoint/2010/main" val="19557960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8048D-EAC5-43AC-E02C-2C68F477A440}"/>
              </a:ext>
            </a:extLst>
          </p:cNvPr>
          <p:cNvSpPr>
            <a:spLocks noGrp="1"/>
          </p:cNvSpPr>
          <p:nvPr>
            <p:ph type="title"/>
          </p:nvPr>
        </p:nvSpPr>
        <p:spPr/>
        <p:txBody>
          <a:bodyPr/>
          <a:lstStyle/>
          <a:p>
            <a:r>
              <a:rPr lang="en-US" dirty="0"/>
              <a:t>Revision history of this document</a:t>
            </a:r>
          </a:p>
        </p:txBody>
      </p:sp>
      <p:sp>
        <p:nvSpPr>
          <p:cNvPr id="3" name="Content Placeholder 2">
            <a:extLst>
              <a:ext uri="{FF2B5EF4-FFF2-40B4-BE49-F238E27FC236}">
                <a16:creationId xmlns:a16="http://schemas.microsoft.com/office/drawing/2014/main" id="{F6945E81-CA43-3CA5-1B55-16CFE40FE380}"/>
              </a:ext>
            </a:extLst>
          </p:cNvPr>
          <p:cNvSpPr>
            <a:spLocks noGrp="1"/>
          </p:cNvSpPr>
          <p:nvPr>
            <p:ph idx="1"/>
          </p:nvPr>
        </p:nvSpPr>
        <p:spPr/>
        <p:txBody>
          <a:bodyPr/>
          <a:lstStyle/>
          <a:p>
            <a:r>
              <a:rPr lang="en-US" dirty="0"/>
              <a:t>R0			Unfinished draft version</a:t>
            </a:r>
          </a:p>
          <a:p>
            <a:r>
              <a:rPr lang="en-US" dirty="0"/>
              <a:t>R1			Updated draft removing known Approve voters and changing the 			associate relevant resolutions</a:t>
            </a:r>
          </a:p>
          <a:p>
            <a:r>
              <a:rPr lang="en-US" dirty="0"/>
              <a:t>R2 			Updated draft to include new timeline</a:t>
            </a:r>
          </a:p>
          <a:p>
            <a:r>
              <a:rPr lang="en-US" dirty="0"/>
              <a:t>R3 			Updated draft to include WG results</a:t>
            </a:r>
          </a:p>
          <a:p>
            <a:r>
              <a:rPr lang="en-US" dirty="0"/>
              <a:t>R4 			Updated draft to reflect D4.0 WG LB results</a:t>
            </a:r>
          </a:p>
          <a:p>
            <a:r>
              <a:rPr lang="en-US" dirty="0"/>
              <a:t>R5 			Updated draft to reflect MEC findings</a:t>
            </a:r>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60D9E5F4-3DE7-CF27-AC76-D10F06EBD46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36232540-BC31-7246-8D8C-C1C5413771C3}"/>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B1882F01-2787-C7EE-C4E8-A50A76127E1D}"/>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438462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pPr>
            <a:r>
              <a:rPr lang="en-GB" dirty="0">
                <a:ea typeface="ＭＳ Ｐゴシック" pitchFamily="34" charset="-128"/>
              </a:rPr>
              <a:t>This document contains the report to the IEEE 802 Executive Committee in support of a request for </a:t>
            </a:r>
            <a:r>
              <a:rPr lang="en-GB" u="sng" dirty="0">
                <a:ea typeface="ＭＳ Ｐゴシック" pitchFamily="34" charset="-128"/>
              </a:rPr>
              <a:t>unconditional approval </a:t>
            </a:r>
            <a:r>
              <a:rPr lang="en-GB" dirty="0">
                <a:ea typeface="ＭＳ Ｐゴシック" pitchFamily="34" charset="-128"/>
              </a:rPr>
              <a:t>to send IEEE P802.11bb to SA Ballot.</a:t>
            </a:r>
          </a:p>
          <a:p>
            <a:pPr>
              <a:buFont typeface="Arial" panose="020B0604020202020204" pitchFamily="34" charset="0"/>
              <a:buChar char="•"/>
            </a:pPr>
            <a:r>
              <a:rPr lang="en-GB" dirty="0">
                <a:ea typeface="ＭＳ Ｐゴシック" pitchFamily="34" charset="-128"/>
              </a:rPr>
              <a:t>The doc. 11-22/1593r2 document was approved during the interim session of the 802.11 working group on September 16, 2022. </a:t>
            </a:r>
          </a:p>
          <a:p>
            <a:pPr lvl="1">
              <a:buFont typeface="Arial" panose="020B0604020202020204" pitchFamily="34" charset="0"/>
              <a:buChar char="•"/>
            </a:pPr>
            <a:r>
              <a:rPr lang="en-GB" dirty="0">
                <a:ea typeface="ＭＳ Ｐゴシック" pitchFamily="34" charset="-128"/>
              </a:rPr>
              <a:t>WG motion results: Y/N/A 57-1-19</a:t>
            </a:r>
          </a:p>
          <a:p>
            <a:pPr>
              <a:buFont typeface="Arial" panose="020B0604020202020204" pitchFamily="34" charset="0"/>
              <a:buChar char="•"/>
            </a:pPr>
            <a:r>
              <a:rPr lang="en-GB" dirty="0">
                <a:ea typeface="ＭＳ Ｐゴシック" pitchFamily="34" charset="-128"/>
              </a:rPr>
              <a:t>doc. 11-22/1593r3 adds motion results</a:t>
            </a:r>
          </a:p>
          <a:p>
            <a:pPr>
              <a:buFont typeface="Arial" panose="020B0604020202020204" pitchFamily="34" charset="0"/>
              <a:buChar char="•"/>
            </a:pPr>
            <a:r>
              <a:rPr lang="en-GB" dirty="0">
                <a:ea typeface="ＭＳ Ｐゴシック" pitchFamily="34" charset="-128"/>
              </a:rPr>
              <a:t>doc. 11-22/1593r4 corrects the timeline based on D4.0 WG LB recirculation</a:t>
            </a:r>
          </a:p>
          <a:p>
            <a:pPr>
              <a:buFont typeface="Arial" panose="020B0604020202020204" pitchFamily="34" charset="0"/>
              <a:buChar char="•"/>
            </a:pPr>
            <a:endParaRPr lang="en-GB" dirty="0">
              <a:ea typeface="ＭＳ Ｐゴシック" pitchFamily="34" charset="-128"/>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E0662-342D-0047-B893-C7F52E87D0AE}"/>
              </a:ext>
            </a:extLst>
          </p:cNvPr>
          <p:cNvSpPr>
            <a:spLocks noGrp="1"/>
          </p:cNvSpPr>
          <p:nvPr>
            <p:ph type="title"/>
          </p:nvPr>
        </p:nvSpPr>
        <p:spPr/>
        <p:txBody>
          <a:bodyPr/>
          <a:lstStyle/>
          <a:p>
            <a:r>
              <a:rPr lang="en-US" dirty="0"/>
              <a:t>Status Summary</a:t>
            </a:r>
          </a:p>
        </p:txBody>
      </p:sp>
      <p:sp>
        <p:nvSpPr>
          <p:cNvPr id="3" name="Content Placeholder 2">
            <a:extLst>
              <a:ext uri="{FF2B5EF4-FFF2-40B4-BE49-F238E27FC236}">
                <a16:creationId xmlns:a16="http://schemas.microsoft.com/office/drawing/2014/main" id="{3410BB9F-DF7D-7B4D-B27C-54DBD5030D8C}"/>
              </a:ext>
            </a:extLst>
          </p:cNvPr>
          <p:cNvSpPr>
            <a:spLocks noGrp="1"/>
          </p:cNvSpPr>
          <p:nvPr>
            <p:ph idx="1"/>
          </p:nvPr>
        </p:nvSpPr>
        <p:spPr>
          <a:xfrm>
            <a:off x="904647" y="1556792"/>
            <a:ext cx="10361084" cy="4113213"/>
          </a:xfrm>
        </p:spPr>
        <p:txBody>
          <a:bodyPr/>
          <a:lstStyle/>
          <a:p>
            <a:pPr>
              <a:buFont typeface="Arial" panose="020B0604020202020204" pitchFamily="34" charset="0"/>
              <a:buChar char="•"/>
            </a:pPr>
            <a:r>
              <a:rPr lang="en-US" dirty="0"/>
              <a:t>The </a:t>
            </a:r>
            <a:r>
              <a:rPr lang="en-US" dirty="0" err="1"/>
              <a:t>TGbb</a:t>
            </a:r>
            <a:r>
              <a:rPr lang="en-US" dirty="0"/>
              <a:t> Draft has gone through 4 WG Letter Ballots</a:t>
            </a:r>
          </a:p>
          <a:p>
            <a:pPr>
              <a:buFont typeface="Arial" panose="020B0604020202020204" pitchFamily="34" charset="0"/>
              <a:buChar char="•"/>
            </a:pPr>
            <a:r>
              <a:rPr lang="en-US" dirty="0"/>
              <a:t>Draft 1.0 was the first to achieve &gt; 75% needed for an approved draft</a:t>
            </a:r>
          </a:p>
          <a:p>
            <a:pPr>
              <a:buFont typeface="Arial" panose="020B0604020202020204" pitchFamily="34" charset="0"/>
              <a:buChar char="•"/>
            </a:pPr>
            <a:r>
              <a:rPr lang="en-US" dirty="0"/>
              <a:t>The WG Letter Ballot on D3.0</a:t>
            </a:r>
          </a:p>
          <a:p>
            <a:pPr lvl="1">
              <a:buFont typeface="Arial" panose="020B0604020202020204" pitchFamily="34" charset="0"/>
              <a:buChar char="•"/>
            </a:pPr>
            <a:r>
              <a:rPr lang="en-US" dirty="0"/>
              <a:t>99% approval rate considering post-ballot vote changes</a:t>
            </a:r>
          </a:p>
          <a:p>
            <a:pPr lvl="1">
              <a:buFont typeface="Arial" panose="020B0604020202020204" pitchFamily="34" charset="0"/>
              <a:buChar char="•"/>
            </a:pPr>
            <a:r>
              <a:rPr lang="en-US" dirty="0"/>
              <a:t>Did not result in any new disapprove votes</a:t>
            </a:r>
          </a:p>
          <a:p>
            <a:pPr lvl="1">
              <a:buFont typeface="Arial" panose="020B0604020202020204" pitchFamily="34" charset="0"/>
              <a:buChar char="•"/>
            </a:pPr>
            <a:r>
              <a:rPr lang="en-US" dirty="0"/>
              <a:t>14 new “must be satisfied comments” were received. </a:t>
            </a:r>
          </a:p>
          <a:p>
            <a:pPr lvl="1">
              <a:buFont typeface="Arial" panose="020B0604020202020204" pitchFamily="34" charset="0"/>
              <a:buChar char="•"/>
            </a:pPr>
            <a:r>
              <a:rPr lang="en-US" dirty="0"/>
              <a:t>29 new comments came from “approve voters”</a:t>
            </a:r>
          </a:p>
          <a:p>
            <a:pPr lvl="1">
              <a:buFont typeface="Arial" panose="020B0604020202020204" pitchFamily="34" charset="0"/>
              <a:buChar char="•"/>
            </a:pPr>
            <a:r>
              <a:rPr lang="en-US" dirty="0"/>
              <a:t>The TG decided create a D4.0 to address the comments to perfect the draft; Motion to started WG Letter Ballot on D4.0 passed during September 2022 Interim Meeting</a:t>
            </a:r>
          </a:p>
          <a:p>
            <a:pPr>
              <a:buFont typeface="Arial" panose="020B0604020202020204" pitchFamily="34" charset="0"/>
              <a:buChar char="•"/>
            </a:pPr>
            <a:r>
              <a:rPr lang="en-US" dirty="0"/>
              <a:t>The WG Letter Ballot on D4.0 produced only 1 new comment with no new disapprove votes</a:t>
            </a:r>
          </a:p>
          <a:p>
            <a:pPr>
              <a:buFont typeface="Arial" panose="020B0604020202020204" pitchFamily="34" charset="0"/>
              <a:buChar char="•"/>
            </a:pPr>
            <a:r>
              <a:rPr lang="en-US" dirty="0"/>
              <a:t>The TG has resolved 511 comments received on drafts 1.0 to 4.0.</a:t>
            </a:r>
          </a:p>
        </p:txBody>
      </p:sp>
      <p:sp>
        <p:nvSpPr>
          <p:cNvPr id="4" name="Slide Number Placeholder 3">
            <a:extLst>
              <a:ext uri="{FF2B5EF4-FFF2-40B4-BE49-F238E27FC236}">
                <a16:creationId xmlns:a16="http://schemas.microsoft.com/office/drawing/2014/main" id="{7329993B-0BD8-FE40-998A-4BA4FD54811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9D232E9E-83C1-C841-BA21-16700F554E7E}"/>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E6E68E77-2030-2644-ACA0-6A2A18D87D62}"/>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2875752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2FBC3311-CE7A-E249-8A24-1037354EB10E}"/>
              </a:ext>
            </a:extLst>
          </p:cNvPr>
          <p:cNvSpPr>
            <a:spLocks noGrp="1"/>
          </p:cNvSpPr>
          <p:nvPr>
            <p:ph type="dt" idx="10"/>
          </p:nvPr>
        </p:nvSpPr>
        <p:spPr/>
        <p:txBody>
          <a:bodyPr/>
          <a:lstStyle/>
          <a:p>
            <a:r>
              <a:rPr lang="en-US"/>
              <a:t>September 2022</a:t>
            </a:r>
            <a:endParaRPr lang="en-GB" dirty="0"/>
          </a:p>
        </p:txBody>
      </p:sp>
      <p:sp>
        <p:nvSpPr>
          <p:cNvPr id="5" name="Footer Placeholder 4">
            <a:extLst>
              <a:ext uri="{FF2B5EF4-FFF2-40B4-BE49-F238E27FC236}">
                <a16:creationId xmlns:a16="http://schemas.microsoft.com/office/drawing/2014/main" id="{3D15E7A8-002B-8E43-A24D-CCA02E347C5F}"/>
              </a:ext>
            </a:extLst>
          </p:cNvPr>
          <p:cNvSpPr>
            <a:spLocks noGrp="1"/>
          </p:cNvSpPr>
          <p:nvPr>
            <p:ph type="ftr" idx="11"/>
          </p:nvPr>
        </p:nvSpPr>
        <p:spPr/>
        <p:txBody>
          <a:bodyPr/>
          <a:lstStyle/>
          <a:p>
            <a:r>
              <a:rPr lang="en-GB"/>
              <a:t>Nikola Serafimovski (pureLiFi)</a:t>
            </a:r>
            <a:endParaRPr lang="en-GB" dirty="0"/>
          </a:p>
        </p:txBody>
      </p:sp>
      <p:sp>
        <p:nvSpPr>
          <p:cNvPr id="4" name="Slide Number Placeholder 3">
            <a:extLst>
              <a:ext uri="{FF2B5EF4-FFF2-40B4-BE49-F238E27FC236}">
                <a16:creationId xmlns:a16="http://schemas.microsoft.com/office/drawing/2014/main" id="{3E1ECFE0-2F48-DE41-A09C-D98670D2851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2" name="Title 1">
            <a:extLst>
              <a:ext uri="{FF2B5EF4-FFF2-40B4-BE49-F238E27FC236}">
                <a16:creationId xmlns:a16="http://schemas.microsoft.com/office/drawing/2014/main" id="{2773DD9D-4101-AC4C-9CBD-F55B37A9B279}"/>
              </a:ext>
            </a:extLst>
          </p:cNvPr>
          <p:cNvSpPr>
            <a:spLocks noGrp="1"/>
          </p:cNvSpPr>
          <p:nvPr>
            <p:ph type="title" idx="4294967295"/>
          </p:nvPr>
        </p:nvSpPr>
        <p:spPr>
          <a:xfrm>
            <a:off x="0" y="685801"/>
            <a:ext cx="10361613" cy="582960"/>
          </a:xfrm>
        </p:spPr>
        <p:txBody>
          <a:bodyPr/>
          <a:lstStyle/>
          <a:p>
            <a:r>
              <a:rPr lang="en-GB" dirty="0">
                <a:ea typeface="ＭＳ Ｐゴシック" pitchFamily="34" charset="-128"/>
              </a:rPr>
              <a:t>802.11 WG Letter Ballot Results – P802.11bb</a:t>
            </a:r>
            <a:endParaRPr lang="en-US" dirty="0"/>
          </a:p>
        </p:txBody>
      </p:sp>
      <p:graphicFrame>
        <p:nvGraphicFramePr>
          <p:cNvPr id="7" name="Table 6">
            <a:extLst>
              <a:ext uri="{FF2B5EF4-FFF2-40B4-BE49-F238E27FC236}">
                <a16:creationId xmlns:a16="http://schemas.microsoft.com/office/drawing/2014/main" id="{A8D5A3CE-0519-484A-AF51-C2E8DAC5EC4F}"/>
              </a:ext>
            </a:extLst>
          </p:cNvPr>
          <p:cNvGraphicFramePr>
            <a:graphicFrameLocks noGrp="1"/>
          </p:cNvGraphicFramePr>
          <p:nvPr>
            <p:extLst>
              <p:ext uri="{D42A27DB-BD31-4B8C-83A1-F6EECF244321}">
                <p14:modId xmlns:p14="http://schemas.microsoft.com/office/powerpoint/2010/main" val="2195983163"/>
              </p:ext>
            </p:extLst>
          </p:nvPr>
        </p:nvGraphicFramePr>
        <p:xfrm>
          <a:off x="335360" y="1477536"/>
          <a:ext cx="11521281" cy="4843224"/>
        </p:xfrm>
        <a:graphic>
          <a:graphicData uri="http://schemas.openxmlformats.org/drawingml/2006/table">
            <a:tbl>
              <a:tblPr firstRow="1" bandRow="1">
                <a:tableStyleId>{ED083AE6-46FA-4A59-8FB0-9F97EB10719F}</a:tableStyleId>
              </a:tblPr>
              <a:tblGrid>
                <a:gridCol w="936104">
                  <a:extLst>
                    <a:ext uri="{9D8B030D-6E8A-4147-A177-3AD203B41FA5}">
                      <a16:colId xmlns:a16="http://schemas.microsoft.com/office/drawing/2014/main" val="20000"/>
                    </a:ext>
                  </a:extLst>
                </a:gridCol>
                <a:gridCol w="1296144">
                  <a:extLst>
                    <a:ext uri="{9D8B030D-6E8A-4147-A177-3AD203B41FA5}">
                      <a16:colId xmlns:a16="http://schemas.microsoft.com/office/drawing/2014/main" val="20001"/>
                    </a:ext>
                  </a:extLst>
                </a:gridCol>
                <a:gridCol w="2362128">
                  <a:extLst>
                    <a:ext uri="{9D8B030D-6E8A-4147-A177-3AD203B41FA5}">
                      <a16:colId xmlns:a16="http://schemas.microsoft.com/office/drawing/2014/main" val="20002"/>
                    </a:ext>
                  </a:extLst>
                </a:gridCol>
                <a:gridCol w="1961550">
                  <a:extLst>
                    <a:ext uri="{9D8B030D-6E8A-4147-A177-3AD203B41FA5}">
                      <a16:colId xmlns:a16="http://schemas.microsoft.com/office/drawing/2014/main" val="20003"/>
                    </a:ext>
                  </a:extLst>
                </a:gridCol>
                <a:gridCol w="722800">
                  <a:extLst>
                    <a:ext uri="{9D8B030D-6E8A-4147-A177-3AD203B41FA5}">
                      <a16:colId xmlns:a16="http://schemas.microsoft.com/office/drawing/2014/main" val="20004"/>
                    </a:ext>
                  </a:extLst>
                </a:gridCol>
                <a:gridCol w="722800">
                  <a:extLst>
                    <a:ext uri="{9D8B030D-6E8A-4147-A177-3AD203B41FA5}">
                      <a16:colId xmlns:a16="http://schemas.microsoft.com/office/drawing/2014/main" val="20005"/>
                    </a:ext>
                  </a:extLst>
                </a:gridCol>
                <a:gridCol w="542101">
                  <a:extLst>
                    <a:ext uri="{9D8B030D-6E8A-4147-A177-3AD203B41FA5}">
                      <a16:colId xmlns:a16="http://schemas.microsoft.com/office/drawing/2014/main" val="20006"/>
                    </a:ext>
                  </a:extLst>
                </a:gridCol>
                <a:gridCol w="433076">
                  <a:extLst>
                    <a:ext uri="{9D8B030D-6E8A-4147-A177-3AD203B41FA5}">
                      <a16:colId xmlns:a16="http://schemas.microsoft.com/office/drawing/2014/main" val="20007"/>
                    </a:ext>
                  </a:extLst>
                </a:gridCol>
                <a:gridCol w="647228">
                  <a:extLst>
                    <a:ext uri="{9D8B030D-6E8A-4147-A177-3AD203B41FA5}">
                      <a16:colId xmlns:a16="http://schemas.microsoft.com/office/drawing/2014/main" val="20008"/>
                    </a:ext>
                  </a:extLst>
                </a:gridCol>
                <a:gridCol w="632450">
                  <a:extLst>
                    <a:ext uri="{9D8B030D-6E8A-4147-A177-3AD203B41FA5}">
                      <a16:colId xmlns:a16="http://schemas.microsoft.com/office/drawing/2014/main" val="20009"/>
                    </a:ext>
                  </a:extLst>
                </a:gridCol>
                <a:gridCol w="632450">
                  <a:extLst>
                    <a:ext uri="{9D8B030D-6E8A-4147-A177-3AD203B41FA5}">
                      <a16:colId xmlns:a16="http://schemas.microsoft.com/office/drawing/2014/main" val="20010"/>
                    </a:ext>
                  </a:extLst>
                </a:gridCol>
                <a:gridCol w="632450">
                  <a:extLst>
                    <a:ext uri="{9D8B030D-6E8A-4147-A177-3AD203B41FA5}">
                      <a16:colId xmlns:a16="http://schemas.microsoft.com/office/drawing/2014/main" val="20011"/>
                    </a:ext>
                  </a:extLst>
                </a:gridCol>
              </a:tblGrid>
              <a:tr h="111020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Ballot ID</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Ballot Type</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Pool</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Disapprove</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extLst>
                  <a:ext uri="{0D108BD9-81ED-4DB2-BD59-A6C34878D82A}">
                    <a16:rowId xmlns:a16="http://schemas.microsoft.com/office/drawing/2014/main" val="10000"/>
                  </a:ext>
                </a:extLst>
              </a:tr>
              <a:tr h="491294">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LB260</a:t>
                      </a:r>
                    </a:p>
                  </a:txBody>
                  <a:tcPr/>
                </a:tc>
                <a:tc>
                  <a:txBody>
                    <a:bodyPr/>
                    <a:lstStyle/>
                    <a:p>
                      <a:r>
                        <a:rPr kumimoji="0" lang="en-US" sz="1400" b="0" i="0" u="none" strike="noStrike" kern="1200" cap="none" normalizeH="0" baseline="0" dirty="0">
                          <a:ln>
                            <a:noFill/>
                          </a:ln>
                          <a:solidFill>
                            <a:srgbClr val="000000"/>
                          </a:solidFill>
                          <a:effectLst/>
                          <a:latin typeface="Arial" charset="0"/>
                          <a:ea typeface="+mn-ea"/>
                          <a:cs typeface="Arial" charset="0"/>
                        </a:rPr>
                        <a:t>12 Jan. 2022</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Technical </a:t>
                      </a:r>
                      <a:r>
                        <a:rPr kumimoji="0" lang="en-GB" sz="1400" b="0" i="0" u="none" strike="noStrike" kern="1200" cap="none" normalizeH="0" baseline="0" dirty="0" err="1">
                          <a:ln>
                            <a:noFill/>
                          </a:ln>
                          <a:solidFill>
                            <a:srgbClr val="000000"/>
                          </a:solidFill>
                          <a:effectLst/>
                          <a:latin typeface="Arial" charset="0"/>
                          <a:ea typeface="Times New Roman" pitchFamily="18" charset="0"/>
                          <a:cs typeface="Arial" charset="0"/>
                        </a:rPr>
                        <a:t>TGbb</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1.0</a:t>
                      </a:r>
                    </a:p>
                  </a:txBody>
                  <a:tcPr/>
                </a:tc>
                <a:tc>
                  <a:txBody>
                    <a:bodyPr/>
                    <a:lstStyle/>
                    <a:p>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Technical</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algn="ctr" fontAlgn="b"/>
                      <a:r>
                        <a:rPr lang="en-GB" sz="1600" b="0" i="0" u="none" strike="noStrike">
                          <a:solidFill>
                            <a:srgbClr val="000000"/>
                          </a:solidFill>
                          <a:effectLst/>
                          <a:latin typeface="Calibri" panose="020F0502020204030204" pitchFamily="34" charset="0"/>
                        </a:rPr>
                        <a:t>485</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314</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65%</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59</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12.16%</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221</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34</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87%</a:t>
                      </a:r>
                    </a:p>
                  </a:txBody>
                  <a:tcPr marL="7620" marR="7620" marT="7620" marB="0" anchor="ctr"/>
                </a:tc>
                <a:extLst>
                  <a:ext uri="{0D108BD9-81ED-4DB2-BD59-A6C34878D82A}">
                    <a16:rowId xmlns:a16="http://schemas.microsoft.com/office/drawing/2014/main" val="10001"/>
                  </a:ext>
                </a:extLst>
              </a:tr>
              <a:tr h="491294">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LB263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22 Apr. 2022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Recirculation </a:t>
                      </a:r>
                      <a:r>
                        <a:rPr kumimoji="0" lang="en-GB" sz="1400" b="0" i="0" u="none" strike="noStrike" kern="1200" cap="none" normalizeH="0" baseline="0" dirty="0" err="1">
                          <a:ln>
                            <a:noFill/>
                          </a:ln>
                          <a:solidFill>
                            <a:srgbClr val="000000"/>
                          </a:solidFill>
                          <a:effectLst/>
                          <a:latin typeface="Arial" charset="0"/>
                          <a:ea typeface="Times New Roman" pitchFamily="18" charset="0"/>
                          <a:cs typeface="Arial" charset="0"/>
                        </a:rPr>
                        <a:t>TGbb</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2.0</a:t>
                      </a:r>
                    </a:p>
                  </a:txBody>
                  <a:tcPr/>
                </a:tc>
                <a:tc>
                  <a:txBody>
                    <a:bodyPr/>
                    <a:lstStyle/>
                    <a:p>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Recirculation</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algn="ctr" fontAlgn="b"/>
                      <a:r>
                        <a:rPr lang="en-GB" sz="1600" b="0" i="0" u="none" strike="noStrike">
                          <a:solidFill>
                            <a:srgbClr val="000000"/>
                          </a:solidFill>
                          <a:effectLst/>
                          <a:latin typeface="Calibri" panose="020F0502020204030204" pitchFamily="34" charset="0"/>
                        </a:rPr>
                        <a:t>485</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357</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74%</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68</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14.02%</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271</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18</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94%</a:t>
                      </a:r>
                    </a:p>
                  </a:txBody>
                  <a:tcPr marL="7620" marR="7620" marT="7620" marB="0" anchor="ctr"/>
                </a:tc>
                <a:extLst>
                  <a:ext uri="{0D108BD9-81ED-4DB2-BD59-A6C34878D82A}">
                    <a16:rowId xmlns:a16="http://schemas.microsoft.com/office/drawing/2014/main" val="10002"/>
                  </a:ext>
                </a:extLst>
              </a:tr>
              <a:tr h="491294">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LB267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31 Aug. 2022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Recirculation </a:t>
                      </a:r>
                      <a:r>
                        <a:rPr kumimoji="0" lang="en-GB" sz="1400" b="0" i="0" u="none" strike="noStrike" kern="1200" cap="none" normalizeH="0" baseline="0" dirty="0" err="1">
                          <a:ln>
                            <a:noFill/>
                          </a:ln>
                          <a:solidFill>
                            <a:srgbClr val="000000"/>
                          </a:solidFill>
                          <a:effectLst/>
                          <a:latin typeface="Arial" charset="0"/>
                          <a:ea typeface="Times New Roman" pitchFamily="18" charset="0"/>
                          <a:cs typeface="Arial" charset="0"/>
                        </a:rPr>
                        <a:t>TGbb</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3.0</a:t>
                      </a:r>
                    </a:p>
                  </a:txBody>
                  <a:tcPr/>
                </a:tc>
                <a:tc>
                  <a:txBody>
                    <a:bodyPr/>
                    <a:lstStyle/>
                    <a:p>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Recirculation</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algn="ctr" fontAlgn="b"/>
                      <a:r>
                        <a:rPr lang="en-GB" sz="1600" b="0" i="0" u="none" strike="noStrike" dirty="0">
                          <a:solidFill>
                            <a:srgbClr val="000000"/>
                          </a:solidFill>
                          <a:effectLst/>
                          <a:latin typeface="Calibri" panose="020F0502020204030204" pitchFamily="34" charset="0"/>
                        </a:rPr>
                        <a:t>485</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371</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76%</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75</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15.46%</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281</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15</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95%</a:t>
                      </a:r>
                    </a:p>
                  </a:txBody>
                  <a:tcPr marL="7620" marR="7620" marT="7620" marB="0" anchor="ctr"/>
                </a:tc>
                <a:extLst>
                  <a:ext uri="{0D108BD9-81ED-4DB2-BD59-A6C34878D82A}">
                    <a16:rowId xmlns:a16="http://schemas.microsoft.com/office/drawing/2014/main" val="463025545"/>
                  </a:ext>
                </a:extLst>
              </a:tr>
              <a:tr h="491294">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LB267</a:t>
                      </a: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Post-ballot update</a:t>
                      </a: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algn="ctr" fontAlgn="b"/>
                      <a:r>
                        <a:rPr lang="en-GB" sz="1600" b="0" i="0" u="none" strike="noStrike" dirty="0">
                          <a:solidFill>
                            <a:srgbClr val="000000"/>
                          </a:solidFill>
                          <a:effectLst/>
                          <a:latin typeface="Calibri" panose="020F0502020204030204" pitchFamily="34" charset="0"/>
                        </a:rPr>
                        <a:t>485</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371</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77%</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75</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15.46%</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293</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2</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99%</a:t>
                      </a:r>
                    </a:p>
                  </a:txBody>
                  <a:tcPr marL="7620" marR="7620" marT="7620" marB="0" anchor="ctr"/>
                </a:tc>
                <a:extLst>
                  <a:ext uri="{0D108BD9-81ED-4DB2-BD59-A6C34878D82A}">
                    <a16:rowId xmlns:a16="http://schemas.microsoft.com/office/drawing/2014/main" val="3091477012"/>
                  </a:ext>
                </a:extLst>
              </a:tr>
              <a:tr h="491294">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LB269</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 Oct. 2022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Recirculation </a:t>
                      </a:r>
                      <a:r>
                        <a:rPr kumimoji="0" lang="en-GB" sz="1400" b="0" i="0" u="none" strike="noStrike" kern="1200" cap="none" normalizeH="0" baseline="0" dirty="0" err="1">
                          <a:ln>
                            <a:noFill/>
                          </a:ln>
                          <a:solidFill>
                            <a:srgbClr val="000000"/>
                          </a:solidFill>
                          <a:effectLst/>
                          <a:latin typeface="Arial" charset="0"/>
                          <a:ea typeface="Times New Roman" pitchFamily="18" charset="0"/>
                          <a:cs typeface="Arial" charset="0"/>
                        </a:rPr>
                        <a:t>TGbb</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4.0</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Recirculation</a:t>
                      </a:r>
                    </a:p>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algn="ctr" fontAlgn="b"/>
                      <a:r>
                        <a:rPr lang="en-GB" sz="1600" b="0" i="0" u="none" strike="noStrike" dirty="0">
                          <a:solidFill>
                            <a:srgbClr val="000000"/>
                          </a:solidFill>
                          <a:effectLst/>
                          <a:latin typeface="Calibri" panose="020F0502020204030204" pitchFamily="34" charset="0"/>
                        </a:rPr>
                        <a:t>485</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378</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78%</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71</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14.64%</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301</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2</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99%</a:t>
                      </a:r>
                    </a:p>
                  </a:txBody>
                  <a:tcPr marL="7620" marR="7620" marT="7620" marB="0" anchor="ctr"/>
                </a:tc>
                <a:extLst>
                  <a:ext uri="{0D108BD9-81ED-4DB2-BD59-A6C34878D82A}">
                    <a16:rowId xmlns:a16="http://schemas.microsoft.com/office/drawing/2014/main" val="10003"/>
                  </a:ext>
                </a:extLst>
              </a:tr>
              <a:tr h="491294">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extLst>
                  <a:ext uri="{0D108BD9-81ED-4DB2-BD59-A6C34878D82A}">
                    <a16:rowId xmlns:a16="http://schemas.microsoft.com/office/drawing/2014/main" val="3928584499"/>
                  </a:ext>
                </a:extLst>
              </a:tr>
              <a:tr h="491294">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extLst>
                  <a:ext uri="{0D108BD9-81ED-4DB2-BD59-A6C34878D82A}">
                    <a16:rowId xmlns:a16="http://schemas.microsoft.com/office/drawing/2014/main" val="1498981045"/>
                  </a:ext>
                </a:extLst>
              </a:tr>
            </a:tbl>
          </a:graphicData>
        </a:graphic>
      </p:graphicFrame>
    </p:spTree>
    <p:extLst>
      <p:ext uri="{BB962C8B-B14F-4D97-AF65-F5344CB8AC3E}">
        <p14:creationId xmlns:p14="http://schemas.microsoft.com/office/powerpoint/2010/main" val="2353208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03842A8-B690-E941-A8D1-30EF0D47653C}"/>
              </a:ext>
            </a:extLst>
          </p:cNvPr>
          <p:cNvSpPr>
            <a:spLocks noGrp="1"/>
          </p:cNvSpPr>
          <p:nvPr>
            <p:ph type="title"/>
          </p:nvPr>
        </p:nvSpPr>
        <p:spPr/>
        <p:txBody>
          <a:bodyPr/>
          <a:lstStyle/>
          <a:p>
            <a:r>
              <a:rPr lang="en-GB" dirty="0">
                <a:solidFill>
                  <a:schemeClr val="tx1"/>
                </a:solidFill>
                <a:ea typeface="ＭＳ Ｐゴシック" pitchFamily="34" charset="-128"/>
              </a:rPr>
              <a:t>802.11 WG Letter Ballot Comments – P802.11bb</a:t>
            </a:r>
            <a:endParaRPr lang="en-US" dirty="0"/>
          </a:p>
        </p:txBody>
      </p:sp>
      <p:sp>
        <p:nvSpPr>
          <p:cNvPr id="2" name="Date Placeholder 1">
            <a:extLst>
              <a:ext uri="{FF2B5EF4-FFF2-40B4-BE49-F238E27FC236}">
                <a16:creationId xmlns:a16="http://schemas.microsoft.com/office/drawing/2014/main" id="{AD19730A-F013-2444-8C43-12ECF4E86A12}"/>
              </a:ext>
            </a:extLst>
          </p:cNvPr>
          <p:cNvSpPr>
            <a:spLocks noGrp="1"/>
          </p:cNvSpPr>
          <p:nvPr>
            <p:ph type="dt" idx="10"/>
          </p:nvPr>
        </p:nvSpPr>
        <p:spPr/>
        <p:txBody>
          <a:bodyPr/>
          <a:lstStyle/>
          <a:p>
            <a:r>
              <a:rPr lang="en-US"/>
              <a:t>September 2022</a:t>
            </a:r>
            <a:endParaRPr lang="en-GB"/>
          </a:p>
        </p:txBody>
      </p:sp>
      <p:sp>
        <p:nvSpPr>
          <p:cNvPr id="3" name="Footer Placeholder 2">
            <a:extLst>
              <a:ext uri="{FF2B5EF4-FFF2-40B4-BE49-F238E27FC236}">
                <a16:creationId xmlns:a16="http://schemas.microsoft.com/office/drawing/2014/main" id="{4F579922-A0BE-A942-89EB-221739D509EE}"/>
              </a:ext>
            </a:extLst>
          </p:cNvPr>
          <p:cNvSpPr>
            <a:spLocks noGrp="1"/>
          </p:cNvSpPr>
          <p:nvPr>
            <p:ph type="ftr" idx="11"/>
          </p:nvPr>
        </p:nvSpPr>
        <p:spPr/>
        <p:txBody>
          <a:bodyPr/>
          <a:lstStyle/>
          <a:p>
            <a:r>
              <a:rPr lang="en-GB"/>
              <a:t>Nikola Serafimovski (pureLiFi)</a:t>
            </a:r>
          </a:p>
        </p:txBody>
      </p:sp>
      <p:sp>
        <p:nvSpPr>
          <p:cNvPr id="4" name="Slide Number Placeholder 3">
            <a:extLst>
              <a:ext uri="{FF2B5EF4-FFF2-40B4-BE49-F238E27FC236}">
                <a16:creationId xmlns:a16="http://schemas.microsoft.com/office/drawing/2014/main" id="{175E95E4-ECC2-414A-9B7D-C93C188BF657}"/>
              </a:ext>
            </a:extLst>
          </p:cNvPr>
          <p:cNvSpPr>
            <a:spLocks noGrp="1"/>
          </p:cNvSpPr>
          <p:nvPr>
            <p:ph type="sldNum" idx="12"/>
          </p:nvPr>
        </p:nvSpPr>
        <p:spPr/>
        <p:txBody>
          <a:bodyPr/>
          <a:lstStyle/>
          <a:p>
            <a:r>
              <a:rPr lang="en-GB"/>
              <a:t>Slide </a:t>
            </a:r>
            <a:fld id="{F5D8E26B-7BCF-4D25-9C89-0168A6618F18}" type="slidenum">
              <a:rPr lang="en-GB" smtClean="0"/>
              <a:pPr/>
              <a:t>5</a:t>
            </a:fld>
            <a:endParaRPr lang="en-GB"/>
          </a:p>
        </p:txBody>
      </p:sp>
      <p:graphicFrame>
        <p:nvGraphicFramePr>
          <p:cNvPr id="8" name="Table 7">
            <a:extLst>
              <a:ext uri="{FF2B5EF4-FFF2-40B4-BE49-F238E27FC236}">
                <a16:creationId xmlns:a16="http://schemas.microsoft.com/office/drawing/2014/main" id="{2B08D061-F5D4-4246-AA41-02F06B62EF07}"/>
              </a:ext>
            </a:extLst>
          </p:cNvPr>
          <p:cNvGraphicFramePr>
            <a:graphicFrameLocks noGrp="1"/>
          </p:cNvGraphicFramePr>
          <p:nvPr>
            <p:extLst>
              <p:ext uri="{D42A27DB-BD31-4B8C-83A1-F6EECF244321}">
                <p14:modId xmlns:p14="http://schemas.microsoft.com/office/powerpoint/2010/main" val="1957336118"/>
              </p:ext>
            </p:extLst>
          </p:nvPr>
        </p:nvGraphicFramePr>
        <p:xfrm>
          <a:off x="1310180" y="1751014"/>
          <a:ext cx="10361083" cy="4558304"/>
        </p:xfrm>
        <a:graphic>
          <a:graphicData uri="http://schemas.openxmlformats.org/drawingml/2006/table">
            <a:tbl>
              <a:tblPr firstRow="1" bandRow="1">
                <a:tableStyleId>{ED083AE6-46FA-4A59-8FB0-9F97EB10719F}</a:tableStyleId>
              </a:tblPr>
              <a:tblGrid>
                <a:gridCol w="1083231">
                  <a:extLst>
                    <a:ext uri="{9D8B030D-6E8A-4147-A177-3AD203B41FA5}">
                      <a16:colId xmlns:a16="http://schemas.microsoft.com/office/drawing/2014/main" val="20000"/>
                    </a:ext>
                  </a:extLst>
                </a:gridCol>
                <a:gridCol w="1805386">
                  <a:extLst>
                    <a:ext uri="{9D8B030D-6E8A-4147-A177-3AD203B41FA5}">
                      <a16:colId xmlns:a16="http://schemas.microsoft.com/office/drawing/2014/main" val="20001"/>
                    </a:ext>
                  </a:extLst>
                </a:gridCol>
                <a:gridCol w="4561499">
                  <a:extLst>
                    <a:ext uri="{9D8B030D-6E8A-4147-A177-3AD203B41FA5}">
                      <a16:colId xmlns:a16="http://schemas.microsoft.com/office/drawing/2014/main" val="20002"/>
                    </a:ext>
                  </a:extLst>
                </a:gridCol>
                <a:gridCol w="2910967">
                  <a:extLst>
                    <a:ext uri="{9D8B030D-6E8A-4147-A177-3AD203B41FA5}">
                      <a16:colId xmlns:a16="http://schemas.microsoft.com/office/drawing/2014/main" val="20003"/>
                    </a:ext>
                  </a:extLst>
                </a:gridCol>
              </a:tblGrid>
              <a:tr h="106091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pitchFamily="18" charset="0"/>
                          <a:cs typeface="Arial" charset="0"/>
                        </a:rPr>
                        <a:t>Ballot ID</a:t>
                      </a:r>
                      <a:endParaRPr kumimoji="0" lang="en-GB" sz="16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16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16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pitchFamily="18" charset="0"/>
                          <a:cs typeface="Arial" charset="0"/>
                        </a:rPr>
                        <a:t>Total Number of Comments received (Yes and No votes)</a:t>
                      </a:r>
                      <a:endParaRPr kumimoji="0" lang="en-GB" sz="16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extLst>
                  <a:ext uri="{0D108BD9-81ED-4DB2-BD59-A6C34878D82A}">
                    <a16:rowId xmlns:a16="http://schemas.microsoft.com/office/drawing/2014/main" val="10000"/>
                  </a:ext>
                </a:extLst>
              </a:tr>
              <a:tr h="582899">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LB260</a:t>
                      </a:r>
                    </a:p>
                  </a:txBody>
                  <a:tcPr/>
                </a:tc>
                <a:tc>
                  <a:txBody>
                    <a:bodyPr/>
                    <a:lstStyle/>
                    <a:p>
                      <a:r>
                        <a:rPr kumimoji="0" lang="en-US" sz="1400" b="0" i="0" u="none" strike="noStrike" kern="1200" cap="none" normalizeH="0" baseline="0" dirty="0">
                          <a:ln>
                            <a:noFill/>
                          </a:ln>
                          <a:solidFill>
                            <a:srgbClr val="000000"/>
                          </a:solidFill>
                          <a:effectLst/>
                          <a:latin typeface="Arial" charset="0"/>
                          <a:ea typeface="+mn-ea"/>
                          <a:cs typeface="Arial" charset="0"/>
                        </a:rPr>
                        <a:t>12 Jan. 2022</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Technical </a:t>
                      </a:r>
                      <a:r>
                        <a:rPr kumimoji="0" lang="en-GB" sz="1400" b="0" i="0" u="none" strike="noStrike" kern="1200" cap="none" normalizeH="0" baseline="0" dirty="0" err="1">
                          <a:ln>
                            <a:noFill/>
                          </a:ln>
                          <a:solidFill>
                            <a:srgbClr val="000000"/>
                          </a:solidFill>
                          <a:effectLst/>
                          <a:latin typeface="Arial" charset="0"/>
                          <a:ea typeface="Times New Roman" pitchFamily="18" charset="0"/>
                          <a:cs typeface="Arial" charset="0"/>
                        </a:rPr>
                        <a:t>TGbb</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1.0</a:t>
                      </a:r>
                    </a:p>
                  </a:txBody>
                  <a:tcPr/>
                </a:tc>
                <a:tc>
                  <a:txBody>
                    <a:bodyPr/>
                    <a:lstStyle/>
                    <a:p>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333 (183 T, 131 E, 19 G)</a:t>
                      </a:r>
                    </a:p>
                  </a:txBody>
                  <a:tcPr anchor="ctr"/>
                </a:tc>
                <a:extLst>
                  <a:ext uri="{0D108BD9-81ED-4DB2-BD59-A6C34878D82A}">
                    <a16:rowId xmlns:a16="http://schemas.microsoft.com/office/drawing/2014/main" val="10001"/>
                  </a:ext>
                </a:extLst>
              </a:tr>
              <a:tr h="582899">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LB263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22 Apr. 2022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Recirculation </a:t>
                      </a:r>
                      <a:r>
                        <a:rPr kumimoji="0" lang="en-GB" sz="1400" b="0" i="0" u="none" strike="noStrike" kern="1200" cap="none" normalizeH="0" baseline="0" dirty="0" err="1">
                          <a:ln>
                            <a:noFill/>
                          </a:ln>
                          <a:solidFill>
                            <a:srgbClr val="000000"/>
                          </a:solidFill>
                          <a:effectLst/>
                          <a:latin typeface="Arial" charset="0"/>
                          <a:ea typeface="Times New Roman" pitchFamily="18" charset="0"/>
                          <a:cs typeface="Arial" charset="0"/>
                        </a:rPr>
                        <a:t>TGbb</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2.0</a:t>
                      </a:r>
                    </a:p>
                  </a:txBody>
                  <a:tcPr/>
                </a:tc>
                <a:tc>
                  <a:txBody>
                    <a:bodyPr/>
                    <a:lstStyle/>
                    <a:p>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112 (63 T, 38 E, 11 G)</a:t>
                      </a:r>
                    </a:p>
                  </a:txBody>
                  <a:tcPr anchor="ctr"/>
                </a:tc>
                <a:extLst>
                  <a:ext uri="{0D108BD9-81ED-4DB2-BD59-A6C34878D82A}">
                    <a16:rowId xmlns:a16="http://schemas.microsoft.com/office/drawing/2014/main" val="10002"/>
                  </a:ext>
                </a:extLst>
              </a:tr>
              <a:tr h="582899">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LB267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31 Aug. 2022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Recirculation </a:t>
                      </a:r>
                      <a:r>
                        <a:rPr kumimoji="0" lang="en-GB" sz="1400" b="0" i="0" u="none" strike="noStrike" kern="1200" cap="none" normalizeH="0" baseline="0" dirty="0" err="1">
                          <a:ln>
                            <a:noFill/>
                          </a:ln>
                          <a:solidFill>
                            <a:srgbClr val="000000"/>
                          </a:solidFill>
                          <a:effectLst/>
                          <a:latin typeface="Arial" charset="0"/>
                          <a:ea typeface="Times New Roman" pitchFamily="18" charset="0"/>
                          <a:cs typeface="Arial" charset="0"/>
                        </a:rPr>
                        <a:t>TGbb</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3.0</a:t>
                      </a:r>
                    </a:p>
                  </a:txBody>
                  <a:tcPr/>
                </a:tc>
                <a:tc>
                  <a:txBody>
                    <a:bodyPr/>
                    <a:lstStyle/>
                    <a:p>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65 (30 T, 21 E, 14 G)</a:t>
                      </a:r>
                    </a:p>
                  </a:txBody>
                  <a:tcPr anchor="ctr"/>
                </a:tc>
                <a:extLst>
                  <a:ext uri="{0D108BD9-81ED-4DB2-BD59-A6C34878D82A}">
                    <a16:rowId xmlns:a16="http://schemas.microsoft.com/office/drawing/2014/main" val="10003"/>
                  </a:ext>
                </a:extLst>
              </a:tr>
              <a:tr h="582899">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LB269</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 Oct. 2022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Recirculation </a:t>
                      </a:r>
                      <a:r>
                        <a:rPr kumimoji="0" lang="en-GB" sz="1400" b="0" i="0" u="none" strike="noStrike" kern="1200" cap="none" normalizeH="0" baseline="0" dirty="0" err="1">
                          <a:ln>
                            <a:noFill/>
                          </a:ln>
                          <a:solidFill>
                            <a:srgbClr val="000000"/>
                          </a:solidFill>
                          <a:effectLst/>
                          <a:latin typeface="Arial" charset="0"/>
                          <a:ea typeface="Times New Roman" pitchFamily="18" charset="0"/>
                          <a:cs typeface="Arial" charset="0"/>
                        </a:rPr>
                        <a:t>TGbb</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4.0</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1 (1 T, 0 E, 0 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extLst>
                  <a:ext uri="{0D108BD9-81ED-4DB2-BD59-A6C34878D82A}">
                    <a16:rowId xmlns:a16="http://schemas.microsoft.com/office/drawing/2014/main" val="10004"/>
                  </a:ext>
                </a:extLst>
              </a:tr>
              <a:tr h="582899">
                <a:tc>
                  <a:txBody>
                    <a:bodyPr/>
                    <a:lstStyle/>
                    <a:p>
                      <a:pPr algn="ctr"/>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a:txBody>
                    <a:bodyPr/>
                    <a:lstStyle/>
                    <a:p>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a:txBody>
                    <a:bodyPr/>
                    <a:lstStyle/>
                    <a:p>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extLst>
                  <a:ext uri="{0D108BD9-81ED-4DB2-BD59-A6C34878D82A}">
                    <a16:rowId xmlns:a16="http://schemas.microsoft.com/office/drawing/2014/main" val="10005"/>
                  </a:ext>
                </a:extLst>
              </a:tr>
              <a:tr h="582899">
                <a:tc>
                  <a:txBody>
                    <a:bodyPr/>
                    <a:lstStyle/>
                    <a:p>
                      <a:pPr algn="ctr"/>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Total</a:t>
                      </a:r>
                    </a:p>
                  </a:txBody>
                  <a:tcPr anchor="ctr"/>
                </a:tc>
                <a:tc>
                  <a:txBody>
                    <a:bodyPr/>
                    <a:lstStyle/>
                    <a:p>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a:txBody>
                    <a:bodyPr/>
                    <a:lstStyle/>
                    <a:p>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511 (277 T, 190 E, 44 G)</a:t>
                      </a:r>
                    </a:p>
                  </a:txBody>
                  <a:tcPr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628597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631F7-3AD8-C648-BFEB-0F0B60AEF0A3}"/>
              </a:ext>
            </a:extLst>
          </p:cNvPr>
          <p:cNvSpPr>
            <a:spLocks noGrp="1"/>
          </p:cNvSpPr>
          <p:nvPr>
            <p:ph type="title"/>
          </p:nvPr>
        </p:nvSpPr>
        <p:spPr>
          <a:xfrm>
            <a:off x="914401" y="685802"/>
            <a:ext cx="10361084" cy="503334"/>
          </a:xfrm>
        </p:spPr>
        <p:txBody>
          <a:bodyPr/>
          <a:lstStyle/>
          <a:p>
            <a:r>
              <a:rPr lang="en-GB" dirty="0">
                <a:ea typeface="ＭＳ Ｐゴシック" pitchFamily="34" charset="-128"/>
              </a:rPr>
              <a:t>Unsatisfied Technical comments by commenter</a:t>
            </a:r>
            <a:endParaRPr lang="en-US" dirty="0">
              <a:highlight>
                <a:srgbClr val="FFFF00"/>
              </a:highlight>
            </a:endParaRPr>
          </a:p>
        </p:txBody>
      </p:sp>
      <p:sp>
        <p:nvSpPr>
          <p:cNvPr id="3" name="Date Placeholder 2">
            <a:extLst>
              <a:ext uri="{FF2B5EF4-FFF2-40B4-BE49-F238E27FC236}">
                <a16:creationId xmlns:a16="http://schemas.microsoft.com/office/drawing/2014/main" id="{C4FAF290-659D-0545-9698-E26C8E51B97F}"/>
              </a:ext>
            </a:extLst>
          </p:cNvPr>
          <p:cNvSpPr>
            <a:spLocks noGrp="1"/>
          </p:cNvSpPr>
          <p:nvPr>
            <p:ph type="dt" idx="10"/>
          </p:nvPr>
        </p:nvSpPr>
        <p:spPr/>
        <p:txBody>
          <a:bodyPr/>
          <a:lstStyle/>
          <a:p>
            <a:r>
              <a:rPr lang="en-US"/>
              <a:t>September 2022</a:t>
            </a:r>
            <a:endParaRPr lang="en-GB"/>
          </a:p>
        </p:txBody>
      </p:sp>
      <p:sp>
        <p:nvSpPr>
          <p:cNvPr id="4" name="Footer Placeholder 3">
            <a:extLst>
              <a:ext uri="{FF2B5EF4-FFF2-40B4-BE49-F238E27FC236}">
                <a16:creationId xmlns:a16="http://schemas.microsoft.com/office/drawing/2014/main" id="{166FAC0A-2CEA-694D-841A-2D06A37FC703}"/>
              </a:ext>
            </a:extLst>
          </p:cNvPr>
          <p:cNvSpPr>
            <a:spLocks noGrp="1"/>
          </p:cNvSpPr>
          <p:nvPr>
            <p:ph type="ftr" idx="11"/>
          </p:nvPr>
        </p:nvSpPr>
        <p:spPr/>
        <p:txBody>
          <a:bodyPr/>
          <a:lstStyle/>
          <a:p>
            <a:r>
              <a:rPr lang="en-GB"/>
              <a:t>Nikola Serafimovski (pureLiFi)</a:t>
            </a:r>
          </a:p>
        </p:txBody>
      </p:sp>
      <p:sp>
        <p:nvSpPr>
          <p:cNvPr id="5" name="Slide Number Placeholder 4">
            <a:extLst>
              <a:ext uri="{FF2B5EF4-FFF2-40B4-BE49-F238E27FC236}">
                <a16:creationId xmlns:a16="http://schemas.microsoft.com/office/drawing/2014/main" id="{EFA89637-2E6F-3E47-8452-3FF43D6C159B}"/>
              </a:ext>
            </a:extLst>
          </p:cNvPr>
          <p:cNvSpPr>
            <a:spLocks noGrp="1"/>
          </p:cNvSpPr>
          <p:nvPr>
            <p:ph type="sldNum" idx="12"/>
          </p:nvPr>
        </p:nvSpPr>
        <p:spPr/>
        <p:txBody>
          <a:bodyPr/>
          <a:lstStyle/>
          <a:p>
            <a:r>
              <a:rPr lang="en-GB"/>
              <a:t>Slide </a:t>
            </a:r>
            <a:fld id="{06B781AF-4CCF-49B0-A572-DE54FBE5D942}" type="slidenum">
              <a:rPr lang="en-GB" smtClean="0"/>
              <a:pPr/>
              <a:t>6</a:t>
            </a:fld>
            <a:endParaRPr lang="en-GB"/>
          </a:p>
        </p:txBody>
      </p:sp>
      <p:graphicFrame>
        <p:nvGraphicFramePr>
          <p:cNvPr id="6" name="Table 5">
            <a:extLst>
              <a:ext uri="{FF2B5EF4-FFF2-40B4-BE49-F238E27FC236}">
                <a16:creationId xmlns:a16="http://schemas.microsoft.com/office/drawing/2014/main" id="{219F640A-C450-BA4C-A682-B926FDAADD90}"/>
              </a:ext>
            </a:extLst>
          </p:cNvPr>
          <p:cNvGraphicFramePr>
            <a:graphicFrameLocks noGrp="1"/>
          </p:cNvGraphicFramePr>
          <p:nvPr>
            <p:extLst>
              <p:ext uri="{D42A27DB-BD31-4B8C-83A1-F6EECF244321}">
                <p14:modId xmlns:p14="http://schemas.microsoft.com/office/powerpoint/2010/main" val="368747648"/>
              </p:ext>
            </p:extLst>
          </p:nvPr>
        </p:nvGraphicFramePr>
        <p:xfrm>
          <a:off x="191344" y="1623758"/>
          <a:ext cx="11665295" cy="1926320"/>
        </p:xfrm>
        <a:graphic>
          <a:graphicData uri="http://schemas.openxmlformats.org/drawingml/2006/table">
            <a:tbl>
              <a:tblPr firstRow="1" bandRow="1">
                <a:tableStyleId>{073A0DAA-6AF3-43AB-8588-CEC1D06C72B9}</a:tableStyleId>
              </a:tblPr>
              <a:tblGrid>
                <a:gridCol w="3888432">
                  <a:extLst>
                    <a:ext uri="{9D8B030D-6E8A-4147-A177-3AD203B41FA5}">
                      <a16:colId xmlns:a16="http://schemas.microsoft.com/office/drawing/2014/main" val="310604816"/>
                    </a:ext>
                  </a:extLst>
                </a:gridCol>
                <a:gridCol w="1215758">
                  <a:extLst>
                    <a:ext uri="{9D8B030D-6E8A-4147-A177-3AD203B41FA5}">
                      <a16:colId xmlns:a16="http://schemas.microsoft.com/office/drawing/2014/main" val="2765377680"/>
                    </a:ext>
                  </a:extLst>
                </a:gridCol>
                <a:gridCol w="1540370">
                  <a:extLst>
                    <a:ext uri="{9D8B030D-6E8A-4147-A177-3AD203B41FA5}">
                      <a16:colId xmlns:a16="http://schemas.microsoft.com/office/drawing/2014/main" val="838966622"/>
                    </a:ext>
                  </a:extLst>
                </a:gridCol>
                <a:gridCol w="1459297">
                  <a:extLst>
                    <a:ext uri="{9D8B030D-6E8A-4147-A177-3AD203B41FA5}">
                      <a16:colId xmlns:a16="http://schemas.microsoft.com/office/drawing/2014/main" val="3731898696"/>
                    </a:ext>
                  </a:extLst>
                </a:gridCol>
                <a:gridCol w="1297153">
                  <a:extLst>
                    <a:ext uri="{9D8B030D-6E8A-4147-A177-3AD203B41FA5}">
                      <a16:colId xmlns:a16="http://schemas.microsoft.com/office/drawing/2014/main" val="2234034023"/>
                    </a:ext>
                  </a:extLst>
                </a:gridCol>
                <a:gridCol w="2264285">
                  <a:extLst>
                    <a:ext uri="{9D8B030D-6E8A-4147-A177-3AD203B41FA5}">
                      <a16:colId xmlns:a16="http://schemas.microsoft.com/office/drawing/2014/main" val="1299444794"/>
                    </a:ext>
                  </a:extLst>
                </a:gridCol>
              </a:tblGrid>
              <a:tr h="585200">
                <a:tc>
                  <a:txBody>
                    <a:bodyPr/>
                    <a:lstStyle/>
                    <a:p>
                      <a:pPr algn="ctr"/>
                      <a:r>
                        <a:rPr lang="en-US" sz="1600" dirty="0"/>
                        <a:t>Voter name</a:t>
                      </a:r>
                    </a:p>
                  </a:txBody>
                  <a:tcPr/>
                </a:tc>
                <a:tc>
                  <a:txBody>
                    <a:bodyPr/>
                    <a:lstStyle/>
                    <a:p>
                      <a:pPr algn="ctr"/>
                      <a:r>
                        <a:rPr lang="en-US" sz="1600" dirty="0"/>
                        <a:t>LB260</a:t>
                      </a:r>
                    </a:p>
                  </a:txBody>
                  <a:tcPr/>
                </a:tc>
                <a:tc>
                  <a:txBody>
                    <a:bodyPr/>
                    <a:lstStyle/>
                    <a:p>
                      <a:pPr algn="ctr"/>
                      <a:r>
                        <a:rPr lang="en-US" sz="1600" dirty="0"/>
                        <a:t>LB263</a:t>
                      </a:r>
                    </a:p>
                  </a:txBody>
                  <a:tcPr/>
                </a:tc>
                <a:tc>
                  <a:txBody>
                    <a:bodyPr/>
                    <a:lstStyle/>
                    <a:p>
                      <a:pPr algn="ctr"/>
                      <a:r>
                        <a:rPr lang="en-US" sz="1600" dirty="0"/>
                        <a:t>LB267</a:t>
                      </a:r>
                    </a:p>
                  </a:txBody>
                  <a:tcPr/>
                </a:tc>
                <a:tc>
                  <a:txBody>
                    <a:bodyPr/>
                    <a:lstStyle/>
                    <a:p>
                      <a:pPr algn="ctr"/>
                      <a:endParaRPr lang="en-US" sz="1600" dirty="0"/>
                    </a:p>
                  </a:txBody>
                  <a:tcPr/>
                </a:tc>
                <a:tc>
                  <a:txBody>
                    <a:bodyPr/>
                    <a:lstStyle/>
                    <a:p>
                      <a:pPr algn="ctr"/>
                      <a:r>
                        <a:rPr lang="en-US" sz="1600" dirty="0"/>
                        <a:t>Total</a:t>
                      </a:r>
                    </a:p>
                  </a:txBody>
                  <a:tcPr/>
                </a:tc>
                <a:extLst>
                  <a:ext uri="{0D108BD9-81ED-4DB2-BD59-A6C34878D82A}">
                    <a16:rowId xmlns:a16="http://schemas.microsoft.com/office/drawing/2014/main" val="607050037"/>
                  </a:ext>
                </a:extLst>
              </a:tr>
              <a:tr h="334400">
                <a:tc>
                  <a:txBody>
                    <a:bodyPr/>
                    <a:lstStyle/>
                    <a:p>
                      <a:r>
                        <a:rPr lang="en-US" sz="1600" dirty="0" err="1"/>
                        <a:t>Aboulmagd</a:t>
                      </a:r>
                      <a:r>
                        <a:rPr lang="en-US" sz="1600" dirty="0"/>
                        <a:t>, Osama (Huawei)</a:t>
                      </a:r>
                    </a:p>
                  </a:txBody>
                  <a:tcPr/>
                </a:tc>
                <a:tc>
                  <a:txBody>
                    <a:bodyPr/>
                    <a:lstStyle/>
                    <a:p>
                      <a:pPr algn="ctr"/>
                      <a:r>
                        <a:rPr lang="en-US" sz="1600" dirty="0"/>
                        <a:t>2</a:t>
                      </a:r>
                    </a:p>
                  </a:txBody>
                  <a:tcPr/>
                </a:tc>
                <a:tc>
                  <a:txBody>
                    <a:bodyPr/>
                    <a:lstStyle/>
                    <a:p>
                      <a:pPr algn="ctr"/>
                      <a:r>
                        <a:rPr lang="en-US" sz="1600" dirty="0"/>
                        <a:t>0</a:t>
                      </a:r>
                    </a:p>
                  </a:txBody>
                  <a:tcPr/>
                </a:tc>
                <a:tc>
                  <a:txBody>
                    <a:bodyPr/>
                    <a:lstStyle/>
                    <a:p>
                      <a:pPr algn="ctr"/>
                      <a:r>
                        <a:rPr lang="en-US" sz="1600" dirty="0"/>
                        <a:t>0</a:t>
                      </a:r>
                    </a:p>
                  </a:txBody>
                  <a:tcPr/>
                </a:tc>
                <a:tc>
                  <a:txBody>
                    <a:bodyPr/>
                    <a:lstStyle/>
                    <a:p>
                      <a:pPr algn="ctr"/>
                      <a:endParaRPr lang="en-US" sz="1600" dirty="0"/>
                    </a:p>
                  </a:txBody>
                  <a:tcPr/>
                </a:tc>
                <a:tc>
                  <a:txBody>
                    <a:bodyPr/>
                    <a:lstStyle/>
                    <a:p>
                      <a:pPr algn="ctr"/>
                      <a:r>
                        <a:rPr lang="en-US" sz="1600" dirty="0"/>
                        <a:t>2</a:t>
                      </a:r>
                    </a:p>
                  </a:txBody>
                  <a:tcPr/>
                </a:tc>
                <a:extLst>
                  <a:ext uri="{0D108BD9-81ED-4DB2-BD59-A6C34878D82A}">
                    <a16:rowId xmlns:a16="http://schemas.microsoft.com/office/drawing/2014/main" val="3614382544"/>
                  </a:ext>
                </a:extLst>
              </a:tr>
              <a:tr h="292608">
                <a:tc>
                  <a:txBody>
                    <a:bodyPr/>
                    <a:lstStyle/>
                    <a:p>
                      <a:r>
                        <a:rPr lang="en-US" sz="1600" dirty="0"/>
                        <a:t>Segev, Jonathan (Intel)</a:t>
                      </a:r>
                    </a:p>
                  </a:txBody>
                  <a:tcPr/>
                </a:tc>
                <a:tc>
                  <a:txBody>
                    <a:bodyPr/>
                    <a:lstStyle/>
                    <a:p>
                      <a:pPr algn="ctr"/>
                      <a:r>
                        <a:rPr lang="en-US" sz="1600" dirty="0"/>
                        <a:t>0</a:t>
                      </a:r>
                    </a:p>
                  </a:txBody>
                  <a:tcPr/>
                </a:tc>
                <a:tc>
                  <a:txBody>
                    <a:bodyPr/>
                    <a:lstStyle/>
                    <a:p>
                      <a:pPr algn="ctr"/>
                      <a:r>
                        <a:rPr lang="en-US" sz="1600" dirty="0"/>
                        <a:t>1</a:t>
                      </a:r>
                    </a:p>
                  </a:txBody>
                  <a:tcPr/>
                </a:tc>
                <a:tc>
                  <a:txBody>
                    <a:bodyPr/>
                    <a:lstStyle/>
                    <a:p>
                      <a:pPr algn="ctr"/>
                      <a:r>
                        <a:rPr lang="en-US" sz="1600" dirty="0"/>
                        <a:t>0</a:t>
                      </a:r>
                    </a:p>
                  </a:txBody>
                  <a:tcPr/>
                </a:tc>
                <a:tc>
                  <a:txBody>
                    <a:bodyPr/>
                    <a:lstStyle/>
                    <a:p>
                      <a:pPr algn="ctr"/>
                      <a:endParaRPr lang="en-US" sz="1600" dirty="0"/>
                    </a:p>
                  </a:txBody>
                  <a:tcPr/>
                </a:tc>
                <a:tc>
                  <a:txBody>
                    <a:bodyPr/>
                    <a:lstStyle/>
                    <a:p>
                      <a:pPr algn="ctr"/>
                      <a:r>
                        <a:rPr lang="en-US" sz="1600" dirty="0"/>
                        <a:t>1</a:t>
                      </a:r>
                    </a:p>
                  </a:txBody>
                  <a:tcPr/>
                </a:tc>
                <a:extLst>
                  <a:ext uri="{0D108BD9-81ED-4DB2-BD59-A6C34878D82A}">
                    <a16:rowId xmlns:a16="http://schemas.microsoft.com/office/drawing/2014/main" val="874219747"/>
                  </a:ext>
                </a:extLst>
              </a:tr>
              <a:tr h="292608">
                <a:tc>
                  <a:txBody>
                    <a:bodyPr/>
                    <a:lstStyle/>
                    <a:p>
                      <a:endParaRPr lang="en-US" sz="1600" dirty="0"/>
                    </a:p>
                  </a:txBody>
                  <a:tcPr/>
                </a:tc>
                <a:tc>
                  <a:txBody>
                    <a:bodyPr/>
                    <a:lstStyle/>
                    <a:p>
                      <a:pPr algn="ctr"/>
                      <a:endParaRPr lang="en-US" sz="1600" dirty="0"/>
                    </a:p>
                  </a:txBody>
                  <a:tcPr/>
                </a:tc>
                <a:tc>
                  <a:txBody>
                    <a:bodyPr/>
                    <a:lstStyle/>
                    <a:p>
                      <a:pPr algn="ctr"/>
                      <a:endParaRPr lang="en-US" sz="1600" dirty="0"/>
                    </a:p>
                  </a:txBody>
                  <a:tcPr/>
                </a:tc>
                <a:tc>
                  <a:txBody>
                    <a:bodyPr/>
                    <a:lstStyle/>
                    <a:p>
                      <a:pPr algn="ctr"/>
                      <a:endParaRPr lang="en-US" sz="1600" dirty="0"/>
                    </a:p>
                  </a:txBody>
                  <a:tcPr/>
                </a:tc>
                <a:tc>
                  <a:txBody>
                    <a:bodyPr/>
                    <a:lstStyle/>
                    <a:p>
                      <a:pPr algn="ctr"/>
                      <a:endParaRPr lang="en-US" sz="1600" dirty="0"/>
                    </a:p>
                  </a:txBody>
                  <a:tcPr/>
                </a:tc>
                <a:tc>
                  <a:txBody>
                    <a:bodyPr/>
                    <a:lstStyle/>
                    <a:p>
                      <a:pPr algn="ctr"/>
                      <a:endParaRPr lang="en-US" sz="1600" dirty="0"/>
                    </a:p>
                  </a:txBody>
                  <a:tcPr/>
                </a:tc>
                <a:extLst>
                  <a:ext uri="{0D108BD9-81ED-4DB2-BD59-A6C34878D82A}">
                    <a16:rowId xmlns:a16="http://schemas.microsoft.com/office/drawing/2014/main" val="982269102"/>
                  </a:ext>
                </a:extLst>
              </a:tr>
              <a:tr h="334400">
                <a:tc>
                  <a:txBody>
                    <a:bodyPr/>
                    <a:lstStyle/>
                    <a:p>
                      <a:r>
                        <a:rPr lang="en-US" sz="1600" b="1" dirty="0"/>
                        <a:t>Total</a:t>
                      </a:r>
                    </a:p>
                  </a:txBody>
                  <a:tcPr/>
                </a:tc>
                <a:tc>
                  <a:txBody>
                    <a:bodyPr/>
                    <a:lstStyle/>
                    <a:p>
                      <a:pPr algn="ctr"/>
                      <a:r>
                        <a:rPr lang="en-US" sz="1600" dirty="0"/>
                        <a:t>2</a:t>
                      </a:r>
                    </a:p>
                  </a:txBody>
                  <a:tcPr/>
                </a:tc>
                <a:tc>
                  <a:txBody>
                    <a:bodyPr/>
                    <a:lstStyle/>
                    <a:p>
                      <a:pPr algn="ctr"/>
                      <a:r>
                        <a:rPr lang="en-US" sz="1600" dirty="0"/>
                        <a:t>1</a:t>
                      </a:r>
                    </a:p>
                  </a:txBody>
                  <a:tcPr/>
                </a:tc>
                <a:tc>
                  <a:txBody>
                    <a:bodyPr/>
                    <a:lstStyle/>
                    <a:p>
                      <a:pPr algn="ctr"/>
                      <a:r>
                        <a:rPr lang="en-US" sz="1600" dirty="0"/>
                        <a:t>0</a:t>
                      </a:r>
                    </a:p>
                  </a:txBody>
                  <a:tcPr/>
                </a:tc>
                <a:tc>
                  <a:txBody>
                    <a:bodyPr/>
                    <a:lstStyle/>
                    <a:p>
                      <a:pPr algn="ctr"/>
                      <a:endParaRPr lang="en-US" sz="1600" dirty="0"/>
                    </a:p>
                  </a:txBody>
                  <a:tcPr/>
                </a:tc>
                <a:tc>
                  <a:txBody>
                    <a:bodyPr/>
                    <a:lstStyle/>
                    <a:p>
                      <a:pPr algn="ctr"/>
                      <a:r>
                        <a:rPr lang="en-US" sz="1600" dirty="0"/>
                        <a:t>3</a:t>
                      </a:r>
                    </a:p>
                  </a:txBody>
                  <a:tcPr/>
                </a:tc>
                <a:extLst>
                  <a:ext uri="{0D108BD9-81ED-4DB2-BD59-A6C34878D82A}">
                    <a16:rowId xmlns:a16="http://schemas.microsoft.com/office/drawing/2014/main" val="1348964018"/>
                  </a:ext>
                </a:extLst>
              </a:tr>
            </a:tbl>
          </a:graphicData>
        </a:graphic>
      </p:graphicFrame>
    </p:spTree>
    <p:extLst>
      <p:ext uri="{BB962C8B-B14F-4D97-AF65-F5344CB8AC3E}">
        <p14:creationId xmlns:p14="http://schemas.microsoft.com/office/powerpoint/2010/main" val="1147634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a typeface="ＭＳ Ｐゴシック" pitchFamily="34" charset="-128"/>
              </a:rPr>
              <a:t>Unsatisfied comments</a:t>
            </a:r>
            <a:endParaRPr lang="en-CA" dirty="0"/>
          </a:p>
        </p:txBody>
      </p:sp>
      <p:sp>
        <p:nvSpPr>
          <p:cNvPr id="6" name="Content Placeholder 5"/>
          <p:cNvSpPr>
            <a:spLocks noGrp="1"/>
          </p:cNvSpPr>
          <p:nvPr>
            <p:ph idx="1"/>
          </p:nvPr>
        </p:nvSpPr>
        <p:spPr>
          <a:xfrm>
            <a:off x="1055440" y="1981200"/>
            <a:ext cx="5040560" cy="1663824"/>
          </a:xfrm>
        </p:spPr>
        <p:txBody>
          <a:bodyPr/>
          <a:lstStyle/>
          <a:p>
            <a:pPr>
              <a:lnSpc>
                <a:spcPct val="80000"/>
              </a:lnSpc>
            </a:pPr>
            <a:r>
              <a:rPr lang="en-GB" sz="1800" dirty="0">
                <a:ea typeface="ＭＳ Ｐゴシック" pitchFamily="34" charset="-128"/>
              </a:rPr>
              <a:t>The composite of all unsatisfied comments and the resolutions approved by the comment resolution committee received during working group ballot may be found in the embedded document on the right:</a:t>
            </a:r>
          </a:p>
          <a:p>
            <a:pPr lvl="1">
              <a:lnSpc>
                <a:spcPct val="80000"/>
              </a:lnSpc>
            </a:pPr>
            <a:r>
              <a:rPr lang="en-GB" sz="1600" dirty="0">
                <a:ea typeface="ＭＳ Ｐゴシック" pitchFamily="34" charset="-128"/>
              </a:rPr>
              <a:t>Double click on the icon to the right to open this.</a:t>
            </a:r>
          </a:p>
          <a:p>
            <a:pPr>
              <a:lnSpc>
                <a:spcPct val="80000"/>
              </a:lnSpc>
            </a:pPr>
            <a:endParaRPr lang="en-GB" sz="1800" dirty="0">
              <a:ea typeface="ＭＳ Ｐゴシック" pitchFamily="34" charset="-128"/>
            </a:endParaRPr>
          </a:p>
          <a:p>
            <a:endParaRPr lang="en-CA" dirty="0"/>
          </a:p>
        </p:txBody>
      </p:sp>
      <p:sp>
        <p:nvSpPr>
          <p:cNvPr id="3" name="Date Placeholder 2"/>
          <p:cNvSpPr>
            <a:spLocks noGrp="1"/>
          </p:cNvSpPr>
          <p:nvPr>
            <p:ph type="dt" sz="half" idx="10"/>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CA"/>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t>September 2022</a:t>
            </a:r>
            <a:endParaRPr lang="en-CA"/>
          </a:p>
        </p:txBody>
      </p:sp>
      <p:sp>
        <p:nvSpPr>
          <p:cNvPr id="4" name="Footer Placeholder 3"/>
          <p:cNvSpPr>
            <a:spLocks noGrp="1"/>
          </p:cNvSpPr>
          <p:nvPr>
            <p:ph type="ftr" sz="quarter" idx="11"/>
          </p:nvPr>
        </p:nvSpPr>
        <p:spPr bwMode="auto">
          <a:xfrm>
            <a:off x="10920536" y="6478792"/>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a:t>Nikola Serafimovski (pureLiFi)</a:t>
            </a:r>
            <a:endParaRPr lang="en-CA" dirty="0"/>
          </a:p>
        </p:txBody>
      </p:sp>
      <p:sp>
        <p:nvSpPr>
          <p:cNvPr id="5" name="Slide Number Placeholder 4"/>
          <p:cNvSpPr>
            <a:spLocks noGrp="1"/>
          </p:cNvSpPr>
          <p:nvPr>
            <p:ph type="sldNum" sz="quarter" idx="12"/>
          </p:nvPr>
        </p:nvSpPr>
        <p:spPr/>
        <p:txBody>
          <a:bodyPr/>
          <a:lstStyle/>
          <a:p>
            <a:r>
              <a:rPr lang="en-CA"/>
              <a:t>Slide </a:t>
            </a:r>
            <a:fld id="{04DB4A89-15C8-4E45-B125-5017FF6EA3AB}" type="slidenum">
              <a:rPr lang="en-CA" smtClean="0"/>
              <a:pPr/>
              <a:t>7</a:t>
            </a:fld>
            <a:endParaRPr lang="en-CA"/>
          </a:p>
        </p:txBody>
      </p:sp>
      <p:sp>
        <p:nvSpPr>
          <p:cNvPr id="13" name="TextBox 12">
            <a:extLst>
              <a:ext uri="{FF2B5EF4-FFF2-40B4-BE49-F238E27FC236}">
                <a16:creationId xmlns:a16="http://schemas.microsoft.com/office/drawing/2014/main" id="{74052270-2648-4224-B921-855887F9EA2D}"/>
              </a:ext>
            </a:extLst>
          </p:cNvPr>
          <p:cNvSpPr txBox="1"/>
          <p:nvPr/>
        </p:nvSpPr>
        <p:spPr>
          <a:xfrm>
            <a:off x="6498167" y="2001982"/>
            <a:ext cx="2991525" cy="307777"/>
          </a:xfrm>
          <a:prstGeom prst="rect">
            <a:avLst/>
          </a:prstGeom>
          <a:noFill/>
        </p:spPr>
        <p:txBody>
          <a:bodyPr wrap="none" rtlCol="0">
            <a:spAutoFit/>
          </a:bodyPr>
          <a:lstStyle/>
          <a:p>
            <a:r>
              <a:rPr lang="en-US" sz="1400" dirty="0">
                <a:solidFill>
                  <a:schemeClr val="tx1"/>
                </a:solidFill>
              </a:rPr>
              <a:t>Unsatisfied for LB 260 through LB269</a:t>
            </a:r>
          </a:p>
        </p:txBody>
      </p:sp>
      <p:graphicFrame>
        <p:nvGraphicFramePr>
          <p:cNvPr id="8" name="Object 7">
            <a:extLst>
              <a:ext uri="{FF2B5EF4-FFF2-40B4-BE49-F238E27FC236}">
                <a16:creationId xmlns:a16="http://schemas.microsoft.com/office/drawing/2014/main" id="{EA76548F-D431-F367-E38B-26F3D9B11A25}"/>
              </a:ext>
            </a:extLst>
          </p:cNvPr>
          <p:cNvGraphicFramePr>
            <a:graphicFrameLocks noChangeAspect="1"/>
          </p:cNvGraphicFramePr>
          <p:nvPr>
            <p:extLst>
              <p:ext uri="{D42A27DB-BD31-4B8C-83A1-F6EECF244321}">
                <p14:modId xmlns:p14="http://schemas.microsoft.com/office/powerpoint/2010/main" val="1003928301"/>
              </p:ext>
            </p:extLst>
          </p:nvPr>
        </p:nvGraphicFramePr>
        <p:xfrm>
          <a:off x="7536729" y="2852861"/>
          <a:ext cx="914400" cy="792163"/>
        </p:xfrm>
        <a:graphic>
          <a:graphicData uri="http://schemas.openxmlformats.org/presentationml/2006/ole">
            <mc:AlternateContent xmlns:mc="http://schemas.openxmlformats.org/markup-compatibility/2006">
              <mc:Choice xmlns:v="urn:schemas-microsoft-com:vml" Requires="v">
                <p:oleObj name="Worksheet" showAsIcon="1" r:id="rId2" imgW="914400" imgH="792360" progId="Excel.Sheet.12">
                  <p:embed/>
                </p:oleObj>
              </mc:Choice>
              <mc:Fallback>
                <p:oleObj name="Worksheet" showAsIcon="1" r:id="rId2" imgW="914400" imgH="792360" progId="Excel.Sheet.12">
                  <p:embed/>
                  <p:pic>
                    <p:nvPicPr>
                      <p:cNvPr id="0" name=""/>
                      <p:cNvPicPr/>
                      <p:nvPr/>
                    </p:nvPicPr>
                    <p:blipFill>
                      <a:blip r:embed="rId3"/>
                      <a:stretch>
                        <a:fillRect/>
                      </a:stretch>
                    </p:blipFill>
                    <p:spPr>
                      <a:xfrm>
                        <a:off x="7536729" y="2852861"/>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811303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B42D5-2D28-4898-85AB-2B7C67C2FF72}"/>
              </a:ext>
            </a:extLst>
          </p:cNvPr>
          <p:cNvSpPr>
            <a:spLocks noGrp="1"/>
          </p:cNvSpPr>
          <p:nvPr>
            <p:ph type="title"/>
          </p:nvPr>
        </p:nvSpPr>
        <p:spPr>
          <a:xfrm>
            <a:off x="914401" y="685801"/>
            <a:ext cx="10361084" cy="654967"/>
          </a:xfrm>
        </p:spPr>
        <p:txBody>
          <a:bodyPr/>
          <a:lstStyle/>
          <a:p>
            <a:r>
              <a:rPr lang="en-GB" dirty="0">
                <a:ea typeface="ＭＳ Ｐゴシック" pitchFamily="34" charset="-128"/>
              </a:rPr>
              <a:t>Unsatisfied Technical Comments – Topics</a:t>
            </a:r>
            <a:endParaRPr lang="en-US" dirty="0">
              <a:highlight>
                <a:srgbClr val="FFFF00"/>
              </a:highlight>
            </a:endParaRPr>
          </a:p>
        </p:txBody>
      </p:sp>
      <p:sp>
        <p:nvSpPr>
          <p:cNvPr id="3" name="Content Placeholder 2">
            <a:extLst>
              <a:ext uri="{FF2B5EF4-FFF2-40B4-BE49-F238E27FC236}">
                <a16:creationId xmlns:a16="http://schemas.microsoft.com/office/drawing/2014/main" id="{CBAD51C2-D27B-469C-8BE8-B36E0DFDE122}"/>
              </a:ext>
            </a:extLst>
          </p:cNvPr>
          <p:cNvSpPr>
            <a:spLocks noGrp="1"/>
          </p:cNvSpPr>
          <p:nvPr>
            <p:ph idx="1"/>
          </p:nvPr>
        </p:nvSpPr>
        <p:spPr>
          <a:xfrm>
            <a:off x="623392" y="1628801"/>
            <a:ext cx="10652093" cy="4465614"/>
          </a:xfrm>
        </p:spPr>
        <p:txBody>
          <a:bodyPr/>
          <a:lstStyle/>
          <a:p>
            <a:pPr marL="0" fontAlgn="t">
              <a:spcBef>
                <a:spcPts val="0"/>
              </a:spcBef>
              <a:spcAft>
                <a:spcPts val="600"/>
              </a:spcAft>
            </a:pPr>
            <a:r>
              <a:rPr lang="en-US" sz="2000" kern="1200" dirty="0" err="1">
                <a:latin typeface="Times New Roman" panose="02020603050405020304" pitchFamily="18" charset="0"/>
                <a:ea typeface="MS Gothic" panose="020B0609070205080204" pitchFamily="49" charset="-128"/>
              </a:rPr>
              <a:t>Aboulmagd</a:t>
            </a:r>
            <a:r>
              <a:rPr lang="en-US" sz="2000" kern="1200" dirty="0">
                <a:latin typeface="Times New Roman" panose="02020603050405020304" pitchFamily="18" charset="0"/>
                <a:ea typeface="MS Gothic" panose="020B0609070205080204" pitchFamily="49" charset="-128"/>
              </a:rPr>
              <a:t>,	Osama </a:t>
            </a:r>
            <a:r>
              <a:rPr lang="en-US" sz="2000" b="0" kern="1200" dirty="0">
                <a:latin typeface="Times New Roman" panose="02020603050405020304" pitchFamily="18" charset="0"/>
                <a:ea typeface="MS Gothic" panose="020B0609070205080204" pitchFamily="49" charset="-128"/>
              </a:rPr>
              <a:t>(Huawei) – (over 5 emails sent, presentation during </a:t>
            </a:r>
            <a:r>
              <a:rPr lang="en-US" sz="2000" b="0" kern="1200" dirty="0" err="1">
                <a:latin typeface="Times New Roman" panose="02020603050405020304" pitchFamily="18" charset="0"/>
                <a:ea typeface="MS Gothic" panose="020B0609070205080204" pitchFamily="49" charset="-128"/>
              </a:rPr>
              <a:t>TGbb</a:t>
            </a:r>
            <a:r>
              <a:rPr lang="en-US" sz="2000" b="0" kern="1200" dirty="0">
                <a:latin typeface="Times New Roman" panose="02020603050405020304" pitchFamily="18" charset="0"/>
                <a:ea typeface="MS Gothic" panose="020B0609070205080204" pitchFamily="49" charset="-128"/>
              </a:rPr>
              <a:t> teleconference held to address the concerns, reply to the concerns provided and in-person discussions held during Sept.’22 interim)</a:t>
            </a:r>
          </a:p>
          <a:p>
            <a:pPr marL="400050" lvl="1" fontAlgn="t">
              <a:spcBef>
                <a:spcPts val="0"/>
              </a:spcBef>
              <a:spcAft>
                <a:spcPts val="600"/>
              </a:spcAft>
              <a:buFont typeface="Arial" panose="020B0604020202020204" pitchFamily="34" charset="0"/>
              <a:buChar char="•"/>
            </a:pPr>
            <a:r>
              <a:rPr lang="en-US" sz="1600" b="0" kern="1200" dirty="0">
                <a:latin typeface="Times New Roman" panose="02020603050405020304" pitchFamily="18" charset="0"/>
                <a:ea typeface="MS Gothic" panose="020B0609070205080204" pitchFamily="49" charset="-128"/>
              </a:rPr>
              <a:t>More information was required on the MAC/PHY for LC. The commenter failed to identify changes in sufficient details so that the specific wording of the changes that would satisfy the commenter could be determined. </a:t>
            </a:r>
          </a:p>
          <a:p>
            <a:pPr marL="0" fontAlgn="t">
              <a:spcBef>
                <a:spcPts val="0"/>
              </a:spcBef>
              <a:spcAft>
                <a:spcPts val="600"/>
              </a:spcAft>
            </a:pPr>
            <a:r>
              <a:rPr lang="en-US" sz="2000" kern="1200" dirty="0">
                <a:latin typeface="Times New Roman" panose="02020603050405020304" pitchFamily="18" charset="0"/>
                <a:ea typeface="MS Gothic" panose="020B0609070205080204" pitchFamily="49" charset="-128"/>
              </a:rPr>
              <a:t>Segev, Jonathan </a:t>
            </a:r>
            <a:r>
              <a:rPr lang="en-US" sz="2000" b="0" kern="1200" dirty="0">
                <a:latin typeface="Times New Roman" panose="02020603050405020304" pitchFamily="18" charset="0"/>
                <a:ea typeface="MS Gothic" panose="020B0609070205080204" pitchFamily="49" charset="-128"/>
              </a:rPr>
              <a:t>(Intel) – (over 4 emails sent, and in-person discussions held during Sept.’22 interim)</a:t>
            </a:r>
          </a:p>
          <a:p>
            <a:pPr marL="400050" lvl="1" fontAlgn="t">
              <a:spcBef>
                <a:spcPts val="0"/>
              </a:spcBef>
              <a:spcAft>
                <a:spcPts val="600"/>
              </a:spcAft>
              <a:buFont typeface="Arial" panose="020B0604020202020204" pitchFamily="34" charset="0"/>
              <a:buChar char="•"/>
            </a:pPr>
            <a:r>
              <a:rPr lang="en-US" sz="1600" b="0" kern="1200" dirty="0">
                <a:latin typeface="Times New Roman" panose="02020603050405020304" pitchFamily="18" charset="0"/>
                <a:ea typeface="MS Gothic" panose="020B0609070205080204" pitchFamily="49" charset="-128"/>
              </a:rPr>
              <a:t>Concerns that the Fine Time Measurement mechanisms might not work with LC. The commenter failed to identify changes in sufficient details so that the specific wording of the changes that would satisfy the commenter could be determined. </a:t>
            </a:r>
          </a:p>
          <a:p>
            <a:pPr marL="400050" lvl="1" fontAlgn="t">
              <a:spcBef>
                <a:spcPts val="0"/>
              </a:spcBef>
              <a:spcAft>
                <a:spcPts val="600"/>
              </a:spcAft>
              <a:buFont typeface="Arial" panose="020B0604020202020204" pitchFamily="34" charset="0"/>
              <a:buChar char="•"/>
            </a:pPr>
            <a:endParaRPr lang="en-US" sz="1600" kern="1200" dirty="0">
              <a:latin typeface="Times New Roman" panose="02020603050405020304" pitchFamily="18" charset="0"/>
              <a:ea typeface="MS Gothic" panose="020B0609070205080204" pitchFamily="49" charset="-128"/>
            </a:endParaRPr>
          </a:p>
          <a:p>
            <a:pPr marL="400050" lvl="1" fontAlgn="t">
              <a:spcBef>
                <a:spcPts val="0"/>
              </a:spcBef>
              <a:spcAft>
                <a:spcPts val="600"/>
              </a:spcAft>
              <a:buFont typeface="Arial" panose="020B0604020202020204" pitchFamily="34" charset="0"/>
              <a:buChar char="•"/>
            </a:pPr>
            <a:endParaRPr lang="en-US" sz="1600" kern="1200" dirty="0">
              <a:latin typeface="Times New Roman" panose="02020603050405020304" pitchFamily="18" charset="0"/>
              <a:ea typeface="MS Gothic" panose="020B0609070205080204" pitchFamily="49" charset="-128"/>
            </a:endParaRPr>
          </a:p>
          <a:p>
            <a:pPr marL="400050" lvl="1" fontAlgn="t">
              <a:spcBef>
                <a:spcPts val="0"/>
              </a:spcBef>
              <a:spcAft>
                <a:spcPts val="600"/>
              </a:spcAft>
              <a:buFont typeface="Arial" panose="020B0604020202020204" pitchFamily="34" charset="0"/>
              <a:buChar char="•"/>
            </a:pPr>
            <a:endParaRPr lang="en-US" sz="2000" b="0" kern="1200" dirty="0">
              <a:latin typeface="Times New Roman" panose="02020603050405020304" pitchFamily="18" charset="0"/>
              <a:ea typeface="MS Gothic" panose="020B0609070205080204" pitchFamily="49" charset="-128"/>
            </a:endParaRPr>
          </a:p>
        </p:txBody>
      </p:sp>
      <p:sp>
        <p:nvSpPr>
          <p:cNvPr id="4" name="Slide Number Placeholder 3">
            <a:extLst>
              <a:ext uri="{FF2B5EF4-FFF2-40B4-BE49-F238E27FC236}">
                <a16:creationId xmlns:a16="http://schemas.microsoft.com/office/drawing/2014/main" id="{EE0B9C11-459E-4421-BACA-3F30CF836066}"/>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F27E2E38-08C3-48E2-8AE5-22B4C368959F}"/>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AB031DDC-655F-4BEF-93F6-15FEC002D0D3}"/>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4037269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CD08E-C863-C134-67C3-1C37790631E3}"/>
              </a:ext>
            </a:extLst>
          </p:cNvPr>
          <p:cNvSpPr>
            <a:spLocks noGrp="1"/>
          </p:cNvSpPr>
          <p:nvPr>
            <p:ph type="title"/>
          </p:nvPr>
        </p:nvSpPr>
        <p:spPr/>
        <p:txBody>
          <a:bodyPr/>
          <a:lstStyle/>
          <a:p>
            <a:r>
              <a:rPr lang="en-US" dirty="0"/>
              <a:t>CSD Reaffirmation</a:t>
            </a:r>
          </a:p>
        </p:txBody>
      </p:sp>
      <p:sp>
        <p:nvSpPr>
          <p:cNvPr id="3" name="Content Placeholder 2">
            <a:extLst>
              <a:ext uri="{FF2B5EF4-FFF2-40B4-BE49-F238E27FC236}">
                <a16:creationId xmlns:a16="http://schemas.microsoft.com/office/drawing/2014/main" id="{18282FEF-4D79-EFB0-C421-5EB2AAFEEF9C}"/>
              </a:ext>
            </a:extLst>
          </p:cNvPr>
          <p:cNvSpPr>
            <a:spLocks noGrp="1"/>
          </p:cNvSpPr>
          <p:nvPr>
            <p:ph idx="1"/>
          </p:nvPr>
        </p:nvSpPr>
        <p:spPr/>
        <p:txBody>
          <a:bodyPr/>
          <a:lstStyle/>
          <a:p>
            <a:r>
              <a:rPr lang="en-US" dirty="0"/>
              <a:t>The CSD has been re-affirmed as part of the motion to request the EC to forward the draft to SA Ballot:</a:t>
            </a:r>
          </a:p>
          <a:p>
            <a:endParaRPr lang="en-US" dirty="0"/>
          </a:p>
          <a:p>
            <a:r>
              <a:rPr lang="en-GB" altLang="en-US" dirty="0">
                <a:hlinkClick r:id="rId2"/>
              </a:rPr>
              <a:t>https://mentor.ieee.org/802-ec/dcn/18/ec-18-0080-00-ACSD-802-11bb.docx</a:t>
            </a:r>
            <a:r>
              <a:rPr lang="en-GB" altLang="en-US" dirty="0"/>
              <a:t> </a:t>
            </a:r>
            <a:endParaRPr lang="en-US" dirty="0"/>
          </a:p>
        </p:txBody>
      </p:sp>
      <p:sp>
        <p:nvSpPr>
          <p:cNvPr id="4" name="Slide Number Placeholder 3">
            <a:extLst>
              <a:ext uri="{FF2B5EF4-FFF2-40B4-BE49-F238E27FC236}">
                <a16:creationId xmlns:a16="http://schemas.microsoft.com/office/drawing/2014/main" id="{1F6A5969-9813-6BF9-7AA5-1BEC744B7C3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65A4B7B8-2CC5-10E8-F001-B1F63455A52F}"/>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416A69F6-DDB6-8452-C92B-18EB06ECDC66}"/>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291147947"/>
      </p:ext>
    </p:extLst>
  </p:cSld>
  <p:clrMapOvr>
    <a:masterClrMapping/>
  </p:clrMapOvr>
</p:sld>
</file>

<file path=ppt/theme/theme1.xml><?xml version="1.0" encoding="utf-8"?>
<a:theme xmlns:a="http://schemas.openxmlformats.org/drawingml/2006/main" name="Office Theme">
  <a:themeElements>
    <a:clrScheme name="Custom 7">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0</TotalTime>
  <Words>1128</Words>
  <Application>Microsoft Office PowerPoint</Application>
  <PresentationFormat>Widescreen</PresentationFormat>
  <Paragraphs>243</Paragraphs>
  <Slides>12</Slides>
  <Notes>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12</vt:i4>
      </vt:variant>
    </vt:vector>
  </HeadingPairs>
  <TitlesOfParts>
    <vt:vector size="18" baseType="lpstr">
      <vt:lpstr>Arial</vt:lpstr>
      <vt:lpstr>Calibri</vt:lpstr>
      <vt:lpstr>Times New Roman</vt:lpstr>
      <vt:lpstr>Office Theme</vt:lpstr>
      <vt:lpstr>Document</vt:lpstr>
      <vt:lpstr>Worksheet</vt:lpstr>
      <vt:lpstr>P802.11bb Report to EC on Approval  to go to SA Ballot</vt:lpstr>
      <vt:lpstr>Introduction</vt:lpstr>
      <vt:lpstr>Status Summary</vt:lpstr>
      <vt:lpstr>802.11 WG Letter Ballot Results – P802.11bb</vt:lpstr>
      <vt:lpstr>802.11 WG Letter Ballot Comments – P802.11bb</vt:lpstr>
      <vt:lpstr>Unsatisfied Technical comments by commenter</vt:lpstr>
      <vt:lpstr>Unsatisfied comments</vt:lpstr>
      <vt:lpstr>Unsatisfied Technical Comments – Topics</vt:lpstr>
      <vt:lpstr>CSD Reaffirmation</vt:lpstr>
      <vt:lpstr>IEEE-SA Mandatory Editorial Coordination</vt:lpstr>
      <vt:lpstr>TGbb Projected Timeline</vt:lpstr>
      <vt:lpstr>Revision history of this document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P802.11az Report to EC on Approval to go to SA Ballot</dc:title>
  <dc:creator>Jonathan Segev</dc:creator>
  <cp:keywords/>
  <cp:lastModifiedBy>Nikola Serafimovski</cp:lastModifiedBy>
  <cp:revision>238</cp:revision>
  <cp:lastPrinted>1601-01-01T00:00:00Z</cp:lastPrinted>
  <dcterms:created xsi:type="dcterms:W3CDTF">2019-11-09T15:46:46Z</dcterms:created>
  <dcterms:modified xsi:type="dcterms:W3CDTF">2022-10-04T10:13:25Z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8cbb5918-7074-460f-8109-a37032fced48</vt:lpwstr>
  </property>
  <property fmtid="{D5CDD505-2E9C-101B-9397-08002B2CF9AE}" pid="3" name="CTP_TimeStamp">
    <vt:lpwstr>2020-02-02 19:26:57Z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