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79"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79"/>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7" d="100"/>
          <a:sy n="87" d="100"/>
        </p:scale>
        <p:origin x="725"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975-01-0000-tgbb-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P802.11bb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2022-10-03</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1596423"/>
              </p:ext>
            </p:extLst>
          </p:nvPr>
        </p:nvGraphicFramePr>
        <p:xfrm>
          <a:off x="1063625" y="2863850"/>
          <a:ext cx="10058400" cy="2308225"/>
        </p:xfrm>
        <a:graphic>
          <a:graphicData uri="http://schemas.openxmlformats.org/presentationml/2006/ole">
            <mc:AlternateContent xmlns:mc="http://schemas.openxmlformats.org/markup-compatibility/2006">
              <mc:Choice xmlns:v="urn:schemas-microsoft-com:vml" Requires="v">
                <p:oleObj name="Document" r:id="rId3" imgW="10466184" imgH="2400969" progId="Word.Document.8">
                  <p:embed/>
                </p:oleObj>
              </mc:Choice>
              <mc:Fallback>
                <p:oleObj name="Document" r:id="rId3" imgW="10466184" imgH="2400969" progId="Word.Document.8">
                  <p:embed/>
                  <p:pic>
                    <p:nvPicPr>
                      <p:cNvPr id="3075" name="Object 3"/>
                      <p:cNvPicPr>
                        <a:picLocks noChangeAspect="1" noChangeArrowheads="1"/>
                      </p:cNvPicPr>
                      <p:nvPr/>
                    </p:nvPicPr>
                    <p:blipFill>
                      <a:blip r:embed="rId4"/>
                      <a:srcRect/>
                      <a:stretch>
                        <a:fillRect/>
                      </a:stretch>
                    </p:blipFill>
                    <p:spPr bwMode="auto">
                      <a:xfrm>
                        <a:off x="1063625" y="2863850"/>
                        <a:ext cx="10058400" cy="2308225"/>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completed in the final report doc.: IEEE 802.11-22/0975r1:</a:t>
            </a:r>
          </a:p>
          <a:p>
            <a:endParaRPr lang="en-US" dirty="0"/>
          </a:p>
          <a:p>
            <a:r>
              <a:rPr lang="en-US" dirty="0">
                <a:hlinkClick r:id="rId2"/>
              </a:rPr>
              <a:t>https://mentor.ieee.org/802.11/dcn/22/11-22-0975-01-0000-tgbb-mdr-report.docx</a:t>
            </a:r>
            <a:endParaRPr lang="en-US" dirty="0"/>
          </a:p>
          <a:p>
            <a:endParaRPr lang="en-US" dirty="0"/>
          </a:p>
          <a:p>
            <a:r>
              <a:rPr lang="en-US" dirty="0"/>
              <a:t>Awaiting MEC feedback</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Nikola Serafimovski (pureLiFi)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TGbb</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582643169"/>
              </p:ext>
            </p:extLst>
          </p:nvPr>
        </p:nvGraphicFramePr>
        <p:xfrm>
          <a:off x="1831224" y="1802171"/>
          <a:ext cx="8527437" cy="360680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WG recirculation LB on D4.0</a:t>
                      </a:r>
                    </a:p>
                  </a:txBody>
                  <a:tcPr/>
                </a:tc>
                <a:tc>
                  <a:txBody>
                    <a:bodyPr/>
                    <a:lstStyle/>
                    <a:p>
                      <a:r>
                        <a:rPr lang="en-US" dirty="0"/>
                        <a:t>16 Sept.</a:t>
                      </a:r>
                    </a:p>
                  </a:txBody>
                  <a:tcPr/>
                </a:tc>
                <a:tc>
                  <a:txBody>
                    <a:bodyPr/>
                    <a:lstStyle/>
                    <a:p>
                      <a:r>
                        <a:rPr lang="en-US" dirty="0"/>
                        <a:t>1 Oct. </a:t>
                      </a:r>
                    </a:p>
                  </a:txBody>
                  <a:tcPr/>
                </a:tc>
                <a:extLst>
                  <a:ext uri="{0D108BD9-81ED-4DB2-BD59-A6C34878D82A}">
                    <a16:rowId xmlns:a16="http://schemas.microsoft.com/office/drawing/2014/main" val="2792863220"/>
                  </a:ext>
                </a:extLst>
              </a:tr>
              <a:tr h="370840">
                <a:tc>
                  <a:txBody>
                    <a:bodyPr/>
                    <a:lstStyle/>
                    <a:p>
                      <a:r>
                        <a:rPr lang="en-US" dirty="0"/>
                        <a:t>Conf. call for motions on D4.0 comments</a:t>
                      </a:r>
                    </a:p>
                  </a:txBody>
                  <a:tcPr/>
                </a:tc>
                <a:tc>
                  <a:txBody>
                    <a:bodyPr/>
                    <a:lstStyle/>
                    <a:p>
                      <a:r>
                        <a:rPr lang="en-US" dirty="0"/>
                        <a:t>4 Oct</a:t>
                      </a:r>
                    </a:p>
                  </a:txBody>
                  <a:tcPr/>
                </a:tc>
                <a:tc>
                  <a:txBody>
                    <a:bodyPr/>
                    <a:lstStyle/>
                    <a:p>
                      <a:endParaRPr lang="en-US" dirty="0"/>
                    </a:p>
                  </a:txBody>
                  <a:tcPr/>
                </a:tc>
                <a:extLst>
                  <a:ext uri="{0D108BD9-81ED-4DB2-BD59-A6C34878D82A}">
                    <a16:rowId xmlns:a16="http://schemas.microsoft.com/office/drawing/2014/main" val="3115994122"/>
                  </a:ext>
                </a:extLst>
              </a:tr>
              <a:tr h="370840">
                <a:tc>
                  <a:txBody>
                    <a:bodyPr/>
                    <a:lstStyle/>
                    <a:p>
                      <a:r>
                        <a:rPr lang="en-US" dirty="0"/>
                        <a:t>EC approval to SA ballot </a:t>
                      </a:r>
                    </a:p>
                  </a:txBody>
                  <a:tcPr>
                    <a:solidFill>
                      <a:srgbClr val="CBCBCB"/>
                    </a:solidFill>
                  </a:tcPr>
                </a:tc>
                <a:tc>
                  <a:txBody>
                    <a:bodyPr/>
                    <a:lstStyle/>
                    <a:p>
                      <a:r>
                        <a:rPr lang="en-US" dirty="0"/>
                        <a:t>4 Oct. </a:t>
                      </a:r>
                    </a:p>
                  </a:txBody>
                  <a:tcPr>
                    <a:solidFill>
                      <a:srgbClr val="CBCBCB"/>
                    </a:solidFill>
                  </a:tcPr>
                </a:tc>
                <a:tc>
                  <a:txBody>
                    <a:bodyPr/>
                    <a:lstStyle/>
                    <a:p>
                      <a:endParaRPr lang="en-US" dirty="0"/>
                    </a:p>
                  </a:txBody>
                  <a:tcPr>
                    <a:solidFill>
                      <a:srgbClr val="CBCBCB"/>
                    </a:solidFill>
                  </a:tcPr>
                </a:tc>
                <a:extLst>
                  <a:ext uri="{0D108BD9-81ED-4DB2-BD59-A6C34878D82A}">
                    <a16:rowId xmlns:a16="http://schemas.microsoft.com/office/drawing/2014/main" val="963134139"/>
                  </a:ext>
                </a:extLst>
              </a:tr>
              <a:tr h="370840">
                <a:tc>
                  <a:txBody>
                    <a:bodyPr/>
                    <a:lstStyle/>
                    <a:p>
                      <a:r>
                        <a:rPr lang="en-US" dirty="0"/>
                        <a:t>First SA Ballot</a:t>
                      </a:r>
                    </a:p>
                  </a:txBody>
                  <a:tcPr/>
                </a:tc>
                <a:tc>
                  <a:txBody>
                    <a:bodyPr/>
                    <a:lstStyle/>
                    <a:p>
                      <a:r>
                        <a:rPr lang="en-US" dirty="0"/>
                        <a:t>Oct. 5</a:t>
                      </a:r>
                      <a:r>
                        <a:rPr lang="en-US" baseline="30000" dirty="0"/>
                        <a:t>th</a:t>
                      </a:r>
                      <a:r>
                        <a:rPr lang="en-US" dirty="0"/>
                        <a:t> 2022</a:t>
                      </a:r>
                    </a:p>
                  </a:txBody>
                  <a:tcPr/>
                </a:tc>
                <a:tc>
                  <a:txBody>
                    <a:bodyPr/>
                    <a:lstStyle/>
                    <a:p>
                      <a:r>
                        <a:rPr lang="en-US" dirty="0"/>
                        <a:t>Nov. 4, 2022 (30 days)</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dirty="0"/>
              <a:t>R0			Unfinished draft version</a:t>
            </a:r>
          </a:p>
          <a:p>
            <a:r>
              <a:rPr lang="en-US" dirty="0"/>
              <a:t>R1			Updated draft removing known Approve voters and changing the 			associate relevant resolutions</a:t>
            </a:r>
          </a:p>
          <a:p>
            <a:r>
              <a:rPr lang="en-US" dirty="0"/>
              <a:t>R2 			Updated draft to include new timeline</a:t>
            </a:r>
          </a:p>
          <a:p>
            <a:r>
              <a:rPr lang="en-US" dirty="0"/>
              <a:t>R3 			Updated draft to include WG results</a:t>
            </a:r>
          </a:p>
          <a:p>
            <a:r>
              <a:rPr lang="en-US" dirty="0"/>
              <a:t>R4 			Updated draft to reflect D4.0 WG LB results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unconditional approval </a:t>
            </a:r>
            <a:r>
              <a:rPr lang="en-GB" dirty="0">
                <a:ea typeface="ＭＳ Ｐゴシック" pitchFamily="34" charset="-128"/>
              </a:rPr>
              <a:t>to send IEEE P802.11bb to SA Ballot.</a:t>
            </a:r>
          </a:p>
          <a:p>
            <a:pPr>
              <a:buFont typeface="Arial" panose="020B0604020202020204" pitchFamily="34" charset="0"/>
              <a:buChar char="•"/>
            </a:pPr>
            <a:r>
              <a:rPr lang="en-GB" dirty="0">
                <a:ea typeface="ＭＳ Ｐゴシック" pitchFamily="34" charset="-128"/>
              </a:rPr>
              <a:t>The doc. 11-22/1593r2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57-1-19</a:t>
            </a:r>
          </a:p>
          <a:p>
            <a:pPr>
              <a:buFont typeface="Arial" panose="020B0604020202020204" pitchFamily="34" charset="0"/>
              <a:buChar char="•"/>
            </a:pPr>
            <a:r>
              <a:rPr lang="en-GB" dirty="0">
                <a:ea typeface="ＭＳ Ｐゴシック" pitchFamily="34" charset="-128"/>
              </a:rPr>
              <a:t>doc. 11-22/1593r3 adds motion results</a:t>
            </a:r>
          </a:p>
          <a:p>
            <a:pPr>
              <a:buFont typeface="Arial" panose="020B0604020202020204" pitchFamily="34" charset="0"/>
              <a:buChar char="•"/>
            </a:pPr>
            <a:r>
              <a:rPr lang="en-GB" dirty="0">
                <a:ea typeface="ＭＳ Ｐゴシック" pitchFamily="34" charset="-128"/>
              </a:rPr>
              <a:t>doc. 11-22/1593r4 corrects the timeline based on D4.0 WG LB recirculation</a:t>
            </a:r>
          </a:p>
          <a:p>
            <a:pPr>
              <a:buFont typeface="Arial" panose="020B0604020202020204" pitchFamily="34" charset="0"/>
              <a:buChar char="•"/>
            </a:pPr>
            <a:endParaRPr lang="en-GB" dirty="0">
              <a:ea typeface="ＭＳ Ｐゴシック" pitchFamily="34" charset="-128"/>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a:xfrm>
            <a:off x="904647" y="1556792"/>
            <a:ext cx="10361084" cy="4113213"/>
          </a:xfrm>
        </p:spPr>
        <p:txBody>
          <a:bodyPr/>
          <a:lstStyle/>
          <a:p>
            <a:pPr>
              <a:buFont typeface="Arial" panose="020B0604020202020204" pitchFamily="34" charset="0"/>
              <a:buChar char="•"/>
            </a:pPr>
            <a:r>
              <a:rPr lang="en-US" dirty="0"/>
              <a:t>The </a:t>
            </a:r>
            <a:r>
              <a:rPr lang="en-US" dirty="0" err="1"/>
              <a:t>TGbb</a:t>
            </a:r>
            <a:r>
              <a:rPr lang="en-US" dirty="0"/>
              <a:t> Draft has gone through 4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D3.0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14 new “must be satisfied comments” were received. </a:t>
            </a:r>
          </a:p>
          <a:p>
            <a:pPr lvl="1">
              <a:buFont typeface="Arial" panose="020B0604020202020204" pitchFamily="34" charset="0"/>
              <a:buChar char="•"/>
            </a:pPr>
            <a:r>
              <a:rPr lang="en-US" dirty="0"/>
              <a:t>29 new comments came from “approve voters”</a:t>
            </a:r>
          </a:p>
          <a:p>
            <a:pPr lvl="1">
              <a:buFont typeface="Arial" panose="020B0604020202020204" pitchFamily="34" charset="0"/>
              <a:buChar char="•"/>
            </a:pPr>
            <a:r>
              <a:rPr lang="en-US" dirty="0"/>
              <a:t>The TG decided create a D4.0 to address the comments to perfect the draft; Motion to started WG Letter Ballot on D4.0 passed during September 2022 Interim Meeting</a:t>
            </a:r>
          </a:p>
          <a:p>
            <a:pPr>
              <a:buFont typeface="Arial" panose="020B0604020202020204" pitchFamily="34" charset="0"/>
              <a:buChar char="•"/>
            </a:pPr>
            <a:r>
              <a:rPr lang="en-US" dirty="0"/>
              <a:t>The WG Letter Ballot on D4.0 produced only 1 new comment with no new disapprove votes</a:t>
            </a:r>
          </a:p>
          <a:p>
            <a:pPr>
              <a:buFont typeface="Arial" panose="020B0604020202020204" pitchFamily="34" charset="0"/>
              <a:buChar char="•"/>
            </a:pPr>
            <a:r>
              <a:rPr lang="en-US" dirty="0"/>
              <a:t>The TG has resolved 511 comments received on drafts 1.0 to 4.0.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Nikola Serafimovski (pureLiFi)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P802.11bb</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295441138"/>
              </p:ext>
            </p:extLst>
          </p:nvPr>
        </p:nvGraphicFramePr>
        <p:xfrm>
          <a:off x="335360" y="1477536"/>
          <a:ext cx="11521281" cy="4843224"/>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314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59</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12.16%</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221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87%</a:t>
                      </a:r>
                    </a:p>
                  </a:txBody>
                  <a:tcPr marL="7620" marR="7620" marT="7620" marB="0"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357</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74%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14.02%</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271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94%</a:t>
                      </a:r>
                    </a:p>
                  </a:txBody>
                  <a:tcPr marL="7620" marR="7620" marT="7620" marB="0" anchor="ct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15.46%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281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95%</a:t>
                      </a:r>
                    </a:p>
                  </a:txBody>
                  <a:tcPr marL="7620" marR="7620" marT="7620" marB="0" anchor="ct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Post-ballot update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77%</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15.46%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293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309147701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 Oct.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14.64%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301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999%</a:t>
                      </a:r>
                    </a:p>
                  </a:txBody>
                  <a:tcPr marL="7620" marR="7620" marT="7620" marB="0" anchor="ct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P802.11bb</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Nikola Serafimovski (pureLiFi)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957336118"/>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333 (183 T, 131 E, 19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112 (63 T, 38 E, 11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65 (30 T, 21 E, 14 G)</a:t>
                      </a:r>
                    </a:p>
                  </a:txBody>
                  <a:tcPr anchor="ctr"/>
                </a:tc>
                <a:extLst>
                  <a:ext uri="{0D108BD9-81ED-4DB2-BD59-A6C34878D82A}">
                    <a16:rowId xmlns:a16="http://schemas.microsoft.com/office/drawing/2014/main" val="10003"/>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 Oct.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 (1 T, 0 E, 0 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511 (277 T, 190 E, 44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368747648"/>
              </p:ext>
            </p:extLst>
          </p:nvPr>
        </p:nvGraphicFramePr>
        <p:xfrm>
          <a:off x="191344" y="1623758"/>
          <a:ext cx="11665295" cy="192632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LB260</a:t>
                      </a:r>
                    </a:p>
                  </a:txBody>
                  <a:tcPr/>
                </a:tc>
                <a:tc>
                  <a:txBody>
                    <a:bodyPr/>
                    <a:lstStyle/>
                    <a:p>
                      <a:pPr algn="ctr"/>
                      <a:r>
                        <a:rPr lang="en-US" sz="1600" dirty="0"/>
                        <a:t>LB263</a:t>
                      </a:r>
                    </a:p>
                  </a:txBody>
                  <a:tcPr/>
                </a:tc>
                <a:tc>
                  <a:txBody>
                    <a:bodyPr/>
                    <a:lstStyle/>
                    <a:p>
                      <a:pPr algn="ctr"/>
                      <a:r>
                        <a:rPr lang="en-US" sz="1600" dirty="0"/>
                        <a:t>LB267</a:t>
                      </a:r>
                    </a:p>
                  </a:txBody>
                  <a:tcPr/>
                </a:tc>
                <a:tc>
                  <a:txBody>
                    <a:bodyPr/>
                    <a:lstStyle/>
                    <a:p>
                      <a:pPr algn="ctr"/>
                      <a:endParaRPr lang="en-US" sz="1600" dirty="0"/>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err="1"/>
                        <a:t>Aboulmagd</a:t>
                      </a:r>
                      <a:r>
                        <a:rPr lang="en-US" sz="1600" dirty="0"/>
                        <a:t>, Osama (Huawei)</a:t>
                      </a:r>
                    </a:p>
                  </a:txBody>
                  <a:tcPr/>
                </a:tc>
                <a:tc>
                  <a:txBody>
                    <a:bodyPr/>
                    <a:lstStyle/>
                    <a:p>
                      <a:pPr algn="ctr"/>
                      <a:r>
                        <a:rPr lang="en-US" sz="1600" dirty="0"/>
                        <a:t>2</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2</a:t>
                      </a:r>
                    </a:p>
                  </a:txBody>
                  <a:tcPr/>
                </a:tc>
                <a:extLst>
                  <a:ext uri="{0D108BD9-81ED-4DB2-BD59-A6C34878D82A}">
                    <a16:rowId xmlns:a16="http://schemas.microsoft.com/office/drawing/2014/main" val="3614382544"/>
                  </a:ext>
                </a:extLst>
              </a:tr>
              <a:tr h="292608">
                <a:tc>
                  <a:txBody>
                    <a:bodyPr/>
                    <a:lstStyle/>
                    <a:p>
                      <a:r>
                        <a:rPr lang="en-US" sz="1600" dirty="0"/>
                        <a:t>Segev, Jonathan (Intel)</a:t>
                      </a:r>
                    </a:p>
                  </a:txBody>
                  <a:tcPr/>
                </a:tc>
                <a:tc>
                  <a:txBody>
                    <a:bodyPr/>
                    <a:lstStyle/>
                    <a:p>
                      <a:pPr algn="ctr"/>
                      <a:r>
                        <a:rPr lang="en-US" sz="1600" dirty="0"/>
                        <a:t>0</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1</a:t>
                      </a:r>
                    </a:p>
                  </a:txBody>
                  <a:tcPr/>
                </a:tc>
                <a:extLst>
                  <a:ext uri="{0D108BD9-81ED-4DB2-BD59-A6C34878D82A}">
                    <a16:rowId xmlns:a16="http://schemas.microsoft.com/office/drawing/2014/main" val="874219747"/>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982269102"/>
                  </a:ext>
                </a:extLst>
              </a:tr>
              <a:tr h="334400">
                <a:tc>
                  <a:txBody>
                    <a:bodyPr/>
                    <a:lstStyle/>
                    <a:p>
                      <a:r>
                        <a:rPr lang="en-US" sz="1600" b="1" dirty="0"/>
                        <a:t>Total</a:t>
                      </a:r>
                    </a:p>
                  </a:txBody>
                  <a:tcPr/>
                </a:tc>
                <a:tc>
                  <a:txBody>
                    <a:bodyPr/>
                    <a:lstStyle/>
                    <a:p>
                      <a:pPr algn="ctr"/>
                      <a:r>
                        <a:rPr lang="en-US" sz="1600" dirty="0"/>
                        <a:t>2</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3</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Nikola Serafimovski (pureLiFi)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260 through LB269</a:t>
            </a:r>
          </a:p>
        </p:txBody>
      </p:sp>
      <p:graphicFrame>
        <p:nvGraphicFramePr>
          <p:cNvPr id="8" name="Object 7">
            <a:extLst>
              <a:ext uri="{FF2B5EF4-FFF2-40B4-BE49-F238E27FC236}">
                <a16:creationId xmlns:a16="http://schemas.microsoft.com/office/drawing/2014/main" id="{EA76548F-D431-F367-E38B-26F3D9B11A25}"/>
              </a:ext>
            </a:extLst>
          </p:cNvPr>
          <p:cNvGraphicFramePr>
            <a:graphicFrameLocks noChangeAspect="1"/>
          </p:cNvGraphicFramePr>
          <p:nvPr>
            <p:extLst>
              <p:ext uri="{D42A27DB-BD31-4B8C-83A1-F6EECF244321}">
                <p14:modId xmlns:p14="http://schemas.microsoft.com/office/powerpoint/2010/main" val="1003928301"/>
              </p:ext>
            </p:extLst>
          </p:nvPr>
        </p:nvGraphicFramePr>
        <p:xfrm>
          <a:off x="7536729" y="2852861"/>
          <a:ext cx="914400" cy="792163"/>
        </p:xfrm>
        <a:graphic>
          <a:graphicData uri="http://schemas.openxmlformats.org/presentationml/2006/ole">
            <mc:AlternateContent xmlns:mc="http://schemas.openxmlformats.org/markup-compatibility/2006">
              <mc:Choice xmlns:v="urn:schemas-microsoft-com:vml" Requires="v">
                <p:oleObj name="Worksheet" showAsIcon="1" r:id="rId2" imgW="914400" imgH="792360" progId="Excel.Sheet.12">
                  <p:embed/>
                </p:oleObj>
              </mc:Choice>
              <mc:Fallback>
                <p:oleObj name="Worksheet" showAsIcon="1" r:id="rId2" imgW="914400" imgH="792360" progId="Excel.Sheet.12">
                  <p:embed/>
                  <p:pic>
                    <p:nvPicPr>
                      <p:cNvPr id="0" name=""/>
                      <p:cNvPicPr/>
                      <p:nvPr/>
                    </p:nvPicPr>
                    <p:blipFill>
                      <a:blip r:embed="rId3"/>
                      <a:stretch>
                        <a:fillRect/>
                      </a:stretch>
                    </p:blipFill>
                    <p:spPr>
                      <a:xfrm>
                        <a:off x="7536729" y="2852861"/>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err="1">
                <a:latin typeface="Times New Roman" panose="02020603050405020304" pitchFamily="18" charset="0"/>
                <a:ea typeface="MS Gothic" panose="020B0609070205080204" pitchFamily="49" charset="-128"/>
              </a:rPr>
              <a:t>Aboulmagd</a:t>
            </a:r>
            <a:r>
              <a:rPr lang="en-US" sz="2000" kern="1200" dirty="0">
                <a:latin typeface="Times New Roman" panose="02020603050405020304" pitchFamily="18" charset="0"/>
                <a:ea typeface="MS Gothic" panose="020B0609070205080204" pitchFamily="49" charset="-128"/>
              </a:rPr>
              <a:t>,	Osama </a:t>
            </a:r>
            <a:r>
              <a:rPr lang="en-US" sz="2000" b="0" kern="1200" dirty="0">
                <a:latin typeface="Times New Roman" panose="02020603050405020304" pitchFamily="18" charset="0"/>
                <a:ea typeface="MS Gothic" panose="020B0609070205080204" pitchFamily="49" charset="-128"/>
              </a:rPr>
              <a:t>(Huawei) – (over 5 emails sent, presentation during </a:t>
            </a:r>
            <a:r>
              <a:rPr lang="en-US" sz="2000" b="0" kern="1200" dirty="0" err="1">
                <a:latin typeface="Times New Roman" panose="02020603050405020304" pitchFamily="18" charset="0"/>
                <a:ea typeface="MS Gothic" panose="020B0609070205080204" pitchFamily="49" charset="-128"/>
              </a:rPr>
              <a:t>TGbb</a:t>
            </a:r>
            <a:r>
              <a:rPr lang="en-US" sz="2000" b="0" kern="1200" dirty="0">
                <a:latin typeface="Times New Roman" panose="02020603050405020304" pitchFamily="18" charset="0"/>
                <a:ea typeface="MS Gothic" panose="020B0609070205080204" pitchFamily="49" charset="-128"/>
              </a:rPr>
              <a:t> teleconference held to address the concerns, reply to the concerns provided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More information was required on the MAC/PHY for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Segev, Jonathan </a:t>
            </a:r>
            <a:r>
              <a:rPr lang="en-US" sz="2000" b="0" kern="1200" dirty="0">
                <a:latin typeface="Times New Roman" panose="02020603050405020304" pitchFamily="18" charset="0"/>
                <a:ea typeface="MS Gothic" panose="020B0609070205080204" pitchFamily="49" charset="-128"/>
              </a:rPr>
              <a:t>(Intel) – (over 4 emails sent,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Fine Time Measurement mechanisms might not work with LC. The commenter failed to identify changes in sufficient details so that the specific wording of the changes that would satisfy the commenter could be determined. </a:t>
            </a: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2000"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motion to request the EC to forward the draft to SA Ballot:</a:t>
            </a:r>
          </a:p>
          <a:p>
            <a:endParaRPr lang="en-US" dirty="0"/>
          </a:p>
          <a:p>
            <a:r>
              <a:rPr lang="en-GB" altLang="en-US" dirty="0">
                <a:hlinkClick r:id="rId2"/>
              </a:rPr>
              <a:t>https://mentor.ieee.org/802-ec/dcn/18/ec-18-0080-00-ACSD-802-11bb.docx</a:t>
            </a:r>
            <a:r>
              <a:rPr lang="en-GB" altLang="en-US" dirty="0"/>
              <a:t> </a:t>
            </a:r>
            <a:endParaRPr lang="en-US" dirty="0"/>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1087</Words>
  <Application>Microsoft Office PowerPoint</Application>
  <PresentationFormat>Widescreen</PresentationFormat>
  <Paragraphs>241</Paragraphs>
  <Slides>12</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Calibri</vt:lpstr>
      <vt:lpstr>Times New Roman</vt:lpstr>
      <vt:lpstr>Office Theme</vt:lpstr>
      <vt:lpstr>Document</vt:lpstr>
      <vt:lpstr>Microsoft Excel Worksheet</vt:lpstr>
      <vt:lpstr>P802.11bb Report to EC on Approval  to go to SA Ballot</vt:lpstr>
      <vt:lpstr>Introduction</vt:lpstr>
      <vt:lpstr>Status Summary</vt:lpstr>
      <vt:lpstr>802.11 WG Letter Ballot Results – P802.11bb</vt:lpstr>
      <vt:lpstr>802.11 WG Letter Ballot Comments – P802.11bb</vt:lpstr>
      <vt:lpstr>Unsatisfied Technical comments by commenter</vt:lpstr>
      <vt:lpstr>Unsatisfied comments</vt:lpstr>
      <vt:lpstr>Unsatisfied Technical Comments – Topics</vt:lpstr>
      <vt:lpstr>CSD Reaffirmation</vt:lpstr>
      <vt:lpstr>IEEE-SA Mandatory Editorial Coordination</vt:lpstr>
      <vt:lpstr>TGbb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Nikola Serafimovski</cp:lastModifiedBy>
  <cp:revision>236</cp:revision>
  <cp:lastPrinted>1601-01-01T00:00:00Z</cp:lastPrinted>
  <dcterms:created xsi:type="dcterms:W3CDTF">2019-11-09T15:46:46Z</dcterms:created>
  <dcterms:modified xsi:type="dcterms:W3CDTF">2022-10-03T16:00:11Z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