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7" r:id="rId4"/>
    <p:sldId id="265" r:id="rId5"/>
    <p:sldId id="266" r:id="rId6"/>
    <p:sldId id="269" r:id="rId7"/>
    <p:sldId id="278" r:id="rId8"/>
    <p:sldId id="282" r:id="rId9"/>
    <p:sldId id="285" r:id="rId10"/>
    <p:sldId id="281" r:id="rId11"/>
    <p:sldId id="279" r:id="rId12"/>
    <p:sldId id="28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671EAC63-DFD5-4FE2-8244-88910012E390}">
          <p14:sldIdLst>
            <p14:sldId id="256"/>
            <p14:sldId id="257"/>
            <p14:sldId id="267"/>
            <p14:sldId id="265"/>
            <p14:sldId id="266"/>
            <p14:sldId id="269"/>
            <p14:sldId id="278"/>
            <p14:sldId id="282"/>
            <p14:sldId id="285"/>
            <p14:sldId id="281"/>
            <p14:sldId id="279"/>
            <p14:sldId id="2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91" d="100"/>
          <a:sy n="91" d="100"/>
        </p:scale>
        <p:origin x="3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802.11-22/1405</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(Koden-TI)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802.11-22/1405</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(Koden-TI)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802.11-22/1405</a:t>
            </a:r>
          </a:p>
        </p:txBody>
      </p:sp>
      <p:sp>
        <p:nvSpPr>
          <p:cNvPr id="5" name="Rectangle 3"/>
          <p:cNvSpPr>
            <a:spLocks noGrp="1" noChangeArrowheads="1"/>
          </p:cNvSpPr>
          <p:nvPr>
            <p:ph type="dt"/>
          </p:nvPr>
        </p:nvSpPr>
        <p:spPr>
          <a:ln/>
        </p:spPr>
        <p:txBody>
          <a:bodyPr/>
          <a:lstStyle/>
          <a:p>
            <a:r>
              <a:rPr lang="en-GB"/>
              <a:t>September 2022</a:t>
            </a:r>
            <a:endParaRPr lang="en-US"/>
          </a:p>
        </p:txBody>
      </p:sp>
      <p:sp>
        <p:nvSpPr>
          <p:cNvPr id="6" name="Rectangle 6"/>
          <p:cNvSpPr>
            <a:spLocks noGrp="1" noChangeArrowheads="1"/>
          </p:cNvSpPr>
          <p:nvPr>
            <p:ph type="ftr"/>
          </p:nvPr>
        </p:nvSpPr>
        <p:spPr>
          <a:ln/>
        </p:spPr>
        <p:txBody>
          <a:bodyPr/>
          <a:lstStyle/>
          <a:p>
            <a:r>
              <a:rPr lang="en-US"/>
              <a:t>Marc Emmelmann (Koden-TI)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802.11-22/1405</a:t>
            </a:r>
          </a:p>
        </p:txBody>
      </p:sp>
      <p:sp>
        <p:nvSpPr>
          <p:cNvPr id="5" name="Date Placeholder 4"/>
          <p:cNvSpPr>
            <a:spLocks noGrp="1"/>
          </p:cNvSpPr>
          <p:nvPr>
            <p:ph type="dt"/>
          </p:nvPr>
        </p:nvSpPr>
        <p:spPr/>
        <p:txBody>
          <a:bodyPr/>
          <a:lstStyle/>
          <a:p>
            <a:r>
              <a:rPr lang="en-GB"/>
              <a:t>September 2022</a:t>
            </a:r>
            <a:endParaRPr lang="en-US"/>
          </a:p>
        </p:txBody>
      </p:sp>
      <p:sp>
        <p:nvSpPr>
          <p:cNvPr id="6" name="Footer Placeholder 5"/>
          <p:cNvSpPr>
            <a:spLocks noGrp="1"/>
          </p:cNvSpPr>
          <p:nvPr>
            <p:ph type="ftr"/>
          </p:nvPr>
        </p:nvSpPr>
        <p:spPr/>
        <p:txBody>
          <a:bodyPr/>
          <a:lstStyle/>
          <a:p>
            <a:r>
              <a:rPr lang="en-US"/>
              <a:t>Marc Emmelmann (Koden-TI)</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802.11-22/1593r3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2/11-22-0975-01-0000-tgbb-mdr-repor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18/ec-18-0080-00-ACSD-802-11bb.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P802.11bb Report to EC on Approval </a:t>
            </a:r>
            <a:br>
              <a:rPr lang="en-US" dirty="0"/>
            </a:br>
            <a:r>
              <a:rPr lang="en-US" dirty="0"/>
              <a:t>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2022-10-03</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21596423"/>
              </p:ext>
            </p:extLst>
          </p:nvPr>
        </p:nvGraphicFramePr>
        <p:xfrm>
          <a:off x="1063625" y="2863850"/>
          <a:ext cx="10058400" cy="2308225"/>
        </p:xfrm>
        <a:graphic>
          <a:graphicData uri="http://schemas.openxmlformats.org/presentationml/2006/ole">
            <mc:AlternateContent xmlns:mc="http://schemas.openxmlformats.org/markup-compatibility/2006">
              <mc:Choice xmlns:v="urn:schemas-microsoft-com:vml" Requires="v">
                <p:oleObj name="Document" r:id="rId3" imgW="10466184" imgH="2400969" progId="Word.Document.8">
                  <p:embed/>
                </p:oleObj>
              </mc:Choice>
              <mc:Fallback>
                <p:oleObj name="Document" r:id="rId3" imgW="10466184" imgH="2400969" progId="Word.Document.8">
                  <p:embed/>
                  <p:pic>
                    <p:nvPicPr>
                      <p:cNvPr id="3075" name="Object 3"/>
                      <p:cNvPicPr>
                        <a:picLocks noChangeAspect="1" noChangeArrowheads="1"/>
                      </p:cNvPicPr>
                      <p:nvPr/>
                    </p:nvPicPr>
                    <p:blipFill>
                      <a:blip r:embed="rId4"/>
                      <a:srcRect/>
                      <a:stretch>
                        <a:fillRect/>
                      </a:stretch>
                    </p:blipFill>
                    <p:spPr bwMode="auto">
                      <a:xfrm>
                        <a:off x="1063625" y="2863850"/>
                        <a:ext cx="10058400" cy="2308225"/>
                      </a:xfrm>
                      <a:prstGeom prst="rect">
                        <a:avLst/>
                      </a:prstGeom>
                      <a:noFill/>
                    </p:spPr>
                  </p:pic>
                </p:oleObj>
              </mc:Fallback>
            </mc:AlternateContent>
          </a:graphicData>
        </a:graphic>
      </p:graphicFrame>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a:xfrm>
            <a:off x="914400" y="1981201"/>
            <a:ext cx="10582199" cy="4113213"/>
          </a:xfrm>
        </p:spPr>
        <p:txBody>
          <a:bodyPr/>
          <a:lstStyle/>
          <a:p>
            <a:r>
              <a:rPr lang="en-US" dirty="0"/>
              <a:t>Mandatory Draft Review (MDR) completed in the final report doc.: IEEE 802.11-22/0975r1:</a:t>
            </a:r>
          </a:p>
          <a:p>
            <a:endParaRPr lang="en-US" dirty="0"/>
          </a:p>
          <a:p>
            <a:r>
              <a:rPr lang="en-US" dirty="0">
                <a:hlinkClick r:id="rId2"/>
              </a:rPr>
              <a:t>https://mentor.ieee.org/802.11/dcn/22/11-22-0975-01-0000-tgbb-mdr-report.docx</a:t>
            </a:r>
            <a:endParaRPr lang="en-US" dirty="0"/>
          </a:p>
          <a:p>
            <a:endParaRPr lang="en-US" dirty="0"/>
          </a:p>
          <a:p>
            <a:r>
              <a:rPr lang="en-US" dirty="0"/>
              <a:t>Awaiting MEC feedback</a:t>
            </a: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a:t>Nikola Serafimovski (pureLiFi)</a:t>
            </a:r>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89518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err="1"/>
              <a:t>TGbb</a:t>
            </a:r>
            <a:r>
              <a:rPr lang="en-US" dirty="0"/>
              <a:t> Projected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3262372176"/>
              </p:ext>
            </p:extLst>
          </p:nvPr>
        </p:nvGraphicFramePr>
        <p:xfrm>
          <a:off x="1831224" y="1802171"/>
          <a:ext cx="8527437" cy="424688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WG recirculation LB on D4.0</a:t>
                      </a:r>
                    </a:p>
                  </a:txBody>
                  <a:tcPr/>
                </a:tc>
                <a:tc>
                  <a:txBody>
                    <a:bodyPr/>
                    <a:lstStyle/>
                    <a:p>
                      <a:r>
                        <a:rPr lang="en-US" dirty="0"/>
                        <a:t>16 Sept.</a:t>
                      </a:r>
                    </a:p>
                  </a:txBody>
                  <a:tcPr/>
                </a:tc>
                <a:tc>
                  <a:txBody>
                    <a:bodyPr/>
                    <a:lstStyle/>
                    <a:p>
                      <a:r>
                        <a:rPr lang="en-US" dirty="0"/>
                        <a:t>1 Oct. </a:t>
                      </a:r>
                    </a:p>
                  </a:txBody>
                  <a:tcPr/>
                </a:tc>
                <a:extLst>
                  <a:ext uri="{0D108BD9-81ED-4DB2-BD59-A6C34878D82A}">
                    <a16:rowId xmlns:a16="http://schemas.microsoft.com/office/drawing/2014/main" val="2792863220"/>
                  </a:ext>
                </a:extLst>
              </a:tr>
              <a:tr h="370840">
                <a:tc>
                  <a:txBody>
                    <a:bodyPr/>
                    <a:lstStyle/>
                    <a:p>
                      <a:r>
                        <a:rPr lang="en-US" dirty="0"/>
                        <a:t>Conf. call for motions on D4.0 comments</a:t>
                      </a:r>
                    </a:p>
                  </a:txBody>
                  <a:tcPr/>
                </a:tc>
                <a:tc>
                  <a:txBody>
                    <a:bodyPr/>
                    <a:lstStyle/>
                    <a:p>
                      <a:r>
                        <a:rPr lang="en-US" dirty="0"/>
                        <a:t>3 Oct</a:t>
                      </a:r>
                    </a:p>
                  </a:txBody>
                  <a:tcPr/>
                </a:tc>
                <a:tc>
                  <a:txBody>
                    <a:bodyPr/>
                    <a:lstStyle/>
                    <a:p>
                      <a:endParaRPr lang="en-US" dirty="0"/>
                    </a:p>
                  </a:txBody>
                  <a:tcPr/>
                </a:tc>
                <a:extLst>
                  <a:ext uri="{0D108BD9-81ED-4DB2-BD59-A6C34878D82A}">
                    <a16:rowId xmlns:a16="http://schemas.microsoft.com/office/drawing/2014/main" val="3115994122"/>
                  </a:ext>
                </a:extLst>
              </a:tr>
              <a:tr h="370840">
                <a:tc>
                  <a:txBody>
                    <a:bodyPr/>
                    <a:lstStyle/>
                    <a:p>
                      <a:r>
                        <a:rPr lang="en-US" dirty="0"/>
                        <a:t>EC approval to SA ballot </a:t>
                      </a:r>
                    </a:p>
                  </a:txBody>
                  <a:tcPr>
                    <a:solidFill>
                      <a:srgbClr val="CBCBCB"/>
                    </a:solidFill>
                  </a:tcPr>
                </a:tc>
                <a:tc>
                  <a:txBody>
                    <a:bodyPr/>
                    <a:lstStyle/>
                    <a:p>
                      <a:r>
                        <a:rPr lang="en-US" dirty="0"/>
                        <a:t>4 Oct. </a:t>
                      </a:r>
                    </a:p>
                  </a:txBody>
                  <a:tcPr>
                    <a:solidFill>
                      <a:srgbClr val="CBCBCB"/>
                    </a:solidFill>
                  </a:tcPr>
                </a:tc>
                <a:tc>
                  <a:txBody>
                    <a:bodyPr/>
                    <a:lstStyle/>
                    <a:p>
                      <a:endParaRPr lang="en-US" dirty="0"/>
                    </a:p>
                  </a:txBody>
                  <a:tcPr>
                    <a:solidFill>
                      <a:srgbClr val="CBCBCB"/>
                    </a:solidFill>
                  </a:tcPr>
                </a:tc>
                <a:extLst>
                  <a:ext uri="{0D108BD9-81ED-4DB2-BD59-A6C34878D82A}">
                    <a16:rowId xmlns:a16="http://schemas.microsoft.com/office/drawing/2014/main" val="963134139"/>
                  </a:ext>
                </a:extLst>
              </a:tr>
              <a:tr h="370840">
                <a:tc>
                  <a:txBody>
                    <a:bodyPr/>
                    <a:lstStyle/>
                    <a:p>
                      <a:r>
                        <a:rPr lang="en-US" dirty="0"/>
                        <a:t>Conf call on WG recirculation LB on D4.0unchanged </a:t>
                      </a:r>
                    </a:p>
                  </a:txBody>
                  <a:tcPr>
                    <a:solidFill>
                      <a:srgbClr val="E7E7E7"/>
                    </a:solidFill>
                  </a:tcPr>
                </a:tc>
                <a:tc>
                  <a:txBody>
                    <a:bodyPr/>
                    <a:lstStyle/>
                    <a:p>
                      <a:r>
                        <a:rPr lang="en-US" dirty="0"/>
                        <a:t>5 Oct.</a:t>
                      </a:r>
                    </a:p>
                  </a:txBody>
                  <a:tcPr>
                    <a:solidFill>
                      <a:srgbClr val="E7E7E7"/>
                    </a:solidFill>
                  </a:tcPr>
                </a:tc>
                <a:tc>
                  <a:txBody>
                    <a:bodyPr/>
                    <a:lstStyle/>
                    <a:p>
                      <a:r>
                        <a:rPr lang="en-US" dirty="0"/>
                        <a:t>15 Oct. </a:t>
                      </a:r>
                    </a:p>
                  </a:txBody>
                  <a:tcPr>
                    <a:solidFill>
                      <a:srgbClr val="E7E7E7"/>
                    </a:solidFill>
                  </a:tcPr>
                </a:tc>
                <a:extLst>
                  <a:ext uri="{0D108BD9-81ED-4DB2-BD59-A6C34878D82A}">
                    <a16:rowId xmlns:a16="http://schemas.microsoft.com/office/drawing/2014/main" val="1378215320"/>
                  </a:ext>
                </a:extLst>
              </a:tr>
              <a:tr h="370840">
                <a:tc>
                  <a:txBody>
                    <a:bodyPr/>
                    <a:lstStyle/>
                    <a:p>
                      <a:r>
                        <a:rPr lang="en-US" dirty="0"/>
                        <a:t>First SA Ballot</a:t>
                      </a:r>
                    </a:p>
                  </a:txBody>
                  <a:tcPr/>
                </a:tc>
                <a:tc>
                  <a:txBody>
                    <a:bodyPr/>
                    <a:lstStyle/>
                    <a:p>
                      <a:r>
                        <a:rPr lang="en-US" dirty="0"/>
                        <a:t>Oct. 15</a:t>
                      </a:r>
                      <a:r>
                        <a:rPr lang="en-US" baseline="30000" dirty="0"/>
                        <a:t>th</a:t>
                      </a:r>
                      <a:r>
                        <a:rPr lang="en-US" dirty="0"/>
                        <a:t> 2022</a:t>
                      </a:r>
                    </a:p>
                  </a:txBody>
                  <a:tcPr/>
                </a:tc>
                <a:tc>
                  <a:txBody>
                    <a:bodyPr/>
                    <a:lstStyle/>
                    <a:p>
                      <a:r>
                        <a:rPr lang="en-US" dirty="0"/>
                        <a:t>Nov. 14, 2022 (30 days)</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March 2023</a:t>
                      </a:r>
                    </a:p>
                  </a:txBody>
                  <a:tcPr/>
                </a:tc>
                <a:tc>
                  <a:txBody>
                    <a:bodyPr/>
                    <a:lstStyle/>
                    <a:p>
                      <a:r>
                        <a:rPr lang="en-US" dirty="0"/>
                        <a:t>Apr. 2023</a:t>
                      </a:r>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July 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August 2023</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Sep. 2023</a:t>
                      </a:r>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SASB</a:t>
                      </a:r>
                    </a:p>
                  </a:txBody>
                  <a:tcPr/>
                </a:tc>
                <a:tc>
                  <a:txBody>
                    <a:bodyPr/>
                    <a:lstStyle/>
                    <a:p>
                      <a:r>
                        <a:rPr lang="en-US" dirty="0"/>
                        <a:t>Dec. 2023</a:t>
                      </a:r>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8048D-EAC5-43AC-E02C-2C68F477A440}"/>
              </a:ext>
            </a:extLst>
          </p:cNvPr>
          <p:cNvSpPr>
            <a:spLocks noGrp="1"/>
          </p:cNvSpPr>
          <p:nvPr>
            <p:ph type="title"/>
          </p:nvPr>
        </p:nvSpPr>
        <p:spPr/>
        <p:txBody>
          <a:bodyPr/>
          <a:lstStyle/>
          <a:p>
            <a:r>
              <a:rPr lang="en-US" dirty="0"/>
              <a:t>Revision history of this document</a:t>
            </a:r>
          </a:p>
        </p:txBody>
      </p:sp>
      <p:sp>
        <p:nvSpPr>
          <p:cNvPr id="3" name="Content Placeholder 2">
            <a:extLst>
              <a:ext uri="{FF2B5EF4-FFF2-40B4-BE49-F238E27FC236}">
                <a16:creationId xmlns:a16="http://schemas.microsoft.com/office/drawing/2014/main" id="{F6945E81-CA43-3CA5-1B55-16CFE40FE380}"/>
              </a:ext>
            </a:extLst>
          </p:cNvPr>
          <p:cNvSpPr>
            <a:spLocks noGrp="1"/>
          </p:cNvSpPr>
          <p:nvPr>
            <p:ph idx="1"/>
          </p:nvPr>
        </p:nvSpPr>
        <p:spPr/>
        <p:txBody>
          <a:bodyPr/>
          <a:lstStyle/>
          <a:p>
            <a:r>
              <a:rPr lang="en-US" dirty="0"/>
              <a:t>R0			Unfinished draft version</a:t>
            </a:r>
          </a:p>
          <a:p>
            <a:r>
              <a:rPr lang="en-US" dirty="0"/>
              <a:t>R1			Updated draft removing known Approve voters and changing the 			associate relevant resolutions</a:t>
            </a:r>
          </a:p>
          <a:p>
            <a:r>
              <a:rPr lang="en-US" dirty="0"/>
              <a:t>R2 			Updated draft to include new timeline</a:t>
            </a:r>
          </a:p>
          <a:p>
            <a:r>
              <a:rPr lang="en-US" dirty="0"/>
              <a:t>R3 			Updated draft to include </a:t>
            </a:r>
            <a:r>
              <a:rPr lang="en-US"/>
              <a:t>WG results</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0D9E5F4-3DE7-CF27-AC76-D10F06EBD46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6232540-BC31-7246-8D8C-C1C5413771C3}"/>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B1882F01-2787-C7EE-C4E8-A50A76127E1D}"/>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3846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a:t>
            </a:r>
            <a:r>
              <a:rPr lang="en-GB" u="sng" dirty="0">
                <a:ea typeface="ＭＳ Ｐゴシック" pitchFamily="34" charset="-128"/>
              </a:rPr>
              <a:t>conditional approval </a:t>
            </a:r>
            <a:r>
              <a:rPr lang="en-GB" dirty="0">
                <a:ea typeface="ＭＳ Ｐゴシック" pitchFamily="34" charset="-128"/>
              </a:rPr>
              <a:t>to send IEEE P802.11bb to SA Ballot.</a:t>
            </a:r>
          </a:p>
          <a:p>
            <a:pPr>
              <a:buFont typeface="Arial" panose="020B0604020202020204" pitchFamily="34" charset="0"/>
              <a:buChar char="•"/>
            </a:pPr>
            <a:r>
              <a:rPr lang="en-GB" dirty="0">
                <a:ea typeface="ＭＳ Ｐゴシック" pitchFamily="34" charset="-128"/>
              </a:rPr>
              <a:t>The doc. 11-22/1593r2 document was approved during the interim session of the 802.11 working group on September 16, 2022. </a:t>
            </a:r>
          </a:p>
          <a:p>
            <a:pPr lvl="1">
              <a:buFont typeface="Arial" panose="020B0604020202020204" pitchFamily="34" charset="0"/>
              <a:buChar char="•"/>
            </a:pPr>
            <a:r>
              <a:rPr lang="en-GB" dirty="0">
                <a:ea typeface="ＭＳ Ｐゴシック" pitchFamily="34" charset="-128"/>
              </a:rPr>
              <a:t>WG motion results: Y/N/A 57-1-19</a:t>
            </a:r>
          </a:p>
          <a:p>
            <a:pPr>
              <a:buFont typeface="Arial" panose="020B0604020202020204" pitchFamily="34" charset="0"/>
              <a:buChar char="•"/>
            </a:pPr>
            <a:r>
              <a:rPr lang="en-GB" dirty="0">
                <a:ea typeface="ＭＳ Ｐゴシック" pitchFamily="34" charset="-128"/>
              </a:rPr>
              <a:t>doc. 11-22/1593r3 adds motion results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a:t>
            </a:r>
            <a:r>
              <a:rPr lang="en-US" dirty="0" err="1"/>
              <a:t>TGbb</a:t>
            </a:r>
            <a:r>
              <a:rPr lang="en-US" dirty="0"/>
              <a:t> Draft has gone through 3 WG Letter Ballots</a:t>
            </a:r>
          </a:p>
          <a:p>
            <a:pPr>
              <a:buFont typeface="Arial" panose="020B0604020202020204" pitchFamily="34" charset="0"/>
              <a:buChar char="•"/>
            </a:pPr>
            <a:r>
              <a:rPr lang="en-US" dirty="0"/>
              <a:t>Draft 1.0 was the first to achieve &gt; 75% needed for an approved draft</a:t>
            </a:r>
          </a:p>
          <a:p>
            <a:pPr>
              <a:buFont typeface="Arial" panose="020B0604020202020204" pitchFamily="34" charset="0"/>
              <a:buChar char="•"/>
            </a:pPr>
            <a:r>
              <a:rPr lang="en-US" dirty="0"/>
              <a:t>The WG Letter Ballot on D3.0</a:t>
            </a:r>
          </a:p>
          <a:p>
            <a:pPr lvl="1">
              <a:buFont typeface="Arial" panose="020B0604020202020204" pitchFamily="34" charset="0"/>
              <a:buChar char="•"/>
            </a:pPr>
            <a:r>
              <a:rPr lang="en-US" dirty="0"/>
              <a:t>99% approval rate considering post-ballot vote changes</a:t>
            </a:r>
          </a:p>
          <a:p>
            <a:pPr lvl="1">
              <a:buFont typeface="Arial" panose="020B0604020202020204" pitchFamily="34" charset="0"/>
              <a:buChar char="•"/>
            </a:pPr>
            <a:r>
              <a:rPr lang="en-US" dirty="0"/>
              <a:t>Did not result in any new disapprove votes</a:t>
            </a:r>
          </a:p>
          <a:p>
            <a:pPr lvl="1">
              <a:buFont typeface="Arial" panose="020B0604020202020204" pitchFamily="34" charset="0"/>
              <a:buChar char="•"/>
            </a:pPr>
            <a:r>
              <a:rPr lang="en-US" dirty="0"/>
              <a:t>14 new “must be satisfied comments” were received. </a:t>
            </a:r>
          </a:p>
          <a:p>
            <a:pPr lvl="1">
              <a:buFont typeface="Arial" panose="020B0604020202020204" pitchFamily="34" charset="0"/>
              <a:buChar char="•"/>
            </a:pPr>
            <a:r>
              <a:rPr lang="en-US" dirty="0"/>
              <a:t>29 new comments came from “approve voters”</a:t>
            </a:r>
          </a:p>
          <a:p>
            <a:pPr lvl="1">
              <a:buFont typeface="Arial" panose="020B0604020202020204" pitchFamily="34" charset="0"/>
              <a:buChar char="•"/>
            </a:pPr>
            <a:r>
              <a:rPr lang="en-US" dirty="0"/>
              <a:t>The TG decided create a D4.0 to address the comments to perfect the draft; Motion to started WG Letter Ballot on D4.0 passed during September 2022 Interim Meeting</a:t>
            </a:r>
          </a:p>
          <a:p>
            <a:pPr>
              <a:buFont typeface="Arial" panose="020B0604020202020204" pitchFamily="34" charset="0"/>
              <a:buChar char="•"/>
            </a:pPr>
            <a:r>
              <a:rPr lang="en-US" dirty="0"/>
              <a:t>The TG has resolved 510 comments received on drafts 1.0 to 3.0.</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a:t>Nikola Serafimovski (pureLiFi)</a:t>
            </a:r>
            <a:endParaRPr lang="en-GB" dirty="0"/>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802.11 WG Letter Ballot Results – P802.11bb</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4286603580"/>
              </p:ext>
            </p:extLst>
          </p:nvPr>
        </p:nvGraphicFramePr>
        <p:xfrm>
          <a:off x="335360" y="1477536"/>
          <a:ext cx="11521281" cy="4843224"/>
        </p:xfrm>
        <a:graphic>
          <a:graphicData uri="http://schemas.openxmlformats.org/drawingml/2006/table">
            <a:tbl>
              <a:tblPr firstRow="1" bandRow="1">
                <a:tableStyleId>{ED083AE6-46FA-4A59-8FB0-9F97EB10719F}</a:tableStyleId>
              </a:tblPr>
              <a:tblGrid>
                <a:gridCol w="9361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2362128">
                  <a:extLst>
                    <a:ext uri="{9D8B030D-6E8A-4147-A177-3AD203B41FA5}">
                      <a16:colId xmlns:a16="http://schemas.microsoft.com/office/drawing/2014/main" val="20002"/>
                    </a:ext>
                  </a:extLst>
                </a:gridCol>
                <a:gridCol w="1961550">
                  <a:extLst>
                    <a:ext uri="{9D8B030D-6E8A-4147-A177-3AD203B41FA5}">
                      <a16:colId xmlns:a16="http://schemas.microsoft.com/office/drawing/2014/main" val="20003"/>
                    </a:ext>
                  </a:extLst>
                </a:gridCol>
                <a:gridCol w="722800">
                  <a:extLst>
                    <a:ext uri="{9D8B030D-6E8A-4147-A177-3AD203B41FA5}">
                      <a16:colId xmlns:a16="http://schemas.microsoft.com/office/drawing/2014/main" val="20004"/>
                    </a:ext>
                  </a:extLst>
                </a:gridCol>
                <a:gridCol w="722800">
                  <a:extLst>
                    <a:ext uri="{9D8B030D-6E8A-4147-A177-3AD203B41FA5}">
                      <a16:colId xmlns:a16="http://schemas.microsoft.com/office/drawing/2014/main" val="20005"/>
                    </a:ext>
                  </a:extLst>
                </a:gridCol>
                <a:gridCol w="542101">
                  <a:extLst>
                    <a:ext uri="{9D8B030D-6E8A-4147-A177-3AD203B41FA5}">
                      <a16:colId xmlns:a16="http://schemas.microsoft.com/office/drawing/2014/main" val="20006"/>
                    </a:ext>
                  </a:extLst>
                </a:gridCol>
                <a:gridCol w="433076">
                  <a:extLst>
                    <a:ext uri="{9D8B030D-6E8A-4147-A177-3AD203B41FA5}">
                      <a16:colId xmlns:a16="http://schemas.microsoft.com/office/drawing/2014/main" val="20007"/>
                    </a:ext>
                  </a:extLst>
                </a:gridCol>
                <a:gridCol w="647228">
                  <a:extLst>
                    <a:ext uri="{9D8B030D-6E8A-4147-A177-3AD203B41FA5}">
                      <a16:colId xmlns:a16="http://schemas.microsoft.com/office/drawing/2014/main" val="20008"/>
                    </a:ext>
                  </a:extLst>
                </a:gridCol>
                <a:gridCol w="632450">
                  <a:extLst>
                    <a:ext uri="{9D8B030D-6E8A-4147-A177-3AD203B41FA5}">
                      <a16:colId xmlns:a16="http://schemas.microsoft.com/office/drawing/2014/main" val="20009"/>
                    </a:ext>
                  </a:extLst>
                </a:gridCol>
                <a:gridCol w="632450">
                  <a:extLst>
                    <a:ext uri="{9D8B030D-6E8A-4147-A177-3AD203B41FA5}">
                      <a16:colId xmlns:a16="http://schemas.microsoft.com/office/drawing/2014/main" val="20010"/>
                    </a:ext>
                  </a:extLst>
                </a:gridCol>
                <a:gridCol w="632450">
                  <a:extLst>
                    <a:ext uri="{9D8B030D-6E8A-4147-A177-3AD203B41FA5}">
                      <a16:colId xmlns:a16="http://schemas.microsoft.com/office/drawing/2014/main" val="20011"/>
                    </a:ext>
                  </a:extLst>
                </a:gridCol>
              </a:tblGrid>
              <a:tr h="111020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3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Technical</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314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59</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18.79%</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221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34</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87%</a:t>
                      </a:r>
                    </a:p>
                  </a:txBody>
                  <a:tcPr marL="7620" marR="7620" marT="7620" marB="0" anchor="ct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357</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74%</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68</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19.05%</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271</a:t>
                      </a:r>
                    </a:p>
                  </a:txBody>
                  <a:tcPr marL="7620" marR="7620" marT="7620" marB="0" anchor="ctr"/>
                </a:tc>
                <a:tc>
                  <a:txBody>
                    <a:bodyPr/>
                    <a:lstStyle/>
                    <a:p>
                      <a:pPr algn="ctr" fontAlgn="b"/>
                      <a:r>
                        <a:rPr lang="en-GB" sz="1600" b="0" i="0" u="none" strike="noStrike">
                          <a:solidFill>
                            <a:srgbClr val="000000"/>
                          </a:solidFill>
                          <a:effectLst/>
                          <a:latin typeface="Calibri" panose="020F0502020204030204" pitchFamily="34" charset="0"/>
                        </a:rPr>
                        <a:t>18</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94%</a:t>
                      </a:r>
                    </a:p>
                  </a:txBody>
                  <a:tcPr marL="7620" marR="7620" marT="7620" marB="0" anchor="ctr"/>
                </a:tc>
                <a:extLst>
                  <a:ext uri="{0D108BD9-81ED-4DB2-BD59-A6C34878D82A}">
                    <a16:rowId xmlns:a16="http://schemas.microsoft.com/office/drawing/2014/main" val="10002"/>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20.22%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281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15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95%</a:t>
                      </a:r>
                    </a:p>
                  </a:txBody>
                  <a:tcPr marL="7620" marR="7620" marT="7620" marB="0" anchor="ctr"/>
                </a:tc>
                <a:extLst>
                  <a:ext uri="{0D108BD9-81ED-4DB2-BD59-A6C34878D82A}">
                    <a16:rowId xmlns:a16="http://schemas.microsoft.com/office/drawing/2014/main" val="463025545"/>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Post-ballot update</a:t>
                      </a: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algn="ctr" fontAlgn="b"/>
                      <a:r>
                        <a:rPr lang="en-GB" sz="1600" b="0" i="0" u="none" strike="noStrike" dirty="0">
                          <a:solidFill>
                            <a:srgbClr val="000000"/>
                          </a:solidFill>
                          <a:effectLst/>
                          <a:latin typeface="Calibri" panose="020F0502020204030204" pitchFamily="34" charset="0"/>
                        </a:rPr>
                        <a:t>485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371</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76%</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75</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20.22%</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293</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3</a:t>
                      </a:r>
                    </a:p>
                  </a:txBody>
                  <a:tcPr marL="7620" marR="7620" marT="7620" marB="0" anchor="ctr"/>
                </a:tc>
                <a:tc>
                  <a:txBody>
                    <a:bodyPr/>
                    <a:lstStyle/>
                    <a:p>
                      <a:pPr algn="ctr" fontAlgn="b"/>
                      <a:r>
                        <a:rPr lang="en-GB" sz="1600" b="0" i="0" u="none" strike="noStrike" dirty="0">
                          <a:solidFill>
                            <a:srgbClr val="000000"/>
                          </a:solidFill>
                          <a:effectLst/>
                          <a:latin typeface="Calibri" panose="020F0502020204030204" pitchFamily="34" charset="0"/>
                        </a:rPr>
                        <a:t>99%</a:t>
                      </a:r>
                    </a:p>
                  </a:txBody>
                  <a:tcPr marL="7620" marR="7620" marT="7620" marB="0" anchor="ctr"/>
                </a:tc>
                <a:extLst>
                  <a:ext uri="{0D108BD9-81ED-4DB2-BD59-A6C34878D82A}">
                    <a16:rowId xmlns:a16="http://schemas.microsoft.com/office/drawing/2014/main" val="3091477012"/>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26 Sept.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4.0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Recirculation</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0003"/>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3532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802.11 WG Letter Ballot Comments – P802.11bb</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September 2022</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a:t>Nikola Serafimovski (pureLiFi)</a:t>
            </a:r>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1424187170"/>
              </p:ext>
            </p:extLst>
          </p:nvPr>
        </p:nvGraphicFramePr>
        <p:xfrm>
          <a:off x="1310180" y="1751014"/>
          <a:ext cx="10361083" cy="4558304"/>
        </p:xfrm>
        <a:graphic>
          <a:graphicData uri="http://schemas.openxmlformats.org/drawingml/2006/table">
            <a:tbl>
              <a:tblPr firstRow="1" bandRow="1">
                <a:tableStyleId>{ED083AE6-46FA-4A59-8FB0-9F97EB10719F}</a:tableStyleId>
              </a:tblPr>
              <a:tblGrid>
                <a:gridCol w="1083231">
                  <a:extLst>
                    <a:ext uri="{9D8B030D-6E8A-4147-A177-3AD203B41FA5}">
                      <a16:colId xmlns:a16="http://schemas.microsoft.com/office/drawing/2014/main" val="20000"/>
                    </a:ext>
                  </a:extLst>
                </a:gridCol>
                <a:gridCol w="1805386">
                  <a:extLst>
                    <a:ext uri="{9D8B030D-6E8A-4147-A177-3AD203B41FA5}">
                      <a16:colId xmlns:a16="http://schemas.microsoft.com/office/drawing/2014/main" val="20001"/>
                    </a:ext>
                  </a:extLst>
                </a:gridCol>
                <a:gridCol w="4561499">
                  <a:extLst>
                    <a:ext uri="{9D8B030D-6E8A-4147-A177-3AD203B41FA5}">
                      <a16:colId xmlns:a16="http://schemas.microsoft.com/office/drawing/2014/main" val="20002"/>
                    </a:ext>
                  </a:extLst>
                </a:gridCol>
                <a:gridCol w="2910967">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LB260</a:t>
                      </a:r>
                    </a:p>
                  </a:txBody>
                  <a:tcPr/>
                </a:tc>
                <a:tc>
                  <a:txBody>
                    <a:bodyPr/>
                    <a:lstStyle/>
                    <a:p>
                      <a:r>
                        <a:rPr kumimoji="0" lang="en-US" sz="1400" b="0" i="0" u="none" strike="noStrike" kern="1200" cap="none" normalizeH="0" baseline="0" dirty="0">
                          <a:ln>
                            <a:noFill/>
                          </a:ln>
                          <a:solidFill>
                            <a:srgbClr val="000000"/>
                          </a:solidFill>
                          <a:effectLst/>
                          <a:latin typeface="Arial" charset="0"/>
                          <a:ea typeface="+mn-ea"/>
                          <a:cs typeface="Arial" charset="0"/>
                        </a:rPr>
                        <a:t>12 Jan. 2022</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Technical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1.0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333 (183 T, 131 E, 19 G)</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22 Apr.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2.0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112 (63 T, 38 E, 11 G)</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LB267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31 Aug.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Recirculation </a:t>
                      </a:r>
                      <a:r>
                        <a:rPr kumimoji="0" lang="en-GB" sz="1400" b="0" i="0" u="none" strike="noStrike" kern="1200" cap="none" normalizeH="0" baseline="0" dirty="0" err="1">
                          <a:ln>
                            <a:noFill/>
                          </a:ln>
                          <a:solidFill>
                            <a:srgbClr val="000000"/>
                          </a:solidFill>
                          <a:effectLst/>
                          <a:latin typeface="Arial" charset="0"/>
                          <a:ea typeface="Times New Roman" pitchFamily="18" charset="0"/>
                          <a:cs typeface="Arial" charset="0"/>
                        </a:rPr>
                        <a:t>TGbb</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Draft 3.0</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65 (30 T, 21 E, 14 G)</a:t>
                      </a:r>
                    </a:p>
                  </a:txBody>
                  <a:tcPr anchor="ctr"/>
                </a:tc>
                <a:extLst>
                  <a:ext uri="{0D108BD9-81ED-4DB2-BD59-A6C34878D82A}">
                    <a16:rowId xmlns:a16="http://schemas.microsoft.com/office/drawing/2014/main" val="10003"/>
                  </a:ext>
                </a:extLst>
              </a:tr>
              <a:tr h="582899">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pPr algn="ct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510 (276 T, 190 E, 44 G)</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28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914401" y="685802"/>
            <a:ext cx="10361084" cy="503334"/>
          </a:xfrm>
        </p:spPr>
        <p:txBody>
          <a:bodyPr/>
          <a:lstStyle/>
          <a:p>
            <a:r>
              <a:rPr lang="en-GB" dirty="0">
                <a:ea typeface="ＭＳ Ｐゴシック" pitchFamily="34" charset="-128"/>
              </a:rPr>
              <a:t>Unsatisfied Technical comments by commenter</a:t>
            </a:r>
            <a:endParaRPr lang="en-US" dirty="0">
              <a:highlight>
                <a:srgbClr val="FFFF00"/>
              </a:highlight>
            </a:endParaRPr>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a:t>Nikola Serafimovski (pureLiFi)</a:t>
            </a:r>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4031544647"/>
              </p:ext>
            </p:extLst>
          </p:nvPr>
        </p:nvGraphicFramePr>
        <p:xfrm>
          <a:off x="191344" y="1623758"/>
          <a:ext cx="11665295" cy="2261600"/>
        </p:xfrm>
        <a:graphic>
          <a:graphicData uri="http://schemas.openxmlformats.org/drawingml/2006/table">
            <a:tbl>
              <a:tblPr firstRow="1" bandRow="1">
                <a:tableStyleId>{073A0DAA-6AF3-43AB-8588-CEC1D06C72B9}</a:tableStyleId>
              </a:tblPr>
              <a:tblGrid>
                <a:gridCol w="3888432">
                  <a:extLst>
                    <a:ext uri="{9D8B030D-6E8A-4147-A177-3AD203B41FA5}">
                      <a16:colId xmlns:a16="http://schemas.microsoft.com/office/drawing/2014/main" val="310604816"/>
                    </a:ext>
                  </a:extLst>
                </a:gridCol>
                <a:gridCol w="1215758">
                  <a:extLst>
                    <a:ext uri="{9D8B030D-6E8A-4147-A177-3AD203B41FA5}">
                      <a16:colId xmlns:a16="http://schemas.microsoft.com/office/drawing/2014/main" val="2765377680"/>
                    </a:ext>
                  </a:extLst>
                </a:gridCol>
                <a:gridCol w="1540370">
                  <a:extLst>
                    <a:ext uri="{9D8B030D-6E8A-4147-A177-3AD203B41FA5}">
                      <a16:colId xmlns:a16="http://schemas.microsoft.com/office/drawing/2014/main" val="838966622"/>
                    </a:ext>
                  </a:extLst>
                </a:gridCol>
                <a:gridCol w="1459297">
                  <a:extLst>
                    <a:ext uri="{9D8B030D-6E8A-4147-A177-3AD203B41FA5}">
                      <a16:colId xmlns:a16="http://schemas.microsoft.com/office/drawing/2014/main" val="3731898696"/>
                    </a:ext>
                  </a:extLst>
                </a:gridCol>
                <a:gridCol w="1297153">
                  <a:extLst>
                    <a:ext uri="{9D8B030D-6E8A-4147-A177-3AD203B41FA5}">
                      <a16:colId xmlns:a16="http://schemas.microsoft.com/office/drawing/2014/main" val="2234034023"/>
                    </a:ext>
                  </a:extLst>
                </a:gridCol>
                <a:gridCol w="2264285">
                  <a:extLst>
                    <a:ext uri="{9D8B030D-6E8A-4147-A177-3AD203B41FA5}">
                      <a16:colId xmlns:a16="http://schemas.microsoft.com/office/drawing/2014/main" val="1299444794"/>
                    </a:ext>
                  </a:extLst>
                </a:gridCol>
              </a:tblGrid>
              <a:tr h="585200">
                <a:tc>
                  <a:txBody>
                    <a:bodyPr/>
                    <a:lstStyle/>
                    <a:p>
                      <a:pPr algn="ctr"/>
                      <a:r>
                        <a:rPr lang="en-US" sz="1600" dirty="0"/>
                        <a:t>Voter name</a:t>
                      </a:r>
                    </a:p>
                  </a:txBody>
                  <a:tcPr/>
                </a:tc>
                <a:tc>
                  <a:txBody>
                    <a:bodyPr/>
                    <a:lstStyle/>
                    <a:p>
                      <a:pPr algn="ctr"/>
                      <a:r>
                        <a:rPr lang="en-US" sz="1600" dirty="0"/>
                        <a:t>LB260</a:t>
                      </a:r>
                    </a:p>
                  </a:txBody>
                  <a:tcPr/>
                </a:tc>
                <a:tc>
                  <a:txBody>
                    <a:bodyPr/>
                    <a:lstStyle/>
                    <a:p>
                      <a:pPr algn="ctr"/>
                      <a:r>
                        <a:rPr lang="en-US" sz="1600" dirty="0"/>
                        <a:t>LB263</a:t>
                      </a:r>
                    </a:p>
                  </a:txBody>
                  <a:tcPr/>
                </a:tc>
                <a:tc>
                  <a:txBody>
                    <a:bodyPr/>
                    <a:lstStyle/>
                    <a:p>
                      <a:pPr algn="ctr"/>
                      <a:r>
                        <a:rPr lang="en-US" sz="1600" dirty="0"/>
                        <a:t>LB267</a:t>
                      </a:r>
                    </a:p>
                  </a:txBody>
                  <a:tcPr/>
                </a:tc>
                <a:tc>
                  <a:txBody>
                    <a:bodyPr/>
                    <a:lstStyle/>
                    <a:p>
                      <a:pPr algn="ctr"/>
                      <a:endParaRPr lang="en-US" sz="1600" dirty="0"/>
                    </a:p>
                  </a:txBody>
                  <a:tcPr/>
                </a:tc>
                <a:tc>
                  <a:txBody>
                    <a:bodyPr/>
                    <a:lstStyle/>
                    <a:p>
                      <a:pPr algn="ctr"/>
                      <a:r>
                        <a:rPr lang="en-US" sz="1600" dirty="0"/>
                        <a:t>Total</a:t>
                      </a:r>
                    </a:p>
                  </a:txBody>
                  <a:tcPr/>
                </a:tc>
                <a:extLst>
                  <a:ext uri="{0D108BD9-81ED-4DB2-BD59-A6C34878D82A}">
                    <a16:rowId xmlns:a16="http://schemas.microsoft.com/office/drawing/2014/main" val="607050037"/>
                  </a:ext>
                </a:extLst>
              </a:tr>
              <a:tr h="334400">
                <a:tc>
                  <a:txBody>
                    <a:bodyPr/>
                    <a:lstStyle/>
                    <a:p>
                      <a:r>
                        <a:rPr lang="en-US" sz="1600" dirty="0" err="1"/>
                        <a:t>Aboulmagd</a:t>
                      </a:r>
                      <a:r>
                        <a:rPr lang="en-US" sz="1600" dirty="0"/>
                        <a:t>, Osama (Huawei)</a:t>
                      </a:r>
                    </a:p>
                  </a:txBody>
                  <a:tcPr/>
                </a:tc>
                <a:tc>
                  <a:txBody>
                    <a:bodyPr/>
                    <a:lstStyle/>
                    <a:p>
                      <a:pPr algn="ctr"/>
                      <a:r>
                        <a:rPr lang="en-US" sz="1600" dirty="0"/>
                        <a:t>2</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2</a:t>
                      </a:r>
                    </a:p>
                  </a:txBody>
                  <a:tcPr/>
                </a:tc>
                <a:extLst>
                  <a:ext uri="{0D108BD9-81ED-4DB2-BD59-A6C34878D82A}">
                    <a16:rowId xmlns:a16="http://schemas.microsoft.com/office/drawing/2014/main" val="3614382544"/>
                  </a:ext>
                </a:extLst>
              </a:tr>
              <a:tr h="292608">
                <a:tc>
                  <a:txBody>
                    <a:bodyPr/>
                    <a:lstStyle/>
                    <a:p>
                      <a:r>
                        <a:rPr lang="en-US" sz="1600" dirty="0"/>
                        <a:t>Segev, Jonathan (Intel)</a:t>
                      </a:r>
                    </a:p>
                  </a:txBody>
                  <a:tcPr/>
                </a:tc>
                <a:tc>
                  <a:txBody>
                    <a:bodyPr/>
                    <a:lstStyle/>
                    <a:p>
                      <a:pPr algn="ctr"/>
                      <a:r>
                        <a:rPr lang="en-US" sz="1600" dirty="0"/>
                        <a:t>0</a:t>
                      </a:r>
                    </a:p>
                  </a:txBody>
                  <a:tcPr/>
                </a:tc>
                <a:tc>
                  <a:txBody>
                    <a:bodyPr/>
                    <a:lstStyle/>
                    <a:p>
                      <a:pPr algn="ctr"/>
                      <a:r>
                        <a:rPr lang="en-US" sz="1600" dirty="0"/>
                        <a:t>1</a:t>
                      </a:r>
                    </a:p>
                  </a:txBody>
                  <a:tcPr/>
                </a:tc>
                <a:tc>
                  <a:txBody>
                    <a:bodyPr/>
                    <a:lstStyle/>
                    <a:p>
                      <a:pPr algn="ctr"/>
                      <a:r>
                        <a:rPr lang="en-US" sz="1600" dirty="0"/>
                        <a:t>0</a:t>
                      </a:r>
                    </a:p>
                  </a:txBody>
                  <a:tcPr/>
                </a:tc>
                <a:tc>
                  <a:txBody>
                    <a:bodyPr/>
                    <a:lstStyle/>
                    <a:p>
                      <a:pPr algn="ctr"/>
                      <a:endParaRPr lang="en-US" sz="1600" dirty="0"/>
                    </a:p>
                  </a:txBody>
                  <a:tcPr/>
                </a:tc>
                <a:tc>
                  <a:txBody>
                    <a:bodyPr/>
                    <a:lstStyle/>
                    <a:p>
                      <a:pPr algn="ctr"/>
                      <a:r>
                        <a:rPr lang="en-US" sz="1600" dirty="0"/>
                        <a:t>1</a:t>
                      </a:r>
                    </a:p>
                  </a:txBody>
                  <a:tcPr/>
                </a:tc>
                <a:extLst>
                  <a:ext uri="{0D108BD9-81ED-4DB2-BD59-A6C34878D82A}">
                    <a16:rowId xmlns:a16="http://schemas.microsoft.com/office/drawing/2014/main" val="874219747"/>
                  </a:ext>
                </a:extLst>
              </a:tr>
              <a:tr h="292608">
                <a:tc>
                  <a:txBody>
                    <a:bodyPr/>
                    <a:lstStyle/>
                    <a:p>
                      <a:r>
                        <a:rPr lang="en-US" sz="1600" dirty="0"/>
                        <a:t>Van Zelst, Allert (Qualcomm)</a:t>
                      </a:r>
                    </a:p>
                  </a:txBody>
                  <a:tcPr/>
                </a:tc>
                <a:tc>
                  <a:txBody>
                    <a:bodyPr/>
                    <a:lstStyle/>
                    <a:p>
                      <a:pPr algn="ctr"/>
                      <a:r>
                        <a:rPr lang="en-US" sz="1600" dirty="0"/>
                        <a:t>0</a:t>
                      </a:r>
                    </a:p>
                  </a:txBody>
                  <a:tcPr/>
                </a:tc>
                <a:tc>
                  <a:txBody>
                    <a:bodyPr/>
                    <a:lstStyle/>
                    <a:p>
                      <a:pPr algn="ctr"/>
                      <a:r>
                        <a:rPr lang="en-US" sz="1600" dirty="0"/>
                        <a:t>0</a:t>
                      </a:r>
                    </a:p>
                  </a:txBody>
                  <a:tcPr/>
                </a:tc>
                <a:tc>
                  <a:txBody>
                    <a:bodyPr/>
                    <a:lstStyle/>
                    <a:p>
                      <a:pPr algn="ctr"/>
                      <a:r>
                        <a:rPr lang="en-US" sz="1600" dirty="0"/>
                        <a:t>4</a:t>
                      </a:r>
                    </a:p>
                  </a:txBody>
                  <a:tcPr/>
                </a:tc>
                <a:tc>
                  <a:txBody>
                    <a:bodyPr/>
                    <a:lstStyle/>
                    <a:p>
                      <a:pPr algn="ctr"/>
                      <a:endParaRPr lang="en-US" sz="1600" dirty="0"/>
                    </a:p>
                  </a:txBody>
                  <a:tcPr/>
                </a:tc>
                <a:tc>
                  <a:txBody>
                    <a:bodyPr/>
                    <a:lstStyle/>
                    <a:p>
                      <a:pPr algn="ctr"/>
                      <a:r>
                        <a:rPr lang="en-US" sz="1600" dirty="0"/>
                        <a:t>4</a:t>
                      </a:r>
                    </a:p>
                  </a:txBody>
                  <a:tcPr/>
                </a:tc>
                <a:extLst>
                  <a:ext uri="{0D108BD9-81ED-4DB2-BD59-A6C34878D82A}">
                    <a16:rowId xmlns:a16="http://schemas.microsoft.com/office/drawing/2014/main" val="4195488704"/>
                  </a:ext>
                </a:extLst>
              </a:tr>
              <a:tr h="292608">
                <a:tc>
                  <a:txBody>
                    <a:bodyPr/>
                    <a:lstStyle/>
                    <a:p>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982269102"/>
                  </a:ext>
                </a:extLst>
              </a:tr>
              <a:tr h="334400">
                <a:tc>
                  <a:txBody>
                    <a:bodyPr/>
                    <a:lstStyle/>
                    <a:p>
                      <a:r>
                        <a:rPr lang="en-US" sz="1600" b="1" dirty="0"/>
                        <a:t>Total</a:t>
                      </a:r>
                    </a:p>
                  </a:txBody>
                  <a:tcPr/>
                </a:tc>
                <a:tc>
                  <a:txBody>
                    <a:bodyPr/>
                    <a:lstStyle/>
                    <a:p>
                      <a:pPr algn="ctr"/>
                      <a:r>
                        <a:rPr lang="en-US" sz="1600" dirty="0"/>
                        <a:t>2</a:t>
                      </a:r>
                    </a:p>
                  </a:txBody>
                  <a:tcPr/>
                </a:tc>
                <a:tc>
                  <a:txBody>
                    <a:bodyPr/>
                    <a:lstStyle/>
                    <a:p>
                      <a:pPr algn="ctr"/>
                      <a:r>
                        <a:rPr lang="en-US" sz="1600" dirty="0"/>
                        <a:t>1</a:t>
                      </a:r>
                    </a:p>
                  </a:txBody>
                  <a:tcPr/>
                </a:tc>
                <a:tc>
                  <a:txBody>
                    <a:bodyPr/>
                    <a:lstStyle/>
                    <a:p>
                      <a:pPr algn="ctr"/>
                      <a:r>
                        <a:rPr lang="en-US" sz="1600" dirty="0"/>
                        <a:t>4</a:t>
                      </a:r>
                    </a:p>
                  </a:txBody>
                  <a:tcPr/>
                </a:tc>
                <a:tc>
                  <a:txBody>
                    <a:bodyPr/>
                    <a:lstStyle/>
                    <a:p>
                      <a:pPr algn="ctr"/>
                      <a:endParaRPr lang="en-US" sz="1600" dirty="0"/>
                    </a:p>
                  </a:txBody>
                  <a:tcPr/>
                </a:tc>
                <a:tc>
                  <a:txBody>
                    <a:bodyPr/>
                    <a:lstStyle/>
                    <a:p>
                      <a:pPr algn="ctr"/>
                      <a:r>
                        <a:rPr lang="en-US" sz="1600" dirty="0"/>
                        <a:t>7</a:t>
                      </a:r>
                    </a:p>
                  </a:txBody>
                  <a:tcP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a:t>
            </a:r>
            <a:endParaRPr lang="en-CA"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embedded document on the right:</a:t>
            </a:r>
          </a:p>
          <a:p>
            <a:pPr lvl="1">
              <a:lnSpc>
                <a:spcPct val="80000"/>
              </a:lnSpc>
            </a:pPr>
            <a:r>
              <a:rPr lang="en-GB" sz="1600" dirty="0">
                <a:ea typeface="ＭＳ Ｐゴシック" pitchFamily="34" charset="-128"/>
              </a:rPr>
              <a:t>Double click on the icon to the right to open this.</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September 2022</a:t>
            </a:r>
            <a:endParaRPr lang="en-CA"/>
          </a:p>
        </p:txBody>
      </p:sp>
      <p:sp>
        <p:nvSpPr>
          <p:cNvPr id="4" name="Footer Placeholder 3"/>
          <p:cNvSpPr>
            <a:spLocks noGrp="1"/>
          </p:cNvSpPr>
          <p:nvPr>
            <p:ph type="ftr" sz="quarter" idx="11"/>
          </p:nvPr>
        </p:nvSpPr>
        <p:spPr bwMode="auto">
          <a:xfrm>
            <a:off x="10920536" y="6478792"/>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a:t>Nikola Serafimovski (pureLiFi)</a:t>
            </a:r>
            <a:endParaRPr lang="en-CA"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7</a:t>
            </a:fld>
            <a:endParaRPr lang="en-CA"/>
          </a:p>
        </p:txBody>
      </p:sp>
      <p:sp>
        <p:nvSpPr>
          <p:cNvPr id="13" name="TextBox 12">
            <a:extLst>
              <a:ext uri="{FF2B5EF4-FFF2-40B4-BE49-F238E27FC236}">
                <a16:creationId xmlns:a16="http://schemas.microsoft.com/office/drawing/2014/main" id="{74052270-2648-4224-B921-855887F9EA2D}"/>
              </a:ext>
            </a:extLst>
          </p:cNvPr>
          <p:cNvSpPr txBox="1"/>
          <p:nvPr/>
        </p:nvSpPr>
        <p:spPr>
          <a:xfrm>
            <a:off x="6498167" y="2001982"/>
            <a:ext cx="2991525" cy="307777"/>
          </a:xfrm>
          <a:prstGeom prst="rect">
            <a:avLst/>
          </a:prstGeom>
          <a:noFill/>
        </p:spPr>
        <p:txBody>
          <a:bodyPr wrap="none" rtlCol="0">
            <a:spAutoFit/>
          </a:bodyPr>
          <a:lstStyle/>
          <a:p>
            <a:r>
              <a:rPr lang="en-US" sz="1400" dirty="0">
                <a:solidFill>
                  <a:schemeClr val="tx1"/>
                </a:solidFill>
              </a:rPr>
              <a:t>Unsatisfied for LB 260 through LB267</a:t>
            </a:r>
          </a:p>
        </p:txBody>
      </p:sp>
      <p:graphicFrame>
        <p:nvGraphicFramePr>
          <p:cNvPr id="8" name="Object 7">
            <a:extLst>
              <a:ext uri="{FF2B5EF4-FFF2-40B4-BE49-F238E27FC236}">
                <a16:creationId xmlns:a16="http://schemas.microsoft.com/office/drawing/2014/main" id="{EA76548F-D431-F367-E38B-26F3D9B11A25}"/>
              </a:ext>
            </a:extLst>
          </p:cNvPr>
          <p:cNvGraphicFramePr>
            <a:graphicFrameLocks noChangeAspect="1"/>
          </p:cNvGraphicFramePr>
          <p:nvPr>
            <p:extLst>
              <p:ext uri="{D42A27DB-BD31-4B8C-83A1-F6EECF244321}">
                <p14:modId xmlns:p14="http://schemas.microsoft.com/office/powerpoint/2010/main" val="256311965"/>
              </p:ext>
            </p:extLst>
          </p:nvPr>
        </p:nvGraphicFramePr>
        <p:xfrm>
          <a:off x="7536729" y="2852861"/>
          <a:ext cx="914400" cy="792163"/>
        </p:xfrm>
        <a:graphic>
          <a:graphicData uri="http://schemas.openxmlformats.org/presentationml/2006/ole">
            <mc:AlternateContent xmlns:mc="http://schemas.openxmlformats.org/markup-compatibility/2006">
              <mc:Choice xmlns:v="urn:schemas-microsoft-com:vml" Requires="v">
                <p:oleObj name="Worksheet" showAsIcon="1" r:id="rId2" imgW="914400" imgH="792360" progId="Excel.Sheet.12">
                  <p:embed/>
                </p:oleObj>
              </mc:Choice>
              <mc:Fallback>
                <p:oleObj name="Worksheet" showAsIcon="1" r:id="rId2" imgW="914400" imgH="792360" progId="Excel.Sheet.12">
                  <p:embed/>
                  <p:pic>
                    <p:nvPicPr>
                      <p:cNvPr id="0" name=""/>
                      <p:cNvPicPr/>
                      <p:nvPr/>
                    </p:nvPicPr>
                    <p:blipFill>
                      <a:blip r:embed="rId3"/>
                      <a:stretch>
                        <a:fillRect/>
                      </a:stretch>
                    </p:blipFill>
                    <p:spPr>
                      <a:xfrm>
                        <a:off x="7536729" y="2852861"/>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81130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B42D5-2D28-4898-85AB-2B7C67C2FF72}"/>
              </a:ext>
            </a:extLst>
          </p:cNvPr>
          <p:cNvSpPr>
            <a:spLocks noGrp="1"/>
          </p:cNvSpPr>
          <p:nvPr>
            <p:ph type="title"/>
          </p:nvPr>
        </p:nvSpPr>
        <p:spPr>
          <a:xfrm>
            <a:off x="914401" y="685801"/>
            <a:ext cx="10361084" cy="654967"/>
          </a:xfrm>
        </p:spPr>
        <p:txBody>
          <a:bodyPr/>
          <a:lstStyle/>
          <a:p>
            <a:r>
              <a:rPr lang="en-GB" dirty="0">
                <a:ea typeface="ＭＳ Ｐゴシック" pitchFamily="34" charset="-128"/>
              </a:rPr>
              <a:t>Unsatisfied Technical Comments – Topics</a:t>
            </a:r>
            <a:endParaRPr lang="en-US" dirty="0">
              <a:highlight>
                <a:srgbClr val="FFFF00"/>
              </a:highlight>
            </a:endParaRPr>
          </a:p>
        </p:txBody>
      </p:sp>
      <p:sp>
        <p:nvSpPr>
          <p:cNvPr id="3" name="Content Placeholder 2">
            <a:extLst>
              <a:ext uri="{FF2B5EF4-FFF2-40B4-BE49-F238E27FC236}">
                <a16:creationId xmlns:a16="http://schemas.microsoft.com/office/drawing/2014/main" id="{CBAD51C2-D27B-469C-8BE8-B36E0DFDE122}"/>
              </a:ext>
            </a:extLst>
          </p:cNvPr>
          <p:cNvSpPr>
            <a:spLocks noGrp="1"/>
          </p:cNvSpPr>
          <p:nvPr>
            <p:ph idx="1"/>
          </p:nvPr>
        </p:nvSpPr>
        <p:spPr>
          <a:xfrm>
            <a:off x="623392" y="1628801"/>
            <a:ext cx="10652093" cy="4465614"/>
          </a:xfrm>
        </p:spPr>
        <p:txBody>
          <a:bodyPr/>
          <a:lstStyle/>
          <a:p>
            <a:pPr marL="0" fontAlgn="t">
              <a:spcBef>
                <a:spcPts val="0"/>
              </a:spcBef>
              <a:spcAft>
                <a:spcPts val="600"/>
              </a:spcAft>
            </a:pPr>
            <a:r>
              <a:rPr lang="en-US" sz="2000" kern="1200" dirty="0" err="1">
                <a:latin typeface="Times New Roman" panose="02020603050405020304" pitchFamily="18" charset="0"/>
                <a:ea typeface="MS Gothic" panose="020B0609070205080204" pitchFamily="49" charset="-128"/>
              </a:rPr>
              <a:t>Aboulmagd</a:t>
            </a:r>
            <a:r>
              <a:rPr lang="en-US" sz="2000" kern="1200" dirty="0">
                <a:latin typeface="Times New Roman" panose="02020603050405020304" pitchFamily="18" charset="0"/>
                <a:ea typeface="MS Gothic" panose="020B0609070205080204" pitchFamily="49" charset="-128"/>
              </a:rPr>
              <a:t>,	Osama </a:t>
            </a:r>
            <a:r>
              <a:rPr lang="en-US" sz="2000" b="0" kern="1200" dirty="0">
                <a:latin typeface="Times New Roman" panose="02020603050405020304" pitchFamily="18" charset="0"/>
                <a:ea typeface="MS Gothic" panose="020B0609070205080204" pitchFamily="49" charset="-128"/>
              </a:rPr>
              <a:t>(Huawei) – (over 5 emails sent, presentation during </a:t>
            </a:r>
            <a:r>
              <a:rPr lang="en-US" sz="2000" b="0" kern="1200" dirty="0" err="1">
                <a:latin typeface="Times New Roman" panose="02020603050405020304" pitchFamily="18" charset="0"/>
                <a:ea typeface="MS Gothic" panose="020B0609070205080204" pitchFamily="49" charset="-128"/>
              </a:rPr>
              <a:t>TGbb</a:t>
            </a:r>
            <a:r>
              <a:rPr lang="en-US" sz="2000" b="0" kern="1200" dirty="0">
                <a:latin typeface="Times New Roman" panose="02020603050405020304" pitchFamily="18" charset="0"/>
                <a:ea typeface="MS Gothic" panose="020B0609070205080204" pitchFamily="49" charset="-128"/>
              </a:rPr>
              <a:t> teleconference held to address the concerns, reply to the concerns provided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More information was required on the MAC/PHY for LC. The commenter failed to identify changes in sufficient details so that the specific wording of the changes that would satisfy the commenter could be determined. </a:t>
            </a:r>
          </a:p>
          <a:p>
            <a:pPr marL="0" fontAlgn="t">
              <a:spcBef>
                <a:spcPts val="0"/>
              </a:spcBef>
              <a:spcAft>
                <a:spcPts val="600"/>
              </a:spcAft>
            </a:pPr>
            <a:r>
              <a:rPr lang="en-US" sz="2000" kern="1200" dirty="0">
                <a:latin typeface="Times New Roman" panose="02020603050405020304" pitchFamily="18" charset="0"/>
                <a:ea typeface="MS Gothic" panose="020B0609070205080204" pitchFamily="49" charset="-128"/>
              </a:rPr>
              <a:t>Segev, Jonathan </a:t>
            </a:r>
            <a:r>
              <a:rPr lang="en-US" sz="2000" b="0" kern="1200" dirty="0">
                <a:latin typeface="Times New Roman" panose="02020603050405020304" pitchFamily="18" charset="0"/>
                <a:ea typeface="MS Gothic" panose="020B0609070205080204" pitchFamily="49" charset="-128"/>
              </a:rPr>
              <a:t>(Intel) – (over 4 emails sent, and in-person discussions held during Sept.’22 interim)</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Concerns that the Fine Time Measurement mechanisms might not work with LC. The commenter failed to identify changes in sufficient details so that the specific wording of the changes that would satisfy the commenter could be determined. </a:t>
            </a:r>
          </a:p>
          <a:p>
            <a:pPr marL="0" fontAlgn="t">
              <a:spcBef>
                <a:spcPts val="0"/>
              </a:spcBef>
              <a:spcAft>
                <a:spcPts val="600"/>
              </a:spcAft>
            </a:pPr>
            <a:r>
              <a:rPr lang="en-US" sz="2000" dirty="0"/>
              <a:t>Van Zelst, Allert </a:t>
            </a:r>
            <a:r>
              <a:rPr lang="en-US" sz="2000" b="0" dirty="0"/>
              <a:t>(Qualcomm) </a:t>
            </a:r>
            <a:r>
              <a:rPr lang="en-US" sz="2000" b="0" kern="1200" dirty="0">
                <a:latin typeface="Times New Roman" panose="02020603050405020304" pitchFamily="18" charset="0"/>
                <a:ea typeface="MS Gothic" panose="020B0609070205080204" pitchFamily="49" charset="-128"/>
              </a:rPr>
              <a:t>– (over 4 emails sent, problem captured in an email and largely resolved)</a:t>
            </a:r>
          </a:p>
          <a:p>
            <a:pPr marL="400050" lvl="1" fontAlgn="t">
              <a:spcBef>
                <a:spcPts val="0"/>
              </a:spcBef>
              <a:spcAft>
                <a:spcPts val="600"/>
              </a:spcAft>
              <a:buFont typeface="Arial" panose="020B0604020202020204" pitchFamily="34" charset="0"/>
              <a:buChar char="•"/>
            </a:pPr>
            <a:r>
              <a:rPr lang="en-US" sz="1600" b="0" kern="1200" dirty="0">
                <a:latin typeface="Times New Roman" panose="02020603050405020304" pitchFamily="18" charset="0"/>
                <a:ea typeface="MS Gothic" panose="020B0609070205080204" pitchFamily="49" charset="-128"/>
              </a:rPr>
              <a:t>Concerns that the Channel Number mechanisms proposed exceeded the intended range. The comments were addressed with a revised section and Channel Numbering instructions. </a:t>
            </a: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1600" kern="1200" dirty="0">
              <a:latin typeface="Times New Roman" panose="02020603050405020304" pitchFamily="18" charset="0"/>
              <a:ea typeface="MS Gothic" panose="020B0609070205080204" pitchFamily="49" charset="-128"/>
            </a:endParaRPr>
          </a:p>
          <a:p>
            <a:pPr marL="400050" lvl="1" fontAlgn="t">
              <a:spcBef>
                <a:spcPts val="0"/>
              </a:spcBef>
              <a:spcAft>
                <a:spcPts val="600"/>
              </a:spcAft>
              <a:buFont typeface="Arial" panose="020B0604020202020204" pitchFamily="34" charset="0"/>
              <a:buChar char="•"/>
            </a:pPr>
            <a:endParaRPr lang="en-US" sz="2000" b="0" kern="1200" dirty="0">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EE0B9C11-459E-4421-BACA-3F30CF83606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7E2E38-08C3-48E2-8AE5-22B4C368959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AB031DDC-655F-4BEF-93F6-15FEC002D0D3}"/>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03726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CD08E-C863-C134-67C3-1C37790631E3}"/>
              </a:ext>
            </a:extLst>
          </p:cNvPr>
          <p:cNvSpPr>
            <a:spLocks noGrp="1"/>
          </p:cNvSpPr>
          <p:nvPr>
            <p:ph type="title"/>
          </p:nvPr>
        </p:nvSpPr>
        <p:spPr/>
        <p:txBody>
          <a:bodyPr/>
          <a:lstStyle/>
          <a:p>
            <a:r>
              <a:rPr lang="en-US" dirty="0"/>
              <a:t>CSD Reaffirmation</a:t>
            </a:r>
          </a:p>
        </p:txBody>
      </p:sp>
      <p:sp>
        <p:nvSpPr>
          <p:cNvPr id="3" name="Content Placeholder 2">
            <a:extLst>
              <a:ext uri="{FF2B5EF4-FFF2-40B4-BE49-F238E27FC236}">
                <a16:creationId xmlns:a16="http://schemas.microsoft.com/office/drawing/2014/main" id="{18282FEF-4D79-EFB0-C421-5EB2AAFEEF9C}"/>
              </a:ext>
            </a:extLst>
          </p:cNvPr>
          <p:cNvSpPr>
            <a:spLocks noGrp="1"/>
          </p:cNvSpPr>
          <p:nvPr>
            <p:ph idx="1"/>
          </p:nvPr>
        </p:nvSpPr>
        <p:spPr/>
        <p:txBody>
          <a:bodyPr/>
          <a:lstStyle/>
          <a:p>
            <a:r>
              <a:rPr lang="en-US" dirty="0"/>
              <a:t>The CSD has been re-affirmed as part of the motion to request the EC to forward the draft to SA Ballot:</a:t>
            </a:r>
          </a:p>
          <a:p>
            <a:endParaRPr lang="en-US" dirty="0"/>
          </a:p>
          <a:p>
            <a:r>
              <a:rPr lang="en-GB" altLang="en-US" dirty="0">
                <a:hlinkClick r:id="rId2"/>
              </a:rPr>
              <a:t>https://mentor.ieee.org/802-ec/dcn/18/ec-18-0080-00-ACSD-802-11bb.docx</a:t>
            </a:r>
            <a:r>
              <a:rPr lang="en-GB" altLang="en-US" dirty="0"/>
              <a:t> </a:t>
            </a:r>
            <a:endParaRPr lang="en-US" dirty="0"/>
          </a:p>
        </p:txBody>
      </p:sp>
      <p:sp>
        <p:nvSpPr>
          <p:cNvPr id="4" name="Slide Number Placeholder 3">
            <a:extLst>
              <a:ext uri="{FF2B5EF4-FFF2-40B4-BE49-F238E27FC236}">
                <a16:creationId xmlns:a16="http://schemas.microsoft.com/office/drawing/2014/main" id="{1F6A5969-9813-6BF9-7AA5-1BEC744B7C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5A4B7B8-2CC5-10E8-F001-B1F63455A52F}"/>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416A69F6-DDB6-8452-C92B-18EB06ECDC6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91147947"/>
      </p:ext>
    </p:extLst>
  </p:cSld>
  <p:clrMapOvr>
    <a:masterClrMapping/>
  </p:clrMapOvr>
</p:sld>
</file>

<file path=ppt/theme/theme1.xml><?xml version="1.0" encoding="utf-8"?>
<a:theme xmlns:a="http://schemas.openxmlformats.org/drawingml/2006/main" name="Office Theme">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1088</Words>
  <Application>Microsoft Office PowerPoint</Application>
  <PresentationFormat>Widescreen</PresentationFormat>
  <Paragraphs>234</Paragraphs>
  <Slides>12</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8" baseType="lpstr">
      <vt:lpstr>Arial</vt:lpstr>
      <vt:lpstr>Calibri</vt:lpstr>
      <vt:lpstr>Times New Roman</vt:lpstr>
      <vt:lpstr>Office Theme</vt:lpstr>
      <vt:lpstr>Document</vt:lpstr>
      <vt:lpstr>Worksheet</vt:lpstr>
      <vt:lpstr>P802.11bb Report to EC on Approval  to go to SA Ballot</vt:lpstr>
      <vt:lpstr>Introduction</vt:lpstr>
      <vt:lpstr>Status Summary</vt:lpstr>
      <vt:lpstr>802.11 WG Letter Ballot Results – P802.11bb</vt:lpstr>
      <vt:lpstr>802.11 WG Letter Ballot Comments – P802.11bb</vt:lpstr>
      <vt:lpstr>Unsatisfied Technical comments by commenter</vt:lpstr>
      <vt:lpstr>Unsatisfied comments</vt:lpstr>
      <vt:lpstr>Unsatisfied Technical Comments – Topics</vt:lpstr>
      <vt:lpstr>CSD Reaffirmation</vt:lpstr>
      <vt:lpstr>IEEE-SA Mandatory Editorial Coordination</vt:lpstr>
      <vt:lpstr>TGbb Projected Timeline</vt:lpstr>
      <vt:lpstr>Revision history of this document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P802.11az Report to EC on Approval to go to SA Ballot</dc:title>
  <dc:creator>Jonathan Segev</dc:creator>
  <cp:keywords/>
  <cp:lastModifiedBy>Nikola Serafimovski</cp:lastModifiedBy>
  <cp:revision>232</cp:revision>
  <cp:lastPrinted>1601-01-01T00:00:00Z</cp:lastPrinted>
  <dcterms:created xsi:type="dcterms:W3CDTF">2019-11-09T15:46:46Z</dcterms:created>
  <dcterms:modified xsi:type="dcterms:W3CDTF">2022-10-03T15:08:39Z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