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5" r:id="rId5"/>
    <p:sldId id="266" r:id="rId6"/>
    <p:sldId id="269" r:id="rId7"/>
    <p:sldId id="278" r:id="rId8"/>
    <p:sldId id="282" r:id="rId9"/>
    <p:sldId id="285" r:id="rId10"/>
    <p:sldId id="281" r:id="rId11"/>
    <p:sldId id="279"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71EAC63-DFD5-4FE2-8244-88910012E390}">
          <p14:sldIdLst>
            <p14:sldId id="256"/>
            <p14:sldId id="257"/>
            <p14:sldId id="267"/>
            <p14:sldId id="265"/>
            <p14:sldId id="266"/>
            <p14:sldId id="269"/>
            <p14:sldId id="278"/>
            <p14:sldId id="282"/>
            <p14:sldId id="285"/>
            <p14:sldId id="281"/>
            <p14:sldId id="279"/>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57" d="100"/>
          <a:sy n="57" d="100"/>
        </p:scale>
        <p:origin x="504" y="4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802.11-22/1405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(Koden-TI)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802.11-22/1405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(Koden-TI)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2/11-22-0975-01-0000-tgbb-mdr-repor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P802.11bb Report to EC on Approval </a:t>
            </a:r>
            <a:br>
              <a:rPr lang="en-US" dirty="0"/>
            </a:br>
            <a:r>
              <a:rPr lang="en-US" dirty="0"/>
              <a:t>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1596423"/>
              </p:ext>
            </p:extLst>
          </p:nvPr>
        </p:nvGraphicFramePr>
        <p:xfrm>
          <a:off x="1063625" y="2863850"/>
          <a:ext cx="10058400" cy="2308225"/>
        </p:xfrm>
        <a:graphic>
          <a:graphicData uri="http://schemas.openxmlformats.org/presentationml/2006/ole">
            <mc:AlternateContent xmlns:mc="http://schemas.openxmlformats.org/markup-compatibility/2006">
              <mc:Choice xmlns:v="urn:schemas-microsoft-com:vml" Requires="v">
                <p:oleObj name="Document" r:id="rId3" imgW="10466184" imgH="2400969" progId="Word.Document.8">
                  <p:embed/>
                </p:oleObj>
              </mc:Choice>
              <mc:Fallback>
                <p:oleObj name="Document" r:id="rId3" imgW="10466184" imgH="2400969" progId="Word.Document.8">
                  <p:embed/>
                  <p:pic>
                    <p:nvPicPr>
                      <p:cNvPr id="3075" name="Object 3"/>
                      <p:cNvPicPr>
                        <a:picLocks noChangeAspect="1" noChangeArrowheads="1"/>
                      </p:cNvPicPr>
                      <p:nvPr/>
                    </p:nvPicPr>
                    <p:blipFill>
                      <a:blip r:embed="rId4"/>
                      <a:srcRect/>
                      <a:stretch>
                        <a:fillRect/>
                      </a:stretch>
                    </p:blipFill>
                    <p:spPr bwMode="auto">
                      <a:xfrm>
                        <a:off x="1063625" y="2863850"/>
                        <a:ext cx="10058400" cy="2308225"/>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a:xfrm>
            <a:off x="914400" y="1981201"/>
            <a:ext cx="10582199" cy="4113213"/>
          </a:xfrm>
        </p:spPr>
        <p:txBody>
          <a:bodyPr/>
          <a:lstStyle/>
          <a:p>
            <a:r>
              <a:rPr lang="en-US" dirty="0"/>
              <a:t>Mandatory Draft Review (MDR) completed in the final report doc.: IEEE 802.11-22/0975r1:</a:t>
            </a:r>
          </a:p>
          <a:p>
            <a:endParaRPr lang="en-US" dirty="0"/>
          </a:p>
          <a:p>
            <a:r>
              <a:rPr lang="en-US" dirty="0">
                <a:hlinkClick r:id="rId2"/>
              </a:rPr>
              <a:t>https://mentor.ieee.org/802.11/dcn/22/11-22-0975-01-0000-tgbb-mdr-report.docx</a:t>
            </a:r>
            <a:endParaRPr lang="en-US" dirty="0"/>
          </a:p>
          <a:p>
            <a:endParaRPr lang="en-US" dirty="0"/>
          </a:p>
          <a:p>
            <a:r>
              <a:rPr lang="en-US" dirty="0"/>
              <a:t>Awaiting MEC feedback</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Nikola Serafimovski (pureLiFi)</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89518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err="1"/>
              <a:t>TGbb</a:t>
            </a:r>
            <a:r>
              <a:rPr lang="en-US" dirty="0"/>
              <a:t> Projected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262372176"/>
              </p:ext>
            </p:extLst>
          </p:nvPr>
        </p:nvGraphicFramePr>
        <p:xfrm>
          <a:off x="1831224" y="1802171"/>
          <a:ext cx="8527437" cy="424688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WG recirculation LB on D4.0</a:t>
                      </a:r>
                    </a:p>
                  </a:txBody>
                  <a:tcPr/>
                </a:tc>
                <a:tc>
                  <a:txBody>
                    <a:bodyPr/>
                    <a:lstStyle/>
                    <a:p>
                      <a:r>
                        <a:rPr lang="en-US" dirty="0"/>
                        <a:t>16 Sept.</a:t>
                      </a:r>
                    </a:p>
                  </a:txBody>
                  <a:tcPr/>
                </a:tc>
                <a:tc>
                  <a:txBody>
                    <a:bodyPr/>
                    <a:lstStyle/>
                    <a:p>
                      <a:r>
                        <a:rPr lang="en-US" dirty="0"/>
                        <a:t>1 Oct. </a:t>
                      </a:r>
                    </a:p>
                  </a:txBody>
                  <a:tcPr/>
                </a:tc>
                <a:extLst>
                  <a:ext uri="{0D108BD9-81ED-4DB2-BD59-A6C34878D82A}">
                    <a16:rowId xmlns:a16="http://schemas.microsoft.com/office/drawing/2014/main" val="2792863220"/>
                  </a:ext>
                </a:extLst>
              </a:tr>
              <a:tr h="370840">
                <a:tc>
                  <a:txBody>
                    <a:bodyPr/>
                    <a:lstStyle/>
                    <a:p>
                      <a:r>
                        <a:rPr lang="en-US" dirty="0"/>
                        <a:t>Conf. call for motions on D4.0 comments</a:t>
                      </a:r>
                    </a:p>
                  </a:txBody>
                  <a:tcPr/>
                </a:tc>
                <a:tc>
                  <a:txBody>
                    <a:bodyPr/>
                    <a:lstStyle/>
                    <a:p>
                      <a:r>
                        <a:rPr lang="en-US" dirty="0"/>
                        <a:t>3 Oct</a:t>
                      </a:r>
                    </a:p>
                  </a:txBody>
                  <a:tcPr/>
                </a:tc>
                <a:tc>
                  <a:txBody>
                    <a:bodyPr/>
                    <a:lstStyle/>
                    <a:p>
                      <a:endParaRPr lang="en-US" dirty="0"/>
                    </a:p>
                  </a:txBody>
                  <a:tcPr/>
                </a:tc>
                <a:extLst>
                  <a:ext uri="{0D108BD9-81ED-4DB2-BD59-A6C34878D82A}">
                    <a16:rowId xmlns:a16="http://schemas.microsoft.com/office/drawing/2014/main" val="3115994122"/>
                  </a:ext>
                </a:extLst>
              </a:tr>
              <a:tr h="370840">
                <a:tc>
                  <a:txBody>
                    <a:bodyPr/>
                    <a:lstStyle/>
                    <a:p>
                      <a:r>
                        <a:rPr lang="en-US" dirty="0"/>
                        <a:t>EC approval to SA ballot </a:t>
                      </a:r>
                    </a:p>
                  </a:txBody>
                  <a:tcPr>
                    <a:solidFill>
                      <a:srgbClr val="CBCBCB"/>
                    </a:solidFill>
                  </a:tcPr>
                </a:tc>
                <a:tc>
                  <a:txBody>
                    <a:bodyPr/>
                    <a:lstStyle/>
                    <a:p>
                      <a:r>
                        <a:rPr lang="en-US" dirty="0"/>
                        <a:t>4 Oct. </a:t>
                      </a:r>
                    </a:p>
                  </a:txBody>
                  <a:tcPr>
                    <a:solidFill>
                      <a:srgbClr val="CBCBCB"/>
                    </a:solidFill>
                  </a:tcPr>
                </a:tc>
                <a:tc>
                  <a:txBody>
                    <a:bodyPr/>
                    <a:lstStyle/>
                    <a:p>
                      <a:endParaRPr lang="en-US" dirty="0"/>
                    </a:p>
                  </a:txBody>
                  <a:tcPr>
                    <a:solidFill>
                      <a:srgbClr val="CBCBCB"/>
                    </a:solidFill>
                  </a:tcPr>
                </a:tc>
                <a:extLst>
                  <a:ext uri="{0D108BD9-81ED-4DB2-BD59-A6C34878D82A}">
                    <a16:rowId xmlns:a16="http://schemas.microsoft.com/office/drawing/2014/main" val="963134139"/>
                  </a:ext>
                </a:extLst>
              </a:tr>
              <a:tr h="370840">
                <a:tc>
                  <a:txBody>
                    <a:bodyPr/>
                    <a:lstStyle/>
                    <a:p>
                      <a:r>
                        <a:rPr lang="en-US" dirty="0"/>
                        <a:t>Conf call on WG recirculation LB on D4.0unchanged </a:t>
                      </a:r>
                    </a:p>
                  </a:txBody>
                  <a:tcPr>
                    <a:solidFill>
                      <a:srgbClr val="E7E7E7"/>
                    </a:solidFill>
                  </a:tcPr>
                </a:tc>
                <a:tc>
                  <a:txBody>
                    <a:bodyPr/>
                    <a:lstStyle/>
                    <a:p>
                      <a:r>
                        <a:rPr lang="en-US" dirty="0"/>
                        <a:t>5 Oct.</a:t>
                      </a:r>
                    </a:p>
                  </a:txBody>
                  <a:tcPr>
                    <a:solidFill>
                      <a:srgbClr val="E7E7E7"/>
                    </a:solidFill>
                  </a:tcPr>
                </a:tc>
                <a:tc>
                  <a:txBody>
                    <a:bodyPr/>
                    <a:lstStyle/>
                    <a:p>
                      <a:r>
                        <a:rPr lang="en-US" dirty="0"/>
                        <a:t>15 Oct. </a:t>
                      </a:r>
                    </a:p>
                  </a:txBody>
                  <a:tcPr>
                    <a:solidFill>
                      <a:srgbClr val="E7E7E7"/>
                    </a:solidFill>
                  </a:tcPr>
                </a:tc>
                <a:extLst>
                  <a:ext uri="{0D108BD9-81ED-4DB2-BD59-A6C34878D82A}">
                    <a16:rowId xmlns:a16="http://schemas.microsoft.com/office/drawing/2014/main" val="1378215320"/>
                  </a:ext>
                </a:extLst>
              </a:tr>
              <a:tr h="370840">
                <a:tc>
                  <a:txBody>
                    <a:bodyPr/>
                    <a:lstStyle/>
                    <a:p>
                      <a:r>
                        <a:rPr lang="en-US" dirty="0"/>
                        <a:t>First SA Ballot</a:t>
                      </a:r>
                    </a:p>
                  </a:txBody>
                  <a:tcPr/>
                </a:tc>
                <a:tc>
                  <a:txBody>
                    <a:bodyPr/>
                    <a:lstStyle/>
                    <a:p>
                      <a:r>
                        <a:rPr lang="en-US" dirty="0"/>
                        <a:t>Oct. 15</a:t>
                      </a:r>
                      <a:r>
                        <a:rPr lang="en-US" baseline="30000" dirty="0"/>
                        <a:t>th</a:t>
                      </a:r>
                      <a:r>
                        <a:rPr lang="en-US" dirty="0"/>
                        <a:t> 2022</a:t>
                      </a:r>
                    </a:p>
                  </a:txBody>
                  <a:tcPr/>
                </a:tc>
                <a:tc>
                  <a:txBody>
                    <a:bodyPr/>
                    <a:lstStyle/>
                    <a:p>
                      <a:r>
                        <a:rPr lang="en-US" dirty="0"/>
                        <a:t>Nov. 14, 2022 (30 days)</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2023</a:t>
                      </a:r>
                    </a:p>
                  </a:txBody>
                  <a:tcPr/>
                </a:tc>
                <a:tc>
                  <a:txBody>
                    <a:bodyPr/>
                    <a:lstStyle/>
                    <a:p>
                      <a:r>
                        <a:rPr lang="en-US" dirty="0"/>
                        <a:t>Apr. 2023</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July 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August 2023</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Sep. 2023</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r>
                        <a:rPr lang="en-US" dirty="0"/>
                        <a:t>Dec. 2023</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048D-EAC5-43AC-E02C-2C68F477A440}"/>
              </a:ext>
            </a:extLst>
          </p:cNvPr>
          <p:cNvSpPr>
            <a:spLocks noGrp="1"/>
          </p:cNvSpPr>
          <p:nvPr>
            <p:ph type="title"/>
          </p:nvPr>
        </p:nvSpPr>
        <p:spPr/>
        <p:txBody>
          <a:bodyPr/>
          <a:lstStyle/>
          <a:p>
            <a:r>
              <a:rPr lang="en-US" dirty="0"/>
              <a:t>Revision history of this document</a:t>
            </a:r>
          </a:p>
        </p:txBody>
      </p:sp>
      <p:sp>
        <p:nvSpPr>
          <p:cNvPr id="3" name="Content Placeholder 2">
            <a:extLst>
              <a:ext uri="{FF2B5EF4-FFF2-40B4-BE49-F238E27FC236}">
                <a16:creationId xmlns:a16="http://schemas.microsoft.com/office/drawing/2014/main" id="{F6945E81-CA43-3CA5-1B55-16CFE40FE380}"/>
              </a:ext>
            </a:extLst>
          </p:cNvPr>
          <p:cNvSpPr>
            <a:spLocks noGrp="1"/>
          </p:cNvSpPr>
          <p:nvPr>
            <p:ph idx="1"/>
          </p:nvPr>
        </p:nvSpPr>
        <p:spPr/>
        <p:txBody>
          <a:bodyPr/>
          <a:lstStyle/>
          <a:p>
            <a:r>
              <a:rPr lang="en-US" dirty="0"/>
              <a:t>R0			Unfinished draft version</a:t>
            </a:r>
          </a:p>
          <a:p>
            <a:r>
              <a:rPr lang="en-US" dirty="0"/>
              <a:t>R1			Updated draft removing known Approve voters and changing the 			associate relevant resolutions</a:t>
            </a:r>
          </a:p>
          <a:p>
            <a:r>
              <a:rPr lang="en-US" dirty="0"/>
              <a:t>R2 			Updated draft to include </a:t>
            </a:r>
            <a:r>
              <a:rPr lang="en-US"/>
              <a:t>new timeline</a:t>
            </a:r>
            <a:endParaRPr lang="en-US" dirty="0"/>
          </a:p>
          <a:p>
            <a:endParaRPr lang="en-US" dirty="0"/>
          </a:p>
        </p:txBody>
      </p:sp>
      <p:sp>
        <p:nvSpPr>
          <p:cNvPr id="4" name="Slide Number Placeholder 3">
            <a:extLst>
              <a:ext uri="{FF2B5EF4-FFF2-40B4-BE49-F238E27FC236}">
                <a16:creationId xmlns:a16="http://schemas.microsoft.com/office/drawing/2014/main" id="{60D9E5F4-3DE7-CF27-AC76-D10F06EBD4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6232540-BC31-7246-8D8C-C1C5413771C3}"/>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1882F01-2787-C7EE-C4E8-A50A76127E1D}"/>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3846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a:t>
            </a:r>
            <a:r>
              <a:rPr lang="en-GB" u="sng" dirty="0">
                <a:ea typeface="ＭＳ Ｐゴシック" pitchFamily="34" charset="-128"/>
              </a:rPr>
              <a:t>conditional approval </a:t>
            </a:r>
            <a:r>
              <a:rPr lang="en-GB" dirty="0">
                <a:ea typeface="ＭＳ Ｐゴシック" pitchFamily="34" charset="-128"/>
              </a:rPr>
              <a:t>to send IEEE P802.11bb to SA Ballot.</a:t>
            </a:r>
          </a:p>
          <a:p>
            <a:pPr>
              <a:buFont typeface="Arial" panose="020B0604020202020204" pitchFamily="34" charset="0"/>
              <a:buChar char="•"/>
            </a:pPr>
            <a:r>
              <a:rPr lang="en-GB" dirty="0">
                <a:ea typeface="ＭＳ Ｐゴシック" pitchFamily="34" charset="-128"/>
              </a:rPr>
              <a:t>The doc. 11-22/1593r2 document was approved during the interim session of the 802.11 working group on September 16, 2022. </a:t>
            </a:r>
          </a:p>
          <a:p>
            <a:pPr lvl="1">
              <a:buFont typeface="Arial" panose="020B0604020202020204" pitchFamily="34" charset="0"/>
              <a:buChar char="•"/>
            </a:pPr>
            <a:r>
              <a:rPr lang="en-GB" dirty="0">
                <a:ea typeface="ＭＳ Ｐゴシック" pitchFamily="34" charset="-128"/>
              </a:rPr>
              <a:t>WG motion results: Y/N/A </a:t>
            </a:r>
            <a:r>
              <a:rPr lang="en-GB" dirty="0">
                <a:highlight>
                  <a:srgbClr val="FFFF00"/>
                </a:highlight>
                <a:ea typeface="ＭＳ Ｐゴシック" pitchFamily="34" charset="-128"/>
              </a:rPr>
              <a:t>xx-</a:t>
            </a:r>
            <a:r>
              <a:rPr lang="en-GB" dirty="0" err="1">
                <a:highlight>
                  <a:srgbClr val="FFFF00"/>
                </a:highlight>
                <a:ea typeface="ＭＳ Ｐゴシック" pitchFamily="34" charset="-128"/>
              </a:rPr>
              <a:t>yy</a:t>
            </a:r>
            <a:r>
              <a:rPr lang="en-GB" dirty="0">
                <a:highlight>
                  <a:srgbClr val="FFFF00"/>
                </a:highlight>
                <a:ea typeface="ＭＳ Ｐゴシック" pitchFamily="34" charset="-128"/>
              </a:rPr>
              <a:t>-</a:t>
            </a:r>
            <a:r>
              <a:rPr lang="en-GB" dirty="0" err="1">
                <a:highlight>
                  <a:srgbClr val="FFFF00"/>
                </a:highlight>
                <a:ea typeface="ＭＳ Ｐゴシック" pitchFamily="34" charset="-128"/>
              </a:rPr>
              <a:t>zz</a:t>
            </a:r>
            <a:endParaRPr lang="en-GB" dirty="0">
              <a:highlight>
                <a:srgbClr val="FFFF00"/>
              </a:highlight>
              <a:ea typeface="ＭＳ Ｐゴシック" pitchFamily="34" charset="-128"/>
            </a:endParaRPr>
          </a:p>
          <a:p>
            <a:pPr>
              <a:buFont typeface="Arial" panose="020B0604020202020204" pitchFamily="34" charset="0"/>
              <a:buChar char="•"/>
            </a:pPr>
            <a:r>
              <a:rPr lang="en-GB" dirty="0">
                <a:ea typeface="ＭＳ Ｐゴシック" pitchFamily="34" charset="-128"/>
              </a:rPr>
              <a:t>doc. 11-22/1593r3 adds motion results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a:t>
            </a:r>
            <a:r>
              <a:rPr lang="en-US" dirty="0" err="1"/>
              <a:t>TGbb</a:t>
            </a:r>
            <a:r>
              <a:rPr lang="en-US" dirty="0"/>
              <a:t> Draft has gone through 3 WG Letter Ballots</a:t>
            </a:r>
          </a:p>
          <a:p>
            <a:pPr>
              <a:buFont typeface="Arial" panose="020B0604020202020204" pitchFamily="34" charset="0"/>
              <a:buChar char="•"/>
            </a:pPr>
            <a:r>
              <a:rPr lang="en-US" dirty="0"/>
              <a:t>Draft 1.0 was the first to achieve &gt; 75% needed for an approved draft</a:t>
            </a:r>
          </a:p>
          <a:p>
            <a:pPr>
              <a:buFont typeface="Arial" panose="020B0604020202020204" pitchFamily="34" charset="0"/>
              <a:buChar char="•"/>
            </a:pPr>
            <a:r>
              <a:rPr lang="en-US" dirty="0"/>
              <a:t>The WG Letter Ballot on D3.0</a:t>
            </a:r>
          </a:p>
          <a:p>
            <a:pPr lvl="1">
              <a:buFont typeface="Arial" panose="020B0604020202020204" pitchFamily="34" charset="0"/>
              <a:buChar char="•"/>
            </a:pPr>
            <a:r>
              <a:rPr lang="en-US" dirty="0"/>
              <a:t>99% approval rate considering post-ballot vote changes</a:t>
            </a:r>
          </a:p>
          <a:p>
            <a:pPr lvl="1">
              <a:buFont typeface="Arial" panose="020B0604020202020204" pitchFamily="34" charset="0"/>
              <a:buChar char="•"/>
            </a:pPr>
            <a:r>
              <a:rPr lang="en-US" dirty="0"/>
              <a:t>Did not result in any new disapprove votes</a:t>
            </a:r>
          </a:p>
          <a:p>
            <a:pPr lvl="1">
              <a:buFont typeface="Arial" panose="020B0604020202020204" pitchFamily="34" charset="0"/>
              <a:buChar char="•"/>
            </a:pPr>
            <a:r>
              <a:rPr lang="en-US" dirty="0"/>
              <a:t>14 new “must be satisfied comments” were received. </a:t>
            </a:r>
          </a:p>
          <a:p>
            <a:pPr lvl="1">
              <a:buFont typeface="Arial" panose="020B0604020202020204" pitchFamily="34" charset="0"/>
              <a:buChar char="•"/>
            </a:pPr>
            <a:r>
              <a:rPr lang="en-US" dirty="0"/>
              <a:t>29 new comments came from “approve voters”</a:t>
            </a:r>
          </a:p>
          <a:p>
            <a:pPr lvl="1">
              <a:buFont typeface="Arial" panose="020B0604020202020204" pitchFamily="34" charset="0"/>
              <a:buChar char="•"/>
            </a:pPr>
            <a:r>
              <a:rPr lang="en-US" dirty="0"/>
              <a:t>The TG decided create a D4.0 to address the comments to perfect the draft; Motion to started WG Letter Ballot on D4.0 passed during September 2022 Interim Meeting</a:t>
            </a:r>
          </a:p>
          <a:p>
            <a:pPr>
              <a:buFont typeface="Arial" panose="020B0604020202020204" pitchFamily="34" charset="0"/>
              <a:buChar char="•"/>
            </a:pPr>
            <a:r>
              <a:rPr lang="en-US" dirty="0"/>
              <a:t>The TG has resolved 510 comments received on drafts 1.0 to 3.0.</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Nikola Serafimovski (pureLiFi)</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802.11 WG Letter Ballot Results – P802.11bb</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4286603580"/>
              </p:ext>
            </p:extLst>
          </p:nvPr>
        </p:nvGraphicFramePr>
        <p:xfrm>
          <a:off x="335360" y="1477536"/>
          <a:ext cx="11521281" cy="4843224"/>
        </p:xfrm>
        <a:graphic>
          <a:graphicData uri="http://schemas.openxmlformats.org/drawingml/2006/table">
            <a:tbl>
              <a:tblPr firstRow="1" bandRow="1">
                <a:tableStyleId>{ED083AE6-46FA-4A59-8FB0-9F97EB10719F}</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62128">
                  <a:extLst>
                    <a:ext uri="{9D8B030D-6E8A-4147-A177-3AD203B41FA5}">
                      <a16:colId xmlns:a16="http://schemas.microsoft.com/office/drawing/2014/main" val="20002"/>
                    </a:ext>
                  </a:extLst>
                </a:gridCol>
                <a:gridCol w="1961550">
                  <a:extLst>
                    <a:ext uri="{9D8B030D-6E8A-4147-A177-3AD203B41FA5}">
                      <a16:colId xmlns:a16="http://schemas.microsoft.com/office/drawing/2014/main" val="20003"/>
                    </a:ext>
                  </a:extLst>
                </a:gridCol>
                <a:gridCol w="722800">
                  <a:extLst>
                    <a:ext uri="{9D8B030D-6E8A-4147-A177-3AD203B41FA5}">
                      <a16:colId xmlns:a16="http://schemas.microsoft.com/office/drawing/2014/main" val="20004"/>
                    </a:ext>
                  </a:extLst>
                </a:gridCol>
                <a:gridCol w="722800">
                  <a:extLst>
                    <a:ext uri="{9D8B030D-6E8A-4147-A177-3AD203B41FA5}">
                      <a16:colId xmlns:a16="http://schemas.microsoft.com/office/drawing/2014/main" val="20005"/>
                    </a:ext>
                  </a:extLst>
                </a:gridCol>
                <a:gridCol w="542101">
                  <a:extLst>
                    <a:ext uri="{9D8B030D-6E8A-4147-A177-3AD203B41FA5}">
                      <a16:colId xmlns:a16="http://schemas.microsoft.com/office/drawing/2014/main" val="20006"/>
                    </a:ext>
                  </a:extLst>
                </a:gridCol>
                <a:gridCol w="433076">
                  <a:extLst>
                    <a:ext uri="{9D8B030D-6E8A-4147-A177-3AD203B41FA5}">
                      <a16:colId xmlns:a16="http://schemas.microsoft.com/office/drawing/2014/main" val="20007"/>
                    </a:ext>
                  </a:extLst>
                </a:gridCol>
                <a:gridCol w="647228">
                  <a:extLst>
                    <a:ext uri="{9D8B030D-6E8A-4147-A177-3AD203B41FA5}">
                      <a16:colId xmlns:a16="http://schemas.microsoft.com/office/drawing/2014/main" val="20008"/>
                    </a:ext>
                  </a:extLst>
                </a:gridCol>
                <a:gridCol w="632450">
                  <a:extLst>
                    <a:ext uri="{9D8B030D-6E8A-4147-A177-3AD203B41FA5}">
                      <a16:colId xmlns:a16="http://schemas.microsoft.com/office/drawing/2014/main" val="20009"/>
                    </a:ext>
                  </a:extLst>
                </a:gridCol>
                <a:gridCol w="632450">
                  <a:extLst>
                    <a:ext uri="{9D8B030D-6E8A-4147-A177-3AD203B41FA5}">
                      <a16:colId xmlns:a16="http://schemas.microsoft.com/office/drawing/2014/main" val="20010"/>
                    </a:ext>
                  </a:extLst>
                </a:gridCol>
                <a:gridCol w="632450">
                  <a:extLst>
                    <a:ext uri="{9D8B030D-6E8A-4147-A177-3AD203B41FA5}">
                      <a16:colId xmlns:a16="http://schemas.microsoft.com/office/drawing/2014/main" val="20011"/>
                    </a:ext>
                  </a:extLst>
                </a:gridCol>
              </a:tblGrid>
              <a:tr h="11102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314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59</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18.79%</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221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87%</a:t>
                      </a:r>
                    </a:p>
                  </a:txBody>
                  <a:tcPr marL="7620" marR="7620" marT="7620" marB="0"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357</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74%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68</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19.05%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271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94%</a:t>
                      </a:r>
                    </a:p>
                  </a:txBody>
                  <a:tcPr marL="7620" marR="7620" marT="7620" marB="0" anchor="ct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20.22%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281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95%</a:t>
                      </a:r>
                    </a:p>
                  </a:txBody>
                  <a:tcPr marL="7620" marR="7620" marT="7620" marB="0" anchor="ct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Post-ballot update</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20.22%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293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a:t>
                      </a:r>
                    </a:p>
                  </a:txBody>
                  <a:tcPr marL="7620" marR="7620" marT="7620" marB="0" anchor="ctr"/>
                </a:tc>
                <a:extLst>
                  <a:ext uri="{0D108BD9-81ED-4DB2-BD59-A6C34878D82A}">
                    <a16:rowId xmlns:a16="http://schemas.microsoft.com/office/drawing/2014/main" val="3091477012"/>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26 Sept.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0003"/>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P802.11bb</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Nikola Serafimovski (pureLiFi)</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1424187170"/>
              </p:ext>
            </p:extLst>
          </p:nvPr>
        </p:nvGraphicFramePr>
        <p:xfrm>
          <a:off x="1310180" y="1751014"/>
          <a:ext cx="10361083" cy="4558304"/>
        </p:xfrm>
        <a:graphic>
          <a:graphicData uri="http://schemas.openxmlformats.org/drawingml/2006/table">
            <a:tbl>
              <a:tblPr firstRow="1" bandRow="1">
                <a:tableStyleId>{ED083AE6-46FA-4A59-8FB0-9F97EB10719F}</a:tableStyleId>
              </a:tblPr>
              <a:tblGrid>
                <a:gridCol w="1083231">
                  <a:extLst>
                    <a:ext uri="{9D8B030D-6E8A-4147-A177-3AD203B41FA5}">
                      <a16:colId xmlns:a16="http://schemas.microsoft.com/office/drawing/2014/main" val="20000"/>
                    </a:ext>
                  </a:extLst>
                </a:gridCol>
                <a:gridCol w="1805386">
                  <a:extLst>
                    <a:ext uri="{9D8B030D-6E8A-4147-A177-3AD203B41FA5}">
                      <a16:colId xmlns:a16="http://schemas.microsoft.com/office/drawing/2014/main" val="20001"/>
                    </a:ext>
                  </a:extLst>
                </a:gridCol>
                <a:gridCol w="4561499">
                  <a:extLst>
                    <a:ext uri="{9D8B030D-6E8A-4147-A177-3AD203B41FA5}">
                      <a16:colId xmlns:a16="http://schemas.microsoft.com/office/drawing/2014/main" val="20002"/>
                    </a:ext>
                  </a:extLst>
                </a:gridCol>
                <a:gridCol w="2910967">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333 (183 T, 131 E, 19 G)</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112 (63 T, 38 E, 11 G)</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65 (30 T, 21 E, 14 G)</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pPr algn="ct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510 (276 T, 190 E, 44 G)</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1" y="685802"/>
            <a:ext cx="10361084" cy="503334"/>
          </a:xfrm>
        </p:spPr>
        <p:txBody>
          <a:bodyPr/>
          <a:lstStyle/>
          <a:p>
            <a:r>
              <a:rPr lang="en-GB" dirty="0">
                <a:ea typeface="ＭＳ Ｐゴシック" pitchFamily="34" charset="-128"/>
              </a:rPr>
              <a:t>Unsatisfied Technical comments by commenter</a:t>
            </a:r>
            <a:endParaRPr lang="en-US" dirty="0">
              <a:highlight>
                <a:srgbClr val="FFFF00"/>
              </a:highlight>
            </a:endParaRPr>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4031544647"/>
              </p:ext>
            </p:extLst>
          </p:nvPr>
        </p:nvGraphicFramePr>
        <p:xfrm>
          <a:off x="191344" y="1623758"/>
          <a:ext cx="11665295" cy="2261600"/>
        </p:xfrm>
        <a:graphic>
          <a:graphicData uri="http://schemas.openxmlformats.org/drawingml/2006/table">
            <a:tbl>
              <a:tblPr firstRow="1" bandRow="1">
                <a:tableStyleId>{073A0DAA-6AF3-43AB-8588-CEC1D06C72B9}</a:tableStyleId>
              </a:tblPr>
              <a:tblGrid>
                <a:gridCol w="3888432">
                  <a:extLst>
                    <a:ext uri="{9D8B030D-6E8A-4147-A177-3AD203B41FA5}">
                      <a16:colId xmlns:a16="http://schemas.microsoft.com/office/drawing/2014/main" val="310604816"/>
                    </a:ext>
                  </a:extLst>
                </a:gridCol>
                <a:gridCol w="1215758">
                  <a:extLst>
                    <a:ext uri="{9D8B030D-6E8A-4147-A177-3AD203B41FA5}">
                      <a16:colId xmlns:a16="http://schemas.microsoft.com/office/drawing/2014/main" val="2765377680"/>
                    </a:ext>
                  </a:extLst>
                </a:gridCol>
                <a:gridCol w="1540370">
                  <a:extLst>
                    <a:ext uri="{9D8B030D-6E8A-4147-A177-3AD203B41FA5}">
                      <a16:colId xmlns:a16="http://schemas.microsoft.com/office/drawing/2014/main" val="838966622"/>
                    </a:ext>
                  </a:extLst>
                </a:gridCol>
                <a:gridCol w="1459297">
                  <a:extLst>
                    <a:ext uri="{9D8B030D-6E8A-4147-A177-3AD203B41FA5}">
                      <a16:colId xmlns:a16="http://schemas.microsoft.com/office/drawing/2014/main" val="3731898696"/>
                    </a:ext>
                  </a:extLst>
                </a:gridCol>
                <a:gridCol w="1297153">
                  <a:extLst>
                    <a:ext uri="{9D8B030D-6E8A-4147-A177-3AD203B41FA5}">
                      <a16:colId xmlns:a16="http://schemas.microsoft.com/office/drawing/2014/main" val="2234034023"/>
                    </a:ext>
                  </a:extLst>
                </a:gridCol>
                <a:gridCol w="2264285">
                  <a:extLst>
                    <a:ext uri="{9D8B030D-6E8A-4147-A177-3AD203B41FA5}">
                      <a16:colId xmlns:a16="http://schemas.microsoft.com/office/drawing/2014/main" val="1299444794"/>
                    </a:ext>
                  </a:extLst>
                </a:gridCol>
              </a:tblGrid>
              <a:tr h="585200">
                <a:tc>
                  <a:txBody>
                    <a:bodyPr/>
                    <a:lstStyle/>
                    <a:p>
                      <a:pPr algn="ctr"/>
                      <a:r>
                        <a:rPr lang="en-US" sz="1600" dirty="0"/>
                        <a:t>Voter name</a:t>
                      </a:r>
                    </a:p>
                  </a:txBody>
                  <a:tcPr/>
                </a:tc>
                <a:tc>
                  <a:txBody>
                    <a:bodyPr/>
                    <a:lstStyle/>
                    <a:p>
                      <a:pPr algn="ctr"/>
                      <a:r>
                        <a:rPr lang="en-US" sz="1600" dirty="0"/>
                        <a:t>LB260</a:t>
                      </a:r>
                    </a:p>
                  </a:txBody>
                  <a:tcPr/>
                </a:tc>
                <a:tc>
                  <a:txBody>
                    <a:bodyPr/>
                    <a:lstStyle/>
                    <a:p>
                      <a:pPr algn="ctr"/>
                      <a:r>
                        <a:rPr lang="en-US" sz="1600" dirty="0"/>
                        <a:t>LB263</a:t>
                      </a:r>
                    </a:p>
                  </a:txBody>
                  <a:tcPr/>
                </a:tc>
                <a:tc>
                  <a:txBody>
                    <a:bodyPr/>
                    <a:lstStyle/>
                    <a:p>
                      <a:pPr algn="ctr"/>
                      <a:r>
                        <a:rPr lang="en-US" sz="1600" dirty="0"/>
                        <a:t>LB267</a:t>
                      </a:r>
                    </a:p>
                  </a:txBody>
                  <a:tcPr/>
                </a:tc>
                <a:tc>
                  <a:txBody>
                    <a:bodyPr/>
                    <a:lstStyle/>
                    <a:p>
                      <a:pPr algn="ctr"/>
                      <a:endParaRPr lang="en-US" sz="1600" dirty="0"/>
                    </a:p>
                  </a:txBody>
                  <a:tcPr/>
                </a:tc>
                <a:tc>
                  <a:txBody>
                    <a:bodyPr/>
                    <a:lstStyle/>
                    <a:p>
                      <a:pPr algn="ctr"/>
                      <a:r>
                        <a:rPr lang="en-US" sz="1600" dirty="0"/>
                        <a:t>Total</a:t>
                      </a:r>
                    </a:p>
                  </a:txBody>
                  <a:tcPr/>
                </a:tc>
                <a:extLst>
                  <a:ext uri="{0D108BD9-81ED-4DB2-BD59-A6C34878D82A}">
                    <a16:rowId xmlns:a16="http://schemas.microsoft.com/office/drawing/2014/main" val="607050037"/>
                  </a:ext>
                </a:extLst>
              </a:tr>
              <a:tr h="334400">
                <a:tc>
                  <a:txBody>
                    <a:bodyPr/>
                    <a:lstStyle/>
                    <a:p>
                      <a:r>
                        <a:rPr lang="en-US" sz="1600" dirty="0" err="1"/>
                        <a:t>Aboulmagd</a:t>
                      </a:r>
                      <a:r>
                        <a:rPr lang="en-US" sz="1600" dirty="0"/>
                        <a:t>, Osama (Huawei)</a:t>
                      </a:r>
                    </a:p>
                  </a:txBody>
                  <a:tcPr/>
                </a:tc>
                <a:tc>
                  <a:txBody>
                    <a:bodyPr/>
                    <a:lstStyle/>
                    <a:p>
                      <a:pPr algn="ctr"/>
                      <a:r>
                        <a:rPr lang="en-US" sz="1600" dirty="0"/>
                        <a:t>2</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2</a:t>
                      </a:r>
                    </a:p>
                  </a:txBody>
                  <a:tcPr/>
                </a:tc>
                <a:extLst>
                  <a:ext uri="{0D108BD9-81ED-4DB2-BD59-A6C34878D82A}">
                    <a16:rowId xmlns:a16="http://schemas.microsoft.com/office/drawing/2014/main" val="3614382544"/>
                  </a:ext>
                </a:extLst>
              </a:tr>
              <a:tr h="292608">
                <a:tc>
                  <a:txBody>
                    <a:bodyPr/>
                    <a:lstStyle/>
                    <a:p>
                      <a:r>
                        <a:rPr lang="en-US" sz="1600" dirty="0"/>
                        <a:t>Segev, Jonathan (Intel)</a:t>
                      </a:r>
                    </a:p>
                  </a:txBody>
                  <a:tcPr/>
                </a:tc>
                <a:tc>
                  <a:txBody>
                    <a:bodyPr/>
                    <a:lstStyle/>
                    <a:p>
                      <a:pPr algn="ctr"/>
                      <a:r>
                        <a:rPr lang="en-US" sz="1600" dirty="0"/>
                        <a:t>0</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1</a:t>
                      </a:r>
                    </a:p>
                  </a:txBody>
                  <a:tcPr/>
                </a:tc>
                <a:extLst>
                  <a:ext uri="{0D108BD9-81ED-4DB2-BD59-A6C34878D82A}">
                    <a16:rowId xmlns:a16="http://schemas.microsoft.com/office/drawing/2014/main" val="874219747"/>
                  </a:ext>
                </a:extLst>
              </a:tr>
              <a:tr h="292608">
                <a:tc>
                  <a:txBody>
                    <a:bodyPr/>
                    <a:lstStyle/>
                    <a:p>
                      <a:r>
                        <a:rPr lang="en-US" sz="1600" dirty="0"/>
                        <a:t>Van Zelst, Allert (Qualcomm)</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r>
                        <a:rPr lang="en-US" sz="1600" dirty="0"/>
                        <a:t>4</a:t>
                      </a:r>
                    </a:p>
                  </a:txBody>
                  <a:tcPr/>
                </a:tc>
                <a:extLst>
                  <a:ext uri="{0D108BD9-81ED-4DB2-BD59-A6C34878D82A}">
                    <a16:rowId xmlns:a16="http://schemas.microsoft.com/office/drawing/2014/main" val="4195488704"/>
                  </a:ext>
                </a:extLst>
              </a:tr>
              <a:tr h="292608">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982269102"/>
                  </a:ext>
                </a:extLst>
              </a:tr>
              <a:tr h="334400">
                <a:tc>
                  <a:txBody>
                    <a:bodyPr/>
                    <a:lstStyle/>
                    <a:p>
                      <a:r>
                        <a:rPr lang="en-US" sz="1600" b="1" dirty="0"/>
                        <a:t>Total</a:t>
                      </a:r>
                    </a:p>
                  </a:txBody>
                  <a:tcPr/>
                </a:tc>
                <a:tc>
                  <a:txBody>
                    <a:bodyPr/>
                    <a:lstStyle/>
                    <a:p>
                      <a:pPr algn="ctr"/>
                      <a:r>
                        <a:rPr lang="en-US" sz="1600" dirty="0"/>
                        <a:t>2</a:t>
                      </a:r>
                    </a:p>
                  </a:txBody>
                  <a:tcPr/>
                </a:tc>
                <a:tc>
                  <a:txBody>
                    <a:bodyPr/>
                    <a:lstStyle/>
                    <a:p>
                      <a:pPr algn="ctr"/>
                      <a:r>
                        <a:rPr lang="en-US" sz="1600" dirty="0"/>
                        <a:t>1</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r>
                        <a:rPr lang="en-US" sz="1600" dirty="0"/>
                        <a:t>7</a:t>
                      </a:r>
                    </a:p>
                  </a:txBody>
                  <a:tcP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September 2022</a:t>
            </a:r>
            <a:endParaRPr lang="en-CA"/>
          </a:p>
        </p:txBody>
      </p:sp>
      <p:sp>
        <p:nvSpPr>
          <p:cNvPr id="4" name="Footer Placeholder 3"/>
          <p:cNvSpPr>
            <a:spLocks noGrp="1"/>
          </p:cNvSpPr>
          <p:nvPr>
            <p:ph type="ftr" sz="quarter" idx="11"/>
          </p:nvPr>
        </p:nvSpPr>
        <p:spPr bwMode="auto">
          <a:xfrm>
            <a:off x="10920536" y="6478792"/>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Nikola Serafimovski (pureLiFi)</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13" name="TextBox 12">
            <a:extLst>
              <a:ext uri="{FF2B5EF4-FFF2-40B4-BE49-F238E27FC236}">
                <a16:creationId xmlns:a16="http://schemas.microsoft.com/office/drawing/2014/main" id="{74052270-2648-4224-B921-855887F9EA2D}"/>
              </a:ext>
            </a:extLst>
          </p:cNvPr>
          <p:cNvSpPr txBox="1"/>
          <p:nvPr/>
        </p:nvSpPr>
        <p:spPr>
          <a:xfrm>
            <a:off x="6498167" y="2001982"/>
            <a:ext cx="2991525" cy="307777"/>
          </a:xfrm>
          <a:prstGeom prst="rect">
            <a:avLst/>
          </a:prstGeom>
          <a:noFill/>
        </p:spPr>
        <p:txBody>
          <a:bodyPr wrap="none" rtlCol="0">
            <a:spAutoFit/>
          </a:bodyPr>
          <a:lstStyle/>
          <a:p>
            <a:r>
              <a:rPr lang="en-US" sz="1400" dirty="0">
                <a:solidFill>
                  <a:schemeClr val="tx1"/>
                </a:solidFill>
              </a:rPr>
              <a:t>Unsatisfied for LB 260 through LB267</a:t>
            </a:r>
          </a:p>
        </p:txBody>
      </p:sp>
      <p:graphicFrame>
        <p:nvGraphicFramePr>
          <p:cNvPr id="8" name="Object 7">
            <a:extLst>
              <a:ext uri="{FF2B5EF4-FFF2-40B4-BE49-F238E27FC236}">
                <a16:creationId xmlns:a16="http://schemas.microsoft.com/office/drawing/2014/main" id="{EA76548F-D431-F367-E38B-26F3D9B11A25}"/>
              </a:ext>
            </a:extLst>
          </p:cNvPr>
          <p:cNvGraphicFramePr>
            <a:graphicFrameLocks noChangeAspect="1"/>
          </p:cNvGraphicFramePr>
          <p:nvPr>
            <p:extLst>
              <p:ext uri="{D42A27DB-BD31-4B8C-83A1-F6EECF244321}">
                <p14:modId xmlns:p14="http://schemas.microsoft.com/office/powerpoint/2010/main" val="256311965"/>
              </p:ext>
            </p:extLst>
          </p:nvPr>
        </p:nvGraphicFramePr>
        <p:xfrm>
          <a:off x="7536729" y="2852861"/>
          <a:ext cx="914400" cy="792163"/>
        </p:xfrm>
        <a:graphic>
          <a:graphicData uri="http://schemas.openxmlformats.org/presentationml/2006/ole">
            <mc:AlternateContent xmlns:mc="http://schemas.openxmlformats.org/markup-compatibility/2006">
              <mc:Choice xmlns:v="urn:schemas-microsoft-com:vml" Requires="v">
                <p:oleObj name="Worksheet" showAsIcon="1" r:id="rId2" imgW="914400" imgH="792360" progId="Excel.Sheet.12">
                  <p:embed/>
                </p:oleObj>
              </mc:Choice>
              <mc:Fallback>
                <p:oleObj name="Worksheet" showAsIcon="1" r:id="rId2" imgW="914400" imgH="792360" progId="Excel.Sheet.12">
                  <p:embed/>
                  <p:pic>
                    <p:nvPicPr>
                      <p:cNvPr id="0" name=""/>
                      <p:cNvPicPr/>
                      <p:nvPr/>
                    </p:nvPicPr>
                    <p:blipFill>
                      <a:blip r:embed="rId3"/>
                      <a:stretch>
                        <a:fillRect/>
                      </a:stretch>
                    </p:blipFill>
                    <p:spPr>
                      <a:xfrm>
                        <a:off x="7536729" y="2852861"/>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42D5-2D28-4898-85AB-2B7C67C2FF72}"/>
              </a:ext>
            </a:extLst>
          </p:cNvPr>
          <p:cNvSpPr>
            <a:spLocks noGrp="1"/>
          </p:cNvSpPr>
          <p:nvPr>
            <p:ph type="title"/>
          </p:nvPr>
        </p:nvSpPr>
        <p:spPr>
          <a:xfrm>
            <a:off x="914401" y="685801"/>
            <a:ext cx="10361084" cy="654967"/>
          </a:xfrm>
        </p:spPr>
        <p:txBody>
          <a:bodyPr/>
          <a:lstStyle/>
          <a:p>
            <a:r>
              <a:rPr lang="en-GB" dirty="0">
                <a:ea typeface="ＭＳ Ｐゴシック" pitchFamily="34" charset="-128"/>
              </a:rPr>
              <a:t>Unsatisfied Technical Comments – Topics</a:t>
            </a:r>
            <a:endParaRPr lang="en-US" dirty="0">
              <a:highlight>
                <a:srgbClr val="FFFF00"/>
              </a:highlight>
            </a:endParaRPr>
          </a:p>
        </p:txBody>
      </p:sp>
      <p:sp>
        <p:nvSpPr>
          <p:cNvPr id="3" name="Content Placeholder 2">
            <a:extLst>
              <a:ext uri="{FF2B5EF4-FFF2-40B4-BE49-F238E27FC236}">
                <a16:creationId xmlns:a16="http://schemas.microsoft.com/office/drawing/2014/main" id="{CBAD51C2-D27B-469C-8BE8-B36E0DFDE122}"/>
              </a:ext>
            </a:extLst>
          </p:cNvPr>
          <p:cNvSpPr>
            <a:spLocks noGrp="1"/>
          </p:cNvSpPr>
          <p:nvPr>
            <p:ph idx="1"/>
          </p:nvPr>
        </p:nvSpPr>
        <p:spPr>
          <a:xfrm>
            <a:off x="623392" y="1628801"/>
            <a:ext cx="10652093" cy="4465614"/>
          </a:xfrm>
        </p:spPr>
        <p:txBody>
          <a:bodyPr/>
          <a:lstStyle/>
          <a:p>
            <a:pPr marL="0" fontAlgn="t">
              <a:spcBef>
                <a:spcPts val="0"/>
              </a:spcBef>
              <a:spcAft>
                <a:spcPts val="600"/>
              </a:spcAft>
            </a:pPr>
            <a:r>
              <a:rPr lang="en-US" sz="2000" kern="1200" dirty="0" err="1">
                <a:latin typeface="Times New Roman" panose="02020603050405020304" pitchFamily="18" charset="0"/>
                <a:ea typeface="MS Gothic" panose="020B0609070205080204" pitchFamily="49" charset="-128"/>
              </a:rPr>
              <a:t>Aboulmagd</a:t>
            </a:r>
            <a:r>
              <a:rPr lang="en-US" sz="2000" kern="1200" dirty="0">
                <a:latin typeface="Times New Roman" panose="02020603050405020304" pitchFamily="18" charset="0"/>
                <a:ea typeface="MS Gothic" panose="020B0609070205080204" pitchFamily="49" charset="-128"/>
              </a:rPr>
              <a:t>,	Osama </a:t>
            </a:r>
            <a:r>
              <a:rPr lang="en-US" sz="2000" b="0" kern="1200" dirty="0">
                <a:latin typeface="Times New Roman" panose="02020603050405020304" pitchFamily="18" charset="0"/>
                <a:ea typeface="MS Gothic" panose="020B0609070205080204" pitchFamily="49" charset="-128"/>
              </a:rPr>
              <a:t>(Huawei) – (over 5 emails sent, presentation during </a:t>
            </a:r>
            <a:r>
              <a:rPr lang="en-US" sz="2000" b="0" kern="1200" dirty="0" err="1">
                <a:latin typeface="Times New Roman" panose="02020603050405020304" pitchFamily="18" charset="0"/>
                <a:ea typeface="MS Gothic" panose="020B0609070205080204" pitchFamily="49" charset="-128"/>
              </a:rPr>
              <a:t>TGbb</a:t>
            </a:r>
            <a:r>
              <a:rPr lang="en-US" sz="2000" b="0" kern="1200" dirty="0">
                <a:latin typeface="Times New Roman" panose="02020603050405020304" pitchFamily="18" charset="0"/>
                <a:ea typeface="MS Gothic" panose="020B0609070205080204" pitchFamily="49" charset="-128"/>
              </a:rPr>
              <a:t> teleconference held to address the concerns, reply to the concerns provided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More information was required on the MAC/PHY for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kern="1200" dirty="0">
                <a:latin typeface="Times New Roman" panose="02020603050405020304" pitchFamily="18" charset="0"/>
                <a:ea typeface="MS Gothic" panose="020B0609070205080204" pitchFamily="49" charset="-128"/>
              </a:rPr>
              <a:t>Segev, Jonathan </a:t>
            </a:r>
            <a:r>
              <a:rPr lang="en-US" sz="2000" b="0" kern="1200" dirty="0">
                <a:latin typeface="Times New Roman" panose="02020603050405020304" pitchFamily="18" charset="0"/>
                <a:ea typeface="MS Gothic" panose="020B0609070205080204" pitchFamily="49" charset="-128"/>
              </a:rPr>
              <a:t>(Intel) – (over 4 emails sent,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Fine Time Measurement mechanisms might not work with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dirty="0"/>
              <a:t>Van Zelst, Allert </a:t>
            </a:r>
            <a:r>
              <a:rPr lang="en-US" sz="2000" b="0" dirty="0"/>
              <a:t>(Qualcomm) </a:t>
            </a:r>
            <a:r>
              <a:rPr lang="en-US" sz="2000" b="0" kern="1200" dirty="0">
                <a:latin typeface="Times New Roman" panose="02020603050405020304" pitchFamily="18" charset="0"/>
                <a:ea typeface="MS Gothic" panose="020B0609070205080204" pitchFamily="49" charset="-128"/>
              </a:rPr>
              <a:t>– (over 4 emails sent, problem captured in an email and largely resolved)</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Channel Number mechanisms proposed exceeded the intended range. The comments were addressed with a revised section and Channel Numbering instructions. </a:t>
            </a: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2000" b="0" kern="1200" dirty="0">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EE0B9C11-459E-4421-BACA-3F30CF83606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7E2E38-08C3-48E2-8AE5-22B4C368959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AB031DDC-655F-4BEF-93F6-15FEC002D0D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03726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D08E-C863-C134-67C3-1C37790631E3}"/>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18282FEF-4D79-EFB0-C421-5EB2AAFEEF9C}"/>
              </a:ext>
            </a:extLst>
          </p:cNvPr>
          <p:cNvSpPr>
            <a:spLocks noGrp="1"/>
          </p:cNvSpPr>
          <p:nvPr>
            <p:ph idx="1"/>
          </p:nvPr>
        </p:nvSpPr>
        <p:spPr/>
        <p:txBody>
          <a:bodyPr/>
          <a:lstStyle/>
          <a:p>
            <a:r>
              <a:rPr lang="en-US" dirty="0"/>
              <a:t>The CSD has been re-affirmed as part of the motion to request the EC to forward the draft to SA Ballot:</a:t>
            </a:r>
          </a:p>
          <a:p>
            <a:endParaRPr lang="en-US" dirty="0"/>
          </a:p>
          <a:p>
            <a:r>
              <a:rPr lang="en-GB" altLang="en-US" dirty="0">
                <a:hlinkClick r:id="rId2"/>
              </a:rPr>
              <a:t>https://mentor.ieee.org/802-ec/dcn/18/ec-18-0080-00-ACSD-802-11bb.docx</a:t>
            </a:r>
            <a:r>
              <a:rPr lang="en-GB" altLang="en-US" dirty="0"/>
              <a:t> </a:t>
            </a:r>
            <a:endParaRPr lang="en-US" dirty="0"/>
          </a:p>
        </p:txBody>
      </p:sp>
      <p:sp>
        <p:nvSpPr>
          <p:cNvPr id="4" name="Slide Number Placeholder 3">
            <a:extLst>
              <a:ext uri="{FF2B5EF4-FFF2-40B4-BE49-F238E27FC236}">
                <a16:creationId xmlns:a16="http://schemas.microsoft.com/office/drawing/2014/main" id="{1F6A5969-9813-6BF9-7AA5-1BEC744B7C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5A4B7B8-2CC5-10E8-F001-B1F63455A52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416A69F6-DDB6-8452-C92B-18EB06ECDC6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91147947"/>
      </p:ext>
    </p:extLst>
  </p:cSld>
  <p:clrMapOvr>
    <a:masterClrMapping/>
  </p:clrMapOvr>
</p:sld>
</file>

<file path=ppt/theme/theme1.xml><?xml version="1.0" encoding="utf-8"?>
<a:theme xmlns:a="http://schemas.openxmlformats.org/drawingml/2006/main" name="Office Theme">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1078</Words>
  <Application>Microsoft Office PowerPoint</Application>
  <PresentationFormat>Widescreen</PresentationFormat>
  <Paragraphs>233</Paragraphs>
  <Slides>12</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8" baseType="lpstr">
      <vt:lpstr>Arial</vt:lpstr>
      <vt:lpstr>Calibri</vt:lpstr>
      <vt:lpstr>Times New Roman</vt:lpstr>
      <vt:lpstr>Office Theme</vt:lpstr>
      <vt:lpstr>Document</vt:lpstr>
      <vt:lpstr>Microsoft Excel Worksheet</vt:lpstr>
      <vt:lpstr>P802.11bb Report to EC on Approval  to go to SA Ballot</vt:lpstr>
      <vt:lpstr>Introduction</vt:lpstr>
      <vt:lpstr>Status Summary</vt:lpstr>
      <vt:lpstr>802.11 WG Letter Ballot Results – P802.11bb</vt:lpstr>
      <vt:lpstr>802.11 WG Letter Ballot Comments – P802.11bb</vt:lpstr>
      <vt:lpstr>Unsatisfied Technical comments by commenter</vt:lpstr>
      <vt:lpstr>Unsatisfied comments</vt:lpstr>
      <vt:lpstr>Unsatisfied Technical Comments – Topics</vt:lpstr>
      <vt:lpstr>CSD Reaffirmation</vt:lpstr>
      <vt:lpstr>IEEE-SA Mandatory Editorial Coordination</vt:lpstr>
      <vt:lpstr>TGbb Projected Timeline</vt:lpstr>
      <vt:lpstr>Revision history of this document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P802.11az Report to EC on Approval to go to SA Ballot</dc:title>
  <dc:creator>Jonathan Segev</dc:creator>
  <cp:keywords/>
  <cp:lastModifiedBy>Nikola Serafimovski</cp:lastModifiedBy>
  <cp:revision>231</cp:revision>
  <cp:lastPrinted>1601-01-01T00:00:00Z</cp:lastPrinted>
  <dcterms:created xsi:type="dcterms:W3CDTF">2019-11-09T15:46:46Z</dcterms:created>
  <dcterms:modified xsi:type="dcterms:W3CDTF">2022-09-15T19:48:11Z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