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9"/>
  </p:notesMasterIdLst>
  <p:handoutMasterIdLst>
    <p:handoutMasterId r:id="rId40"/>
  </p:handoutMasterIdLst>
  <p:sldIdLst>
    <p:sldId id="269" r:id="rId2"/>
    <p:sldId id="347" r:id="rId3"/>
    <p:sldId id="348" r:id="rId4"/>
    <p:sldId id="349" r:id="rId5"/>
    <p:sldId id="351" r:id="rId6"/>
    <p:sldId id="353" r:id="rId7"/>
    <p:sldId id="354" r:id="rId8"/>
    <p:sldId id="356" r:id="rId9"/>
    <p:sldId id="355" r:id="rId10"/>
    <p:sldId id="321" r:id="rId11"/>
    <p:sldId id="357" r:id="rId12"/>
    <p:sldId id="358" r:id="rId13"/>
    <p:sldId id="362" r:id="rId14"/>
    <p:sldId id="361" r:id="rId15"/>
    <p:sldId id="363" r:id="rId16"/>
    <p:sldId id="364" r:id="rId17"/>
    <p:sldId id="365" r:id="rId18"/>
    <p:sldId id="322" r:id="rId19"/>
    <p:sldId id="375" r:id="rId20"/>
    <p:sldId id="367" r:id="rId21"/>
    <p:sldId id="368" r:id="rId22"/>
    <p:sldId id="369" r:id="rId23"/>
    <p:sldId id="328" r:id="rId24"/>
    <p:sldId id="306" r:id="rId25"/>
    <p:sldId id="340" r:id="rId26"/>
    <p:sldId id="342" r:id="rId27"/>
    <p:sldId id="343" r:id="rId28"/>
    <p:sldId id="374" r:id="rId29"/>
    <p:sldId id="345" r:id="rId30"/>
    <p:sldId id="316" r:id="rId31"/>
    <p:sldId id="305" r:id="rId32"/>
    <p:sldId id="318" r:id="rId33"/>
    <p:sldId id="359" r:id="rId34"/>
    <p:sldId id="360" r:id="rId35"/>
    <p:sldId id="372" r:id="rId36"/>
    <p:sldId id="373" r:id="rId37"/>
    <p:sldId id="315" r:id="rId3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6307C3-4A5B-44FD-8B69-FED601989570}" v="723" dt="2022-09-13T07:30:28.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35" autoAdjust="0"/>
    <p:restoredTop sz="96513" autoAdjust="0"/>
  </p:normalViewPr>
  <p:slideViewPr>
    <p:cSldViewPr>
      <p:cViewPr>
        <p:scale>
          <a:sx n="110" d="100"/>
          <a:sy n="110" d="100"/>
        </p:scale>
        <p:origin x="1048" y="-428"/>
      </p:cViewPr>
      <p:guideLst>
        <p:guide orient="horz" pos="2160"/>
        <p:guide pos="2880"/>
      </p:guideLst>
    </p:cSldViewPr>
  </p:slideViewPr>
  <p:outlineViewPr>
    <p:cViewPr>
      <p:scale>
        <a:sx n="50" d="100"/>
        <a:sy n="50" d="100"/>
      </p:scale>
      <p:origin x="0" y="-912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960" y="-5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802.11-13/0099r0</a:t>
            </a:r>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Jan 2013</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3753DC19-8812-4792-945A-0146567480E7}" type="slidenum">
              <a:rPr lang="en-US"/>
              <a:pPr>
                <a:defRPr/>
              </a:pPr>
              <a:t>‹#›</a:t>
            </a:fld>
            <a:endParaRPr lang="en-US"/>
          </a:p>
        </p:txBody>
      </p:sp>
      <p:sp>
        <p:nvSpPr>
          <p:cNvPr id="89094"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89095"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89096"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3486401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802.11-13/0099r0</a:t>
            </a:r>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Jan 2013</a:t>
            </a:r>
          </a:p>
        </p:txBody>
      </p:sp>
      <p:sp>
        <p:nvSpPr>
          <p:cNvPr id="655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E0F2C28F-FB9A-4C03-A25C-86CE5AB16B4B}" type="slidenum">
              <a:rPr lang="en-US"/>
              <a:pPr>
                <a:defRPr/>
              </a:pPr>
              <a:t>‹#›</a:t>
            </a:fld>
            <a:endParaRPr lang="en-US"/>
          </a:p>
        </p:txBody>
      </p:sp>
      <p:sp>
        <p:nvSpPr>
          <p:cNvPr id="655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55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55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28362844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802.11-10/0903r0</a:t>
            </a:r>
          </a:p>
        </p:txBody>
      </p:sp>
      <p:sp>
        <p:nvSpPr>
          <p:cNvPr id="665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68BAF402-F008-4966-9D92-CECD4570A3EA}" type="slidenum">
              <a:rPr lang="en-US" smtClean="0"/>
              <a:pPr>
                <a:defRPr/>
              </a:pPr>
              <a:t>1</a:t>
            </a:fld>
            <a:endParaRPr lang="en-US"/>
          </a:p>
        </p:txBody>
      </p:sp>
      <p:sp>
        <p:nvSpPr>
          <p:cNvPr id="66566" name="Rectangle 2"/>
          <p:cNvSpPr>
            <a:spLocks noGrp="1" noRot="1" noChangeAspect="1" noChangeArrowheads="1" noTextEdit="1"/>
          </p:cNvSpPr>
          <p:nvPr>
            <p:ph type="sldImg"/>
          </p:nvPr>
        </p:nvSpPr>
        <p:spPr>
          <a:xfrm>
            <a:off x="1154113" y="701675"/>
            <a:ext cx="4625975" cy="3468688"/>
          </a:xfrm>
          <a:ln/>
        </p:spPr>
      </p:sp>
      <p:sp>
        <p:nvSpPr>
          <p:cNvPr id="665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a:t>[Notes1] </a:t>
            </a:r>
            <a:r>
              <a:rPr lang="en-US" dirty="0" err="1"/>
              <a:t>maxRangeFactorHex</a:t>
            </a:r>
            <a:r>
              <a:rPr lang="en-US" dirty="0"/>
              <a:t> = 1.5*sqrt(3); </a:t>
            </a:r>
            <a:r>
              <a:rPr lang="en-US" dirty="0" err="1"/>
              <a:t>rangeMaxFt</a:t>
            </a:r>
            <a:r>
              <a:rPr lang="en-US" dirty="0"/>
              <a:t> = sqrt(sqrt([10000 5000 2500 1500 1200 800]/</a:t>
            </a:r>
            <a:r>
              <a:rPr lang="en-US" dirty="0" err="1"/>
              <a:t>maxRangeFactorHex</a:t>
            </a:r>
            <a:r>
              <a:rPr lang="en-US" dirty="0"/>
              <a:t>).^2 + 7.^2), </a:t>
            </a:r>
            <a:r>
              <a:rPr lang="en-US" dirty="0" err="1"/>
              <a:t>rangeMaxMeter</a:t>
            </a:r>
            <a:r>
              <a:rPr lang="en-US" dirty="0"/>
              <a:t> = </a:t>
            </a:r>
            <a:r>
              <a:rPr lang="en-US" dirty="0" err="1"/>
              <a:t>rangeMaxFt</a:t>
            </a:r>
            <a:r>
              <a:rPr lang="en-US" dirty="0"/>
              <a:t> *12*0.0254</a:t>
            </a:r>
          </a:p>
          <a:p>
            <a:endParaRPr lang="en-US" dirty="0"/>
          </a:p>
          <a:p>
            <a:r>
              <a:rPr lang="en-US" dirty="0"/>
              <a:t>[Notes2] General link budget is:</a:t>
            </a:r>
          </a:p>
          <a:p>
            <a:r>
              <a:rPr lang="en-US" dirty="0"/>
              <a:t>TXP + </a:t>
            </a:r>
            <a:r>
              <a:rPr lang="en-US" dirty="0" err="1"/>
              <a:t>Gtx</a:t>
            </a:r>
            <a:r>
              <a:rPr lang="en-US" dirty="0"/>
              <a:t> – 20*log10(4*pi*</a:t>
            </a:r>
            <a:r>
              <a:rPr lang="en-US" dirty="0" err="1"/>
              <a:t>distanceMeters</a:t>
            </a:r>
            <a:r>
              <a:rPr lang="en-US" dirty="0"/>
              <a:t>* </a:t>
            </a:r>
            <a:r>
              <a:rPr lang="en-US" dirty="0" err="1"/>
              <a:t>fcHz</a:t>
            </a:r>
            <a:r>
              <a:rPr lang="en-US" dirty="0"/>
              <a:t>/</a:t>
            </a:r>
            <a:r>
              <a:rPr lang="en-US" dirty="0" err="1"/>
              <a:t>cMetersPerSec</a:t>
            </a:r>
            <a:r>
              <a:rPr lang="en-US" dirty="0"/>
              <a:t>) + </a:t>
            </a:r>
            <a:r>
              <a:rPr lang="en-US" dirty="0" err="1"/>
              <a:t>Grx</a:t>
            </a:r>
            <a:r>
              <a:rPr lang="en-US" dirty="0"/>
              <a:t>  = 10*log10(</a:t>
            </a:r>
            <a:r>
              <a:rPr lang="pt-BR" dirty="0"/>
              <a:t>k*tempK*</a:t>
            </a:r>
            <a:r>
              <a:rPr lang="en-US" dirty="0" err="1"/>
              <a:t>bandwidthHz</a:t>
            </a:r>
            <a:r>
              <a:rPr lang="pt-BR" dirty="0"/>
              <a:t>) + NF + SNR</a:t>
            </a:r>
          </a:p>
          <a:p>
            <a:endParaRPr lang="pt-BR" dirty="0"/>
          </a:p>
          <a:p>
            <a:r>
              <a:rPr lang="pt-BR" dirty="0"/>
              <a:t>[Notes2a] A mmWave link budget for MCS7~22dB with max reasonable beamforming gain of [18 9]dB and </a:t>
            </a:r>
            <a:r>
              <a:rPr lang="en-US" dirty="0"/>
              <a:t>[320 640]MHz </a:t>
            </a:r>
            <a:r>
              <a:rPr lang="pt-BR" dirty="0"/>
              <a:t>is: </a:t>
            </a:r>
          </a:p>
          <a:p>
            <a:r>
              <a:rPr lang="pt-BR" dirty="0"/>
              <a:t>15dBm + 18  - 20*log10(4*pi*</a:t>
            </a:r>
            <a:r>
              <a:rPr lang="en-US" dirty="0" err="1"/>
              <a:t>distanceMeters</a:t>
            </a:r>
            <a:r>
              <a:rPr lang="en-US" dirty="0"/>
              <a:t> * 65e9/3e8) + 9 = -173.9 dBm + 10*log10([320e6 640e6]) + 8 + 22 // 20degC</a:t>
            </a:r>
          </a:p>
          <a:p>
            <a:r>
              <a:rPr lang="en-US" dirty="0" err="1"/>
              <a:t>distanceMeters</a:t>
            </a:r>
            <a:r>
              <a:rPr lang="en-US" dirty="0"/>
              <a:t> = </a:t>
            </a:r>
            <a:r>
              <a:rPr lang="it-IT" dirty="0"/>
              <a:t>3e8/(4*pi*65e9) * 10.^((-173.9+[85.05 88.06]+8+22-15-18-9)/-20) = [40.5 28.6] meters</a:t>
            </a:r>
          </a:p>
          <a:p>
            <a:pPr marL="0" marR="0" lvl="0" indent="0" algn="l" defTabSz="93345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pt-BR" dirty="0"/>
              <a:t>[Notes2b]</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dirty="0"/>
              <a:t>By comparison, a classic Wi-Fi </a:t>
            </a:r>
            <a:r>
              <a:rPr lang="pt-BR" dirty="0"/>
              <a:t>link budget with max reasonable beamforming of [9 0]dB  and </a:t>
            </a:r>
            <a:r>
              <a:rPr lang="en-US" dirty="0"/>
              <a:t>MCS13~40dB and [160 320]MHz is:</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dirty="0" err="1"/>
              <a:t>distanceMeters</a:t>
            </a:r>
            <a:r>
              <a:rPr lang="en-US" dirty="0"/>
              <a:t> = </a:t>
            </a:r>
            <a:r>
              <a:rPr lang="it-IT" dirty="0"/>
              <a:t>3e8/(4*pi*6.5e9) * 10.^((-173.9+[82.04 85.05]+8+40-15-9-0)/-20) = [9.1 6.4] meters</a:t>
            </a:r>
          </a:p>
          <a:p>
            <a:endParaRPr lang="pt-BR" dirty="0"/>
          </a:p>
          <a:p>
            <a:r>
              <a:rPr lang="pt-BR" dirty="0"/>
              <a:t>[Notes3a] A mmWave link budget for MCS7~22dB with moderate beamforming gain of [12 6]dB and </a:t>
            </a:r>
            <a:r>
              <a:rPr lang="en-US" dirty="0"/>
              <a:t>[320 640]MHz </a:t>
            </a:r>
            <a:r>
              <a:rPr lang="pt-BR" dirty="0"/>
              <a:t>is: </a:t>
            </a:r>
          </a:p>
          <a:p>
            <a:r>
              <a:rPr lang="en-US" dirty="0" err="1"/>
              <a:t>distanceMeters</a:t>
            </a:r>
            <a:r>
              <a:rPr lang="en-US" dirty="0"/>
              <a:t> = </a:t>
            </a:r>
            <a:r>
              <a:rPr lang="it-IT" dirty="0"/>
              <a:t>3e8/(4*pi*65e9) * 10.^((-173.9+[85.05 88.06]+8+22-15-12-6)/-20) = [14.3 10.2] meters</a:t>
            </a:r>
          </a:p>
          <a:p>
            <a:pPr marL="0" marR="0" lvl="0" indent="0" algn="l" defTabSz="93345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pt-BR" dirty="0"/>
              <a:t>[Notes3b]</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dirty="0"/>
              <a:t>By comparison, a classic Wi-Fi </a:t>
            </a:r>
            <a:r>
              <a:rPr lang="pt-BR" dirty="0"/>
              <a:t>link budget with moderate beamforming of [6 0]dB  and </a:t>
            </a:r>
            <a:r>
              <a:rPr lang="en-US" dirty="0"/>
              <a:t>MCS13~40dB and [160 320]MHz is:</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dirty="0" err="1"/>
              <a:t>distanceMeters</a:t>
            </a:r>
            <a:r>
              <a:rPr lang="en-US" dirty="0"/>
              <a:t> = </a:t>
            </a:r>
            <a:r>
              <a:rPr lang="it-IT" dirty="0"/>
              <a:t>3e8/(4*pi*6.5e9) * 10.^((-173.9+[82.04 85.05]+8+40-15-6-0)/-20) = [6.4 4.5] meters</a:t>
            </a:r>
          </a:p>
          <a:p>
            <a:pPr marL="0" marR="0" lvl="0" indent="0" algn="l" defTabSz="933450" rtl="0" eaLnBrk="0" fontAlgn="base" latinLnBrk="0" hangingPunct="0">
              <a:lnSpc>
                <a:spcPct val="100000"/>
              </a:lnSpc>
              <a:spcBef>
                <a:spcPct val="30000"/>
              </a:spcBef>
              <a:spcAft>
                <a:spcPct val="0"/>
              </a:spcAft>
              <a:buClrTx/>
              <a:buSzTx/>
              <a:buFontTx/>
              <a:buNone/>
              <a:tabLst/>
              <a:defRPr/>
            </a:pPr>
            <a:endParaRPr lang="it-IT" dirty="0"/>
          </a:p>
          <a:p>
            <a:pPr marL="0" marR="0" lvl="0" indent="0" algn="l" defTabSz="933450" rtl="0" eaLnBrk="0" fontAlgn="base" latinLnBrk="0" hangingPunct="0">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p:nvPr>
        </p:nvSpPr>
        <p:spPr/>
        <p:txBody>
          <a:bodyPr/>
          <a:lstStyle/>
          <a:p>
            <a:pPr>
              <a:defRPr/>
            </a:pPr>
            <a:r>
              <a:rPr lang="en-US"/>
              <a:t>doc.: IEEE 802.11-13/0099r0</a:t>
            </a:r>
            <a:endParaRPr lang="en-US" dirty="0"/>
          </a:p>
        </p:txBody>
      </p:sp>
      <p:sp>
        <p:nvSpPr>
          <p:cNvPr id="5" name="Date Placeholder 4"/>
          <p:cNvSpPr>
            <a:spLocks noGrp="1"/>
          </p:cNvSpPr>
          <p:nvPr>
            <p:ph type="dt" idx="1"/>
          </p:nvPr>
        </p:nvSpPr>
        <p:spPr/>
        <p:txBody>
          <a:bodyPr/>
          <a:lstStyle/>
          <a:p>
            <a:pPr>
              <a:defRPr/>
            </a:pPr>
            <a:r>
              <a:rPr lang="en-US"/>
              <a:t>Jan 2013</a:t>
            </a:r>
            <a:endParaRPr lang="en-US" dirty="0"/>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E0F2C28F-FB9A-4C03-A25C-86CE5AB16B4B}" type="slidenum">
              <a:rPr lang="en-US" smtClean="0"/>
              <a:pPr>
                <a:defRPr/>
              </a:pPr>
              <a:t>29</a:t>
            </a:fld>
            <a:endParaRPr lang="en-US"/>
          </a:p>
        </p:txBody>
      </p:sp>
    </p:spTree>
    <p:extLst>
      <p:ext uri="{BB962C8B-B14F-4D97-AF65-F5344CB8AC3E}">
        <p14:creationId xmlns:p14="http://schemas.microsoft.com/office/powerpoint/2010/main" val="134461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802.11-13/0099r0</a:t>
            </a:r>
            <a:endParaRPr lang="en-US" dirty="0"/>
          </a:p>
        </p:txBody>
      </p:sp>
      <p:sp>
        <p:nvSpPr>
          <p:cNvPr id="5" name="Date Placeholder 4"/>
          <p:cNvSpPr>
            <a:spLocks noGrp="1"/>
          </p:cNvSpPr>
          <p:nvPr>
            <p:ph type="dt" idx="1"/>
          </p:nvPr>
        </p:nvSpPr>
        <p:spPr/>
        <p:txBody>
          <a:bodyPr/>
          <a:lstStyle/>
          <a:p>
            <a:pPr>
              <a:defRPr/>
            </a:pPr>
            <a:r>
              <a:rPr lang="en-US"/>
              <a:t>Jan 2013</a:t>
            </a:r>
            <a:endParaRPr lang="en-US" dirty="0"/>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E0F2C28F-FB9A-4C03-A25C-86CE5AB16B4B}" type="slidenum">
              <a:rPr lang="en-US" smtClean="0"/>
              <a:pPr>
                <a:defRPr/>
              </a:pPr>
              <a:t>33</a:t>
            </a:fld>
            <a:endParaRPr lang="en-US"/>
          </a:p>
        </p:txBody>
      </p:sp>
    </p:spTree>
    <p:extLst>
      <p:ext uri="{BB962C8B-B14F-4D97-AF65-F5344CB8AC3E}">
        <p14:creationId xmlns:p14="http://schemas.microsoft.com/office/powerpoint/2010/main" val="4051229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802.11-13/0099r0</a:t>
            </a:r>
            <a:endParaRPr lang="en-US" dirty="0"/>
          </a:p>
        </p:txBody>
      </p:sp>
      <p:sp>
        <p:nvSpPr>
          <p:cNvPr id="5" name="Date Placeholder 4"/>
          <p:cNvSpPr>
            <a:spLocks noGrp="1"/>
          </p:cNvSpPr>
          <p:nvPr>
            <p:ph type="dt" idx="1"/>
          </p:nvPr>
        </p:nvSpPr>
        <p:spPr/>
        <p:txBody>
          <a:bodyPr/>
          <a:lstStyle/>
          <a:p>
            <a:pPr>
              <a:defRPr/>
            </a:pPr>
            <a:r>
              <a:rPr lang="en-US"/>
              <a:t>Jan 2013</a:t>
            </a:r>
            <a:endParaRPr lang="en-US" dirty="0"/>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E0F2C28F-FB9A-4C03-A25C-86CE5AB16B4B}" type="slidenum">
              <a:rPr lang="en-US" smtClean="0"/>
              <a:pPr>
                <a:defRPr/>
              </a:pPr>
              <a:t>34</a:t>
            </a:fld>
            <a:endParaRPr lang="en-US"/>
          </a:p>
        </p:txBody>
      </p:sp>
    </p:spTree>
    <p:extLst>
      <p:ext uri="{BB962C8B-B14F-4D97-AF65-F5344CB8AC3E}">
        <p14:creationId xmlns:p14="http://schemas.microsoft.com/office/powerpoint/2010/main" val="75827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802.11-13/0099r0</a:t>
            </a:r>
            <a:endParaRPr lang="en-US" dirty="0"/>
          </a:p>
        </p:txBody>
      </p:sp>
      <p:sp>
        <p:nvSpPr>
          <p:cNvPr id="5" name="Date Placeholder 4"/>
          <p:cNvSpPr>
            <a:spLocks noGrp="1"/>
          </p:cNvSpPr>
          <p:nvPr>
            <p:ph type="dt" idx="1"/>
          </p:nvPr>
        </p:nvSpPr>
        <p:spPr/>
        <p:txBody>
          <a:bodyPr/>
          <a:lstStyle/>
          <a:p>
            <a:pPr>
              <a:defRPr/>
            </a:pPr>
            <a:r>
              <a:rPr lang="en-US"/>
              <a:t>Jan 2013</a:t>
            </a:r>
            <a:endParaRPr lang="en-US" dirty="0"/>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E0F2C28F-FB9A-4C03-A25C-86CE5AB16B4B}" type="slidenum">
              <a:rPr lang="en-US" smtClean="0"/>
              <a:pPr>
                <a:defRPr/>
              </a:pPr>
              <a:t>35</a:t>
            </a:fld>
            <a:endParaRPr lang="en-US"/>
          </a:p>
        </p:txBody>
      </p:sp>
    </p:spTree>
    <p:extLst>
      <p:ext uri="{BB962C8B-B14F-4D97-AF65-F5344CB8AC3E}">
        <p14:creationId xmlns:p14="http://schemas.microsoft.com/office/powerpoint/2010/main" val="3854260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dirty="0"/>
              <a:t>Slide </a:t>
            </a:r>
            <a:fld id="{F6767D18-6D98-4A5E-947F-970B8694D7C8}" type="slidenum">
              <a:rPr lang="en-US"/>
              <a:pPr>
                <a:defRPr/>
              </a:pPr>
              <a:t>‹#›</a:t>
            </a:fld>
            <a:endParaRPr lang="en-US" dirty="0"/>
          </a:p>
        </p:txBody>
      </p:sp>
      <p:sp>
        <p:nvSpPr>
          <p:cNvPr id="7" name="Footer Placeholder 2"/>
          <p:cNvSpPr>
            <a:spLocks noGrp="1"/>
          </p:cNvSpPr>
          <p:nvPr>
            <p:ph type="ftr" sz="quarter" idx="3"/>
          </p:nvPr>
        </p:nvSpPr>
        <p:spPr>
          <a:xfrm>
            <a:off x="5638800" y="6477000"/>
            <a:ext cx="28956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dirty="0"/>
              <a:t>Hart</a:t>
            </a:r>
            <a:r>
              <a:rPr lang="da-DK" i="1" dirty="0"/>
              <a:t> et al</a:t>
            </a:r>
            <a:r>
              <a:rPr lang="da-DK" dirty="0"/>
              <a:t> (Cisco Systems)</a:t>
            </a:r>
            <a:endParaRPr lang="en-AU" dirty="0"/>
          </a:p>
        </p:txBody>
      </p:sp>
    </p:spTree>
    <p:extLst>
      <p:ext uri="{BB962C8B-B14F-4D97-AF65-F5344CB8AC3E}">
        <p14:creationId xmlns:p14="http://schemas.microsoft.com/office/powerpoint/2010/main" val="198660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dirty="0"/>
              <a:t>Slide </a:t>
            </a:r>
            <a:fld id="{58BE05D0-6E6B-42EE-890D-928060938A08}" type="slidenum">
              <a:rPr lang="en-US"/>
              <a:pPr>
                <a:defRPr/>
              </a:pPr>
              <a:t>‹#›</a:t>
            </a:fld>
            <a:endParaRPr lang="en-US" dirty="0"/>
          </a:p>
        </p:txBody>
      </p:sp>
      <p:sp>
        <p:nvSpPr>
          <p:cNvPr id="8" name="Footer Placeholder 2"/>
          <p:cNvSpPr>
            <a:spLocks noGrp="1"/>
          </p:cNvSpPr>
          <p:nvPr>
            <p:ph type="ftr" sz="quarter" idx="3"/>
          </p:nvPr>
        </p:nvSpPr>
        <p:spPr>
          <a:xfrm>
            <a:off x="5638800" y="6477000"/>
            <a:ext cx="28956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dirty="0"/>
              <a:t>Hart</a:t>
            </a:r>
            <a:r>
              <a:rPr lang="da-DK" i="1" dirty="0"/>
              <a:t> et al</a:t>
            </a:r>
            <a:r>
              <a:rPr lang="da-DK" dirty="0"/>
              <a:t> (Cisco Systems)</a:t>
            </a:r>
            <a:endParaRPr lang="en-AU" dirty="0"/>
          </a:p>
        </p:txBody>
      </p:sp>
    </p:spTree>
    <p:extLst>
      <p:ext uri="{BB962C8B-B14F-4D97-AF65-F5344CB8AC3E}">
        <p14:creationId xmlns:p14="http://schemas.microsoft.com/office/powerpoint/2010/main" val="2425779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6"/>
          <p:cNvSpPr>
            <a:spLocks noGrp="1"/>
          </p:cNvSpPr>
          <p:nvPr>
            <p:ph type="sldNum" sz="quarter" idx="4"/>
          </p:nvPr>
        </p:nvSpPr>
        <p:spPr>
          <a:xfrm>
            <a:off x="8903093" y="6628955"/>
            <a:ext cx="241355" cy="181271"/>
          </a:xfrm>
          <a:prstGeom prst="rect">
            <a:avLst/>
          </a:prstGeom>
        </p:spPr>
        <p:txBody>
          <a:bodyPr vert="horz" lIns="57598" tIns="28799" rIns="57598" bIns="28799" rtlCol="0" anchor="ctr"/>
          <a:lstStyle>
            <a:lvl1pPr algn="r">
              <a:defRPr sz="800">
                <a:solidFill>
                  <a:schemeClr val="tx1">
                    <a:tint val="75000"/>
                  </a:schemeClr>
                </a:solidFill>
                <a:latin typeface="+mj-lt"/>
              </a:defRPr>
            </a:lvl1pPr>
          </a:lstStyle>
          <a:p>
            <a:fld id="{2F5CCB13-0A32-4557-88E9-079F0C330695}" type="slidenum">
              <a:rPr lang="en-US" smtClean="0"/>
              <a:pPr/>
              <a:t>‹#›</a:t>
            </a:fld>
            <a:endParaRPr lang="en-US" dirty="0"/>
          </a:p>
        </p:txBody>
      </p:sp>
      <p:sp>
        <p:nvSpPr>
          <p:cNvPr id="5" name="Footer Placeholder 2"/>
          <p:cNvSpPr>
            <a:spLocks noGrp="1"/>
          </p:cNvSpPr>
          <p:nvPr>
            <p:ph type="ftr" sz="quarter" idx="3"/>
          </p:nvPr>
        </p:nvSpPr>
        <p:spPr>
          <a:xfrm>
            <a:off x="5638800" y="6477000"/>
            <a:ext cx="28956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dirty="0"/>
              <a:t>Hart</a:t>
            </a:r>
            <a:r>
              <a:rPr lang="da-DK" i="1" dirty="0"/>
              <a:t> et al</a:t>
            </a:r>
            <a:r>
              <a:rPr lang="da-DK" dirty="0"/>
              <a:t> (Cisco Systems)</a:t>
            </a:r>
            <a:endParaRPr lang="en-AU" dirty="0"/>
          </a:p>
        </p:txBody>
      </p:sp>
      <p:sp>
        <p:nvSpPr>
          <p:cNvPr id="6" name="Rectangle 6"/>
          <p:cNvSpPr txBox="1">
            <a:spLocks noChangeArrowheads="1"/>
          </p:cNvSpPr>
          <p:nvPr userDrawn="1"/>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a:lstStyle>
          <a:p>
            <a:pPr>
              <a:defRPr/>
            </a:pPr>
            <a:r>
              <a:rPr lang="en-US"/>
              <a:t>Slide </a:t>
            </a:r>
            <a:fld id="{27A80772-3626-4457-B273-75FCAA2B6C48}" type="slidenum">
              <a:rPr lang="en-US" smtClean="0"/>
              <a:pPr>
                <a:defRPr/>
              </a:pPr>
              <a:t>‹#›</a:t>
            </a:fld>
            <a:endParaRPr lang="en-US"/>
          </a:p>
        </p:txBody>
      </p:sp>
    </p:spTree>
    <p:extLst>
      <p:ext uri="{BB962C8B-B14F-4D97-AF65-F5344CB8AC3E}">
        <p14:creationId xmlns:p14="http://schemas.microsoft.com/office/powerpoint/2010/main" val="19235011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5638800" y="6477000"/>
            <a:ext cx="2895600" cy="180975"/>
          </a:xfrm>
          <a:prstGeom prst="rect">
            <a:avLst/>
          </a:prstGeom>
        </p:spPr>
        <p:txBody>
          <a:bodyPr vert="horz" lIns="91440" tIns="45720" rIns="91440" bIns="45720" rtlCol="0" anchor="ctr"/>
          <a:lstStyle>
            <a:lvl1pPr algn="r">
              <a:defRPr sz="1200">
                <a:solidFill>
                  <a:schemeClr val="tx1"/>
                </a:solidFill>
                <a:latin typeface="+mj-lt"/>
              </a:defRPr>
            </a:lvl1pPr>
          </a:lstStyle>
          <a:p>
            <a:r>
              <a:rPr lang="da-DK" dirty="0"/>
              <a:t>Hart </a:t>
            </a:r>
            <a:r>
              <a:rPr lang="da-DK" i="1" dirty="0"/>
              <a:t>et al</a:t>
            </a:r>
            <a:r>
              <a:rPr lang="da-DK" dirty="0"/>
              <a:t> (Cisco Systems)</a:t>
            </a:r>
            <a:endParaRPr lang="en-AU" dirty="0"/>
          </a:p>
        </p:txBody>
      </p:sp>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1"/>
            <a:endParaRPr lang="en-US" dirty="0"/>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27A80772-3626-4457-B273-75FCAA2B6C48}" type="slidenum">
              <a:rPr lang="en-US"/>
              <a:pPr>
                <a:defRPr/>
              </a:pPr>
              <a:t>‹#›</a:t>
            </a:fld>
            <a:endParaRPr lang="en-US"/>
          </a:p>
        </p:txBody>
      </p:sp>
      <p:sp>
        <p:nvSpPr>
          <p:cNvPr id="2" name="Rectangle 7"/>
          <p:cNvSpPr>
            <a:spLocks noChangeArrowheads="1"/>
          </p:cNvSpPr>
          <p:nvPr/>
        </p:nvSpPr>
        <p:spPr bwMode="auto">
          <a:xfrm>
            <a:off x="5292521" y="364837"/>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802.11-22/1580r1</a:t>
            </a: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18/11-18-1549-00-0eht-candidate-technology-review.pptx" TargetMode="External"/><Relationship Id="rId2" Type="http://schemas.openxmlformats.org/officeDocument/2006/relationships/hyperlink" Target="https://mentor.ieee.org/802.11/documents?is_dcn=DCN%2C%20Title%2C%20Author%20or%20Affiliation&amp;is_group=0wng"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685800" y="685800"/>
            <a:ext cx="7772400" cy="1219200"/>
          </a:xfrm>
        </p:spPr>
        <p:txBody>
          <a:bodyPr/>
          <a:lstStyle/>
          <a:p>
            <a:pPr algn="ctr"/>
            <a:r>
              <a:rPr lang="en-US" dirty="0"/>
              <a:t>A perspective on proposed</a:t>
            </a:r>
            <a:br>
              <a:rPr lang="en-US" dirty="0"/>
            </a:br>
            <a:r>
              <a:rPr lang="en-AU" dirty="0"/>
              <a:t>Ultra-High Reliability (UHR) </a:t>
            </a:r>
            <a:r>
              <a:rPr lang="en-US" dirty="0"/>
              <a:t>features</a:t>
            </a:r>
            <a:br>
              <a:rPr lang="en-US" dirty="0"/>
            </a:br>
            <a:r>
              <a:rPr lang="en-US" dirty="0"/>
              <a:t>for enterprise use cases</a:t>
            </a:r>
          </a:p>
        </p:txBody>
      </p:sp>
      <p:sp>
        <p:nvSpPr>
          <p:cNvPr id="1030" name="Rectangle 6"/>
          <p:cNvSpPr>
            <a:spLocks noGrp="1" noChangeArrowheads="1"/>
          </p:cNvSpPr>
          <p:nvPr>
            <p:ph type="body" idx="1"/>
          </p:nvPr>
        </p:nvSpPr>
        <p:spPr/>
        <p:txBody>
          <a:bodyPr/>
          <a:lstStyle/>
          <a:p>
            <a:pPr algn="ctr"/>
            <a:r>
              <a:rPr lang="en-US" dirty="0"/>
              <a:t>11 September 2022</a:t>
            </a:r>
          </a:p>
        </p:txBody>
      </p:sp>
      <p:sp>
        <p:nvSpPr>
          <p:cNvPr id="8" name="Slide Number Placeholder 5"/>
          <p:cNvSpPr>
            <a:spLocks noGrp="1"/>
          </p:cNvSpPr>
          <p:nvPr>
            <p:ph type="sldNum" sz="quarter" idx="11"/>
          </p:nvPr>
        </p:nvSpPr>
        <p:spPr/>
        <p:txBody>
          <a:bodyPr/>
          <a:lstStyle/>
          <a:p>
            <a:r>
              <a:rPr lang="en-US"/>
              <a:t>Slide </a:t>
            </a:r>
            <a:fld id="{C074D50F-3BCA-4A6B-9986-C459617B2FC6}" type="slidenum">
              <a:rPr lang="en-US" smtClean="0"/>
              <a:pPr/>
              <a:t>1</a:t>
            </a:fld>
            <a:endParaRPr lang="en-US" dirty="0"/>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48828211"/>
              </p:ext>
            </p:extLst>
          </p:nvPr>
        </p:nvGraphicFramePr>
        <p:xfrm>
          <a:off x="457200" y="3404937"/>
          <a:ext cx="8229600" cy="2965456"/>
        </p:xfrm>
        <a:graphic>
          <a:graphicData uri="http://schemas.openxmlformats.org/drawingml/2006/table">
            <a:tbl>
              <a:tblPr firstRow="1" bandRow="1">
                <a:tableStyleId>{21E4AEA4-8DFA-4A89-87EB-49C32662AFE0}</a:tableStyleId>
              </a:tblPr>
              <a:tblGrid>
                <a:gridCol w="2286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170915">
                  <a:extLst>
                    <a:ext uri="{9D8B030D-6E8A-4147-A177-3AD203B41FA5}">
                      <a16:colId xmlns:a16="http://schemas.microsoft.com/office/drawing/2014/main" val="20002"/>
                    </a:ext>
                  </a:extLst>
                </a:gridCol>
                <a:gridCol w="3096285">
                  <a:extLst>
                    <a:ext uri="{9D8B030D-6E8A-4147-A177-3AD203B41FA5}">
                      <a16:colId xmlns:a16="http://schemas.microsoft.com/office/drawing/2014/main" val="20003"/>
                    </a:ext>
                  </a:extLst>
                </a:gridCol>
              </a:tblGrid>
              <a:tr h="370682">
                <a:tc>
                  <a:txBody>
                    <a:bodyPr/>
                    <a:lstStyle/>
                    <a:p>
                      <a:pPr>
                        <a:spcAft>
                          <a:spcPts val="0"/>
                        </a:spcAft>
                      </a:pPr>
                      <a:r>
                        <a:rPr lang="en-US" sz="1400" kern="0" dirty="0">
                          <a:effectLst/>
                          <a:latin typeface="+mn-lt"/>
                        </a:rPr>
                        <a:t>Name</a:t>
                      </a:r>
                      <a:endParaRPr lang="en-AU" sz="1400" b="1" kern="0" dirty="0">
                        <a:effectLst/>
                        <a:latin typeface="+mn-lt"/>
                      </a:endParaRPr>
                    </a:p>
                  </a:txBody>
                  <a:tcPr marL="68580" marR="68580" marT="0" marB="0" anchor="ctr"/>
                </a:tc>
                <a:tc>
                  <a:txBody>
                    <a:bodyPr/>
                    <a:lstStyle/>
                    <a:p>
                      <a:pPr>
                        <a:spcAft>
                          <a:spcPts val="0"/>
                        </a:spcAft>
                      </a:pPr>
                      <a:r>
                        <a:rPr lang="en-US" sz="1400" dirty="0">
                          <a:effectLst/>
                          <a:latin typeface="+mn-lt"/>
                          <a:ea typeface="Times New Roman"/>
                        </a:rPr>
                        <a:t>Affiliation</a:t>
                      </a:r>
                      <a:endParaRPr lang="en-AU" sz="1400" dirty="0">
                        <a:effectLst/>
                        <a:latin typeface="+mn-lt"/>
                        <a:ea typeface="Times New Roman"/>
                      </a:endParaRPr>
                    </a:p>
                  </a:txBody>
                  <a:tcPr marL="68580" marR="68580" marT="0" marB="0" anchor="ctr"/>
                </a:tc>
                <a:tc>
                  <a:txBody>
                    <a:bodyPr/>
                    <a:lstStyle/>
                    <a:p>
                      <a:pPr>
                        <a:spcAft>
                          <a:spcPts val="0"/>
                        </a:spcAft>
                      </a:pPr>
                      <a:r>
                        <a:rPr lang="en-US" sz="1400" dirty="0">
                          <a:effectLst/>
                          <a:latin typeface="+mn-lt"/>
                        </a:rPr>
                        <a:t>Phone</a:t>
                      </a:r>
                      <a:endParaRPr lang="en-AU" sz="1400" dirty="0">
                        <a:effectLst/>
                        <a:latin typeface="+mn-lt"/>
                        <a:ea typeface="Times New Roman"/>
                      </a:endParaRPr>
                    </a:p>
                  </a:txBody>
                  <a:tcPr marL="68580" marR="68580" marT="0" marB="0" anchor="ctr"/>
                </a:tc>
                <a:tc>
                  <a:txBody>
                    <a:bodyPr/>
                    <a:lstStyle/>
                    <a:p>
                      <a:pPr>
                        <a:spcAft>
                          <a:spcPts val="0"/>
                        </a:spcAft>
                      </a:pPr>
                      <a:r>
                        <a:rPr lang="en-US" sz="1400" dirty="0">
                          <a:effectLst/>
                          <a:latin typeface="+mn-lt"/>
                        </a:rPr>
                        <a:t>email</a:t>
                      </a:r>
                      <a:endParaRPr lang="en-AU" sz="1400" dirty="0">
                        <a:effectLst/>
                        <a:latin typeface="+mn-lt"/>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400" dirty="0">
                          <a:effectLst/>
                          <a:latin typeface="+mn-lt"/>
                        </a:rPr>
                        <a:t>Brian Hart</a:t>
                      </a: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r>
                        <a:rPr lang="en-AU" sz="1400" kern="1200" dirty="0">
                          <a:effectLst/>
                          <a:latin typeface="+mn-lt"/>
                        </a:rPr>
                        <a:t>Cisco</a:t>
                      </a:r>
                      <a:r>
                        <a:rPr lang="en-AU" sz="1400" kern="1200" dirty="0">
                          <a:solidFill>
                            <a:schemeClr val="tx1"/>
                          </a:solidFill>
                          <a:effectLst/>
                          <a:latin typeface="+mn-lt"/>
                          <a:ea typeface="Times New Roman"/>
                          <a:cs typeface="+mn-cs"/>
                        </a:rPr>
                        <a:t> Systems</a:t>
                      </a:r>
                      <a:endParaRPr lang="en-AU" sz="1400" dirty="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r>
                        <a:rPr lang="en-AU" sz="1400" dirty="0">
                          <a:effectLst/>
                          <a:latin typeface="+mn-lt"/>
                        </a:rPr>
                        <a:t>brianh@cisco.com</a:t>
                      </a:r>
                      <a:endParaRPr lang="en-AU" sz="1400" dirty="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400" dirty="0">
                          <a:effectLst/>
                          <a:latin typeface="+mn-lt"/>
                        </a:rPr>
                        <a:t>Pooya Monajemi</a:t>
                      </a: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r>
                        <a:rPr lang="en-AU" sz="1400" kern="1200" dirty="0">
                          <a:effectLst/>
                          <a:latin typeface="+mn-lt"/>
                        </a:rPr>
                        <a:t>Cisco</a:t>
                      </a:r>
                      <a:r>
                        <a:rPr lang="en-AU" sz="1400" kern="1200" dirty="0">
                          <a:solidFill>
                            <a:schemeClr val="tx1"/>
                          </a:solidFill>
                          <a:effectLst/>
                          <a:latin typeface="+mn-lt"/>
                          <a:ea typeface="Times New Roman"/>
                          <a:cs typeface="+mn-cs"/>
                        </a:rPr>
                        <a:t> Systems</a:t>
                      </a:r>
                      <a:endParaRPr lang="en-AU" sz="1400" dirty="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r>
                        <a:rPr lang="en-AU" sz="1400" dirty="0">
                          <a:effectLst/>
                          <a:latin typeface="+mn-lt"/>
                        </a:rPr>
                        <a:t>pmonajem@cisco.com</a:t>
                      </a:r>
                      <a:endParaRPr lang="en-AU" sz="1400" dirty="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0003"/>
                  </a:ext>
                </a:extLst>
              </a:tr>
              <a:tr h="370682">
                <a:tc>
                  <a:txBody>
                    <a:bodyPr/>
                    <a:lstStyle/>
                    <a:p>
                      <a:pPr>
                        <a:spcAft>
                          <a:spcPts val="0"/>
                        </a:spcAft>
                      </a:pPr>
                      <a:r>
                        <a:rPr lang="en-AU" sz="1400" dirty="0">
                          <a:effectLst/>
                          <a:latin typeface="+mn-lt"/>
                        </a:rPr>
                        <a:t>Andrew Myles</a:t>
                      </a: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r>
                        <a:rPr lang="en-AU" sz="1400" kern="1200" dirty="0">
                          <a:effectLst/>
                          <a:latin typeface="+mn-lt"/>
                        </a:rPr>
                        <a:t>Cisco</a:t>
                      </a:r>
                      <a:r>
                        <a:rPr lang="en-AU" sz="1400" kern="1200" dirty="0">
                          <a:solidFill>
                            <a:schemeClr val="tx1"/>
                          </a:solidFill>
                          <a:effectLst/>
                          <a:latin typeface="+mn-lt"/>
                          <a:ea typeface="Times New Roman"/>
                          <a:cs typeface="+mn-cs"/>
                        </a:rPr>
                        <a:t> Systems</a:t>
                      </a:r>
                      <a:endParaRPr lang="en-AU" sz="1400" dirty="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endParaRPr lang="en-AU" sz="1400" dirty="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490853829"/>
                  </a:ext>
                </a:extLst>
              </a:tr>
              <a:tr h="370682">
                <a:tc>
                  <a:txBody>
                    <a:bodyPr/>
                    <a:lstStyle/>
                    <a:p>
                      <a:pPr>
                        <a:spcAft>
                          <a:spcPts val="0"/>
                        </a:spcAft>
                      </a:pPr>
                      <a:r>
                        <a:rPr lang="en-AU" sz="1400" dirty="0">
                          <a:solidFill>
                            <a:schemeClr val="tx1"/>
                          </a:solidFill>
                          <a:effectLst/>
                          <a:latin typeface="+mn-lt"/>
                          <a:ea typeface="Times New Roman"/>
                        </a:rPr>
                        <a:t>Juan Carlos Zuniga</a:t>
                      </a:r>
                    </a:p>
                  </a:txBody>
                  <a:tcPr marL="68580" marR="68580" marT="0" marB="0" anchor="ctr"/>
                </a:tc>
                <a:tc>
                  <a:txBody>
                    <a:bodyPr/>
                    <a:lstStyle/>
                    <a:p>
                      <a:pPr>
                        <a:spcAft>
                          <a:spcPts val="0"/>
                        </a:spcAft>
                      </a:pPr>
                      <a:r>
                        <a:rPr lang="en-AU" sz="1400" dirty="0">
                          <a:solidFill>
                            <a:schemeClr val="tx1"/>
                          </a:solidFill>
                          <a:effectLst/>
                          <a:latin typeface="+mn-lt"/>
                          <a:ea typeface="Times New Roman"/>
                        </a:rPr>
                        <a:t>Cisco</a:t>
                      </a:r>
                      <a:r>
                        <a:rPr lang="en-AU" sz="1400" kern="1200" dirty="0">
                          <a:solidFill>
                            <a:schemeClr val="tx1"/>
                          </a:solidFill>
                          <a:effectLst/>
                          <a:latin typeface="+mn-lt"/>
                          <a:ea typeface="Times New Roman"/>
                          <a:cs typeface="+mn-cs"/>
                        </a:rPr>
                        <a:t> Systems</a:t>
                      </a:r>
                      <a:endParaRPr lang="en-AU" sz="1400" dirty="0">
                        <a:solidFill>
                          <a:schemeClr val="tx1"/>
                        </a:solidFill>
                        <a:effectLst/>
                        <a:latin typeface="+mn-lt"/>
                        <a:ea typeface="Times New Roman"/>
                      </a:endParaRP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endParaRPr lang="en-AU" sz="1400" dirty="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471803078"/>
                  </a:ext>
                </a:extLst>
              </a:tr>
              <a:tr h="370682">
                <a:tc>
                  <a:txBody>
                    <a:bodyPr/>
                    <a:lstStyle/>
                    <a:p>
                      <a:pPr>
                        <a:spcAft>
                          <a:spcPts val="0"/>
                        </a:spcAft>
                      </a:pPr>
                      <a:r>
                        <a:rPr lang="en-AU" sz="1400" dirty="0">
                          <a:solidFill>
                            <a:schemeClr val="tx1"/>
                          </a:solidFill>
                          <a:effectLst/>
                          <a:latin typeface="+mn-lt"/>
                          <a:ea typeface="Times New Roman"/>
                        </a:rPr>
                        <a:t>Peter Ecclesine</a:t>
                      </a:r>
                    </a:p>
                  </a:txBody>
                  <a:tcPr marL="68580" marR="68580" marT="0" marB="0" anchor="ctr"/>
                </a:tc>
                <a:tc>
                  <a:txBody>
                    <a:bodyPr/>
                    <a:lstStyle/>
                    <a:p>
                      <a:pPr>
                        <a:spcAft>
                          <a:spcPts val="0"/>
                        </a:spcAft>
                      </a:pPr>
                      <a:r>
                        <a:rPr lang="en-AU" sz="1400" dirty="0">
                          <a:solidFill>
                            <a:schemeClr val="tx1"/>
                          </a:solidFill>
                          <a:effectLst/>
                          <a:latin typeface="+mn-lt"/>
                          <a:ea typeface="Times New Roman"/>
                        </a:rPr>
                        <a:t>Cisco Systems</a:t>
                      </a: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endParaRPr lang="en-AU" sz="1400" dirty="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40509382"/>
                  </a:ext>
                </a:extLst>
              </a:tr>
              <a:tr h="370682">
                <a:tc>
                  <a:txBody>
                    <a:bodyPr/>
                    <a:lstStyle/>
                    <a:p>
                      <a:pPr>
                        <a:spcAft>
                          <a:spcPts val="0"/>
                        </a:spcAft>
                      </a:pPr>
                      <a:r>
                        <a:rPr lang="en-AU" sz="1400" dirty="0">
                          <a:solidFill>
                            <a:schemeClr val="tx1"/>
                          </a:solidFill>
                          <a:effectLst/>
                          <a:latin typeface="+mn-lt"/>
                          <a:ea typeface="Times New Roman"/>
                        </a:rPr>
                        <a:t>Stephen Orr</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mn-lt"/>
                          <a:ea typeface="Times New Roman"/>
                          <a:cs typeface="+mn-cs"/>
                        </a:rPr>
                        <a:t>Cisco Systems</a:t>
                      </a: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endParaRPr lang="en-AU" sz="1400" dirty="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1220422799"/>
                  </a:ext>
                </a:extLst>
              </a:tr>
              <a:tr h="370682">
                <a:tc>
                  <a:txBody>
                    <a:bodyPr/>
                    <a:lstStyle/>
                    <a:p>
                      <a:pPr>
                        <a:spcAft>
                          <a:spcPts val="0"/>
                        </a:spcAft>
                      </a:pPr>
                      <a:r>
                        <a:rPr lang="en-AU" sz="1400" dirty="0">
                          <a:solidFill>
                            <a:schemeClr val="tx1"/>
                          </a:solidFill>
                          <a:effectLst/>
                          <a:latin typeface="+mn-lt"/>
                          <a:ea typeface="Times New Roman"/>
                        </a:rPr>
                        <a:t>Jerome Henry</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mn-lt"/>
                          <a:ea typeface="Times New Roman"/>
                          <a:cs typeface="+mn-cs"/>
                        </a:rPr>
                        <a:t>Cisco Systems</a:t>
                      </a:r>
                    </a:p>
                  </a:txBody>
                  <a:tcPr marL="68580" marR="68580" marT="0" marB="0" anchor="ctr"/>
                </a:tc>
                <a:tc>
                  <a:txBody>
                    <a:bodyPr/>
                    <a:lstStyle/>
                    <a:p>
                      <a:pPr marL="21590" indent="-21590">
                        <a:spcAft>
                          <a:spcPts val="0"/>
                        </a:spcAft>
                      </a:pPr>
                      <a:endParaRPr lang="en-AU" sz="1400" dirty="0">
                        <a:solidFill>
                          <a:schemeClr val="tx1"/>
                        </a:solidFill>
                        <a:effectLst/>
                        <a:latin typeface="+mn-lt"/>
                        <a:ea typeface="Times New Roman"/>
                      </a:endParaRPr>
                    </a:p>
                  </a:txBody>
                  <a:tcPr marL="68580" marR="68580" marT="0" marB="0" anchor="ctr"/>
                </a:tc>
                <a:tc>
                  <a:txBody>
                    <a:bodyPr/>
                    <a:lstStyle/>
                    <a:p>
                      <a:pPr>
                        <a:spcAft>
                          <a:spcPts val="0"/>
                        </a:spcAft>
                      </a:pPr>
                      <a:endParaRPr lang="en-AU" sz="1400" dirty="0">
                        <a:solidFill>
                          <a:schemeClr val="tx1"/>
                        </a:solidFill>
                        <a:effectLst/>
                        <a:latin typeface="+mn-lt"/>
                        <a:ea typeface="Times New Roman"/>
                      </a:endParaRPr>
                    </a:p>
                  </a:txBody>
                  <a:tcPr marL="68580" marR="68580" marT="0" marB="0" anchor="ctr"/>
                </a:tc>
                <a:extLst>
                  <a:ext uri="{0D108BD9-81ED-4DB2-BD59-A6C34878D82A}">
                    <a16:rowId xmlns:a16="http://schemas.microsoft.com/office/drawing/2014/main" val="359651415"/>
                  </a:ext>
                </a:extLst>
              </a:tr>
            </a:tbl>
          </a:graphicData>
        </a:graphic>
      </p:graphicFrame>
      <p:sp>
        <p:nvSpPr>
          <p:cNvPr id="7" name="Footer Placeholder 3"/>
          <p:cNvSpPr>
            <a:spLocks noGrp="1"/>
          </p:cNvSpPr>
          <p:nvPr>
            <p:ph type="ftr" sz="quarter" idx="3"/>
          </p:nvPr>
        </p:nvSpPr>
        <p:spPr>
          <a:xfrm>
            <a:off x="5638800" y="6477000"/>
            <a:ext cx="2759015" cy="180975"/>
          </a:xfrm>
        </p:spPr>
        <p:txBody>
          <a:bodyPr/>
          <a:lstStyle/>
          <a:p>
            <a:r>
              <a:rPr lang="da-DK" dirty="0"/>
              <a:t>Hart </a:t>
            </a:r>
            <a:r>
              <a:rPr lang="da-DK" i="1" dirty="0"/>
              <a:t>et al</a:t>
            </a:r>
            <a:r>
              <a:rPr lang="da-DK" dirty="0"/>
              <a:t> (Cisco Systems)</a:t>
            </a:r>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6A69C-C8B8-9C00-F813-7916C4D48390}"/>
              </a:ext>
            </a:extLst>
          </p:cNvPr>
          <p:cNvSpPr>
            <a:spLocks noGrp="1"/>
          </p:cNvSpPr>
          <p:nvPr>
            <p:ph type="sldNum" sz="quarter" idx="4"/>
          </p:nvPr>
        </p:nvSpPr>
        <p:spPr/>
        <p:txBody>
          <a:bodyPr/>
          <a:lstStyle/>
          <a:p>
            <a:fld id="{2F5CCB13-0A32-4557-88E9-079F0C330695}" type="slidenum">
              <a:rPr lang="en-US" smtClean="0"/>
              <a:pPr/>
              <a:t>10</a:t>
            </a:fld>
            <a:endParaRPr lang="en-US" dirty="0"/>
          </a:p>
        </p:txBody>
      </p:sp>
      <p:sp>
        <p:nvSpPr>
          <p:cNvPr id="4" name="Footer Placeholder 3">
            <a:extLst>
              <a:ext uri="{FF2B5EF4-FFF2-40B4-BE49-F238E27FC236}">
                <a16:creationId xmlns:a16="http://schemas.microsoft.com/office/drawing/2014/main" id="{52DBB767-004F-0A02-F6F4-8A11CF2E7205}"/>
              </a:ext>
            </a:extLst>
          </p:cNvPr>
          <p:cNvSpPr>
            <a:spLocks noGrp="1"/>
          </p:cNvSpPr>
          <p:nvPr>
            <p:ph type="ftr" sz="quarter" idx="3"/>
          </p:nvPr>
        </p:nvSpPr>
        <p:spPr/>
        <p:txBody>
          <a:bodyPr/>
          <a:lstStyle/>
          <a:p>
            <a:r>
              <a:rPr lang="da-DK"/>
              <a:t>Hart et al. (Cisco Systems)</a:t>
            </a:r>
            <a:endParaRPr lang="en-AU" dirty="0"/>
          </a:p>
        </p:txBody>
      </p:sp>
      <p:graphicFrame>
        <p:nvGraphicFramePr>
          <p:cNvPr id="5" name="Table 6">
            <a:extLst>
              <a:ext uri="{FF2B5EF4-FFF2-40B4-BE49-F238E27FC236}">
                <a16:creationId xmlns:a16="http://schemas.microsoft.com/office/drawing/2014/main" id="{547F63B2-76E5-4919-7D3A-3413A586D4E2}"/>
              </a:ext>
            </a:extLst>
          </p:cNvPr>
          <p:cNvGraphicFramePr>
            <a:graphicFrameLocks noGrp="1"/>
          </p:cNvGraphicFramePr>
          <p:nvPr>
            <p:extLst>
              <p:ext uri="{D42A27DB-BD31-4B8C-83A1-F6EECF244321}">
                <p14:modId xmlns:p14="http://schemas.microsoft.com/office/powerpoint/2010/main" val="717066976"/>
              </p:ext>
            </p:extLst>
          </p:nvPr>
        </p:nvGraphicFramePr>
        <p:xfrm>
          <a:off x="1200151" y="2061210"/>
          <a:ext cx="6743699" cy="2735580"/>
        </p:xfrm>
        <a:graphic>
          <a:graphicData uri="http://schemas.openxmlformats.org/drawingml/2006/table">
            <a:tbl>
              <a:tblPr firstRow="1" bandRow="1">
                <a:tableStyleId>{93296810-A885-4BE3-A3E7-6D5BEEA58F35}</a:tableStyleId>
              </a:tblPr>
              <a:tblGrid>
                <a:gridCol w="6743699">
                  <a:extLst>
                    <a:ext uri="{9D8B030D-6E8A-4147-A177-3AD203B41FA5}">
                      <a16:colId xmlns:a16="http://schemas.microsoft.com/office/drawing/2014/main" val="1481458388"/>
                    </a:ext>
                  </a:extLst>
                </a:gridCol>
              </a:tblGrid>
              <a:tr h="2735580">
                <a:tc>
                  <a:txBody>
                    <a:bodyPr/>
                    <a:lstStyle/>
                    <a:p>
                      <a:pPr algn="ctr"/>
                      <a:r>
                        <a:rPr lang="en-US" sz="3200" dirty="0" err="1"/>
                        <a:t>mmWave</a:t>
                      </a:r>
                      <a:r>
                        <a:rPr lang="en-US" sz="3200" dirty="0"/>
                        <a:t> </a:t>
                      </a:r>
                      <a:br>
                        <a:rPr lang="en-US" sz="3200" dirty="0"/>
                      </a:br>
                      <a:r>
                        <a:rPr lang="en-US" sz="3200" dirty="0"/>
                        <a:t>(and more Multi-AP)</a:t>
                      </a:r>
                    </a:p>
                  </a:txBody>
                  <a:tcPr anchor="ctr"/>
                </a:tc>
                <a:extLst>
                  <a:ext uri="{0D108BD9-81ED-4DB2-BD59-A6C34878D82A}">
                    <a16:rowId xmlns:a16="http://schemas.microsoft.com/office/drawing/2014/main" val="903242063"/>
                  </a:ext>
                </a:extLst>
              </a:tr>
            </a:tbl>
          </a:graphicData>
        </a:graphic>
      </p:graphicFrame>
    </p:spTree>
    <p:extLst>
      <p:ext uri="{BB962C8B-B14F-4D97-AF65-F5344CB8AC3E}">
        <p14:creationId xmlns:p14="http://schemas.microsoft.com/office/powerpoint/2010/main" val="3089769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CBC0-9DDD-63F8-6D92-00B5E660B306}"/>
              </a:ext>
            </a:extLst>
          </p:cNvPr>
          <p:cNvSpPr>
            <a:spLocks noGrp="1"/>
          </p:cNvSpPr>
          <p:nvPr>
            <p:ph type="title"/>
          </p:nvPr>
        </p:nvSpPr>
        <p:spPr/>
        <p:txBody>
          <a:bodyPr/>
          <a:lstStyle/>
          <a:p>
            <a:r>
              <a:rPr lang="en-AU" dirty="0"/>
              <a:t>MLO &amp; other mitigations provide new hope that clients will finally use mmWave</a:t>
            </a:r>
            <a:br>
              <a:rPr lang="en-AU" dirty="0"/>
            </a:br>
            <a:r>
              <a:rPr lang="en-AU" sz="1600" dirty="0"/>
              <a:t>Infrastructure is ready to adopt mmWave when next-gen clients do</a:t>
            </a:r>
            <a:endParaRPr lang="en-AU" dirty="0"/>
          </a:p>
        </p:txBody>
      </p:sp>
      <p:sp>
        <p:nvSpPr>
          <p:cNvPr id="4" name="Slide Number Placeholder 3">
            <a:extLst>
              <a:ext uri="{FF2B5EF4-FFF2-40B4-BE49-F238E27FC236}">
                <a16:creationId xmlns:a16="http://schemas.microsoft.com/office/drawing/2014/main" id="{8F70EEC6-B6F7-ADF4-8FE4-A45829857A5E}"/>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11</a:t>
            </a:fld>
            <a:endParaRPr lang="en-US" dirty="0"/>
          </a:p>
        </p:txBody>
      </p:sp>
      <p:sp>
        <p:nvSpPr>
          <p:cNvPr id="5" name="Footer Placeholder 4">
            <a:extLst>
              <a:ext uri="{FF2B5EF4-FFF2-40B4-BE49-F238E27FC236}">
                <a16:creationId xmlns:a16="http://schemas.microsoft.com/office/drawing/2014/main" id="{10A59490-3460-AD0B-38F1-8EBD7EAF849C}"/>
              </a:ext>
            </a:extLst>
          </p:cNvPr>
          <p:cNvSpPr>
            <a:spLocks noGrp="1"/>
          </p:cNvSpPr>
          <p:nvPr>
            <p:ph type="ftr" sz="quarter" idx="3"/>
          </p:nvPr>
        </p:nvSpPr>
        <p:spPr/>
        <p:txBody>
          <a:bodyPr/>
          <a:lstStyle/>
          <a:p>
            <a:r>
              <a:rPr lang="da-DK" dirty="0"/>
              <a:t>Hart</a:t>
            </a:r>
            <a:r>
              <a:rPr lang="da-DK" i="1" dirty="0"/>
              <a:t> et al</a:t>
            </a:r>
            <a:r>
              <a:rPr lang="da-DK" dirty="0"/>
              <a:t> (Cisco Systems)</a:t>
            </a:r>
            <a:endParaRPr lang="en-AU" dirty="0"/>
          </a:p>
        </p:txBody>
      </p:sp>
      <p:sp>
        <p:nvSpPr>
          <p:cNvPr id="6" name="Rectangle 5">
            <a:extLst>
              <a:ext uri="{FF2B5EF4-FFF2-40B4-BE49-F238E27FC236}">
                <a16:creationId xmlns:a16="http://schemas.microsoft.com/office/drawing/2014/main" id="{22530546-23D5-1D52-9887-8D280761117A}"/>
              </a:ext>
            </a:extLst>
          </p:cNvPr>
          <p:cNvSpPr/>
          <p:nvPr/>
        </p:nvSpPr>
        <p:spPr bwMode="auto">
          <a:xfrm>
            <a:off x="1066800" y="1981995"/>
            <a:ext cx="31242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spcBef>
                <a:spcPts val="600"/>
              </a:spcBef>
            </a:pPr>
            <a:r>
              <a:rPr lang="en-US" sz="1600" b="1" dirty="0">
                <a:latin typeface="+mj-lt"/>
              </a:rPr>
              <a:t>Opportunity: lots of spectrum</a:t>
            </a:r>
          </a:p>
        </p:txBody>
      </p:sp>
      <p:sp>
        <p:nvSpPr>
          <p:cNvPr id="7" name="Rectangle 6">
            <a:extLst>
              <a:ext uri="{FF2B5EF4-FFF2-40B4-BE49-F238E27FC236}">
                <a16:creationId xmlns:a16="http://schemas.microsoft.com/office/drawing/2014/main" id="{F81A16B1-17B7-7D99-8D4A-9CE23C2D37B9}"/>
              </a:ext>
            </a:extLst>
          </p:cNvPr>
          <p:cNvSpPr/>
          <p:nvPr/>
        </p:nvSpPr>
        <p:spPr bwMode="auto">
          <a:xfrm>
            <a:off x="1066800" y="2362201"/>
            <a:ext cx="3124200" cy="167719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070" indent="-179070">
              <a:spcBef>
                <a:spcPts val="600"/>
              </a:spcBef>
              <a:buFont typeface="Arial" panose="020B0604020202020204" pitchFamily="34" charset="0"/>
              <a:buChar char="•"/>
            </a:pPr>
            <a:r>
              <a:rPr lang="en-US" sz="1600" dirty="0">
                <a:latin typeface="+mj-lt"/>
                <a:cs typeface="Arial"/>
              </a:rPr>
              <a:t>The large amount of unlicensed &amp; lightly licensed spectrum at &gt;45/60-70 GHz worldwide presents significant opportunities to enhance client scale, system capacity &amp; QoS</a:t>
            </a:r>
            <a:endParaRPr lang="en-US">
              <a:cs typeface="Arial"/>
            </a:endParaRPr>
          </a:p>
        </p:txBody>
      </p:sp>
      <p:sp>
        <p:nvSpPr>
          <p:cNvPr id="8" name="Rectangle 7">
            <a:extLst>
              <a:ext uri="{FF2B5EF4-FFF2-40B4-BE49-F238E27FC236}">
                <a16:creationId xmlns:a16="http://schemas.microsoft.com/office/drawing/2014/main" id="{7BC9BECF-1DAB-1B36-9B24-60A494C1FD9E}"/>
              </a:ext>
            </a:extLst>
          </p:cNvPr>
          <p:cNvSpPr/>
          <p:nvPr/>
        </p:nvSpPr>
        <p:spPr bwMode="auto">
          <a:xfrm>
            <a:off x="1066800" y="4250307"/>
            <a:ext cx="31242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spcBef>
                <a:spcPts val="600"/>
              </a:spcBef>
            </a:pPr>
            <a:r>
              <a:rPr lang="en-US" sz="1600" b="1" dirty="0">
                <a:latin typeface="+mj-lt"/>
              </a:rPr>
              <a:t>Problem: few clients</a:t>
            </a:r>
          </a:p>
        </p:txBody>
      </p:sp>
      <p:sp>
        <p:nvSpPr>
          <p:cNvPr id="9" name="Rectangle 8">
            <a:extLst>
              <a:ext uri="{FF2B5EF4-FFF2-40B4-BE49-F238E27FC236}">
                <a16:creationId xmlns:a16="http://schemas.microsoft.com/office/drawing/2014/main" id="{A330DE0F-6565-7BE7-587A-684598EC77D7}"/>
              </a:ext>
            </a:extLst>
          </p:cNvPr>
          <p:cNvSpPr/>
          <p:nvPr/>
        </p:nvSpPr>
        <p:spPr bwMode="auto">
          <a:xfrm>
            <a:off x="1066800" y="4630512"/>
            <a:ext cx="3124200" cy="161868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600"/>
              </a:spcBef>
              <a:buFont typeface="Arial" panose="020B0604020202020204" pitchFamily="34" charset="0"/>
              <a:buChar char="•"/>
            </a:pPr>
            <a:r>
              <a:rPr lang="en-US" sz="1600" dirty="0">
                <a:latin typeface="+mj-lt"/>
              </a:rPr>
              <a:t>Up until now, </a:t>
            </a:r>
            <a:r>
              <a:rPr lang="en-US" sz="1600" dirty="0" err="1">
                <a:latin typeface="+mj-lt"/>
              </a:rPr>
              <a:t>mmWave</a:t>
            </a:r>
            <a:r>
              <a:rPr lang="en-US" sz="1600" dirty="0">
                <a:latin typeface="+mj-lt"/>
              </a:rPr>
              <a:t> adoption by clients has been limited due to short range, low reliability, high power consumption &amp; complexity issues</a:t>
            </a:r>
          </a:p>
          <a:p>
            <a:pPr marL="179388" indent="-179388">
              <a:spcBef>
                <a:spcPts val="600"/>
              </a:spcBef>
              <a:buFont typeface="Arial" panose="020B0604020202020204" pitchFamily="34" charset="0"/>
              <a:buChar char="•"/>
            </a:pPr>
            <a:endParaRPr lang="en-US" sz="1600" dirty="0">
              <a:latin typeface="+mj-lt"/>
            </a:endParaRPr>
          </a:p>
        </p:txBody>
      </p:sp>
      <p:sp>
        <p:nvSpPr>
          <p:cNvPr id="10" name="Rectangle 9">
            <a:extLst>
              <a:ext uri="{FF2B5EF4-FFF2-40B4-BE49-F238E27FC236}">
                <a16:creationId xmlns:a16="http://schemas.microsoft.com/office/drawing/2014/main" id="{901D6AA5-659E-118C-3E7E-AFA3F1120AFC}"/>
              </a:ext>
            </a:extLst>
          </p:cNvPr>
          <p:cNvSpPr/>
          <p:nvPr/>
        </p:nvSpPr>
        <p:spPr bwMode="auto">
          <a:xfrm>
            <a:off x="4419600" y="1980406"/>
            <a:ext cx="44958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spcBef>
                <a:spcPts val="600"/>
              </a:spcBef>
            </a:pPr>
            <a:r>
              <a:rPr lang="en-US" sz="1600" b="1" dirty="0">
                <a:latin typeface="+mj-lt"/>
              </a:rPr>
              <a:t>New hope: client issues are mitigated</a:t>
            </a:r>
          </a:p>
        </p:txBody>
      </p:sp>
      <p:sp>
        <p:nvSpPr>
          <p:cNvPr id="11" name="Rectangle 10">
            <a:extLst>
              <a:ext uri="{FF2B5EF4-FFF2-40B4-BE49-F238E27FC236}">
                <a16:creationId xmlns:a16="http://schemas.microsoft.com/office/drawing/2014/main" id="{E179166A-2DC9-1DF8-B455-E27D1DD12A89}"/>
              </a:ext>
            </a:extLst>
          </p:cNvPr>
          <p:cNvSpPr/>
          <p:nvPr/>
        </p:nvSpPr>
        <p:spPr bwMode="auto">
          <a:xfrm>
            <a:off x="4419600" y="2361406"/>
            <a:ext cx="4495800" cy="388778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600"/>
              </a:spcBef>
              <a:buFont typeface="Arial" panose="020B0604020202020204" pitchFamily="34" charset="0"/>
              <a:buChar char="•"/>
            </a:pPr>
            <a:r>
              <a:rPr lang="en-US" sz="1600" dirty="0" err="1">
                <a:latin typeface="+mj-lt"/>
              </a:rPr>
              <a:t>mmWave’s</a:t>
            </a:r>
            <a:r>
              <a:rPr lang="en-US" sz="1600" dirty="0">
                <a:latin typeface="+mj-lt"/>
              </a:rPr>
              <a:t> new hope is that many current client issues will be mitigated</a:t>
            </a:r>
          </a:p>
          <a:p>
            <a:pPr marL="179388" indent="-179388">
              <a:spcBef>
                <a:spcPts val="600"/>
              </a:spcBef>
              <a:buFont typeface="Arial" panose="020B0604020202020204" pitchFamily="34" charset="0"/>
              <a:buChar char="•"/>
            </a:pPr>
            <a:r>
              <a:rPr lang="en-US" sz="1600" dirty="0" err="1">
                <a:latin typeface="+mj-lt"/>
              </a:rPr>
              <a:t>mmWave’s</a:t>
            </a:r>
            <a:r>
              <a:rPr lang="en-US" sz="1600" dirty="0">
                <a:latin typeface="+mj-lt"/>
              </a:rPr>
              <a:t> range &amp; reliability limitations can be masked by a high-density deployment &amp; the use of MLO</a:t>
            </a:r>
          </a:p>
          <a:p>
            <a:pPr marL="179388" indent="-179388">
              <a:spcBef>
                <a:spcPts val="600"/>
              </a:spcBef>
              <a:buFont typeface="Arial" panose="020B0604020202020204" pitchFamily="34" charset="0"/>
              <a:buChar char="•"/>
            </a:pPr>
            <a:r>
              <a:rPr lang="en-US" sz="1600" dirty="0" err="1">
                <a:latin typeface="+mj-lt"/>
              </a:rPr>
              <a:t>mmWave</a:t>
            </a:r>
            <a:r>
              <a:rPr lang="en-US" sz="1600" dirty="0">
                <a:latin typeface="+mj-lt"/>
              </a:rPr>
              <a:t> surpasses classic 802.11 at MCS13 in terms of rate versus range </a:t>
            </a:r>
          </a:p>
          <a:p>
            <a:pPr marL="358775" lvl="1" indent="-179388">
              <a:spcBef>
                <a:spcPts val="200"/>
              </a:spcBef>
              <a:buFont typeface="Arial" panose="020B0604020202020204" pitchFamily="34" charset="0"/>
              <a:buChar char="•"/>
            </a:pPr>
            <a:r>
              <a:rPr lang="en-US" sz="1400" dirty="0">
                <a:latin typeface="+mj-lt"/>
              </a:rPr>
              <a:t>MCS7 at 640 MHz in 65 GHz has the same data rate as MCS13 at 320 MHz in 6.5 GHz …</a:t>
            </a:r>
          </a:p>
          <a:p>
            <a:pPr marL="358775" lvl="1" indent="-179388">
              <a:spcBef>
                <a:spcPts val="200"/>
              </a:spcBef>
              <a:buFont typeface="Arial" panose="020B0604020202020204" pitchFamily="34" charset="0"/>
              <a:buChar char="•"/>
            </a:pPr>
            <a:r>
              <a:rPr lang="en-US" sz="1400" dirty="0">
                <a:latin typeface="+mj-lt"/>
              </a:rPr>
              <a:t>… and has a 7-13dB better link budget, under various assumptions</a:t>
            </a:r>
            <a:r>
              <a:rPr lang="en-US" sz="1600" baseline="30000" dirty="0">
                <a:latin typeface="+mj-lt"/>
              </a:rPr>
              <a:t>[5]</a:t>
            </a:r>
          </a:p>
          <a:p>
            <a:pPr marL="179388" indent="-179388">
              <a:spcBef>
                <a:spcPts val="600"/>
              </a:spcBef>
              <a:buFont typeface="Arial" panose="020B0604020202020204" pitchFamily="34" charset="0"/>
              <a:buChar char="•"/>
            </a:pPr>
            <a:r>
              <a:rPr lang="en-US" sz="1600" dirty="0">
                <a:latin typeface="+mj-lt"/>
              </a:rPr>
              <a:t>mmWave power draw </a:t>
            </a:r>
            <a:r>
              <a:rPr lang="en-US" sz="1600" dirty="0" err="1">
                <a:latin typeface="+mj-lt"/>
              </a:rPr>
              <a:t>wrt</a:t>
            </a:r>
            <a:r>
              <a:rPr lang="en-US" sz="1600" dirty="0">
                <a:latin typeface="+mj-lt"/>
              </a:rPr>
              <a:t> 802.11ad can be reduced by reducing the signal bandwidth from 2.16 GHz to something closer to classic 802.11 (e.g., 320 or 640 MHz)</a:t>
            </a:r>
          </a:p>
          <a:p>
            <a:pPr marL="179388" indent="-179388">
              <a:spcBef>
                <a:spcPts val="600"/>
              </a:spcBef>
              <a:buFont typeface="Arial" panose="020B0604020202020204" pitchFamily="34" charset="0"/>
              <a:buChar char="•"/>
            </a:pPr>
            <a:endParaRPr lang="en-US" sz="1600" dirty="0">
              <a:latin typeface="+mj-lt"/>
            </a:endParaRPr>
          </a:p>
        </p:txBody>
      </p:sp>
      <p:grpSp>
        <p:nvGrpSpPr>
          <p:cNvPr id="3" name="Group 2">
            <a:extLst>
              <a:ext uri="{FF2B5EF4-FFF2-40B4-BE49-F238E27FC236}">
                <a16:creationId xmlns:a16="http://schemas.microsoft.com/office/drawing/2014/main" id="{A876E3CB-C09D-0F00-51BF-A69CFA6BB7FE}"/>
              </a:ext>
            </a:extLst>
          </p:cNvPr>
          <p:cNvGrpSpPr/>
          <p:nvPr/>
        </p:nvGrpSpPr>
        <p:grpSpPr>
          <a:xfrm rot="10800000">
            <a:off x="228600" y="1752598"/>
            <a:ext cx="663907" cy="4523364"/>
            <a:chOff x="8175293" y="1981198"/>
            <a:chExt cx="663907" cy="4523364"/>
          </a:xfrm>
        </p:grpSpPr>
        <p:pic>
          <p:nvPicPr>
            <p:cNvPr id="13" name="Picture 12">
              <a:extLst>
                <a:ext uri="{FF2B5EF4-FFF2-40B4-BE49-F238E27FC236}">
                  <a16:creationId xmlns:a16="http://schemas.microsoft.com/office/drawing/2014/main" id="{3DDF0CE7-458E-B9AF-D859-C3C0493957C3}"/>
                </a:ext>
              </a:extLst>
            </p:cNvPr>
            <p:cNvPicPr>
              <a:picLocks noChangeAspect="1"/>
            </p:cNvPicPr>
            <p:nvPr/>
          </p:nvPicPr>
          <p:blipFill>
            <a:blip r:embed="rId2"/>
            <a:stretch>
              <a:fillRect/>
            </a:stretch>
          </p:blipFill>
          <p:spPr>
            <a:xfrm rot="5400000">
              <a:off x="6342534" y="3813957"/>
              <a:ext cx="4267201" cy="601684"/>
            </a:xfrm>
            <a:prstGeom prst="rect">
              <a:avLst/>
            </a:prstGeom>
          </p:spPr>
        </p:pic>
        <p:sp>
          <p:nvSpPr>
            <p:cNvPr id="14" name="Rectangle 13">
              <a:extLst>
                <a:ext uri="{FF2B5EF4-FFF2-40B4-BE49-F238E27FC236}">
                  <a16:creationId xmlns:a16="http://schemas.microsoft.com/office/drawing/2014/main" id="{8C4B6A81-128A-BBB2-2C19-D9E697D2D379}"/>
                </a:ext>
              </a:extLst>
            </p:cNvPr>
            <p:cNvSpPr/>
            <p:nvPr/>
          </p:nvSpPr>
          <p:spPr bwMode="auto">
            <a:xfrm rot="5400000">
              <a:off x="7734498" y="3009702"/>
              <a:ext cx="1676003"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AU" sz="1400" i="0" u="none" strike="noStrike" cap="none" normalizeH="0" baseline="0" dirty="0">
                  <a:ln>
                    <a:noFill/>
                  </a:ln>
                  <a:solidFill>
                    <a:schemeClr val="accent2"/>
                  </a:solidFill>
                  <a:effectLst/>
                  <a:latin typeface="+mj-lt"/>
                </a:rPr>
                <a:t>Classic 802.11 spectrum</a:t>
              </a:r>
            </a:p>
          </p:txBody>
        </p:sp>
        <p:sp>
          <p:nvSpPr>
            <p:cNvPr id="15" name="Rectangle 14">
              <a:extLst>
                <a:ext uri="{FF2B5EF4-FFF2-40B4-BE49-F238E27FC236}">
                  <a16:creationId xmlns:a16="http://schemas.microsoft.com/office/drawing/2014/main" id="{C6DCDA87-206B-C9EB-B642-E84E124FA5B3}"/>
                </a:ext>
              </a:extLst>
            </p:cNvPr>
            <p:cNvSpPr/>
            <p:nvPr/>
          </p:nvSpPr>
          <p:spPr bwMode="auto">
            <a:xfrm rot="5400000">
              <a:off x="7734498" y="3924102"/>
              <a:ext cx="1676003" cy="533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i="0" u="none" strike="noStrike" cap="none" normalizeH="0" baseline="0" dirty="0">
                  <a:ln>
                    <a:noFill/>
                  </a:ln>
                  <a:solidFill>
                    <a:srgbClr val="FF0000"/>
                  </a:solidFill>
                  <a:effectLst/>
                  <a:latin typeface="+mj-lt"/>
                </a:rPr>
                <a:t>mmWave spectrum</a:t>
              </a:r>
            </a:p>
          </p:txBody>
        </p:sp>
        <p:sp>
          <p:nvSpPr>
            <p:cNvPr id="12" name="Rectangle 11">
              <a:extLst>
                <a:ext uri="{FF2B5EF4-FFF2-40B4-BE49-F238E27FC236}">
                  <a16:creationId xmlns:a16="http://schemas.microsoft.com/office/drawing/2014/main" id="{33A9E428-8DC2-FDFE-6F39-E833B15E6717}"/>
                </a:ext>
              </a:extLst>
            </p:cNvPr>
            <p:cNvSpPr/>
            <p:nvPr/>
          </p:nvSpPr>
          <p:spPr bwMode="auto">
            <a:xfrm rot="5400000">
              <a:off x="8202843" y="6020604"/>
              <a:ext cx="608806" cy="35910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i="0" u="none" strike="noStrike" cap="none" normalizeH="0" baseline="0" dirty="0">
                  <a:ln>
                    <a:noFill/>
                  </a:ln>
                  <a:effectLst/>
                  <a:latin typeface="+mj-lt"/>
                </a:rPr>
                <a:t>FCC</a:t>
              </a:r>
            </a:p>
          </p:txBody>
        </p:sp>
      </p:grpSp>
    </p:spTree>
    <p:extLst>
      <p:ext uri="{BB962C8B-B14F-4D97-AF65-F5344CB8AC3E}">
        <p14:creationId xmlns:p14="http://schemas.microsoft.com/office/powerpoint/2010/main" val="1513427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6785F-6668-F072-FBD5-381C5D47C30B}"/>
              </a:ext>
            </a:extLst>
          </p:cNvPr>
          <p:cNvSpPr>
            <a:spLocks noGrp="1"/>
          </p:cNvSpPr>
          <p:nvPr>
            <p:ph type="title"/>
          </p:nvPr>
        </p:nvSpPr>
        <p:spPr/>
        <p:txBody>
          <a:bodyPr/>
          <a:lstStyle/>
          <a:p>
            <a:r>
              <a:rPr lang="en-AU" dirty="0"/>
              <a:t>MCS13, </a:t>
            </a:r>
            <a:r>
              <a:rPr lang="en-AU" dirty="0" err="1"/>
              <a:t>mmWave</a:t>
            </a:r>
            <a:r>
              <a:rPr lang="en-AU" dirty="0"/>
              <a:t> &amp; Multi-AP are synergistic</a:t>
            </a:r>
          </a:p>
        </p:txBody>
      </p:sp>
      <p:sp>
        <p:nvSpPr>
          <p:cNvPr id="4" name="Slide Number Placeholder 3">
            <a:extLst>
              <a:ext uri="{FF2B5EF4-FFF2-40B4-BE49-F238E27FC236}">
                <a16:creationId xmlns:a16="http://schemas.microsoft.com/office/drawing/2014/main" id="{AE9FE232-47D8-6FCB-EFC7-7104CFFDEEFD}"/>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12</a:t>
            </a:fld>
            <a:endParaRPr lang="en-US" dirty="0"/>
          </a:p>
        </p:txBody>
      </p:sp>
      <p:sp>
        <p:nvSpPr>
          <p:cNvPr id="5" name="Footer Placeholder 4">
            <a:extLst>
              <a:ext uri="{FF2B5EF4-FFF2-40B4-BE49-F238E27FC236}">
                <a16:creationId xmlns:a16="http://schemas.microsoft.com/office/drawing/2014/main" id="{18F1458F-A454-B198-F9A8-C12B24FC4153}"/>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sp>
        <p:nvSpPr>
          <p:cNvPr id="6" name="Partial Circle 5">
            <a:extLst>
              <a:ext uri="{FF2B5EF4-FFF2-40B4-BE49-F238E27FC236}">
                <a16:creationId xmlns:a16="http://schemas.microsoft.com/office/drawing/2014/main" id="{0BD28228-592E-F6D6-C08D-FF1041A7DDBA}"/>
              </a:ext>
            </a:extLst>
          </p:cNvPr>
          <p:cNvSpPr/>
          <p:nvPr/>
        </p:nvSpPr>
        <p:spPr bwMode="auto">
          <a:xfrm>
            <a:off x="1885951" y="1419226"/>
            <a:ext cx="4800600" cy="4800600"/>
          </a:xfrm>
          <a:prstGeom prst="pie">
            <a:avLst>
              <a:gd name="adj1" fmla="val 10800000"/>
              <a:gd name="adj2" fmla="val 16200000"/>
            </a:avLst>
          </a:prstGeom>
          <a:solidFill>
            <a:srgbClr val="92D05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12" name="Partial Circle 11">
            <a:extLst>
              <a:ext uri="{FF2B5EF4-FFF2-40B4-BE49-F238E27FC236}">
                <a16:creationId xmlns:a16="http://schemas.microsoft.com/office/drawing/2014/main" id="{FF838128-1A7E-BCD1-21BD-37A912BAA20D}"/>
              </a:ext>
            </a:extLst>
          </p:cNvPr>
          <p:cNvSpPr/>
          <p:nvPr/>
        </p:nvSpPr>
        <p:spPr bwMode="auto">
          <a:xfrm rot="16200000">
            <a:off x="1885950" y="1484313"/>
            <a:ext cx="4800600" cy="4800600"/>
          </a:xfrm>
          <a:prstGeom prst="pie">
            <a:avLst>
              <a:gd name="adj1" fmla="val 10800000"/>
              <a:gd name="adj2" fmla="val 16200000"/>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18" name="Partial Circle 17">
            <a:extLst>
              <a:ext uri="{FF2B5EF4-FFF2-40B4-BE49-F238E27FC236}">
                <a16:creationId xmlns:a16="http://schemas.microsoft.com/office/drawing/2014/main" id="{8BC1CD81-6DAE-596A-4982-035B7C79910A}"/>
              </a:ext>
            </a:extLst>
          </p:cNvPr>
          <p:cNvSpPr/>
          <p:nvPr/>
        </p:nvSpPr>
        <p:spPr bwMode="auto">
          <a:xfrm rot="5400000">
            <a:off x="1981200" y="1419226"/>
            <a:ext cx="4800600" cy="4800600"/>
          </a:xfrm>
          <a:prstGeom prst="pie">
            <a:avLst>
              <a:gd name="adj1" fmla="val 10800000"/>
              <a:gd name="adj2" fmla="val 16200000"/>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1" name="Partial Circle 20">
            <a:extLst>
              <a:ext uri="{FF2B5EF4-FFF2-40B4-BE49-F238E27FC236}">
                <a16:creationId xmlns:a16="http://schemas.microsoft.com/office/drawing/2014/main" id="{EC048E23-A1C6-F56D-6DEC-ED3E143A837C}"/>
              </a:ext>
            </a:extLst>
          </p:cNvPr>
          <p:cNvSpPr/>
          <p:nvPr/>
        </p:nvSpPr>
        <p:spPr bwMode="auto">
          <a:xfrm rot="10800000">
            <a:off x="1981200" y="1484313"/>
            <a:ext cx="4800600" cy="4800600"/>
          </a:xfrm>
          <a:prstGeom prst="pie">
            <a:avLst>
              <a:gd name="adj1" fmla="val 10800000"/>
              <a:gd name="adj2" fmla="val 16200000"/>
            </a:avLst>
          </a:pr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 name="Content Placeholder 2">
            <a:extLst>
              <a:ext uri="{FF2B5EF4-FFF2-40B4-BE49-F238E27FC236}">
                <a16:creationId xmlns:a16="http://schemas.microsoft.com/office/drawing/2014/main" id="{ABDD0513-39F6-8A4B-6973-6A3E81FF2061}"/>
              </a:ext>
            </a:extLst>
          </p:cNvPr>
          <p:cNvSpPr>
            <a:spLocks noGrp="1"/>
          </p:cNvSpPr>
          <p:nvPr>
            <p:ph idx="1"/>
          </p:nvPr>
        </p:nvSpPr>
        <p:spPr>
          <a:xfrm>
            <a:off x="2286000" y="2007394"/>
            <a:ext cx="1981200" cy="1802606"/>
          </a:xfrm>
        </p:spPr>
        <p:txBody>
          <a:bodyPr anchor="b"/>
          <a:lstStyle/>
          <a:p>
            <a:pPr marL="1588" lvl="1" indent="0" algn="r">
              <a:buNone/>
            </a:pPr>
            <a:r>
              <a:rPr lang="en-US" dirty="0"/>
              <a:t>MCS13 </a:t>
            </a:r>
            <a:br>
              <a:rPr lang="en-US" dirty="0"/>
            </a:br>
            <a:r>
              <a:rPr lang="en-US" dirty="0"/>
              <a:t>and mmWave drive increased AP density</a:t>
            </a:r>
          </a:p>
          <a:p>
            <a:pPr marL="1588" lvl="1" indent="0" algn="r">
              <a:buNone/>
            </a:pPr>
            <a:endParaRPr lang="en-US" sz="2000" dirty="0"/>
          </a:p>
        </p:txBody>
      </p:sp>
      <p:sp>
        <p:nvSpPr>
          <p:cNvPr id="23" name="Content Placeholder 2">
            <a:extLst>
              <a:ext uri="{FF2B5EF4-FFF2-40B4-BE49-F238E27FC236}">
                <a16:creationId xmlns:a16="http://schemas.microsoft.com/office/drawing/2014/main" id="{EF98E3C1-1C9E-B150-3FB6-BB716C6DA440}"/>
              </a:ext>
            </a:extLst>
          </p:cNvPr>
          <p:cNvSpPr txBox="1">
            <a:spLocks/>
          </p:cNvSpPr>
          <p:nvPr/>
        </p:nvSpPr>
        <p:spPr bwMode="auto">
          <a:xfrm>
            <a:off x="4609306" y="3366179"/>
            <a:ext cx="213518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588" lvl="1" indent="0" algn="r">
              <a:buNone/>
            </a:pPr>
            <a:r>
              <a:rPr lang="en-US" kern="0" dirty="0"/>
              <a:t>Ditto multi-floor buildings and wider channels</a:t>
            </a:r>
          </a:p>
        </p:txBody>
      </p:sp>
      <p:sp>
        <p:nvSpPr>
          <p:cNvPr id="25" name="Content Placeholder 2">
            <a:extLst>
              <a:ext uri="{FF2B5EF4-FFF2-40B4-BE49-F238E27FC236}">
                <a16:creationId xmlns:a16="http://schemas.microsoft.com/office/drawing/2014/main" id="{5CAB339B-4998-480E-6DDE-F71367BBE701}"/>
              </a:ext>
            </a:extLst>
          </p:cNvPr>
          <p:cNvSpPr txBox="1">
            <a:spLocks/>
          </p:cNvSpPr>
          <p:nvPr/>
        </p:nvSpPr>
        <p:spPr bwMode="auto">
          <a:xfrm>
            <a:off x="4408482" y="3878263"/>
            <a:ext cx="2278068"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588" lvl="1" indent="0">
              <a:buNone/>
            </a:pPr>
            <a:endParaRPr lang="en-US" sz="2800" kern="0" dirty="0">
              <a:solidFill>
                <a:schemeClr val="bg1"/>
              </a:solidFill>
            </a:endParaRPr>
          </a:p>
          <a:p>
            <a:pPr marL="1588" lvl="1" indent="0">
              <a:buNone/>
            </a:pPr>
            <a:r>
              <a:rPr lang="en-US" sz="1800" kern="0" dirty="0">
                <a:solidFill>
                  <a:schemeClr val="bg1"/>
                </a:solidFill>
              </a:rPr>
              <a:t>More nearby </a:t>
            </a:r>
            <a:br>
              <a:rPr lang="en-US" sz="1800" kern="0" dirty="0">
                <a:solidFill>
                  <a:schemeClr val="bg1"/>
                </a:solidFill>
              </a:rPr>
            </a:br>
            <a:r>
              <a:rPr lang="en-US" sz="1800" kern="0" dirty="0">
                <a:solidFill>
                  <a:schemeClr val="bg1"/>
                </a:solidFill>
              </a:rPr>
              <a:t>co-channel APs </a:t>
            </a:r>
            <a:br>
              <a:rPr lang="en-US" sz="1800" kern="0" dirty="0">
                <a:solidFill>
                  <a:schemeClr val="bg1"/>
                </a:solidFill>
              </a:rPr>
            </a:br>
            <a:r>
              <a:rPr lang="en-US" sz="1800" kern="0" dirty="0">
                <a:solidFill>
                  <a:schemeClr val="bg1"/>
                </a:solidFill>
              </a:rPr>
              <a:t>increases value </a:t>
            </a:r>
            <a:br>
              <a:rPr lang="en-US" sz="1800" kern="0" dirty="0">
                <a:solidFill>
                  <a:schemeClr val="bg1"/>
                </a:solidFill>
              </a:rPr>
            </a:br>
            <a:r>
              <a:rPr lang="en-US" sz="1800" kern="0" dirty="0">
                <a:solidFill>
                  <a:schemeClr val="bg1"/>
                </a:solidFill>
              </a:rPr>
              <a:t>of Multi-AP</a:t>
            </a:r>
          </a:p>
        </p:txBody>
      </p:sp>
      <p:sp>
        <p:nvSpPr>
          <p:cNvPr id="26" name="Content Placeholder 2">
            <a:extLst>
              <a:ext uri="{FF2B5EF4-FFF2-40B4-BE49-F238E27FC236}">
                <a16:creationId xmlns:a16="http://schemas.microsoft.com/office/drawing/2014/main" id="{B6D9B226-AB3F-63FF-5C54-C172D0F090E7}"/>
              </a:ext>
            </a:extLst>
          </p:cNvPr>
          <p:cNvSpPr txBox="1">
            <a:spLocks/>
          </p:cNvSpPr>
          <p:nvPr/>
        </p:nvSpPr>
        <p:spPr bwMode="auto">
          <a:xfrm>
            <a:off x="4384673" y="1525943"/>
            <a:ext cx="2473327" cy="229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588" lvl="1" indent="0">
              <a:buNone/>
            </a:pPr>
            <a:r>
              <a:rPr lang="en-US" sz="1800" kern="0" dirty="0"/>
              <a:t>Increased </a:t>
            </a:r>
            <a:br>
              <a:rPr lang="en-US" sz="1800" kern="0" dirty="0"/>
            </a:br>
            <a:r>
              <a:rPr lang="en-US" sz="1800" kern="0" dirty="0"/>
              <a:t>AP density </a:t>
            </a:r>
            <a:br>
              <a:rPr lang="en-US" sz="1800" kern="0" dirty="0"/>
            </a:br>
            <a:r>
              <a:rPr lang="en-US" sz="1800" kern="0" dirty="0"/>
              <a:t>causes co-channel APs to be closer together</a:t>
            </a:r>
          </a:p>
          <a:p>
            <a:pPr marL="1588" lvl="1" indent="0">
              <a:buNone/>
            </a:pPr>
            <a:r>
              <a:rPr lang="en-US" sz="2000" kern="0" dirty="0"/>
              <a:t> </a:t>
            </a:r>
          </a:p>
        </p:txBody>
      </p:sp>
      <p:sp>
        <p:nvSpPr>
          <p:cNvPr id="28" name="Content Placeholder 2">
            <a:extLst>
              <a:ext uri="{FF2B5EF4-FFF2-40B4-BE49-F238E27FC236}">
                <a16:creationId xmlns:a16="http://schemas.microsoft.com/office/drawing/2014/main" id="{5A7375B7-1074-63DC-3C9A-C01BB752CFD9}"/>
              </a:ext>
            </a:extLst>
          </p:cNvPr>
          <p:cNvSpPr txBox="1">
            <a:spLocks/>
          </p:cNvSpPr>
          <p:nvPr/>
        </p:nvSpPr>
        <p:spPr bwMode="auto">
          <a:xfrm>
            <a:off x="1744667" y="3875087"/>
            <a:ext cx="2522533" cy="237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588" lvl="1" indent="0">
              <a:buNone/>
            </a:pPr>
            <a:endParaRPr lang="en-US" sz="2800" kern="0" dirty="0"/>
          </a:p>
          <a:p>
            <a:pPr marL="1588" lvl="1" indent="0" algn="r">
              <a:buNone/>
            </a:pPr>
            <a:r>
              <a:rPr lang="en-US" sz="1800" kern="0" dirty="0"/>
              <a:t>Multi-AP improves </a:t>
            </a:r>
            <a:br>
              <a:rPr lang="en-US" sz="1800" kern="0" dirty="0"/>
            </a:br>
            <a:r>
              <a:rPr lang="en-US" sz="1800" kern="0" dirty="0"/>
              <a:t>efficiency and </a:t>
            </a:r>
            <a:br>
              <a:rPr lang="en-US" sz="1800" kern="0" dirty="0"/>
            </a:br>
            <a:r>
              <a:rPr lang="en-US" sz="1800" kern="0" dirty="0"/>
              <a:t>reliability even </a:t>
            </a:r>
            <a:br>
              <a:rPr lang="en-US" sz="1800" kern="0" dirty="0"/>
            </a:br>
            <a:r>
              <a:rPr lang="en-US" sz="1800" kern="0" dirty="0"/>
              <a:t>with high AP </a:t>
            </a:r>
            <a:br>
              <a:rPr lang="en-US" sz="1800" kern="0" dirty="0"/>
            </a:br>
            <a:r>
              <a:rPr lang="en-US" sz="1800" kern="0" dirty="0"/>
              <a:t>density</a:t>
            </a:r>
          </a:p>
        </p:txBody>
      </p:sp>
      <p:sp>
        <p:nvSpPr>
          <p:cNvPr id="30" name="Isosceles Triangle 29">
            <a:extLst>
              <a:ext uri="{FF2B5EF4-FFF2-40B4-BE49-F238E27FC236}">
                <a16:creationId xmlns:a16="http://schemas.microsoft.com/office/drawing/2014/main" id="{3A296E4C-3D30-C29A-9F64-7795A4261F84}"/>
              </a:ext>
            </a:extLst>
          </p:cNvPr>
          <p:cNvSpPr/>
          <p:nvPr/>
        </p:nvSpPr>
        <p:spPr bwMode="auto">
          <a:xfrm rot="5400000">
            <a:off x="3133918" y="2569639"/>
            <a:ext cx="2465387" cy="164561"/>
          </a:xfrm>
          <a:prstGeom prst="triangle">
            <a:avLst>
              <a:gd name="adj" fmla="val 50161"/>
            </a:avLst>
          </a:prstGeom>
          <a:solidFill>
            <a:srgbClr val="92D05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1" name="Isosceles Triangle 30">
            <a:extLst>
              <a:ext uri="{FF2B5EF4-FFF2-40B4-BE49-F238E27FC236}">
                <a16:creationId xmlns:a16="http://schemas.microsoft.com/office/drawing/2014/main" id="{CDFCE116-CE3D-701D-C147-9C702E43045C}"/>
              </a:ext>
            </a:extLst>
          </p:cNvPr>
          <p:cNvSpPr/>
          <p:nvPr/>
        </p:nvSpPr>
        <p:spPr bwMode="auto">
          <a:xfrm rot="10800000">
            <a:off x="4327525" y="3813175"/>
            <a:ext cx="2454276" cy="119418"/>
          </a:xfrm>
          <a:prstGeom prst="triangle">
            <a:avLst>
              <a:gd name="adj" fmla="val 50000"/>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2" name="Isosceles Triangle 31">
            <a:extLst>
              <a:ext uri="{FF2B5EF4-FFF2-40B4-BE49-F238E27FC236}">
                <a16:creationId xmlns:a16="http://schemas.microsoft.com/office/drawing/2014/main" id="{64B8F973-C0C3-2DB1-41F3-26988DF76B1E}"/>
              </a:ext>
            </a:extLst>
          </p:cNvPr>
          <p:cNvSpPr/>
          <p:nvPr/>
        </p:nvSpPr>
        <p:spPr bwMode="auto">
          <a:xfrm rot="16200000">
            <a:off x="3073504" y="4966975"/>
            <a:ext cx="2468563" cy="164562"/>
          </a:xfrm>
          <a:prstGeom prst="triangle">
            <a:avLst>
              <a:gd name="adj" fmla="val 50000"/>
            </a:avLst>
          </a:pr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3" name="Isosceles Triangle 32">
            <a:extLst>
              <a:ext uri="{FF2B5EF4-FFF2-40B4-BE49-F238E27FC236}">
                <a16:creationId xmlns:a16="http://schemas.microsoft.com/office/drawing/2014/main" id="{0CC317DF-E3E6-0C1F-BFFF-5F15F166525A}"/>
              </a:ext>
            </a:extLst>
          </p:cNvPr>
          <p:cNvSpPr/>
          <p:nvPr/>
        </p:nvSpPr>
        <p:spPr bwMode="auto">
          <a:xfrm>
            <a:off x="1885948" y="3771900"/>
            <a:ext cx="2495552" cy="114300"/>
          </a:xfrm>
          <a:prstGeom prst="triangle">
            <a:avLst>
              <a:gd name="adj" fmla="val 50000"/>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7" name="Oval 26">
            <a:extLst>
              <a:ext uri="{FF2B5EF4-FFF2-40B4-BE49-F238E27FC236}">
                <a16:creationId xmlns:a16="http://schemas.microsoft.com/office/drawing/2014/main" id="{9AC39423-A8F4-7A28-DA41-9D71B4951625}"/>
              </a:ext>
            </a:extLst>
          </p:cNvPr>
          <p:cNvSpPr/>
          <p:nvPr/>
        </p:nvSpPr>
        <p:spPr bwMode="auto">
          <a:xfrm>
            <a:off x="3810000" y="3352800"/>
            <a:ext cx="1066800" cy="1066800"/>
          </a:xfrm>
          <a:prstGeom prst="ellipse">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54138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FC8D72-2675-65EC-2D20-11386AACB19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13</a:t>
            </a:fld>
            <a:endParaRPr lang="en-US" dirty="0"/>
          </a:p>
        </p:txBody>
      </p:sp>
      <p:sp>
        <p:nvSpPr>
          <p:cNvPr id="5" name="Footer Placeholder 4">
            <a:extLst>
              <a:ext uri="{FF2B5EF4-FFF2-40B4-BE49-F238E27FC236}">
                <a16:creationId xmlns:a16="http://schemas.microsoft.com/office/drawing/2014/main" id="{3A25181C-4C1B-90F7-2F00-9D9A19CDA53E}"/>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graphicFrame>
        <p:nvGraphicFramePr>
          <p:cNvPr id="6" name="Table 6">
            <a:extLst>
              <a:ext uri="{FF2B5EF4-FFF2-40B4-BE49-F238E27FC236}">
                <a16:creationId xmlns:a16="http://schemas.microsoft.com/office/drawing/2014/main" id="{2217037A-E357-E362-30D8-4D68293B3A57}"/>
              </a:ext>
            </a:extLst>
          </p:cNvPr>
          <p:cNvGraphicFramePr>
            <a:graphicFrameLocks noGrp="1"/>
          </p:cNvGraphicFramePr>
          <p:nvPr>
            <p:extLst>
              <p:ext uri="{D42A27DB-BD31-4B8C-83A1-F6EECF244321}">
                <p14:modId xmlns:p14="http://schemas.microsoft.com/office/powerpoint/2010/main" val="2094981048"/>
              </p:ext>
            </p:extLst>
          </p:nvPr>
        </p:nvGraphicFramePr>
        <p:xfrm>
          <a:off x="1200151" y="2061210"/>
          <a:ext cx="6743699" cy="2735580"/>
        </p:xfrm>
        <a:graphic>
          <a:graphicData uri="http://schemas.openxmlformats.org/drawingml/2006/table">
            <a:tbl>
              <a:tblPr firstRow="1" bandRow="1">
                <a:tableStyleId>{93296810-A885-4BE3-A3E7-6D5BEEA58F35}</a:tableStyleId>
              </a:tblPr>
              <a:tblGrid>
                <a:gridCol w="6743699">
                  <a:extLst>
                    <a:ext uri="{9D8B030D-6E8A-4147-A177-3AD203B41FA5}">
                      <a16:colId xmlns:a16="http://schemas.microsoft.com/office/drawing/2014/main" val="1481458388"/>
                    </a:ext>
                  </a:extLst>
                </a:gridCol>
              </a:tblGrid>
              <a:tr h="2735580">
                <a:tc>
                  <a:txBody>
                    <a:bodyPr/>
                    <a:lstStyle/>
                    <a:p>
                      <a:pPr algn="ctr"/>
                      <a:r>
                        <a:rPr lang="en-US" sz="3200" dirty="0"/>
                        <a:t>Hitless Roaming</a:t>
                      </a:r>
                    </a:p>
                  </a:txBody>
                  <a:tcPr anchor="ctr"/>
                </a:tc>
                <a:extLst>
                  <a:ext uri="{0D108BD9-81ED-4DB2-BD59-A6C34878D82A}">
                    <a16:rowId xmlns:a16="http://schemas.microsoft.com/office/drawing/2014/main" val="903242063"/>
                  </a:ext>
                </a:extLst>
              </a:tr>
            </a:tbl>
          </a:graphicData>
        </a:graphic>
      </p:graphicFrame>
    </p:spTree>
    <p:extLst>
      <p:ext uri="{BB962C8B-B14F-4D97-AF65-F5344CB8AC3E}">
        <p14:creationId xmlns:p14="http://schemas.microsoft.com/office/powerpoint/2010/main" val="211698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C31B-426C-AAF7-9E5C-525C6E43BB0E}"/>
              </a:ext>
            </a:extLst>
          </p:cNvPr>
          <p:cNvSpPr>
            <a:spLocks noGrp="1"/>
          </p:cNvSpPr>
          <p:nvPr>
            <p:ph type="title"/>
          </p:nvPr>
        </p:nvSpPr>
        <p:spPr>
          <a:xfrm>
            <a:off x="685800" y="685800"/>
            <a:ext cx="8229600" cy="1066800"/>
          </a:xfrm>
        </p:spPr>
        <p:txBody>
          <a:bodyPr/>
          <a:lstStyle/>
          <a:p>
            <a:r>
              <a:rPr lang="en-AU" dirty="0"/>
              <a:t>The infrastructure can support only modestly improved roaming times by using an enterprise mechanism …</a:t>
            </a:r>
          </a:p>
        </p:txBody>
      </p:sp>
      <p:sp>
        <p:nvSpPr>
          <p:cNvPr id="3" name="Content Placeholder 2">
            <a:extLst>
              <a:ext uri="{FF2B5EF4-FFF2-40B4-BE49-F238E27FC236}">
                <a16:creationId xmlns:a16="http://schemas.microsoft.com/office/drawing/2014/main" id="{2204AAE5-14AA-8160-A40A-B79D8F51E7BD}"/>
              </a:ext>
            </a:extLst>
          </p:cNvPr>
          <p:cNvSpPr>
            <a:spLocks noGrp="1"/>
          </p:cNvSpPr>
          <p:nvPr>
            <p:ph idx="1"/>
          </p:nvPr>
        </p:nvSpPr>
        <p:spPr>
          <a:xfrm>
            <a:off x="685800" y="1828800"/>
            <a:ext cx="7772400" cy="4114800"/>
          </a:xfrm>
        </p:spPr>
        <p:txBody>
          <a:bodyPr/>
          <a:lstStyle/>
          <a:p>
            <a:pPr lvl="1"/>
            <a:r>
              <a:rPr lang="en-US" sz="2000" dirty="0"/>
              <a:t>802.11r (fast roaming) enables </a:t>
            </a:r>
            <a:r>
              <a:rPr lang="en-US" sz="2000" i="1" dirty="0"/>
              <a:t>break-before</a:t>
            </a:r>
            <a:br>
              <a:rPr lang="en-US" sz="2000" i="1" dirty="0"/>
            </a:br>
            <a:r>
              <a:rPr lang="en-US" sz="2000" i="1" dirty="0"/>
              <a:t>make</a:t>
            </a:r>
            <a:r>
              <a:rPr lang="en-US" sz="2000" dirty="0"/>
              <a:t>, with no timing guarantees</a:t>
            </a:r>
          </a:p>
          <a:p>
            <a:pPr lvl="2"/>
            <a:r>
              <a:rPr lang="en-US" sz="1800" dirty="0"/>
              <a:t>Implementation quality can vary (WFA topic)</a:t>
            </a:r>
          </a:p>
          <a:p>
            <a:pPr lvl="1"/>
            <a:r>
              <a:rPr lang="en-US" sz="2000" dirty="0"/>
              <a:t>Constrained scanning is already used in the</a:t>
            </a:r>
            <a:br>
              <a:rPr lang="en-US" sz="2000" dirty="0"/>
            </a:br>
            <a:r>
              <a:rPr lang="en-US" sz="2000" dirty="0"/>
              <a:t>enterprise to achieve roaming of 5-10 </a:t>
            </a:r>
            <a:r>
              <a:rPr lang="en-US" sz="2000" dirty="0" err="1"/>
              <a:t>ms</a:t>
            </a:r>
            <a:r>
              <a:rPr lang="en-US" sz="2000" dirty="0"/>
              <a:t> …</a:t>
            </a:r>
          </a:p>
          <a:p>
            <a:pPr lvl="1"/>
            <a:r>
              <a:rPr lang="en-US" sz="2000" dirty="0"/>
              <a:t>… so next-gen 802.11 </a:t>
            </a:r>
            <a:r>
              <a:rPr lang="en-US" sz="2000" i="1" dirty="0"/>
              <a:t>could </a:t>
            </a:r>
            <a:r>
              <a:rPr lang="en-US" sz="2000" dirty="0"/>
              <a:t>mandate:</a:t>
            </a:r>
          </a:p>
          <a:p>
            <a:pPr lvl="2"/>
            <a:r>
              <a:rPr lang="en-US" sz="1800" dirty="0"/>
              <a:t>Whenever the AP detects that a client has a weak or</a:t>
            </a:r>
            <a:br>
              <a:rPr lang="en-US" sz="1800" dirty="0"/>
            </a:br>
            <a:r>
              <a:rPr lang="en-US" sz="1800" dirty="0"/>
              <a:t>weakening RSSI …</a:t>
            </a:r>
          </a:p>
          <a:p>
            <a:pPr lvl="2"/>
            <a:r>
              <a:rPr lang="en-US" sz="1800" dirty="0"/>
              <a:t>… the AP requests a </a:t>
            </a:r>
            <a:r>
              <a:rPr lang="en-US" sz="1800" i="1" dirty="0"/>
              <a:t>Neighbor Report </a:t>
            </a:r>
            <a:r>
              <a:rPr lang="en-US" sz="1800" dirty="0"/>
              <a:t>from the client</a:t>
            </a:r>
          </a:p>
          <a:p>
            <a:pPr lvl="2"/>
            <a:r>
              <a:rPr lang="en-US" sz="1800" dirty="0"/>
              <a:t>… the client responds with a </a:t>
            </a:r>
            <a:r>
              <a:rPr lang="en-US" sz="1800" i="1" dirty="0"/>
              <a:t>Neighbor Report </a:t>
            </a:r>
            <a:r>
              <a:rPr lang="en-US" sz="1800" dirty="0"/>
              <a:t>listing the APs in view</a:t>
            </a:r>
          </a:p>
          <a:p>
            <a:pPr lvl="2"/>
            <a:r>
              <a:rPr lang="en-US" sz="1800" dirty="0"/>
              <a:t>… and the AP specifies preferred roaming candidates (e.g., adjacent &amp; same floor) by sending a trimmed </a:t>
            </a:r>
            <a:r>
              <a:rPr lang="en-US" sz="1800" i="1" dirty="0"/>
              <a:t>Neighbor Report </a:t>
            </a:r>
            <a:r>
              <a:rPr lang="en-US" sz="1800" dirty="0"/>
              <a:t>to the client</a:t>
            </a:r>
          </a:p>
          <a:p>
            <a:pPr lvl="1"/>
            <a:r>
              <a:rPr lang="en-US" sz="2000" dirty="0"/>
              <a:t>But we really want to reduce roaming times to 0 msec …</a:t>
            </a:r>
          </a:p>
        </p:txBody>
      </p:sp>
      <p:sp>
        <p:nvSpPr>
          <p:cNvPr id="4" name="Slide Number Placeholder 3">
            <a:extLst>
              <a:ext uri="{FF2B5EF4-FFF2-40B4-BE49-F238E27FC236}">
                <a16:creationId xmlns:a16="http://schemas.microsoft.com/office/drawing/2014/main" id="{00D52839-561F-E4C2-3932-D040DC38B660}"/>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14</a:t>
            </a:fld>
            <a:endParaRPr lang="en-US" dirty="0"/>
          </a:p>
        </p:txBody>
      </p:sp>
      <p:sp>
        <p:nvSpPr>
          <p:cNvPr id="5" name="Footer Placeholder 4">
            <a:extLst>
              <a:ext uri="{FF2B5EF4-FFF2-40B4-BE49-F238E27FC236}">
                <a16:creationId xmlns:a16="http://schemas.microsoft.com/office/drawing/2014/main" id="{A9176A65-3C1F-F69D-0679-B5446CAAAB9A}"/>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pic>
        <p:nvPicPr>
          <p:cNvPr id="6" name="Picture 5">
            <a:extLst>
              <a:ext uri="{FF2B5EF4-FFF2-40B4-BE49-F238E27FC236}">
                <a16:creationId xmlns:a16="http://schemas.microsoft.com/office/drawing/2014/main" id="{C6689AD0-3A7C-8ACA-A41A-1B830C860A4A}"/>
              </a:ext>
            </a:extLst>
          </p:cNvPr>
          <p:cNvPicPr>
            <a:picLocks noChangeAspect="1"/>
          </p:cNvPicPr>
          <p:nvPr/>
        </p:nvPicPr>
        <p:blipFill>
          <a:blip r:embed="rId2"/>
          <a:stretch>
            <a:fillRect/>
          </a:stretch>
        </p:blipFill>
        <p:spPr>
          <a:xfrm>
            <a:off x="6248400" y="1970572"/>
            <a:ext cx="2860883" cy="1991828"/>
          </a:xfrm>
          <a:prstGeom prst="rect">
            <a:avLst/>
          </a:prstGeom>
        </p:spPr>
      </p:pic>
    </p:spTree>
    <p:extLst>
      <p:ext uri="{BB962C8B-B14F-4D97-AF65-F5344CB8AC3E}">
        <p14:creationId xmlns:p14="http://schemas.microsoft.com/office/powerpoint/2010/main" val="3526426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CC08-0251-0A39-F062-4CFDBFDA6B4E}"/>
              </a:ext>
            </a:extLst>
          </p:cNvPr>
          <p:cNvSpPr>
            <a:spLocks noGrp="1"/>
          </p:cNvSpPr>
          <p:nvPr>
            <p:ph type="title"/>
          </p:nvPr>
        </p:nvSpPr>
        <p:spPr/>
        <p:txBody>
          <a:bodyPr/>
          <a:lstStyle/>
          <a:p>
            <a:r>
              <a:rPr lang="en-AU" dirty="0"/>
              <a:t>… and mechanisms to improve roaming based on MLO to multiple APs probably are ill advised</a:t>
            </a:r>
          </a:p>
        </p:txBody>
      </p:sp>
      <p:sp>
        <p:nvSpPr>
          <p:cNvPr id="3" name="Content Placeholder 2">
            <a:extLst>
              <a:ext uri="{FF2B5EF4-FFF2-40B4-BE49-F238E27FC236}">
                <a16:creationId xmlns:a16="http://schemas.microsoft.com/office/drawing/2014/main" id="{A8FACB9D-5420-5914-E1E0-767D131AF71A}"/>
              </a:ext>
            </a:extLst>
          </p:cNvPr>
          <p:cNvSpPr>
            <a:spLocks noGrp="1"/>
          </p:cNvSpPr>
          <p:nvPr>
            <p:ph idx="1"/>
          </p:nvPr>
        </p:nvSpPr>
        <p:spPr>
          <a:xfrm>
            <a:off x="685800" y="1676400"/>
            <a:ext cx="7772400" cy="4114800"/>
          </a:xfrm>
        </p:spPr>
        <p:txBody>
          <a:bodyPr/>
          <a:lstStyle/>
          <a:p>
            <a:pPr lvl="1">
              <a:spcBef>
                <a:spcPts val="400"/>
              </a:spcBef>
            </a:pPr>
            <a:r>
              <a:rPr lang="en-US" dirty="0"/>
              <a:t>An intriguing approach to faster roaming is a </a:t>
            </a:r>
            <a:r>
              <a:rPr lang="en-US" i="1" dirty="0"/>
              <a:t>Roaming MLD</a:t>
            </a:r>
            <a:r>
              <a:rPr lang="en-US" baseline="30000" dirty="0"/>
              <a:t>[9]</a:t>
            </a:r>
            <a:r>
              <a:rPr lang="en-US" i="1" dirty="0"/>
              <a:t> </a:t>
            </a:r>
            <a:r>
              <a:rPr lang="en-US" dirty="0"/>
              <a:t>that:</a:t>
            </a:r>
          </a:p>
          <a:p>
            <a:pPr lvl="2">
              <a:spcBef>
                <a:spcPts val="400"/>
              </a:spcBef>
            </a:pPr>
            <a:r>
              <a:rPr lang="en-US" dirty="0"/>
              <a:t>Is connected to multiple nearby </a:t>
            </a:r>
            <a:r>
              <a:rPr lang="en-US" i="1" dirty="0"/>
              <a:t>AP MLD</a:t>
            </a:r>
            <a:r>
              <a:rPr lang="en-US" dirty="0"/>
              <a:t>s …</a:t>
            </a:r>
          </a:p>
          <a:p>
            <a:pPr lvl="2">
              <a:spcBef>
                <a:spcPts val="400"/>
              </a:spcBef>
            </a:pPr>
            <a:r>
              <a:rPr lang="en-US" dirty="0"/>
              <a:t>… and enables the use of </a:t>
            </a:r>
            <a:r>
              <a:rPr lang="en-US" b="1" dirty="0"/>
              <a:t>any AP link</a:t>
            </a:r>
          </a:p>
          <a:p>
            <a:pPr lvl="1">
              <a:spcBef>
                <a:spcPts val="400"/>
              </a:spcBef>
            </a:pPr>
            <a:r>
              <a:rPr lang="en-US" dirty="0"/>
              <a:t>However, this is ill-advised because:</a:t>
            </a:r>
          </a:p>
          <a:p>
            <a:pPr lvl="2">
              <a:spcBef>
                <a:spcPts val="400"/>
              </a:spcBef>
            </a:pPr>
            <a:r>
              <a:rPr lang="en-US" dirty="0"/>
              <a:t>the unavoidable buffers &amp; communication delays within &amp; between the </a:t>
            </a:r>
            <a:r>
              <a:rPr lang="en-US" i="1" dirty="0"/>
              <a:t>Roaming MLD </a:t>
            </a:r>
            <a:r>
              <a:rPr lang="en-US" dirty="0"/>
              <a:t>and </a:t>
            </a:r>
            <a:r>
              <a:rPr lang="en-US" i="1" dirty="0"/>
              <a:t>AP MLD</a:t>
            </a:r>
            <a:r>
              <a:rPr lang="en-US" dirty="0"/>
              <a:t>s means frames can get stuck for 1-2-5-10-20 </a:t>
            </a:r>
            <a:r>
              <a:rPr lang="en-US" dirty="0" err="1"/>
              <a:t>ms</a:t>
            </a:r>
            <a:endParaRPr lang="en-US" dirty="0"/>
          </a:p>
          <a:p>
            <a:pPr lvl="2">
              <a:spcBef>
                <a:spcPts val="400"/>
              </a:spcBef>
            </a:pPr>
            <a:r>
              <a:rPr lang="en-US" dirty="0"/>
              <a:t>implementing reorder buffers at the </a:t>
            </a:r>
            <a:r>
              <a:rPr lang="en-US" i="1" dirty="0"/>
              <a:t>Roaming </a:t>
            </a:r>
            <a:br>
              <a:rPr lang="en-US" i="1" dirty="0"/>
            </a:br>
            <a:r>
              <a:rPr lang="en-US" i="1" dirty="0"/>
              <a:t>MLD </a:t>
            </a:r>
            <a:r>
              <a:rPr lang="en-US" dirty="0"/>
              <a:t>is challenging in terms of scalability</a:t>
            </a:r>
          </a:p>
          <a:p>
            <a:pPr lvl="1">
              <a:spcBef>
                <a:spcPts val="400"/>
              </a:spcBef>
            </a:pPr>
            <a:r>
              <a:rPr lang="en-US" dirty="0"/>
              <a:t>Also, there are some L3 challenges</a:t>
            </a:r>
          </a:p>
          <a:p>
            <a:pPr>
              <a:spcBef>
                <a:spcPts val="400"/>
              </a:spcBef>
            </a:pPr>
            <a:endParaRPr lang="en-AU" dirty="0"/>
          </a:p>
        </p:txBody>
      </p:sp>
      <p:sp>
        <p:nvSpPr>
          <p:cNvPr id="4" name="Slide Number Placeholder 3">
            <a:extLst>
              <a:ext uri="{FF2B5EF4-FFF2-40B4-BE49-F238E27FC236}">
                <a16:creationId xmlns:a16="http://schemas.microsoft.com/office/drawing/2014/main" id="{7496C64B-F396-8923-FCAB-9E1627F4FFEE}"/>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15</a:t>
            </a:fld>
            <a:endParaRPr lang="en-US" dirty="0"/>
          </a:p>
        </p:txBody>
      </p:sp>
      <p:sp>
        <p:nvSpPr>
          <p:cNvPr id="5" name="Footer Placeholder 4">
            <a:extLst>
              <a:ext uri="{FF2B5EF4-FFF2-40B4-BE49-F238E27FC236}">
                <a16:creationId xmlns:a16="http://schemas.microsoft.com/office/drawing/2014/main" id="{F3494EC3-364A-7AEB-05CD-75E4E2FFDA81}"/>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pic>
        <p:nvPicPr>
          <p:cNvPr id="6" name="Picture 5">
            <a:extLst>
              <a:ext uri="{FF2B5EF4-FFF2-40B4-BE49-F238E27FC236}">
                <a16:creationId xmlns:a16="http://schemas.microsoft.com/office/drawing/2014/main" id="{E95A620C-FB00-89ED-8A81-346CFC162BDA}"/>
              </a:ext>
            </a:extLst>
          </p:cNvPr>
          <p:cNvPicPr>
            <a:picLocks noChangeAspect="1"/>
          </p:cNvPicPr>
          <p:nvPr/>
        </p:nvPicPr>
        <p:blipFill>
          <a:blip r:embed="rId2"/>
          <a:stretch>
            <a:fillRect/>
          </a:stretch>
        </p:blipFill>
        <p:spPr>
          <a:xfrm>
            <a:off x="1524000" y="3832446"/>
            <a:ext cx="7516812" cy="2796954"/>
          </a:xfrm>
          <a:prstGeom prst="rect">
            <a:avLst/>
          </a:prstGeom>
        </p:spPr>
      </p:pic>
    </p:spTree>
    <p:extLst>
      <p:ext uri="{BB962C8B-B14F-4D97-AF65-F5344CB8AC3E}">
        <p14:creationId xmlns:p14="http://schemas.microsoft.com/office/powerpoint/2010/main" val="1601729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8FD9-D864-2C95-FA20-92EC5D1420D2}"/>
              </a:ext>
            </a:extLst>
          </p:cNvPr>
          <p:cNvSpPr>
            <a:spLocks noGrp="1"/>
          </p:cNvSpPr>
          <p:nvPr>
            <p:ph type="title"/>
          </p:nvPr>
        </p:nvSpPr>
        <p:spPr/>
        <p:txBody>
          <a:bodyPr/>
          <a:lstStyle/>
          <a:p>
            <a:r>
              <a:rPr lang="en-AU" dirty="0"/>
              <a:t>… leaving </a:t>
            </a:r>
            <a:r>
              <a:rPr lang="en-AU" i="1" dirty="0"/>
              <a:t>multiple hot-standby security associations </a:t>
            </a:r>
            <a:r>
              <a:rPr lang="en-AU" dirty="0"/>
              <a:t>as an attractive middle ground</a:t>
            </a:r>
          </a:p>
        </p:txBody>
      </p:sp>
      <p:sp>
        <p:nvSpPr>
          <p:cNvPr id="3" name="Content Placeholder 2">
            <a:extLst>
              <a:ext uri="{FF2B5EF4-FFF2-40B4-BE49-F238E27FC236}">
                <a16:creationId xmlns:a16="http://schemas.microsoft.com/office/drawing/2014/main" id="{6B83A92B-3DEC-9BEF-9FC0-932A2C6A77A5}"/>
              </a:ext>
            </a:extLst>
          </p:cNvPr>
          <p:cNvSpPr>
            <a:spLocks noGrp="1"/>
          </p:cNvSpPr>
          <p:nvPr>
            <p:ph idx="1"/>
          </p:nvPr>
        </p:nvSpPr>
        <p:spPr>
          <a:xfrm>
            <a:off x="685800" y="1676400"/>
            <a:ext cx="7772400" cy="4114800"/>
          </a:xfrm>
        </p:spPr>
        <p:txBody>
          <a:bodyPr/>
          <a:lstStyle/>
          <a:p>
            <a:pPr>
              <a:spcBef>
                <a:spcPts val="400"/>
              </a:spcBef>
            </a:pPr>
            <a:r>
              <a:rPr lang="en-US" dirty="0"/>
              <a:t>Hitless (aka Make Before Break) Roaming</a:t>
            </a:r>
          </a:p>
          <a:p>
            <a:pPr lvl="1">
              <a:spcBef>
                <a:spcPts val="400"/>
              </a:spcBef>
            </a:pPr>
            <a:r>
              <a:rPr lang="en-US" sz="1600" dirty="0"/>
              <a:t>The idea is that a </a:t>
            </a:r>
            <a:r>
              <a:rPr lang="en-US" sz="1600" i="1" dirty="0"/>
              <a:t>non-AP MLD </a:t>
            </a:r>
            <a:r>
              <a:rPr lang="en-US" sz="1600" dirty="0"/>
              <a:t>is associated to and communicating via a </a:t>
            </a:r>
            <a:r>
              <a:rPr lang="en-US" sz="1600" i="1" dirty="0"/>
              <a:t>serving</a:t>
            </a:r>
            <a:r>
              <a:rPr lang="en-US" sz="1600" dirty="0"/>
              <a:t> </a:t>
            </a:r>
            <a:r>
              <a:rPr lang="en-US" sz="1600" i="1" dirty="0"/>
              <a:t>AP MLD …</a:t>
            </a:r>
          </a:p>
          <a:p>
            <a:pPr lvl="1">
              <a:spcBef>
                <a:spcPts val="400"/>
              </a:spcBef>
            </a:pPr>
            <a:r>
              <a:rPr lang="en-US" sz="1600" dirty="0"/>
              <a:t>… while also simultaneously maintaining hot-standby associations with other </a:t>
            </a:r>
            <a:r>
              <a:rPr lang="en-US" sz="1600" i="1" dirty="0"/>
              <a:t>nearby AP MLDs within the same Roaming Domain</a:t>
            </a:r>
            <a:endParaRPr lang="en-US" sz="1600" dirty="0"/>
          </a:p>
          <a:p>
            <a:pPr lvl="2">
              <a:spcBef>
                <a:spcPts val="400"/>
              </a:spcBef>
            </a:pPr>
            <a:r>
              <a:rPr lang="en-US" dirty="0"/>
              <a:t>With all security handshakes completed &amp; keys available …</a:t>
            </a:r>
          </a:p>
          <a:p>
            <a:pPr lvl="2">
              <a:spcBef>
                <a:spcPts val="400"/>
              </a:spcBef>
            </a:pPr>
            <a:r>
              <a:rPr lang="en-US" dirty="0"/>
              <a:t>… and QoS Characteristics and r-TWT requirements distributed</a:t>
            </a:r>
          </a:p>
          <a:p>
            <a:pPr lvl="1">
              <a:spcBef>
                <a:spcPts val="400"/>
              </a:spcBef>
            </a:pPr>
            <a:r>
              <a:rPr lang="en-US" sz="1600" dirty="0"/>
              <a:t>When one of the </a:t>
            </a:r>
            <a:r>
              <a:rPr lang="en-US" sz="1600" i="1" dirty="0"/>
              <a:t>nearby AP MLD</a:t>
            </a:r>
            <a:r>
              <a:rPr lang="en-US" sz="1600" dirty="0"/>
              <a:t>s</a:t>
            </a:r>
            <a:r>
              <a:rPr lang="en-US" sz="1600" i="1" dirty="0"/>
              <a:t> </a:t>
            </a:r>
            <a:r>
              <a:rPr lang="en-US" sz="1600" dirty="0"/>
              <a:t>is </a:t>
            </a:r>
            <a:r>
              <a:rPr lang="en-US" sz="1600" i="1" dirty="0"/>
              <a:t>better</a:t>
            </a:r>
            <a:r>
              <a:rPr lang="en-US" sz="1600" dirty="0"/>
              <a:t> than the </a:t>
            </a:r>
            <a:r>
              <a:rPr lang="en-US" sz="1600" i="1" dirty="0"/>
              <a:t>serving AP MLD </a:t>
            </a:r>
            <a:r>
              <a:rPr lang="en-US" sz="1600" dirty="0"/>
              <a:t>…</a:t>
            </a:r>
          </a:p>
          <a:p>
            <a:pPr lvl="2">
              <a:spcBef>
                <a:spcPts val="400"/>
              </a:spcBef>
            </a:pPr>
            <a:r>
              <a:rPr lang="en-US" dirty="0" err="1"/>
              <a:t>eg</a:t>
            </a:r>
            <a:r>
              <a:rPr lang="en-US" dirty="0"/>
              <a:t> higher RSSI, lower congestion, </a:t>
            </a:r>
            <a:r>
              <a:rPr lang="en-US" dirty="0" err="1"/>
              <a:t>etc</a:t>
            </a:r>
            <a:endParaRPr lang="en-US" dirty="0"/>
          </a:p>
          <a:p>
            <a:pPr lvl="1">
              <a:spcBef>
                <a:spcPts val="400"/>
              </a:spcBef>
            </a:pPr>
            <a:r>
              <a:rPr lang="en-US" sz="1600" dirty="0"/>
              <a:t>... the </a:t>
            </a:r>
            <a:r>
              <a:rPr lang="en-US" sz="1600" i="1" dirty="0"/>
              <a:t>serving</a:t>
            </a:r>
            <a:r>
              <a:rPr lang="en-US" sz="1600" dirty="0"/>
              <a:t> &amp; </a:t>
            </a:r>
            <a:r>
              <a:rPr lang="en-US" sz="1600" i="1" dirty="0"/>
              <a:t>nearby AP MLD</a:t>
            </a:r>
            <a:r>
              <a:rPr lang="en-US" sz="1600" dirty="0"/>
              <a:t>s</a:t>
            </a:r>
            <a:br>
              <a:rPr lang="en-US" sz="1600" dirty="0"/>
            </a:br>
            <a:r>
              <a:rPr lang="en-US" sz="1600" dirty="0"/>
              <a:t>coordinate a roaming point </a:t>
            </a:r>
          </a:p>
          <a:p>
            <a:pPr lvl="1">
              <a:spcBef>
                <a:spcPts val="400"/>
              </a:spcBef>
            </a:pPr>
            <a:r>
              <a:rPr lang="en-US" sz="1600" dirty="0"/>
              <a:t>… and the </a:t>
            </a:r>
            <a:r>
              <a:rPr lang="en-US" sz="1600" i="1" dirty="0"/>
              <a:t>serving AP MLD </a:t>
            </a:r>
            <a:br>
              <a:rPr lang="en-US" sz="1600" i="1" dirty="0"/>
            </a:br>
            <a:r>
              <a:rPr lang="en-US" sz="1600" dirty="0"/>
              <a:t>transfers residual frames to the </a:t>
            </a:r>
            <a:br>
              <a:rPr lang="en-US" sz="1600" dirty="0"/>
            </a:br>
            <a:r>
              <a:rPr lang="en-US" sz="1600" i="1" dirty="0"/>
              <a:t>nearby AP MLD</a:t>
            </a:r>
          </a:p>
          <a:p>
            <a:pPr lvl="1">
              <a:spcBef>
                <a:spcPts val="400"/>
              </a:spcBef>
            </a:pPr>
            <a:r>
              <a:rPr lang="en-US" sz="1600" dirty="0"/>
              <a:t>… achieving hitless switching</a:t>
            </a:r>
          </a:p>
          <a:p>
            <a:pPr>
              <a:spcBef>
                <a:spcPts val="400"/>
              </a:spcBef>
            </a:pPr>
            <a:endParaRPr lang="en-AU" dirty="0"/>
          </a:p>
        </p:txBody>
      </p:sp>
      <p:sp>
        <p:nvSpPr>
          <p:cNvPr id="4" name="Slide Number Placeholder 3">
            <a:extLst>
              <a:ext uri="{FF2B5EF4-FFF2-40B4-BE49-F238E27FC236}">
                <a16:creationId xmlns:a16="http://schemas.microsoft.com/office/drawing/2014/main" id="{F85907A6-0FEA-5CEC-54FA-FC0227B7BB68}"/>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16</a:t>
            </a:fld>
            <a:endParaRPr lang="en-US" dirty="0"/>
          </a:p>
        </p:txBody>
      </p:sp>
      <p:sp>
        <p:nvSpPr>
          <p:cNvPr id="5" name="Footer Placeholder 4">
            <a:extLst>
              <a:ext uri="{FF2B5EF4-FFF2-40B4-BE49-F238E27FC236}">
                <a16:creationId xmlns:a16="http://schemas.microsoft.com/office/drawing/2014/main" id="{478B37FA-9FE0-9F57-DA55-5E1E8CFC9964}"/>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pic>
        <p:nvPicPr>
          <p:cNvPr id="15" name="Picture 14">
            <a:extLst>
              <a:ext uri="{FF2B5EF4-FFF2-40B4-BE49-F238E27FC236}">
                <a16:creationId xmlns:a16="http://schemas.microsoft.com/office/drawing/2014/main" id="{DF0165A5-C430-F691-03A6-DD883B6D6C30}"/>
              </a:ext>
            </a:extLst>
          </p:cNvPr>
          <p:cNvPicPr>
            <a:picLocks noChangeAspect="1"/>
          </p:cNvPicPr>
          <p:nvPr/>
        </p:nvPicPr>
        <p:blipFill>
          <a:blip r:embed="rId2"/>
          <a:stretch>
            <a:fillRect/>
          </a:stretch>
        </p:blipFill>
        <p:spPr>
          <a:xfrm>
            <a:off x="3886200" y="4478663"/>
            <a:ext cx="5114924" cy="2088030"/>
          </a:xfrm>
          <a:prstGeom prst="rect">
            <a:avLst/>
          </a:prstGeom>
        </p:spPr>
      </p:pic>
    </p:spTree>
    <p:extLst>
      <p:ext uri="{BB962C8B-B14F-4D97-AF65-F5344CB8AC3E}">
        <p14:creationId xmlns:p14="http://schemas.microsoft.com/office/powerpoint/2010/main" val="2874430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5E2040-DFD0-0A70-A2F1-F7E4F3F47A63}"/>
              </a:ext>
            </a:extLst>
          </p:cNvPr>
          <p:cNvPicPr>
            <a:picLocks noChangeAspect="1"/>
          </p:cNvPicPr>
          <p:nvPr/>
        </p:nvPicPr>
        <p:blipFill>
          <a:blip r:embed="rId2"/>
          <a:stretch>
            <a:fillRect/>
          </a:stretch>
        </p:blipFill>
        <p:spPr>
          <a:xfrm rot="21311240">
            <a:off x="5257362" y="4803723"/>
            <a:ext cx="3724122" cy="397628"/>
          </a:xfrm>
          <a:prstGeom prst="rect">
            <a:avLst/>
          </a:prstGeom>
        </p:spPr>
      </p:pic>
      <p:sp>
        <p:nvSpPr>
          <p:cNvPr id="2" name="Title 1">
            <a:extLst>
              <a:ext uri="{FF2B5EF4-FFF2-40B4-BE49-F238E27FC236}">
                <a16:creationId xmlns:a16="http://schemas.microsoft.com/office/drawing/2014/main" id="{1B4887F2-556A-D569-E5EC-08E50BE454D5}"/>
              </a:ext>
            </a:extLst>
          </p:cNvPr>
          <p:cNvSpPr>
            <a:spLocks noGrp="1"/>
          </p:cNvSpPr>
          <p:nvPr>
            <p:ph type="title"/>
          </p:nvPr>
        </p:nvSpPr>
        <p:spPr/>
        <p:txBody>
          <a:bodyPr/>
          <a:lstStyle/>
          <a:p>
            <a:r>
              <a:rPr lang="en-AU" dirty="0"/>
              <a:t>…with use it or lose it resource reservations</a:t>
            </a:r>
          </a:p>
        </p:txBody>
      </p:sp>
      <p:sp>
        <p:nvSpPr>
          <p:cNvPr id="3" name="Content Placeholder 2">
            <a:extLst>
              <a:ext uri="{FF2B5EF4-FFF2-40B4-BE49-F238E27FC236}">
                <a16:creationId xmlns:a16="http://schemas.microsoft.com/office/drawing/2014/main" id="{56570283-4CDF-F1A7-324B-4B77CB2625B4}"/>
              </a:ext>
            </a:extLst>
          </p:cNvPr>
          <p:cNvSpPr>
            <a:spLocks noGrp="1"/>
          </p:cNvSpPr>
          <p:nvPr>
            <p:ph idx="1"/>
          </p:nvPr>
        </p:nvSpPr>
        <p:spPr>
          <a:xfrm>
            <a:off x="685800" y="1981200"/>
            <a:ext cx="7772400" cy="4114800"/>
          </a:xfrm>
        </p:spPr>
        <p:txBody>
          <a:bodyPr/>
          <a:lstStyle/>
          <a:p>
            <a:pPr lvl="1"/>
            <a:r>
              <a:rPr lang="en-US" dirty="0"/>
              <a:t>A </a:t>
            </a:r>
            <a:r>
              <a:rPr lang="en-US" i="1" dirty="0"/>
              <a:t>roaming non-AP MLD </a:t>
            </a:r>
            <a:r>
              <a:rPr lang="en-US" dirty="0"/>
              <a:t>cannot reasonably reserve lots of resources at all </a:t>
            </a:r>
            <a:r>
              <a:rPr lang="en-US" i="1" dirty="0"/>
              <a:t>nearby AP MLD</a:t>
            </a:r>
            <a:r>
              <a:rPr lang="en-US" dirty="0"/>
              <a:t>s that it might roam to at some future time</a:t>
            </a:r>
          </a:p>
          <a:p>
            <a:pPr lvl="2"/>
            <a:r>
              <a:rPr lang="en-US" dirty="0"/>
              <a:t>Which is why 11r didn’t take this path</a:t>
            </a:r>
          </a:p>
          <a:p>
            <a:pPr lvl="1"/>
            <a:r>
              <a:rPr lang="en-US" dirty="0"/>
              <a:t>However, the </a:t>
            </a:r>
            <a:r>
              <a:rPr lang="en-US" i="1" dirty="0"/>
              <a:t>roaming non-AP MLD</a:t>
            </a:r>
            <a:r>
              <a:rPr lang="en-US" dirty="0"/>
              <a:t> can reasonably reserve resources at the most promising </a:t>
            </a:r>
            <a:r>
              <a:rPr lang="en-US" i="1" dirty="0"/>
              <a:t>nearby AP MLD </a:t>
            </a:r>
            <a:r>
              <a:rPr lang="en-US" dirty="0"/>
              <a:t>a short time before an expected roam …</a:t>
            </a:r>
          </a:p>
          <a:p>
            <a:pPr lvl="2"/>
            <a:r>
              <a:rPr lang="en-US" dirty="0"/>
              <a:t>Agreements for BA, TWT, QoS Characteristics, r-TWT </a:t>
            </a:r>
            <a:r>
              <a:rPr lang="en-US" dirty="0" err="1"/>
              <a:t>etc</a:t>
            </a:r>
            <a:endParaRPr lang="en-US" dirty="0"/>
          </a:p>
          <a:p>
            <a:pPr lvl="1"/>
            <a:r>
              <a:rPr lang="en-US" dirty="0"/>
              <a:t>… with an expectation that the </a:t>
            </a:r>
            <a:r>
              <a:rPr lang="en-US" i="1" dirty="0"/>
              <a:t>nearby AP MLD will </a:t>
            </a:r>
            <a:r>
              <a:rPr lang="en-US" dirty="0"/>
              <a:t>auto-cancel the reserved resources if not used within a reasonable period</a:t>
            </a:r>
          </a:p>
          <a:p>
            <a:pPr lvl="1"/>
            <a:endParaRPr lang="en-US" dirty="0"/>
          </a:p>
          <a:p>
            <a:pPr lvl="1"/>
            <a:r>
              <a:rPr lang="en-US" dirty="0"/>
              <a:t>… and an understanding that the </a:t>
            </a:r>
            <a:r>
              <a:rPr lang="en-US" i="1" dirty="0"/>
              <a:t>nearby AP MLD </a:t>
            </a:r>
            <a:r>
              <a:rPr lang="en-US" dirty="0"/>
              <a:t>may restrict the acceptance of future resource reservations if they are often auto-cancelled</a:t>
            </a:r>
          </a:p>
        </p:txBody>
      </p:sp>
      <p:sp>
        <p:nvSpPr>
          <p:cNvPr id="4" name="Slide Number Placeholder 3">
            <a:extLst>
              <a:ext uri="{FF2B5EF4-FFF2-40B4-BE49-F238E27FC236}">
                <a16:creationId xmlns:a16="http://schemas.microsoft.com/office/drawing/2014/main" id="{3C7929C2-5F45-4FAD-C4FC-3F8E1BD4CD73}"/>
              </a:ext>
            </a:extLst>
          </p:cNvPr>
          <p:cNvSpPr>
            <a:spLocks noGrp="1"/>
          </p:cNvSpPr>
          <p:nvPr>
            <p:ph type="sldNum" sz="quarter" idx="11"/>
          </p:nvPr>
        </p:nvSpPr>
        <p:spPr/>
        <p:txBody>
          <a:bodyPr/>
          <a:lstStyle/>
          <a:p>
            <a:r>
              <a:rPr lang="en-US"/>
              <a:t>Slide </a:t>
            </a:r>
            <a:fld id="{F6767D18-6D98-4A5E-947F-970B8694D7C8}" type="slidenum">
              <a:rPr lang="en-US" smtClean="0"/>
              <a:pPr/>
              <a:t>17</a:t>
            </a:fld>
            <a:endParaRPr lang="en-US" dirty="0"/>
          </a:p>
        </p:txBody>
      </p:sp>
      <p:sp>
        <p:nvSpPr>
          <p:cNvPr id="5" name="Footer Placeholder 4">
            <a:extLst>
              <a:ext uri="{FF2B5EF4-FFF2-40B4-BE49-F238E27FC236}">
                <a16:creationId xmlns:a16="http://schemas.microsoft.com/office/drawing/2014/main" id="{5E1322EB-ED87-A615-8B8D-DAC92EB73533}"/>
              </a:ext>
            </a:extLst>
          </p:cNvPr>
          <p:cNvSpPr>
            <a:spLocks noGrp="1"/>
          </p:cNvSpPr>
          <p:nvPr>
            <p:ph type="ftr" sz="quarter" idx="3"/>
          </p:nvPr>
        </p:nvSpPr>
        <p:spPr/>
        <p:txBody>
          <a:bodyPr/>
          <a:lstStyle/>
          <a:p>
            <a:r>
              <a:rPr lang="da-DK" dirty="0"/>
              <a:t>Hart </a:t>
            </a:r>
            <a:r>
              <a:rPr lang="da-DK" i="1" dirty="0"/>
              <a:t>et al </a:t>
            </a:r>
            <a:r>
              <a:rPr lang="da-DK" dirty="0"/>
              <a:t>(Cisco Systems)</a:t>
            </a:r>
            <a:endParaRPr lang="en-AU" dirty="0"/>
          </a:p>
        </p:txBody>
      </p:sp>
    </p:spTree>
    <p:extLst>
      <p:ext uri="{BB962C8B-B14F-4D97-AF65-F5344CB8AC3E}">
        <p14:creationId xmlns:p14="http://schemas.microsoft.com/office/powerpoint/2010/main" val="1965906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6A69C-C8B8-9C00-F813-7916C4D48390}"/>
              </a:ext>
            </a:extLst>
          </p:cNvPr>
          <p:cNvSpPr>
            <a:spLocks noGrp="1"/>
          </p:cNvSpPr>
          <p:nvPr>
            <p:ph type="sldNum" sz="quarter" idx="4"/>
          </p:nvPr>
        </p:nvSpPr>
        <p:spPr/>
        <p:txBody>
          <a:bodyPr/>
          <a:lstStyle/>
          <a:p>
            <a:fld id="{2F5CCB13-0A32-4557-88E9-079F0C330695}" type="slidenum">
              <a:rPr lang="en-US" smtClean="0"/>
              <a:pPr/>
              <a:t>18</a:t>
            </a:fld>
            <a:endParaRPr lang="en-US" dirty="0"/>
          </a:p>
        </p:txBody>
      </p:sp>
      <p:sp>
        <p:nvSpPr>
          <p:cNvPr id="4" name="Footer Placeholder 3">
            <a:extLst>
              <a:ext uri="{FF2B5EF4-FFF2-40B4-BE49-F238E27FC236}">
                <a16:creationId xmlns:a16="http://schemas.microsoft.com/office/drawing/2014/main" id="{52DBB767-004F-0A02-F6F4-8A11CF2E7205}"/>
              </a:ext>
            </a:extLst>
          </p:cNvPr>
          <p:cNvSpPr>
            <a:spLocks noGrp="1"/>
          </p:cNvSpPr>
          <p:nvPr>
            <p:ph type="ftr" sz="quarter" idx="3"/>
          </p:nvPr>
        </p:nvSpPr>
        <p:spPr/>
        <p:txBody>
          <a:bodyPr/>
          <a:lstStyle/>
          <a:p>
            <a:r>
              <a:rPr lang="da-DK"/>
              <a:t>Hart et al. (Cisco Systems)</a:t>
            </a:r>
            <a:endParaRPr lang="en-AU" dirty="0"/>
          </a:p>
        </p:txBody>
      </p:sp>
      <p:graphicFrame>
        <p:nvGraphicFramePr>
          <p:cNvPr id="5" name="Table 6">
            <a:extLst>
              <a:ext uri="{FF2B5EF4-FFF2-40B4-BE49-F238E27FC236}">
                <a16:creationId xmlns:a16="http://schemas.microsoft.com/office/drawing/2014/main" id="{547F63B2-76E5-4919-7D3A-3413A586D4E2}"/>
              </a:ext>
            </a:extLst>
          </p:cNvPr>
          <p:cNvGraphicFramePr>
            <a:graphicFrameLocks noGrp="1"/>
          </p:cNvGraphicFramePr>
          <p:nvPr>
            <p:extLst>
              <p:ext uri="{D42A27DB-BD31-4B8C-83A1-F6EECF244321}">
                <p14:modId xmlns:p14="http://schemas.microsoft.com/office/powerpoint/2010/main" val="531790524"/>
              </p:ext>
            </p:extLst>
          </p:nvPr>
        </p:nvGraphicFramePr>
        <p:xfrm>
          <a:off x="1200151" y="2061210"/>
          <a:ext cx="6743699" cy="2735580"/>
        </p:xfrm>
        <a:graphic>
          <a:graphicData uri="http://schemas.openxmlformats.org/drawingml/2006/table">
            <a:tbl>
              <a:tblPr firstRow="1" bandRow="1">
                <a:tableStyleId>{93296810-A885-4BE3-A3E7-6D5BEEA58F35}</a:tableStyleId>
              </a:tblPr>
              <a:tblGrid>
                <a:gridCol w="6743699">
                  <a:extLst>
                    <a:ext uri="{9D8B030D-6E8A-4147-A177-3AD203B41FA5}">
                      <a16:colId xmlns:a16="http://schemas.microsoft.com/office/drawing/2014/main" val="1481458388"/>
                    </a:ext>
                  </a:extLst>
                </a:gridCol>
              </a:tblGrid>
              <a:tr h="2735580">
                <a:tc>
                  <a:txBody>
                    <a:bodyPr/>
                    <a:lstStyle/>
                    <a:p>
                      <a:pPr algn="ctr"/>
                      <a:r>
                        <a:rPr lang="en-US" sz="3200" dirty="0"/>
                        <a:t>Other</a:t>
                      </a:r>
                    </a:p>
                  </a:txBody>
                  <a:tcPr anchor="ctr"/>
                </a:tc>
                <a:extLst>
                  <a:ext uri="{0D108BD9-81ED-4DB2-BD59-A6C34878D82A}">
                    <a16:rowId xmlns:a16="http://schemas.microsoft.com/office/drawing/2014/main" val="903242063"/>
                  </a:ext>
                </a:extLst>
              </a:tr>
            </a:tbl>
          </a:graphicData>
        </a:graphic>
      </p:graphicFrame>
    </p:spTree>
    <p:extLst>
      <p:ext uri="{BB962C8B-B14F-4D97-AF65-F5344CB8AC3E}">
        <p14:creationId xmlns:p14="http://schemas.microsoft.com/office/powerpoint/2010/main" val="441994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13CD-964C-6A70-9B8A-0E9669EC44E1}"/>
              </a:ext>
            </a:extLst>
          </p:cNvPr>
          <p:cNvSpPr>
            <a:spLocks noGrp="1"/>
          </p:cNvSpPr>
          <p:nvPr>
            <p:ph type="title"/>
          </p:nvPr>
        </p:nvSpPr>
        <p:spPr/>
        <p:txBody>
          <a:bodyPr/>
          <a:lstStyle/>
          <a:p>
            <a:r>
              <a:rPr lang="en-US" dirty="0"/>
              <a:t>For users asking for better security, it is time to make enterprise class security available to all by making .1X support mandatory</a:t>
            </a:r>
            <a:endParaRPr lang="en-AU" sz="1200" b="0" dirty="0"/>
          </a:p>
        </p:txBody>
      </p:sp>
      <p:sp>
        <p:nvSpPr>
          <p:cNvPr id="3" name="Slide Number Placeholder 2">
            <a:extLst>
              <a:ext uri="{FF2B5EF4-FFF2-40B4-BE49-F238E27FC236}">
                <a16:creationId xmlns:a16="http://schemas.microsoft.com/office/drawing/2014/main" id="{3C1383C6-27E7-DB29-1623-2171F5330141}"/>
              </a:ext>
            </a:extLst>
          </p:cNvPr>
          <p:cNvSpPr>
            <a:spLocks noGrp="1"/>
          </p:cNvSpPr>
          <p:nvPr>
            <p:ph type="sldNum" sz="quarter" idx="4"/>
          </p:nvPr>
        </p:nvSpPr>
        <p:spPr/>
        <p:txBody>
          <a:bodyPr/>
          <a:lstStyle/>
          <a:p>
            <a:fld id="{2F5CCB13-0A32-4557-88E9-079F0C330695}" type="slidenum">
              <a:rPr lang="en-US" smtClean="0"/>
              <a:pPr/>
              <a:t>19</a:t>
            </a:fld>
            <a:endParaRPr lang="en-US" dirty="0"/>
          </a:p>
        </p:txBody>
      </p:sp>
      <p:sp>
        <p:nvSpPr>
          <p:cNvPr id="4" name="Footer Placeholder 3">
            <a:extLst>
              <a:ext uri="{FF2B5EF4-FFF2-40B4-BE49-F238E27FC236}">
                <a16:creationId xmlns:a16="http://schemas.microsoft.com/office/drawing/2014/main" id="{CACEA809-395A-EA5C-5B82-75FAF9ECA652}"/>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sp>
        <p:nvSpPr>
          <p:cNvPr id="5" name="Rectangle 4">
            <a:extLst>
              <a:ext uri="{FF2B5EF4-FFF2-40B4-BE49-F238E27FC236}">
                <a16:creationId xmlns:a16="http://schemas.microsoft.com/office/drawing/2014/main" id="{B1EB6521-C650-D04C-9237-2C59720BCF15}"/>
              </a:ext>
            </a:extLst>
          </p:cNvPr>
          <p:cNvSpPr/>
          <p:nvPr/>
        </p:nvSpPr>
        <p:spPr bwMode="auto">
          <a:xfrm>
            <a:off x="381000" y="1905000"/>
            <a:ext cx="26670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latin typeface="+mj-lt"/>
              </a:rPr>
              <a:t>PSK/Passphrase-based personal security has been problematic … </a:t>
            </a:r>
            <a:endParaRPr kumimoji="0" lang="en-AU" sz="1600" b="1" i="0" u="none" strike="noStrike" cap="none" normalizeH="0" baseline="0" dirty="0">
              <a:ln>
                <a:noFill/>
              </a:ln>
              <a:solidFill>
                <a:schemeClr val="tx1"/>
              </a:solidFill>
              <a:effectLst/>
              <a:latin typeface="+mj-lt"/>
            </a:endParaRPr>
          </a:p>
        </p:txBody>
      </p:sp>
      <p:sp>
        <p:nvSpPr>
          <p:cNvPr id="6" name="Rectangle 5">
            <a:extLst>
              <a:ext uri="{FF2B5EF4-FFF2-40B4-BE49-F238E27FC236}">
                <a16:creationId xmlns:a16="http://schemas.microsoft.com/office/drawing/2014/main" id="{2A796E59-FD9A-B4C6-B708-AC435C82A4D9}"/>
              </a:ext>
            </a:extLst>
          </p:cNvPr>
          <p:cNvSpPr/>
          <p:nvPr/>
        </p:nvSpPr>
        <p:spPr bwMode="auto">
          <a:xfrm>
            <a:off x="3276600" y="1905000"/>
            <a:ext cx="26670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US" sz="1600" b="1" dirty="0">
                <a:latin typeface="+mj-lt"/>
              </a:rPr>
              <a:t>… PSK/Passphrase based security is inevitably limited …</a:t>
            </a:r>
            <a:endParaRPr kumimoji="0" lang="en-AU" sz="1600" b="1" i="0" u="none" strike="noStrike" cap="none" normalizeH="0" baseline="0" dirty="0">
              <a:ln>
                <a:noFill/>
              </a:ln>
              <a:solidFill>
                <a:schemeClr val="tx1"/>
              </a:solidFill>
              <a:effectLst/>
              <a:latin typeface="+mj-lt"/>
            </a:endParaRPr>
          </a:p>
        </p:txBody>
      </p:sp>
      <p:sp>
        <p:nvSpPr>
          <p:cNvPr id="7" name="Rectangle 6">
            <a:extLst>
              <a:ext uri="{FF2B5EF4-FFF2-40B4-BE49-F238E27FC236}">
                <a16:creationId xmlns:a16="http://schemas.microsoft.com/office/drawing/2014/main" id="{4559D2BA-9534-9F47-C97E-BD834BAB14FE}"/>
              </a:ext>
            </a:extLst>
          </p:cNvPr>
          <p:cNvSpPr/>
          <p:nvPr/>
        </p:nvSpPr>
        <p:spPr bwMode="auto">
          <a:xfrm>
            <a:off x="6172200" y="1905000"/>
            <a:ext cx="26670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effectLst/>
                <a:latin typeface="+mj-lt"/>
                <a:cs typeface="Arial"/>
              </a:rPr>
              <a:t>… so it is now time to make .1X (~</a:t>
            </a:r>
            <a:r>
              <a:rPr lang="en-AU" sz="1600" b="1" dirty="0">
                <a:latin typeface="+mj-lt"/>
                <a:cs typeface="Arial"/>
              </a:rPr>
              <a:t>WPA3-Enterprise</a:t>
            </a:r>
            <a:r>
              <a:rPr kumimoji="0" lang="en-AU" sz="1600" b="1" i="0" u="none" strike="noStrike" cap="none" normalizeH="0" baseline="0" dirty="0">
                <a:ln>
                  <a:noFill/>
                </a:ln>
                <a:effectLst/>
                <a:latin typeface="+mj-lt"/>
                <a:cs typeface="Arial"/>
              </a:rPr>
              <a:t> security) support mandatory</a:t>
            </a:r>
          </a:p>
        </p:txBody>
      </p:sp>
      <p:sp>
        <p:nvSpPr>
          <p:cNvPr id="8" name="Rectangle 7">
            <a:extLst>
              <a:ext uri="{FF2B5EF4-FFF2-40B4-BE49-F238E27FC236}">
                <a16:creationId xmlns:a16="http://schemas.microsoft.com/office/drawing/2014/main" id="{2218012D-BB72-2411-BF50-01BD62581D0B}"/>
              </a:ext>
            </a:extLst>
          </p:cNvPr>
          <p:cNvSpPr/>
          <p:nvPr/>
        </p:nvSpPr>
        <p:spPr bwMode="auto">
          <a:xfrm>
            <a:off x="381000" y="2895600"/>
            <a:ext cx="26670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180000" rIns="91440" bIns="45720" numCol="1" rtlCol="0" anchor="t" anchorCtr="0" compatLnSpc="1">
            <a:prstTxWarp prst="textNoShape">
              <a:avLst/>
            </a:prstTxWarp>
          </a:bodyPr>
          <a:lstStyle/>
          <a:p>
            <a:pPr marL="174625" indent="-174625" eaLnBrk="0" hangingPunct="0">
              <a:spcBef>
                <a:spcPts val="800"/>
              </a:spcBef>
              <a:buFont typeface="Arial" pitchFamily="34" charset="0"/>
              <a:buChar char="•"/>
            </a:pPr>
            <a:r>
              <a:rPr lang="en-US" sz="1600" i="1" dirty="0">
                <a:latin typeface="+mj-lt"/>
              </a:rPr>
              <a:t>Personal</a:t>
            </a:r>
            <a:r>
              <a:rPr lang="en-US" sz="1600" dirty="0">
                <a:latin typeface="+mj-lt"/>
              </a:rPr>
              <a:t> security is using a single PSK/passphrase for all STAs in a BSS; SAE PWID adds “</a:t>
            </a:r>
            <a:r>
              <a:rPr lang="en-US" sz="1600" dirty="0" err="1">
                <a:latin typeface="+mj-lt"/>
              </a:rPr>
              <a:t>un+pw</a:t>
            </a:r>
            <a:r>
              <a:rPr lang="en-US" sz="1600" dirty="0">
                <a:latin typeface="+mj-lt"/>
              </a:rPr>
              <a:t>”</a:t>
            </a:r>
          </a:p>
          <a:p>
            <a:pPr marL="174625" indent="-174625" eaLnBrk="0" hangingPunct="0">
              <a:spcBef>
                <a:spcPts val="800"/>
              </a:spcBef>
              <a:buFont typeface="Arial" pitchFamily="34" charset="0"/>
              <a:buChar char="•"/>
            </a:pPr>
            <a:r>
              <a:rPr lang="en-US" sz="1600" dirty="0">
                <a:latin typeface="+mj-lt"/>
              </a:rPr>
              <a:t>We have seen a multitude of attack vectors within a BSS</a:t>
            </a:r>
          </a:p>
          <a:p>
            <a:pPr marL="174625" indent="-174625" eaLnBrk="0" hangingPunct="0">
              <a:spcBef>
                <a:spcPts val="800"/>
              </a:spcBef>
              <a:buFont typeface="Arial" pitchFamily="34" charset="0"/>
              <a:buChar char="•"/>
            </a:pPr>
            <a:r>
              <a:rPr lang="en-US" sz="1600" dirty="0">
                <a:latin typeface="+mj-lt"/>
              </a:rPr>
              <a:t>… which forces network admins to spend too much time fixing PSK/passphrase related security (&amp; associated transition mode) issues</a:t>
            </a:r>
          </a:p>
          <a:p>
            <a:pPr marL="174625" indent="-174625" eaLnBrk="0" hangingPunct="0">
              <a:spcBef>
                <a:spcPts val="800"/>
              </a:spcBef>
              <a:buFont typeface="Arial" pitchFamily="34" charset="0"/>
              <a:buChar char="•"/>
            </a:pPr>
            <a:endParaRPr lang="en-US" sz="1600" dirty="0">
              <a:latin typeface="+mj-lt"/>
            </a:endParaRPr>
          </a:p>
        </p:txBody>
      </p:sp>
      <p:sp>
        <p:nvSpPr>
          <p:cNvPr id="9" name="Rectangle 8">
            <a:extLst>
              <a:ext uri="{FF2B5EF4-FFF2-40B4-BE49-F238E27FC236}">
                <a16:creationId xmlns:a16="http://schemas.microsoft.com/office/drawing/2014/main" id="{CE5AA550-E5BD-B215-DB7D-1C0549F10276}"/>
              </a:ext>
            </a:extLst>
          </p:cNvPr>
          <p:cNvSpPr/>
          <p:nvPr/>
        </p:nvSpPr>
        <p:spPr bwMode="auto">
          <a:xfrm>
            <a:off x="3276600" y="2895600"/>
            <a:ext cx="26670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180000" rIns="91440" bIns="45720" numCol="1" rtlCol="0" anchor="t" anchorCtr="0" compatLnSpc="1">
            <a:prstTxWarp prst="textNoShape">
              <a:avLst/>
            </a:prstTxWarp>
          </a:bodyPr>
          <a:lstStyle/>
          <a:p>
            <a:pPr marL="174625" indent="-174625" eaLnBrk="0" hangingPunct="0">
              <a:spcBef>
                <a:spcPts val="800"/>
              </a:spcBef>
              <a:buFont typeface="Arial" pitchFamily="34" charset="0"/>
              <a:buChar char="•"/>
            </a:pPr>
            <a:r>
              <a:rPr lang="en-US" sz="1600" dirty="0">
                <a:latin typeface="+mj-lt"/>
              </a:rPr>
              <a:t>A compromised PSK allows over the air decryption</a:t>
            </a:r>
          </a:p>
          <a:p>
            <a:pPr marL="174625" indent="-174625" eaLnBrk="0" hangingPunct="0">
              <a:spcBef>
                <a:spcPts val="800"/>
              </a:spcBef>
              <a:buFont typeface="Arial" pitchFamily="34" charset="0"/>
              <a:buChar char="•"/>
            </a:pPr>
            <a:r>
              <a:rPr lang="en-US" sz="1600" dirty="0">
                <a:latin typeface="+mj-lt"/>
              </a:rPr>
              <a:t>A compromised SAE passphrase doesn't allow over the air decryption, which is an improvement</a:t>
            </a:r>
          </a:p>
          <a:p>
            <a:pPr marL="174625" indent="-174625" eaLnBrk="0" hangingPunct="0">
              <a:spcBef>
                <a:spcPts val="800"/>
              </a:spcBef>
              <a:buFont typeface="Arial" pitchFamily="34" charset="0"/>
              <a:buChar char="•"/>
            </a:pPr>
            <a:r>
              <a:rPr lang="en-US" sz="1600" dirty="0">
                <a:latin typeface="+mj-lt"/>
              </a:rPr>
              <a:t>… yet, a compromised SAE passphrase still allows access to the wired/physical infrastructure</a:t>
            </a:r>
          </a:p>
        </p:txBody>
      </p:sp>
      <p:sp>
        <p:nvSpPr>
          <p:cNvPr id="10" name="Rectangle 9">
            <a:extLst>
              <a:ext uri="{FF2B5EF4-FFF2-40B4-BE49-F238E27FC236}">
                <a16:creationId xmlns:a16="http://schemas.microsoft.com/office/drawing/2014/main" id="{8348685D-FC26-45EE-5704-6DFF3879E6AA}"/>
              </a:ext>
            </a:extLst>
          </p:cNvPr>
          <p:cNvSpPr/>
          <p:nvPr/>
        </p:nvSpPr>
        <p:spPr bwMode="auto">
          <a:xfrm>
            <a:off x="6172200" y="2895600"/>
            <a:ext cx="2667000" cy="3581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180000" rIns="91440" bIns="45720" numCol="1" rtlCol="0" anchor="t" anchorCtr="0" compatLnSpc="1">
            <a:prstTxWarp prst="textNoShape">
              <a:avLst/>
            </a:prstTxWarp>
          </a:bodyPr>
          <a:lstStyle/>
          <a:p>
            <a:pPr marL="174625" indent="-174625" eaLnBrk="0" hangingPunct="0">
              <a:spcBef>
                <a:spcPts val="800"/>
              </a:spcBef>
              <a:buFont typeface="Arial" pitchFamily="34" charset="0"/>
              <a:buChar char="•"/>
            </a:pPr>
            <a:r>
              <a:rPr lang="en-US" sz="1600" dirty="0">
                <a:latin typeface="+mj-lt"/>
              </a:rPr>
              <a:t>.1X and thence WPA3-Enterprise is best in class security …</a:t>
            </a:r>
          </a:p>
          <a:p>
            <a:pPr marL="174625" indent="-174625" eaLnBrk="0" hangingPunct="0">
              <a:spcBef>
                <a:spcPts val="800"/>
              </a:spcBef>
              <a:buFont typeface="Arial" pitchFamily="34" charset="0"/>
              <a:buChar char="•"/>
            </a:pPr>
            <a:r>
              <a:rPr lang="en-US" sz="1600" dirty="0">
                <a:latin typeface="+mj-lt"/>
              </a:rPr>
              <a:t>… using a username &amp; password (usually vetted by a AAA server)</a:t>
            </a:r>
          </a:p>
          <a:p>
            <a:pPr marL="174625" indent="-174625" eaLnBrk="0" hangingPunct="0">
              <a:spcBef>
                <a:spcPts val="800"/>
              </a:spcBef>
              <a:buFont typeface="Arial" pitchFamily="34" charset="0"/>
              <a:buChar char="•"/>
            </a:pPr>
            <a:r>
              <a:rPr lang="en-US" sz="1600" dirty="0">
                <a:latin typeface="+mj-lt"/>
              </a:rPr>
              <a:t>It is time to make enterprise class security support mandatory and available to all users…</a:t>
            </a:r>
          </a:p>
          <a:p>
            <a:pPr marL="174625" indent="-174625" eaLnBrk="0" hangingPunct="0">
              <a:spcBef>
                <a:spcPts val="800"/>
              </a:spcBef>
              <a:buFont typeface="Arial" pitchFamily="34" charset="0"/>
              <a:buChar char="•"/>
            </a:pPr>
            <a:r>
              <a:rPr lang="en-US" sz="1600" dirty="0">
                <a:latin typeface="+mj-lt"/>
              </a:rPr>
              <a:t>… still leaving the option of other mechanisms</a:t>
            </a:r>
            <a:endParaRPr lang="en-AU" sz="1600" dirty="0">
              <a:latin typeface="+mj-lt"/>
            </a:endParaRPr>
          </a:p>
        </p:txBody>
      </p:sp>
    </p:spTree>
    <p:extLst>
      <p:ext uri="{BB962C8B-B14F-4D97-AF65-F5344CB8AC3E}">
        <p14:creationId xmlns:p14="http://schemas.microsoft.com/office/powerpoint/2010/main" val="41900269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E62CDDB-37EE-AFB4-8912-F96C0C624B30}"/>
              </a:ext>
            </a:extLst>
          </p:cNvPr>
          <p:cNvSpPr>
            <a:spLocks noGrp="1"/>
          </p:cNvSpPr>
          <p:nvPr>
            <p:ph type="title"/>
          </p:nvPr>
        </p:nvSpPr>
        <p:spPr>
          <a:xfrm>
            <a:off x="685800" y="685800"/>
            <a:ext cx="8458200" cy="1066800"/>
          </a:xfrm>
        </p:spPr>
        <p:txBody>
          <a:bodyPr/>
          <a:lstStyle/>
          <a:p>
            <a:r>
              <a:rPr lang="en-US" dirty="0"/>
              <a:t>Enterprise use cases suggest various next-gen 802.11 requirements</a:t>
            </a:r>
            <a:r>
              <a:rPr lang="en-US" baseline="30000" dirty="0"/>
              <a:t>[3]</a:t>
            </a:r>
            <a:r>
              <a:rPr lang="en-US" dirty="0"/>
              <a:t> … that are often applicable more broadly</a:t>
            </a:r>
            <a:endParaRPr lang="en-AU" dirty="0"/>
          </a:p>
        </p:txBody>
      </p:sp>
      <p:sp>
        <p:nvSpPr>
          <p:cNvPr id="16" name="Content Placeholder 15">
            <a:extLst>
              <a:ext uri="{FF2B5EF4-FFF2-40B4-BE49-F238E27FC236}">
                <a16:creationId xmlns:a16="http://schemas.microsoft.com/office/drawing/2014/main" id="{0DDAB560-A9FF-6626-22F4-A3159D178537}"/>
              </a:ext>
            </a:extLst>
          </p:cNvPr>
          <p:cNvSpPr>
            <a:spLocks noGrp="1"/>
          </p:cNvSpPr>
          <p:nvPr>
            <p:ph idx="1"/>
          </p:nvPr>
        </p:nvSpPr>
        <p:spPr>
          <a:xfrm>
            <a:off x="685800" y="4414271"/>
            <a:ext cx="7772400" cy="1681729"/>
          </a:xfrm>
        </p:spPr>
        <p:txBody>
          <a:bodyPr/>
          <a:lstStyle/>
          <a:p>
            <a:pPr lvl="1"/>
            <a:r>
              <a:rPr lang="en-AU" dirty="0"/>
              <a:t>Next gen enterprise requirements are an evolution of those for various 802.11 amendments over the years …</a:t>
            </a:r>
          </a:p>
          <a:p>
            <a:pPr lvl="1"/>
            <a:r>
              <a:rPr lang="en-AU" dirty="0"/>
              <a:t>… but now with a greater emphasis on client scale &amp; </a:t>
            </a:r>
            <a:r>
              <a:rPr lang="en-US" sz="1800" dirty="0">
                <a:latin typeface="+mj-lt"/>
              </a:rPr>
              <a:t>QoS with para-determinism</a:t>
            </a:r>
            <a:r>
              <a:rPr lang="en-US" baseline="30000" dirty="0"/>
              <a:t>[1]</a:t>
            </a:r>
            <a:endParaRPr lang="en-US" sz="1800" baseline="30000" dirty="0">
              <a:latin typeface="+mj-lt"/>
            </a:endParaRPr>
          </a:p>
          <a:p>
            <a:pPr lvl="1"/>
            <a:r>
              <a:rPr lang="en-US" sz="1800" dirty="0">
                <a:latin typeface="+mj-lt"/>
              </a:rPr>
              <a:t>Traditionally these more challenging enterprise requirements become valuable for all 802.11 use cases, including residential</a:t>
            </a:r>
          </a:p>
          <a:p>
            <a:pPr lvl="1"/>
            <a:endParaRPr lang="en-AU" dirty="0"/>
          </a:p>
        </p:txBody>
      </p:sp>
      <p:sp>
        <p:nvSpPr>
          <p:cNvPr id="4" name="Slide Number Placeholder 3">
            <a:extLst>
              <a:ext uri="{FF2B5EF4-FFF2-40B4-BE49-F238E27FC236}">
                <a16:creationId xmlns:a16="http://schemas.microsoft.com/office/drawing/2014/main" id="{B41C9BB8-7066-16E0-EF76-872EF2A39CB4}"/>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a:t>
            </a:fld>
            <a:endParaRPr lang="en-US" dirty="0"/>
          </a:p>
        </p:txBody>
      </p:sp>
      <p:sp>
        <p:nvSpPr>
          <p:cNvPr id="5" name="Footer Placeholder 4">
            <a:extLst>
              <a:ext uri="{FF2B5EF4-FFF2-40B4-BE49-F238E27FC236}">
                <a16:creationId xmlns:a16="http://schemas.microsoft.com/office/drawing/2014/main" id="{2D46D523-2C42-319D-3FFF-8237CCF3C609}"/>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sp>
        <p:nvSpPr>
          <p:cNvPr id="6" name="Rectangle 5">
            <a:extLst>
              <a:ext uri="{FF2B5EF4-FFF2-40B4-BE49-F238E27FC236}">
                <a16:creationId xmlns:a16="http://schemas.microsoft.com/office/drawing/2014/main" id="{3DC0921C-817A-DABF-200A-4C740B8EEC15}"/>
              </a:ext>
            </a:extLst>
          </p:cNvPr>
          <p:cNvSpPr/>
          <p:nvPr/>
        </p:nvSpPr>
        <p:spPr bwMode="auto">
          <a:xfrm>
            <a:off x="152400" y="1825058"/>
            <a:ext cx="4038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Primary goals arising from enterprise</a:t>
            </a:r>
          </a:p>
        </p:txBody>
      </p:sp>
      <p:sp>
        <p:nvSpPr>
          <p:cNvPr id="7" name="Rectangle 6">
            <a:extLst>
              <a:ext uri="{FF2B5EF4-FFF2-40B4-BE49-F238E27FC236}">
                <a16:creationId xmlns:a16="http://schemas.microsoft.com/office/drawing/2014/main" id="{D9AD59AB-9EF8-F3DB-5DEF-B541BEDAEF59}"/>
              </a:ext>
            </a:extLst>
          </p:cNvPr>
          <p:cNvSpPr/>
          <p:nvPr/>
        </p:nvSpPr>
        <p:spPr bwMode="auto">
          <a:xfrm>
            <a:off x="152400" y="2209007"/>
            <a:ext cx="4038600" cy="205819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85750" indent="-285750">
              <a:spcBef>
                <a:spcPts val="400"/>
              </a:spcBef>
              <a:buFont typeface="Arial" panose="020B0604020202020204" pitchFamily="34" charset="0"/>
              <a:buChar char="•"/>
            </a:pPr>
            <a:r>
              <a:rPr lang="en-US" sz="1600" dirty="0">
                <a:latin typeface="+mj-lt"/>
              </a:rPr>
              <a:t>Reliability/availability</a:t>
            </a:r>
          </a:p>
          <a:p>
            <a:pPr marL="285750" indent="-285750">
              <a:spcBef>
                <a:spcPts val="400"/>
              </a:spcBef>
              <a:buFont typeface="Arial" panose="020B0604020202020204" pitchFamily="34" charset="0"/>
              <a:buChar char="•"/>
            </a:pPr>
            <a:r>
              <a:rPr lang="en-US" sz="1600" dirty="0">
                <a:latin typeface="+mj-lt"/>
              </a:rPr>
              <a:t>Security</a:t>
            </a:r>
          </a:p>
          <a:p>
            <a:pPr marL="285750" indent="-285750">
              <a:spcBef>
                <a:spcPts val="400"/>
              </a:spcBef>
              <a:buFont typeface="Arial" panose="020B0604020202020204" pitchFamily="34" charset="0"/>
              <a:buChar char="•"/>
            </a:pPr>
            <a:r>
              <a:rPr lang="en-US" sz="1600" dirty="0">
                <a:latin typeface="+mj-lt"/>
              </a:rPr>
              <a:t>Client scale/density</a:t>
            </a:r>
          </a:p>
          <a:p>
            <a:pPr marL="285750" indent="-285750">
              <a:spcBef>
                <a:spcPts val="400"/>
              </a:spcBef>
              <a:buFont typeface="Arial" panose="020B0604020202020204" pitchFamily="34" charset="0"/>
              <a:buChar char="•"/>
            </a:pPr>
            <a:r>
              <a:rPr lang="en-US" sz="1600" dirty="0">
                <a:latin typeface="+mj-lt"/>
              </a:rPr>
              <a:t>Network capacity</a:t>
            </a:r>
          </a:p>
          <a:p>
            <a:pPr marL="285750" indent="-285750">
              <a:spcBef>
                <a:spcPts val="400"/>
              </a:spcBef>
              <a:buFont typeface="Arial" panose="020B0604020202020204" pitchFamily="34" charset="0"/>
              <a:buChar char="•"/>
            </a:pPr>
            <a:r>
              <a:rPr lang="en-US" sz="1600" dirty="0">
                <a:latin typeface="+mj-lt"/>
              </a:rPr>
              <a:t>QoS with para-determinism </a:t>
            </a:r>
          </a:p>
          <a:p>
            <a:pPr marL="285750" indent="-285750">
              <a:spcBef>
                <a:spcPts val="400"/>
              </a:spcBef>
              <a:buFont typeface="Arial" panose="020B0604020202020204" pitchFamily="34" charset="0"/>
              <a:buChar char="•"/>
            </a:pPr>
            <a:r>
              <a:rPr lang="en-US" sz="1600" dirty="0">
                <a:latin typeface="+mj-lt"/>
              </a:rPr>
              <a:t>Visibility, supportability, serviceability, manageability</a:t>
            </a:r>
          </a:p>
        </p:txBody>
      </p:sp>
      <p:sp>
        <p:nvSpPr>
          <p:cNvPr id="8" name="Rectangle 7">
            <a:extLst>
              <a:ext uri="{FF2B5EF4-FFF2-40B4-BE49-F238E27FC236}">
                <a16:creationId xmlns:a16="http://schemas.microsoft.com/office/drawing/2014/main" id="{E5A1322B-CD3A-C7CD-7C68-3E88CCE682FF}"/>
              </a:ext>
            </a:extLst>
          </p:cNvPr>
          <p:cNvSpPr/>
          <p:nvPr/>
        </p:nvSpPr>
        <p:spPr bwMode="auto">
          <a:xfrm>
            <a:off x="4953000" y="2585471"/>
            <a:ext cx="4038600" cy="168172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85750" indent="-285750">
              <a:spcBef>
                <a:spcPts val="400"/>
              </a:spcBef>
              <a:buFont typeface="Arial" panose="020B0604020202020204" pitchFamily="34" charset="0"/>
              <a:buChar char="•"/>
            </a:pPr>
            <a:r>
              <a:rPr lang="en-US" sz="1600" dirty="0">
                <a:latin typeface="+mj-lt"/>
              </a:rPr>
              <a:t>High reliability of packet delivery at low latency / jitter for teleconferencing, automation, evolving to AR/VR</a:t>
            </a:r>
          </a:p>
          <a:p>
            <a:pPr marL="285750" indent="-285750">
              <a:spcBef>
                <a:spcPts val="400"/>
              </a:spcBef>
              <a:buFont typeface="Arial" panose="020B0604020202020204" pitchFamily="34" charset="0"/>
              <a:buChar char="•"/>
            </a:pPr>
            <a:r>
              <a:rPr lang="en-US" sz="1600" dirty="0">
                <a:latin typeface="+mj-lt"/>
              </a:rPr>
              <a:t>Make before break aka hitless roaming</a:t>
            </a:r>
          </a:p>
          <a:p>
            <a:pPr marL="285750" indent="-285750">
              <a:spcBef>
                <a:spcPts val="400"/>
              </a:spcBef>
              <a:buFont typeface="Arial" panose="020B0604020202020204" pitchFamily="34" charset="0"/>
              <a:buChar char="•"/>
            </a:pPr>
            <a:r>
              <a:rPr lang="en-US" sz="1600" dirty="0">
                <a:latin typeface="+mj-lt"/>
              </a:rPr>
              <a:t>Infrastructure &amp; client-to-client coordination for mutual benefit</a:t>
            </a:r>
          </a:p>
        </p:txBody>
      </p:sp>
      <p:sp>
        <p:nvSpPr>
          <p:cNvPr id="9" name="Rectangle 8">
            <a:extLst>
              <a:ext uri="{FF2B5EF4-FFF2-40B4-BE49-F238E27FC236}">
                <a16:creationId xmlns:a16="http://schemas.microsoft.com/office/drawing/2014/main" id="{833DA2A9-FAF1-D8B3-3F9F-F712CADBCF8D}"/>
              </a:ext>
            </a:extLst>
          </p:cNvPr>
          <p:cNvSpPr/>
          <p:nvPr/>
        </p:nvSpPr>
        <p:spPr bwMode="auto">
          <a:xfrm>
            <a:off x="4953000" y="2204471"/>
            <a:ext cx="4038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spcBef>
                <a:spcPts val="400"/>
              </a:spcBef>
            </a:pPr>
            <a:r>
              <a:rPr lang="en-US" sz="1600" b="1" dirty="0">
                <a:latin typeface="+mj-lt"/>
              </a:rPr>
              <a:t>QoS with para-determinism </a:t>
            </a:r>
          </a:p>
        </p:txBody>
      </p:sp>
      <p:cxnSp>
        <p:nvCxnSpPr>
          <p:cNvPr id="11" name="Connector: Elbow 10">
            <a:extLst>
              <a:ext uri="{FF2B5EF4-FFF2-40B4-BE49-F238E27FC236}">
                <a16:creationId xmlns:a16="http://schemas.microsoft.com/office/drawing/2014/main" id="{F131C9E6-9197-153A-9673-F6A84272003E}"/>
              </a:ext>
            </a:extLst>
          </p:cNvPr>
          <p:cNvCxnSpPr>
            <a:cxnSpLocks/>
            <a:endCxn id="9" idx="1"/>
          </p:cNvCxnSpPr>
          <p:nvPr/>
        </p:nvCxnSpPr>
        <p:spPr bwMode="auto">
          <a:xfrm flipV="1">
            <a:off x="3124200" y="2394971"/>
            <a:ext cx="1828800" cy="1184843"/>
          </a:xfrm>
          <a:prstGeom prst="bentConnector3">
            <a:avLst>
              <a:gd name="adj1" fmla="val 78125"/>
            </a:avLst>
          </a:prstGeom>
          <a:ln w="76200">
            <a:solidFill>
              <a:schemeClr val="accent6"/>
            </a:solidFill>
            <a:headEnd type="none" w="sm" len="sm"/>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24734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D713-271A-422E-41FD-5885B091B9D0}"/>
              </a:ext>
            </a:extLst>
          </p:cNvPr>
          <p:cNvSpPr>
            <a:spLocks noGrp="1"/>
          </p:cNvSpPr>
          <p:nvPr>
            <p:ph type="title"/>
          </p:nvPr>
        </p:nvSpPr>
        <p:spPr/>
        <p:txBody>
          <a:bodyPr/>
          <a:lstStyle/>
          <a:p>
            <a:r>
              <a:rPr lang="en-AU" dirty="0"/>
              <a:t>There are a few features with moderate-to-high priority for enterprise use cases</a:t>
            </a:r>
          </a:p>
        </p:txBody>
      </p:sp>
      <p:sp>
        <p:nvSpPr>
          <p:cNvPr id="3" name="Content Placeholder 2">
            <a:extLst>
              <a:ext uri="{FF2B5EF4-FFF2-40B4-BE49-F238E27FC236}">
                <a16:creationId xmlns:a16="http://schemas.microsoft.com/office/drawing/2014/main" id="{65C94ABF-077C-2D0D-E2BD-8161493B148A}"/>
              </a:ext>
            </a:extLst>
          </p:cNvPr>
          <p:cNvSpPr>
            <a:spLocks noGrp="1"/>
          </p:cNvSpPr>
          <p:nvPr>
            <p:ph idx="1"/>
          </p:nvPr>
        </p:nvSpPr>
        <p:spPr/>
        <p:txBody>
          <a:bodyPr/>
          <a:lstStyle/>
          <a:p>
            <a:pPr marL="1270" lvl="1" indent="0">
              <a:buNone/>
            </a:pPr>
            <a:r>
              <a:rPr lang="en-AU" b="1" dirty="0">
                <a:ea typeface="+mn-lt"/>
                <a:cs typeface="+mn-lt"/>
              </a:rPr>
              <a:t>Moderate-to-high priority for enterprise</a:t>
            </a:r>
            <a:endParaRPr lang="en-US" dirty="0">
              <a:ea typeface="+mn-lt"/>
              <a:cs typeface="+mn-lt"/>
            </a:endParaRPr>
          </a:p>
          <a:p>
            <a:pPr marL="182245" lvl="1"/>
            <a:r>
              <a:rPr lang="en-US" dirty="0"/>
              <a:t>Improved link adaptation &amp; improved buffer status reporting</a:t>
            </a:r>
            <a:endParaRPr lang="en-US" dirty="0">
              <a:cs typeface="Arial"/>
            </a:endParaRPr>
          </a:p>
          <a:p>
            <a:pPr lvl="2"/>
            <a:r>
              <a:rPr lang="en-US" dirty="0"/>
              <a:t>E.g., instead of MAC padding, send mgmt. frames to report RSSI / SINR / MCS headroom / buffer depth by AC/TID / time to live for frames at head of each buffer / statistics / </a:t>
            </a:r>
            <a:r>
              <a:rPr lang="en-US" dirty="0" err="1"/>
              <a:t>etc</a:t>
            </a:r>
            <a:endParaRPr lang="en-US" dirty="0"/>
          </a:p>
          <a:p>
            <a:pPr marL="182245" lvl="1"/>
            <a:r>
              <a:rPr lang="en-US" dirty="0"/>
              <a:t>Reduced CSI feedback</a:t>
            </a:r>
            <a:endParaRPr lang="en-US" dirty="0">
              <a:cs typeface="Arial"/>
            </a:endParaRPr>
          </a:p>
          <a:p>
            <a:pPr marL="182245" lvl="1"/>
            <a:r>
              <a:rPr lang="en-US" dirty="0"/>
              <a:t>Time-based MU on DL</a:t>
            </a:r>
            <a:endParaRPr lang="en-US" dirty="0">
              <a:cs typeface="Arial"/>
            </a:endParaRPr>
          </a:p>
          <a:p>
            <a:pPr lvl="2"/>
            <a:r>
              <a:rPr lang="en-US" dirty="0"/>
              <a:t>Send AMPDUs to multiple different RAs in the same RU; e.g., generalize the AID</a:t>
            </a:r>
          </a:p>
          <a:p>
            <a:pPr marL="182245" lvl="1"/>
            <a:r>
              <a:rPr lang="en-US" dirty="0"/>
              <a:t>Secondary channel access</a:t>
            </a:r>
            <a:endParaRPr lang="en-US" dirty="0">
              <a:cs typeface="Arial"/>
            </a:endParaRPr>
          </a:p>
          <a:p>
            <a:pPr lvl="2"/>
            <a:r>
              <a:rPr lang="en-US" dirty="0"/>
              <a:t>Without loss of reliability</a:t>
            </a:r>
          </a:p>
          <a:p>
            <a:pPr marL="182245" lvl="1"/>
            <a:r>
              <a:rPr lang="en-US" dirty="0"/>
              <a:t>Dynamic preamble puncturing &amp; TB punctured PPDU</a:t>
            </a:r>
            <a:endParaRPr lang="en-US" dirty="0">
              <a:cs typeface="Arial"/>
            </a:endParaRPr>
          </a:p>
          <a:p>
            <a:endParaRPr lang="en-AU" dirty="0"/>
          </a:p>
        </p:txBody>
      </p:sp>
      <p:sp>
        <p:nvSpPr>
          <p:cNvPr id="4" name="Slide Number Placeholder 3">
            <a:extLst>
              <a:ext uri="{FF2B5EF4-FFF2-40B4-BE49-F238E27FC236}">
                <a16:creationId xmlns:a16="http://schemas.microsoft.com/office/drawing/2014/main" id="{F5E9389F-9133-A231-5B5E-D428F89E8A37}"/>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20</a:t>
            </a:fld>
            <a:endParaRPr lang="en-US" dirty="0"/>
          </a:p>
        </p:txBody>
      </p:sp>
      <p:sp>
        <p:nvSpPr>
          <p:cNvPr id="5" name="Footer Placeholder 4">
            <a:extLst>
              <a:ext uri="{FF2B5EF4-FFF2-40B4-BE49-F238E27FC236}">
                <a16:creationId xmlns:a16="http://schemas.microsoft.com/office/drawing/2014/main" id="{61035088-EBB4-6824-578C-62459661501A}"/>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spTree>
    <p:extLst>
      <p:ext uri="{BB962C8B-B14F-4D97-AF65-F5344CB8AC3E}">
        <p14:creationId xmlns:p14="http://schemas.microsoft.com/office/powerpoint/2010/main" val="1684239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D713-271A-422E-41FD-5885B091B9D0}"/>
              </a:ext>
            </a:extLst>
          </p:cNvPr>
          <p:cNvSpPr>
            <a:spLocks noGrp="1"/>
          </p:cNvSpPr>
          <p:nvPr>
            <p:ph type="title"/>
          </p:nvPr>
        </p:nvSpPr>
        <p:spPr/>
        <p:txBody>
          <a:bodyPr/>
          <a:lstStyle/>
          <a:p>
            <a:r>
              <a:rPr lang="en-AU" dirty="0"/>
              <a:t>There are a few features with lower priority for enterprise use cases</a:t>
            </a:r>
          </a:p>
        </p:txBody>
      </p:sp>
      <p:sp>
        <p:nvSpPr>
          <p:cNvPr id="3" name="Content Placeholder 2">
            <a:extLst>
              <a:ext uri="{FF2B5EF4-FFF2-40B4-BE49-F238E27FC236}">
                <a16:creationId xmlns:a16="http://schemas.microsoft.com/office/drawing/2014/main" id="{65C94ABF-077C-2D0D-E2BD-8161493B148A}"/>
              </a:ext>
            </a:extLst>
          </p:cNvPr>
          <p:cNvSpPr>
            <a:spLocks noGrp="1"/>
          </p:cNvSpPr>
          <p:nvPr>
            <p:ph idx="1"/>
          </p:nvPr>
        </p:nvSpPr>
        <p:spPr/>
        <p:txBody>
          <a:bodyPr/>
          <a:lstStyle/>
          <a:p>
            <a:pPr marL="1270" lvl="1" indent="0">
              <a:buNone/>
            </a:pPr>
            <a:r>
              <a:rPr lang="en-AU" b="1">
                <a:cs typeface="Arial"/>
              </a:rPr>
              <a:t>Lower priority for enterprise</a:t>
            </a:r>
            <a:endParaRPr lang="en-US" dirty="0">
              <a:cs typeface="Arial"/>
            </a:endParaRPr>
          </a:p>
          <a:p>
            <a:pPr marL="182245" lvl="1"/>
            <a:r>
              <a:rPr lang="en-US" dirty="0"/>
              <a:t>16KQAM</a:t>
            </a:r>
            <a:endParaRPr lang="en-US" dirty="0">
              <a:cs typeface="Arial"/>
            </a:endParaRPr>
          </a:p>
          <a:p>
            <a:pPr lvl="2"/>
            <a:r>
              <a:rPr lang="en-US" dirty="0" err="1"/>
              <a:t>mmWave</a:t>
            </a:r>
            <a:r>
              <a:rPr lang="en-US" dirty="0"/>
              <a:t> with MLO will provide greater &amp; more usable gains</a:t>
            </a:r>
          </a:p>
          <a:p>
            <a:pPr marL="182245" lvl="1"/>
            <a:r>
              <a:rPr lang="en-US" dirty="0"/>
              <a:t>480 / 640 MHz in 6 GHz</a:t>
            </a:r>
            <a:endParaRPr lang="en-US" dirty="0">
              <a:cs typeface="Arial"/>
            </a:endParaRPr>
          </a:p>
          <a:p>
            <a:pPr lvl="2"/>
            <a:r>
              <a:rPr lang="en-US" dirty="0" err="1"/>
              <a:t>mmWave</a:t>
            </a:r>
            <a:r>
              <a:rPr lang="en-US" dirty="0"/>
              <a:t> with MLO will provide greater &amp; more usable gains</a:t>
            </a:r>
          </a:p>
          <a:p>
            <a:pPr marL="182245" lvl="1"/>
            <a:r>
              <a:rPr lang="en-US" dirty="0"/>
              <a:t>A-PPDU</a:t>
            </a:r>
            <a:endParaRPr lang="en-US" dirty="0">
              <a:cs typeface="Arial"/>
            </a:endParaRPr>
          </a:p>
          <a:p>
            <a:pPr lvl="2"/>
            <a:r>
              <a:rPr lang="en-US" dirty="0"/>
              <a:t>Since 320 MHz is not a commonly-used bandwidth in enterprise use cases</a:t>
            </a:r>
          </a:p>
          <a:p>
            <a:pPr marL="182245" lvl="1"/>
            <a:r>
              <a:rPr lang="en-US" dirty="0"/>
              <a:t>16 SS in a single AP</a:t>
            </a:r>
            <a:endParaRPr lang="en-US" baseline="30000" dirty="0">
              <a:cs typeface="Arial"/>
            </a:endParaRPr>
          </a:p>
          <a:p>
            <a:pPr lvl="2"/>
            <a:r>
              <a:rPr lang="en-US" dirty="0"/>
              <a:t>The advent of 6 GHz has reduced the need for higher TX chain counts per band, and having 8 antennas per band still provides plenty of headroom</a:t>
            </a:r>
            <a:r>
              <a:rPr lang="en-US" baseline="30000" dirty="0"/>
              <a:t>[10]</a:t>
            </a:r>
            <a:endParaRPr lang="en-US" dirty="0"/>
          </a:p>
          <a:p>
            <a:pPr lvl="2"/>
            <a:r>
              <a:rPr lang="en-US" dirty="0"/>
              <a:t>16SS in a single link might be a feature more suitable for next-next-gen</a:t>
            </a:r>
            <a:endParaRPr lang="en-AU" dirty="0"/>
          </a:p>
        </p:txBody>
      </p:sp>
      <p:sp>
        <p:nvSpPr>
          <p:cNvPr id="4" name="Slide Number Placeholder 3">
            <a:extLst>
              <a:ext uri="{FF2B5EF4-FFF2-40B4-BE49-F238E27FC236}">
                <a16:creationId xmlns:a16="http://schemas.microsoft.com/office/drawing/2014/main" id="{F5E9389F-9133-A231-5B5E-D428F89E8A37}"/>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21</a:t>
            </a:fld>
            <a:endParaRPr lang="en-US" dirty="0"/>
          </a:p>
        </p:txBody>
      </p:sp>
      <p:sp>
        <p:nvSpPr>
          <p:cNvPr id="5" name="Footer Placeholder 4">
            <a:extLst>
              <a:ext uri="{FF2B5EF4-FFF2-40B4-BE49-F238E27FC236}">
                <a16:creationId xmlns:a16="http://schemas.microsoft.com/office/drawing/2014/main" id="{61035088-EBB4-6824-578C-62459661501A}"/>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spTree>
    <p:extLst>
      <p:ext uri="{BB962C8B-B14F-4D97-AF65-F5344CB8AC3E}">
        <p14:creationId xmlns:p14="http://schemas.microsoft.com/office/powerpoint/2010/main" val="339864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7319-CC17-0319-B13A-9FC721304027}"/>
              </a:ext>
            </a:extLst>
          </p:cNvPr>
          <p:cNvSpPr>
            <a:spLocks noGrp="1"/>
          </p:cNvSpPr>
          <p:nvPr>
            <p:ph type="title"/>
          </p:nvPr>
        </p:nvSpPr>
        <p:spPr>
          <a:xfrm>
            <a:off x="685800" y="685800"/>
            <a:ext cx="8305800" cy="1066800"/>
          </a:xfrm>
        </p:spPr>
        <p:txBody>
          <a:bodyPr/>
          <a:lstStyle/>
          <a:p>
            <a:r>
              <a:rPr lang="en-US" sz="2000" dirty="0"/>
              <a:t>Four features are very interesting from an enterprise perspective for the next gen and should be supported by the PAR &amp; CSD</a:t>
            </a:r>
            <a:endParaRPr lang="en-AU" sz="2000" dirty="0"/>
          </a:p>
        </p:txBody>
      </p:sp>
      <p:sp>
        <p:nvSpPr>
          <p:cNvPr id="3" name="Content Placeholder 2">
            <a:extLst>
              <a:ext uri="{FF2B5EF4-FFF2-40B4-BE49-F238E27FC236}">
                <a16:creationId xmlns:a16="http://schemas.microsoft.com/office/drawing/2014/main" id="{4D81B841-229F-5A17-B24F-630F82C2B6C8}"/>
              </a:ext>
            </a:extLst>
          </p:cNvPr>
          <p:cNvSpPr>
            <a:spLocks noGrp="1"/>
          </p:cNvSpPr>
          <p:nvPr>
            <p:ph idx="1"/>
          </p:nvPr>
        </p:nvSpPr>
        <p:spPr/>
        <p:txBody>
          <a:bodyPr/>
          <a:lstStyle/>
          <a:p>
            <a:endParaRPr lang="en-AU" dirty="0"/>
          </a:p>
        </p:txBody>
      </p:sp>
      <p:sp>
        <p:nvSpPr>
          <p:cNvPr id="4" name="Slide Number Placeholder 3">
            <a:extLst>
              <a:ext uri="{FF2B5EF4-FFF2-40B4-BE49-F238E27FC236}">
                <a16:creationId xmlns:a16="http://schemas.microsoft.com/office/drawing/2014/main" id="{BE52805C-9623-31AF-61A6-559FDE4D0B56}"/>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22</a:t>
            </a:fld>
            <a:endParaRPr lang="en-US" dirty="0"/>
          </a:p>
        </p:txBody>
      </p:sp>
      <p:sp>
        <p:nvSpPr>
          <p:cNvPr id="5" name="Footer Placeholder 4">
            <a:extLst>
              <a:ext uri="{FF2B5EF4-FFF2-40B4-BE49-F238E27FC236}">
                <a16:creationId xmlns:a16="http://schemas.microsoft.com/office/drawing/2014/main" id="{89BE2287-D4E3-3306-6EAD-C5D8CA79AB8D}"/>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graphicFrame>
        <p:nvGraphicFramePr>
          <p:cNvPr id="6" name="Table 6">
            <a:extLst>
              <a:ext uri="{FF2B5EF4-FFF2-40B4-BE49-F238E27FC236}">
                <a16:creationId xmlns:a16="http://schemas.microsoft.com/office/drawing/2014/main" id="{7E0CBDEE-1ADE-8D1F-44FC-1D0369C31993}"/>
              </a:ext>
            </a:extLst>
          </p:cNvPr>
          <p:cNvGraphicFramePr>
            <a:graphicFrameLocks noGrp="1"/>
          </p:cNvGraphicFramePr>
          <p:nvPr>
            <p:extLst>
              <p:ext uri="{D42A27DB-BD31-4B8C-83A1-F6EECF244321}">
                <p14:modId xmlns:p14="http://schemas.microsoft.com/office/powerpoint/2010/main" val="658952774"/>
              </p:ext>
            </p:extLst>
          </p:nvPr>
        </p:nvGraphicFramePr>
        <p:xfrm>
          <a:off x="152400" y="1676400"/>
          <a:ext cx="8839200" cy="4450080"/>
        </p:xfrm>
        <a:graphic>
          <a:graphicData uri="http://schemas.openxmlformats.org/drawingml/2006/table">
            <a:tbl>
              <a:tblPr firstRow="1" bandRow="1">
                <a:tableStyleId>{21E4AEA4-8DFA-4A89-87EB-49C32662AFE0}</a:tableStyleId>
              </a:tblPr>
              <a:tblGrid>
                <a:gridCol w="1386542">
                  <a:extLst>
                    <a:ext uri="{9D8B030D-6E8A-4147-A177-3AD203B41FA5}">
                      <a16:colId xmlns:a16="http://schemas.microsoft.com/office/drawing/2014/main" val="1688315098"/>
                    </a:ext>
                  </a:extLst>
                </a:gridCol>
                <a:gridCol w="7452658">
                  <a:extLst>
                    <a:ext uri="{9D8B030D-6E8A-4147-A177-3AD203B41FA5}">
                      <a16:colId xmlns:a16="http://schemas.microsoft.com/office/drawing/2014/main" val="3355830348"/>
                    </a:ext>
                  </a:extLst>
                </a:gridCol>
              </a:tblGrid>
              <a:tr h="152400">
                <a:tc>
                  <a:txBody>
                    <a:bodyPr/>
                    <a:lstStyle/>
                    <a:p>
                      <a:r>
                        <a:rPr lang="en-AU" dirty="0"/>
                        <a:t>Feature</a:t>
                      </a:r>
                    </a:p>
                  </a:txBody>
                  <a:tcPr/>
                </a:tc>
                <a:tc>
                  <a:txBody>
                    <a:bodyPr/>
                    <a:lstStyle/>
                    <a:p>
                      <a:r>
                        <a:rPr lang="en-AU" dirty="0"/>
                        <a:t>Commentary</a:t>
                      </a:r>
                    </a:p>
                  </a:txBody>
                  <a:tcPr/>
                </a:tc>
                <a:extLst>
                  <a:ext uri="{0D108BD9-81ED-4DB2-BD59-A6C34878D82A}">
                    <a16:rowId xmlns:a16="http://schemas.microsoft.com/office/drawing/2014/main" val="2692832352"/>
                  </a:ext>
                </a:extLst>
              </a:tr>
              <a:tr h="822960">
                <a:tc>
                  <a:txBody>
                    <a:bodyPr/>
                    <a:lstStyle/>
                    <a:p>
                      <a:pPr>
                        <a:spcBef>
                          <a:spcPts val="800"/>
                        </a:spcBef>
                      </a:pPr>
                      <a:r>
                        <a:rPr lang="en-AU" sz="1600" b="1" dirty="0"/>
                        <a:t>Multi-AP</a:t>
                      </a:r>
                    </a:p>
                  </a:txBody>
                  <a:tcPr/>
                </a:tc>
                <a:tc>
                  <a:txBody>
                    <a:bodyPr/>
                    <a:lstStyle/>
                    <a:p>
                      <a:pPr marL="180975" lvl="0" indent="-180975">
                        <a:spcBef>
                          <a:spcPts val="800"/>
                        </a:spcBef>
                        <a:buFont typeface="Arial" panose="020B0604020202020204" pitchFamily="34" charset="0"/>
                        <a:buChar char="•"/>
                      </a:pPr>
                      <a:r>
                        <a:rPr lang="en-US" sz="1600" dirty="0"/>
                        <a:t>Increased reliability through better collision avoidance </a:t>
                      </a:r>
                    </a:p>
                    <a:p>
                      <a:pPr marL="180975" lvl="0" indent="-180975">
                        <a:spcBef>
                          <a:spcPts val="800"/>
                        </a:spcBef>
                        <a:buFont typeface="Arial" panose="020B0604020202020204" pitchFamily="34" charset="0"/>
                        <a:buChar char="•"/>
                      </a:pPr>
                      <a:r>
                        <a:rPr lang="en-US" sz="1600" dirty="0"/>
                        <a:t>Higher &amp; more predictable MCSs during spatial reuse</a:t>
                      </a:r>
                    </a:p>
                    <a:p>
                      <a:pPr marL="180975" lvl="0" indent="-180975">
                        <a:spcBef>
                          <a:spcPts val="800"/>
                        </a:spcBef>
                        <a:buFont typeface="Arial" panose="020B0604020202020204" pitchFamily="34" charset="0"/>
                        <a:buChar char="•"/>
                      </a:pPr>
                      <a:r>
                        <a:rPr lang="en-US" sz="1600" dirty="0"/>
                        <a:t>Lower latency for critical traffic </a:t>
                      </a:r>
                    </a:p>
                    <a:p>
                      <a:pPr marL="180975" lvl="0" indent="-180975">
                        <a:spcBef>
                          <a:spcPts val="800"/>
                        </a:spcBef>
                        <a:buFont typeface="Arial" panose="020B0604020202020204" pitchFamily="34" charset="0"/>
                        <a:buChar char="•"/>
                      </a:pPr>
                      <a:r>
                        <a:rPr lang="en-US" sz="1600" dirty="0"/>
                        <a:t>Some Multi-AP technologies seem more feasible than others</a:t>
                      </a:r>
                    </a:p>
                  </a:txBody>
                  <a:tcPr/>
                </a:tc>
                <a:extLst>
                  <a:ext uri="{0D108BD9-81ED-4DB2-BD59-A6C34878D82A}">
                    <a16:rowId xmlns:a16="http://schemas.microsoft.com/office/drawing/2014/main" val="504856314"/>
                  </a:ext>
                </a:extLst>
              </a:tr>
              <a:tr h="822960">
                <a:tc>
                  <a:txBody>
                    <a:bodyPr/>
                    <a:lstStyle/>
                    <a:p>
                      <a:pPr>
                        <a:spcBef>
                          <a:spcPts val="800"/>
                        </a:spcBef>
                      </a:pPr>
                      <a:r>
                        <a:rPr lang="en-AU" sz="1600" b="1" dirty="0" err="1"/>
                        <a:t>mmWave</a:t>
                      </a:r>
                      <a:endParaRPr lang="en-AU" sz="1600" b="1" dirty="0"/>
                    </a:p>
                  </a:txBody>
                  <a:tcPr/>
                </a:tc>
                <a:tc>
                  <a:txBody>
                    <a:bodyPr/>
                    <a:lstStyle/>
                    <a:p>
                      <a:pPr marL="180975" lvl="0" indent="-180975">
                        <a:spcBef>
                          <a:spcPts val="800"/>
                        </a:spcBef>
                        <a:buFont typeface="Arial" panose="020B0604020202020204" pitchFamily="34" charset="0"/>
                        <a:buChar char="•"/>
                      </a:pPr>
                      <a:r>
                        <a:rPr lang="en-US" sz="1600" dirty="0"/>
                        <a:t>Given the introduction of MLO, </a:t>
                      </a:r>
                      <a:r>
                        <a:rPr lang="en-US" sz="1600" dirty="0" err="1"/>
                        <a:t>mmWave</a:t>
                      </a:r>
                      <a:r>
                        <a:rPr lang="en-US" sz="1600" dirty="0"/>
                        <a:t> is now:</a:t>
                      </a:r>
                    </a:p>
                    <a:p>
                      <a:pPr marL="361950" lvl="1" indent="-180975">
                        <a:spcBef>
                          <a:spcPts val="400"/>
                        </a:spcBef>
                        <a:buFont typeface="Arial" panose="020B0604020202020204" pitchFamily="34" charset="0"/>
                        <a:buChar char="-"/>
                      </a:pPr>
                      <a:r>
                        <a:rPr lang="en-US" sz="1400" dirty="0"/>
                        <a:t>synergistic with classic 802.11 </a:t>
                      </a:r>
                    </a:p>
                    <a:p>
                      <a:pPr marL="361950" lvl="1" indent="-180975">
                        <a:spcBef>
                          <a:spcPts val="400"/>
                        </a:spcBef>
                        <a:buFont typeface="Arial" panose="020B0604020202020204" pitchFamily="34" charset="0"/>
                        <a:buChar char="-"/>
                      </a:pPr>
                      <a:r>
                        <a:rPr lang="en-US" sz="1400" dirty="0"/>
                        <a:t>superior to increasing the MCS or bandwidth of classic 802.11 </a:t>
                      </a:r>
                    </a:p>
                    <a:p>
                      <a:pPr marL="180975" lvl="0" indent="-180975">
                        <a:spcBef>
                          <a:spcPts val="800"/>
                        </a:spcBef>
                        <a:buFont typeface="Arial" panose="020B0604020202020204" pitchFamily="34" charset="0"/>
                        <a:buChar char="•"/>
                      </a:pPr>
                      <a:r>
                        <a:rPr lang="en-US" sz="1600" dirty="0"/>
                        <a:t>The enterprise is ready to adopt mmWave when clients do</a:t>
                      </a:r>
                    </a:p>
                  </a:txBody>
                  <a:tcPr/>
                </a:tc>
                <a:extLst>
                  <a:ext uri="{0D108BD9-81ED-4DB2-BD59-A6C34878D82A}">
                    <a16:rowId xmlns:a16="http://schemas.microsoft.com/office/drawing/2014/main" val="192342854"/>
                  </a:ext>
                </a:extLst>
              </a:tr>
              <a:tr h="193040">
                <a:tc>
                  <a:txBody>
                    <a:bodyPr/>
                    <a:lstStyle/>
                    <a:p>
                      <a:pPr>
                        <a:spcBef>
                          <a:spcPts val="800"/>
                        </a:spcBef>
                      </a:pPr>
                      <a:r>
                        <a:rPr lang="en-US" sz="1600" b="1" dirty="0"/>
                        <a:t>Hitless roaming </a:t>
                      </a:r>
                      <a:endParaRPr lang="en-AU" sz="1600" b="1" dirty="0"/>
                    </a:p>
                  </a:txBody>
                  <a:tcPr/>
                </a:tc>
                <a:tc>
                  <a:txBody>
                    <a:bodyPr/>
                    <a:lstStyle/>
                    <a:p>
                      <a:pPr marL="180975" indent="-180975">
                        <a:spcBef>
                          <a:spcPts val="800"/>
                        </a:spcBef>
                        <a:buFont typeface="Arial" panose="020B0604020202020204" pitchFamily="34" charset="0"/>
                        <a:buChar char="•"/>
                      </a:pPr>
                      <a:r>
                        <a:rPr lang="en-AU" sz="1600" dirty="0"/>
                        <a:t>Quasi </a:t>
                      </a:r>
                      <a:r>
                        <a:rPr lang="en-AU" sz="1600" i="1" dirty="0"/>
                        <a:t>make-before-break</a:t>
                      </a:r>
                    </a:p>
                  </a:txBody>
                  <a:tcPr/>
                </a:tc>
                <a:extLst>
                  <a:ext uri="{0D108BD9-81ED-4DB2-BD59-A6C34878D82A}">
                    <a16:rowId xmlns:a16="http://schemas.microsoft.com/office/drawing/2014/main" val="2244965418"/>
                  </a:ext>
                </a:extLst>
              </a:tr>
              <a:tr h="822960">
                <a:tc>
                  <a:txBody>
                    <a:bodyPr/>
                    <a:lstStyle/>
                    <a:p>
                      <a:pPr>
                        <a:spcBef>
                          <a:spcPts val="800"/>
                        </a:spcBef>
                      </a:pPr>
                      <a:r>
                        <a:rPr lang="en-AU" sz="1600" b="1" dirty="0"/>
                        <a:t>Enterprise class security</a:t>
                      </a:r>
                    </a:p>
                  </a:txBody>
                  <a:tcPr/>
                </a:tc>
                <a:tc>
                  <a:txBody>
                    <a:bodyPr/>
                    <a:lstStyle/>
                    <a:p>
                      <a:pPr marL="180975" marR="0" lvl="0" indent="-180975"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US" sz="1600" dirty="0"/>
                        <a:t>Mandating support for trusted 802.1X based security enables enterprise class security for all users …</a:t>
                      </a:r>
                    </a:p>
                    <a:p>
                      <a:pPr marL="180975" marR="0" lvl="0" indent="-180975"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US" sz="1600" dirty="0"/>
                        <a:t>... and makes more clients usable in enterprise use cases</a:t>
                      </a:r>
                      <a:endParaRPr lang="en-AU" sz="1600" dirty="0"/>
                    </a:p>
                  </a:txBody>
                  <a:tcPr/>
                </a:tc>
                <a:extLst>
                  <a:ext uri="{0D108BD9-81ED-4DB2-BD59-A6C34878D82A}">
                    <a16:rowId xmlns:a16="http://schemas.microsoft.com/office/drawing/2014/main" val="2422963746"/>
                  </a:ext>
                </a:extLst>
              </a:tr>
            </a:tbl>
          </a:graphicData>
        </a:graphic>
      </p:graphicFrame>
    </p:spTree>
    <p:extLst>
      <p:ext uri="{BB962C8B-B14F-4D97-AF65-F5344CB8AC3E}">
        <p14:creationId xmlns:p14="http://schemas.microsoft.com/office/powerpoint/2010/main" val="2197695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B6A69C-C8B8-9C00-F813-7916C4D48390}"/>
              </a:ext>
            </a:extLst>
          </p:cNvPr>
          <p:cNvSpPr>
            <a:spLocks noGrp="1"/>
          </p:cNvSpPr>
          <p:nvPr>
            <p:ph type="sldNum" sz="quarter" idx="4"/>
          </p:nvPr>
        </p:nvSpPr>
        <p:spPr/>
        <p:txBody>
          <a:bodyPr/>
          <a:lstStyle/>
          <a:p>
            <a:fld id="{2F5CCB13-0A32-4557-88E9-079F0C330695}" type="slidenum">
              <a:rPr lang="en-US" smtClean="0"/>
              <a:pPr/>
              <a:t>23</a:t>
            </a:fld>
            <a:endParaRPr lang="en-US" dirty="0"/>
          </a:p>
        </p:txBody>
      </p:sp>
      <p:sp>
        <p:nvSpPr>
          <p:cNvPr id="4" name="Footer Placeholder 3">
            <a:extLst>
              <a:ext uri="{FF2B5EF4-FFF2-40B4-BE49-F238E27FC236}">
                <a16:creationId xmlns:a16="http://schemas.microsoft.com/office/drawing/2014/main" id="{52DBB767-004F-0A02-F6F4-8A11CF2E7205}"/>
              </a:ext>
            </a:extLst>
          </p:cNvPr>
          <p:cNvSpPr>
            <a:spLocks noGrp="1"/>
          </p:cNvSpPr>
          <p:nvPr>
            <p:ph type="ftr" sz="quarter" idx="3"/>
          </p:nvPr>
        </p:nvSpPr>
        <p:spPr/>
        <p:txBody>
          <a:bodyPr/>
          <a:lstStyle/>
          <a:p>
            <a:r>
              <a:rPr lang="da-DK"/>
              <a:t>Hart et al. (Cisco Systems)</a:t>
            </a:r>
            <a:endParaRPr lang="en-AU" dirty="0"/>
          </a:p>
        </p:txBody>
      </p:sp>
      <p:graphicFrame>
        <p:nvGraphicFramePr>
          <p:cNvPr id="5" name="Table 6">
            <a:extLst>
              <a:ext uri="{FF2B5EF4-FFF2-40B4-BE49-F238E27FC236}">
                <a16:creationId xmlns:a16="http://schemas.microsoft.com/office/drawing/2014/main" id="{547F63B2-76E5-4919-7D3A-3413A586D4E2}"/>
              </a:ext>
            </a:extLst>
          </p:cNvPr>
          <p:cNvGraphicFramePr>
            <a:graphicFrameLocks noGrp="1"/>
          </p:cNvGraphicFramePr>
          <p:nvPr>
            <p:extLst>
              <p:ext uri="{D42A27DB-BD31-4B8C-83A1-F6EECF244321}">
                <p14:modId xmlns:p14="http://schemas.microsoft.com/office/powerpoint/2010/main" val="1343442586"/>
              </p:ext>
            </p:extLst>
          </p:nvPr>
        </p:nvGraphicFramePr>
        <p:xfrm>
          <a:off x="1200151" y="2061210"/>
          <a:ext cx="6743699" cy="2735580"/>
        </p:xfrm>
        <a:graphic>
          <a:graphicData uri="http://schemas.openxmlformats.org/drawingml/2006/table">
            <a:tbl>
              <a:tblPr firstRow="1" bandRow="1">
                <a:tableStyleId>{93296810-A885-4BE3-A3E7-6D5BEEA58F35}</a:tableStyleId>
              </a:tblPr>
              <a:tblGrid>
                <a:gridCol w="6743699">
                  <a:extLst>
                    <a:ext uri="{9D8B030D-6E8A-4147-A177-3AD203B41FA5}">
                      <a16:colId xmlns:a16="http://schemas.microsoft.com/office/drawing/2014/main" val="1481458388"/>
                    </a:ext>
                  </a:extLst>
                </a:gridCol>
              </a:tblGrid>
              <a:tr h="2735580">
                <a:tc>
                  <a:txBody>
                    <a:bodyPr/>
                    <a:lstStyle/>
                    <a:p>
                      <a:pPr algn="ctr"/>
                      <a:r>
                        <a:rPr lang="en-US" sz="3200" dirty="0"/>
                        <a:t>Backup</a:t>
                      </a:r>
                    </a:p>
                  </a:txBody>
                  <a:tcPr anchor="ctr"/>
                </a:tc>
                <a:extLst>
                  <a:ext uri="{0D108BD9-81ED-4DB2-BD59-A6C34878D82A}">
                    <a16:rowId xmlns:a16="http://schemas.microsoft.com/office/drawing/2014/main" val="903242063"/>
                  </a:ext>
                </a:extLst>
              </a:tr>
            </a:tbl>
          </a:graphicData>
        </a:graphic>
      </p:graphicFrame>
    </p:spTree>
    <p:extLst>
      <p:ext uri="{BB962C8B-B14F-4D97-AF65-F5344CB8AC3E}">
        <p14:creationId xmlns:p14="http://schemas.microsoft.com/office/powerpoint/2010/main" val="3003334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a:t>References</a:t>
            </a:r>
          </a:p>
        </p:txBody>
      </p:sp>
      <p:sp>
        <p:nvSpPr>
          <p:cNvPr id="3" name="Content Placeholder 2"/>
          <p:cNvSpPr>
            <a:spLocks noGrp="1"/>
          </p:cNvSpPr>
          <p:nvPr>
            <p:ph idx="1"/>
          </p:nvPr>
        </p:nvSpPr>
        <p:spPr/>
        <p:txBody>
          <a:bodyPr/>
          <a:lstStyle/>
          <a:p>
            <a:pPr marL="1588" lvl="1" indent="0">
              <a:buNone/>
            </a:pPr>
            <a:r>
              <a:rPr lang="en-US" dirty="0"/>
              <a:t>[1] Many presentations at WNG from January 2022 to July 2022 at </a:t>
            </a:r>
            <a:r>
              <a:rPr lang="en-US" dirty="0">
                <a:hlinkClick r:id="rId2"/>
              </a:rPr>
              <a:t>https://mentor.ieee.org/802.11/documents?is_group=0wng</a:t>
            </a:r>
            <a:r>
              <a:rPr lang="en-US" dirty="0"/>
              <a:t> </a:t>
            </a:r>
          </a:p>
          <a:p>
            <a:pPr marL="1588" lvl="1" indent="0">
              <a:buNone/>
            </a:pPr>
            <a:r>
              <a:rPr lang="en-US" dirty="0"/>
              <a:t>[2] Brian Hart (Cisco Systems), “Candidate Technology Review”, </a:t>
            </a:r>
            <a:r>
              <a:rPr lang="en-US" dirty="0">
                <a:hlinkClick r:id="rId3"/>
              </a:rPr>
              <a:t>https://mentor.ieee.org/802.11/dcn/18/11-18-1549-00-0eht-candidate-technology-review.pptx</a:t>
            </a:r>
            <a:r>
              <a:rPr lang="en-US" dirty="0"/>
              <a:t>  </a:t>
            </a:r>
          </a:p>
          <a:p>
            <a:pPr marL="1588" lvl="1" indent="0">
              <a:buNone/>
            </a:pPr>
            <a:r>
              <a:rPr lang="en-US" dirty="0"/>
              <a:t>// For higher footnotes, see rest of Backup</a:t>
            </a:r>
          </a:p>
          <a:p>
            <a:pPr marL="1588" lvl="1" indent="0">
              <a:buNone/>
            </a:pPr>
            <a:r>
              <a:rPr lang="en-US" dirty="0"/>
              <a:t>	</a:t>
            </a:r>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24</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spTree>
    <p:extLst>
      <p:ext uri="{BB962C8B-B14F-4D97-AF65-F5344CB8AC3E}">
        <p14:creationId xmlns:p14="http://schemas.microsoft.com/office/powerpoint/2010/main" val="565653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a:t>[3] Enterprise Use Cases</a:t>
            </a:r>
          </a:p>
        </p:txBody>
      </p:sp>
      <p:sp>
        <p:nvSpPr>
          <p:cNvPr id="3" name="Content Placeholder 2"/>
          <p:cNvSpPr>
            <a:spLocks noGrp="1"/>
          </p:cNvSpPr>
          <p:nvPr>
            <p:ph idx="1"/>
          </p:nvPr>
        </p:nvSpPr>
        <p:spPr>
          <a:xfrm>
            <a:off x="685800" y="1981200"/>
            <a:ext cx="7772400" cy="685800"/>
          </a:xfrm>
        </p:spPr>
        <p:txBody>
          <a:bodyPr/>
          <a:lstStyle/>
          <a:p>
            <a:pPr marL="0" indent="0">
              <a:spcBef>
                <a:spcPts val="600"/>
              </a:spcBef>
            </a:pPr>
            <a:r>
              <a:rPr lang="en-US" b="0" dirty="0"/>
              <a:t>Enterprise use cases include delivering the missions of:</a:t>
            </a:r>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25</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sp>
        <p:nvSpPr>
          <p:cNvPr id="6" name="Content Placeholder 2">
            <a:extLst>
              <a:ext uri="{FF2B5EF4-FFF2-40B4-BE49-F238E27FC236}">
                <a16:creationId xmlns:a16="http://schemas.microsoft.com/office/drawing/2014/main" id="{CCCA695F-E848-C8F1-374A-D6DB47C755D8}"/>
              </a:ext>
            </a:extLst>
          </p:cNvPr>
          <p:cNvSpPr txBox="1">
            <a:spLocks/>
          </p:cNvSpPr>
          <p:nvPr/>
        </p:nvSpPr>
        <p:spPr bwMode="auto">
          <a:xfrm>
            <a:off x="4800600" y="2667000"/>
            <a:ext cx="3733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71450" indent="-171450">
              <a:spcBef>
                <a:spcPts val="600"/>
              </a:spcBef>
              <a:buFont typeface="Arial" panose="020B0604020202020204" pitchFamily="34" charset="0"/>
              <a:buChar char="•"/>
            </a:pPr>
            <a:r>
              <a:rPr lang="en-US" sz="1800" b="0" kern="0" dirty="0"/>
              <a:t>Government</a:t>
            </a:r>
          </a:p>
          <a:p>
            <a:pPr marL="171450" indent="-171450">
              <a:spcBef>
                <a:spcPts val="600"/>
              </a:spcBef>
              <a:buFont typeface="Arial" panose="020B0604020202020204" pitchFamily="34" charset="0"/>
              <a:buChar char="•"/>
            </a:pPr>
            <a:r>
              <a:rPr lang="en-US" sz="1800" b="0" kern="0" dirty="0"/>
              <a:t>Healthcare</a:t>
            </a:r>
          </a:p>
          <a:p>
            <a:pPr marL="171450" indent="-171450">
              <a:spcBef>
                <a:spcPts val="600"/>
              </a:spcBef>
              <a:buFont typeface="Arial" panose="020B0604020202020204" pitchFamily="34" charset="0"/>
              <a:buChar char="•"/>
            </a:pPr>
            <a:r>
              <a:rPr lang="en-US" sz="1800" b="0" kern="0" dirty="0"/>
              <a:t>Manufacturing</a:t>
            </a:r>
          </a:p>
          <a:p>
            <a:pPr marL="171450" indent="-171450">
              <a:spcBef>
                <a:spcPts val="600"/>
              </a:spcBef>
              <a:buFont typeface="Arial" panose="020B0604020202020204" pitchFamily="34" charset="0"/>
              <a:buChar char="•"/>
            </a:pPr>
            <a:r>
              <a:rPr lang="en-US" sz="1800" b="0" kern="0" dirty="0"/>
              <a:t>Oil &amp; Gas</a:t>
            </a:r>
          </a:p>
          <a:p>
            <a:pPr marL="171450" indent="-171450">
              <a:spcBef>
                <a:spcPts val="600"/>
              </a:spcBef>
              <a:buFont typeface="Arial" panose="020B0604020202020204" pitchFamily="34" charset="0"/>
              <a:buChar char="•"/>
            </a:pPr>
            <a:r>
              <a:rPr lang="en-US" sz="1800" b="0" kern="0" dirty="0"/>
              <a:t>Distribution Hubs</a:t>
            </a:r>
          </a:p>
          <a:p>
            <a:pPr marL="171450" indent="-171450">
              <a:spcBef>
                <a:spcPts val="600"/>
              </a:spcBef>
              <a:buFont typeface="Arial" panose="020B0604020202020204" pitchFamily="34" charset="0"/>
              <a:buChar char="•"/>
            </a:pPr>
            <a:r>
              <a:rPr lang="en-US" sz="1800" b="0" kern="0" dirty="0"/>
              <a:t>Sports and Entertainment</a:t>
            </a:r>
          </a:p>
          <a:p>
            <a:pPr marL="0" indent="0">
              <a:spcBef>
                <a:spcPts val="600"/>
              </a:spcBef>
            </a:pPr>
            <a:r>
              <a:rPr lang="en-US" sz="1800" b="0" kern="0" dirty="0"/>
              <a:t>…</a:t>
            </a:r>
          </a:p>
          <a:p>
            <a:pPr marL="171450" indent="-171450">
              <a:spcBef>
                <a:spcPts val="600"/>
              </a:spcBef>
              <a:buFont typeface="Arial" panose="020B0604020202020204" pitchFamily="34" charset="0"/>
              <a:buChar char="•"/>
            </a:pPr>
            <a:endParaRPr lang="en-US" sz="1800" b="0" kern="0" dirty="0"/>
          </a:p>
          <a:p>
            <a:pPr marL="171450" indent="-171450">
              <a:spcBef>
                <a:spcPts val="600"/>
              </a:spcBef>
              <a:buFont typeface="Arial" panose="020B0604020202020204" pitchFamily="34" charset="0"/>
              <a:buChar char="•"/>
            </a:pPr>
            <a:endParaRPr lang="en-US" sz="1800" b="0" kern="0" dirty="0"/>
          </a:p>
        </p:txBody>
      </p:sp>
      <p:sp>
        <p:nvSpPr>
          <p:cNvPr id="7" name="Content Placeholder 2">
            <a:extLst>
              <a:ext uri="{FF2B5EF4-FFF2-40B4-BE49-F238E27FC236}">
                <a16:creationId xmlns:a16="http://schemas.microsoft.com/office/drawing/2014/main" id="{C5E490D7-FBDF-60A3-139E-AFFBF6F4FE97}"/>
              </a:ext>
            </a:extLst>
          </p:cNvPr>
          <p:cNvSpPr txBox="1">
            <a:spLocks/>
          </p:cNvSpPr>
          <p:nvPr/>
        </p:nvSpPr>
        <p:spPr bwMode="auto">
          <a:xfrm>
            <a:off x="685800" y="2667000"/>
            <a:ext cx="396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71450" indent="-171450">
              <a:spcBef>
                <a:spcPts val="600"/>
              </a:spcBef>
              <a:buFont typeface="Arial" panose="020B0604020202020204" pitchFamily="34" charset="0"/>
              <a:buChar char="•"/>
            </a:pPr>
            <a:r>
              <a:rPr lang="en-US" sz="1800" b="0" kern="0" dirty="0"/>
              <a:t>Central Offices (e.g., headquarters)</a:t>
            </a:r>
          </a:p>
          <a:p>
            <a:pPr marL="171450" indent="-171450" defTabSz="933450">
              <a:spcBef>
                <a:spcPts val="600"/>
              </a:spcBef>
              <a:buFont typeface="Arial" panose="020B0604020202020204" pitchFamily="34" charset="0"/>
              <a:buChar char="•"/>
              <a:defRPr/>
            </a:pPr>
            <a:r>
              <a:rPr lang="en-US" sz="1800" b="0" kern="0" dirty="0"/>
              <a:t>Branch Offices (e.g., small office, coffee shop)</a:t>
            </a:r>
          </a:p>
          <a:p>
            <a:pPr marL="171450" indent="-171450">
              <a:spcBef>
                <a:spcPts val="600"/>
              </a:spcBef>
              <a:buFont typeface="Arial" panose="020B0604020202020204" pitchFamily="34" charset="0"/>
              <a:buChar char="•"/>
            </a:pPr>
            <a:r>
              <a:rPr lang="en-US" sz="1800" b="0" kern="0" dirty="0"/>
              <a:t>Hybrid Work From Home</a:t>
            </a:r>
          </a:p>
          <a:p>
            <a:pPr marL="171450" indent="-171450">
              <a:spcBef>
                <a:spcPts val="600"/>
              </a:spcBef>
              <a:buFont typeface="Arial" panose="020B0604020202020204" pitchFamily="34" charset="0"/>
              <a:buChar char="•"/>
            </a:pPr>
            <a:r>
              <a:rPr lang="en-US" sz="1800" b="0" kern="0" dirty="0"/>
              <a:t>Service Provider Networks</a:t>
            </a:r>
          </a:p>
          <a:p>
            <a:pPr marL="171450" indent="-171450">
              <a:spcBef>
                <a:spcPts val="600"/>
              </a:spcBef>
              <a:buFont typeface="Arial" panose="020B0604020202020204" pitchFamily="34" charset="0"/>
              <a:buChar char="•"/>
            </a:pPr>
            <a:r>
              <a:rPr lang="en-US" sz="1800" b="0" kern="0" dirty="0"/>
              <a:t>Managed Networks</a:t>
            </a:r>
          </a:p>
          <a:p>
            <a:pPr marL="171450" indent="-171450">
              <a:spcBef>
                <a:spcPts val="600"/>
              </a:spcBef>
              <a:buFont typeface="Arial" panose="020B0604020202020204" pitchFamily="34" charset="0"/>
              <a:buChar char="•"/>
            </a:pPr>
            <a:r>
              <a:rPr lang="en-US" sz="1800" b="0" kern="0" dirty="0"/>
              <a:t>Education (K-12, tertiary)</a:t>
            </a:r>
          </a:p>
          <a:p>
            <a:pPr marL="171450" indent="-171450">
              <a:spcBef>
                <a:spcPts val="600"/>
              </a:spcBef>
              <a:buFont typeface="Arial" panose="020B0604020202020204" pitchFamily="34" charset="0"/>
              <a:buChar char="•"/>
            </a:pPr>
            <a:r>
              <a:rPr lang="en-US" sz="1800" b="0" kern="0" dirty="0"/>
              <a:t>Hospitality (e.g., hotels) </a:t>
            </a:r>
          </a:p>
          <a:p>
            <a:pPr marL="171450" indent="-171450">
              <a:spcBef>
                <a:spcPts val="600"/>
              </a:spcBef>
              <a:buFont typeface="Arial" panose="020B0604020202020204" pitchFamily="34" charset="0"/>
              <a:buChar char="•"/>
            </a:pPr>
            <a:r>
              <a:rPr lang="en-US" sz="1800" b="0" kern="0" dirty="0"/>
              <a:t>Transit Hubs (e.g., airports)</a:t>
            </a:r>
          </a:p>
          <a:p>
            <a:pPr marL="171450" indent="-171450">
              <a:spcBef>
                <a:spcPts val="600"/>
              </a:spcBef>
              <a:buFont typeface="Arial" panose="020B0604020202020204" pitchFamily="34" charset="0"/>
              <a:buChar char="•"/>
            </a:pPr>
            <a:r>
              <a:rPr lang="en-US" sz="1800" b="0" kern="0" dirty="0"/>
              <a:t>Retail</a:t>
            </a:r>
          </a:p>
          <a:p>
            <a:pPr marL="171450" indent="-171450">
              <a:spcBef>
                <a:spcPts val="600"/>
              </a:spcBef>
              <a:buFont typeface="Arial" panose="020B0604020202020204" pitchFamily="34" charset="0"/>
              <a:buChar char="•"/>
            </a:pPr>
            <a:endParaRPr lang="en-US" sz="1800" b="0" kern="0" dirty="0"/>
          </a:p>
          <a:p>
            <a:pPr marL="171450" indent="-171450">
              <a:spcBef>
                <a:spcPts val="600"/>
              </a:spcBef>
              <a:buFont typeface="Arial" panose="020B0604020202020204" pitchFamily="34" charset="0"/>
              <a:buChar char="•"/>
            </a:pPr>
            <a:endParaRPr lang="en-US" sz="1800" b="0" kern="0" dirty="0"/>
          </a:p>
          <a:p>
            <a:pPr marL="171450" indent="-171450">
              <a:spcBef>
                <a:spcPts val="600"/>
              </a:spcBef>
              <a:buFont typeface="Arial" panose="020B0604020202020204" pitchFamily="34" charset="0"/>
              <a:buChar char="•"/>
            </a:pPr>
            <a:endParaRPr lang="en-US" sz="1800" b="0" kern="0" dirty="0"/>
          </a:p>
        </p:txBody>
      </p:sp>
    </p:spTree>
    <p:extLst>
      <p:ext uri="{BB962C8B-B14F-4D97-AF65-F5344CB8AC3E}">
        <p14:creationId xmlns:p14="http://schemas.microsoft.com/office/powerpoint/2010/main" val="2077258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a:t>[4a] Multi-AP Must Be Optimizable for How it Should be Deployed in Enterprise Use Cases (1/2)</a:t>
            </a:r>
          </a:p>
        </p:txBody>
      </p:sp>
      <p:sp>
        <p:nvSpPr>
          <p:cNvPr id="3" name="Content Placeholder 2"/>
          <p:cNvSpPr>
            <a:spLocks noGrp="1"/>
          </p:cNvSpPr>
          <p:nvPr>
            <p:ph idx="1"/>
          </p:nvPr>
        </p:nvSpPr>
        <p:spPr/>
        <p:txBody>
          <a:bodyPr/>
          <a:lstStyle/>
          <a:p>
            <a:pPr marL="1588" lvl="1" indent="0">
              <a:buNone/>
            </a:pPr>
            <a:r>
              <a:rPr lang="en-US" sz="1600" dirty="0"/>
              <a:t>Multi-AP needs to be designed and optimized given an understanding of how and why 802.11 is deployed in the enterprise, as follows …</a:t>
            </a:r>
          </a:p>
          <a:p>
            <a:pPr marL="527050" lvl="2" indent="-342900">
              <a:buFont typeface="+mj-lt"/>
              <a:buAutoNum type="arabicPeriod"/>
            </a:pPr>
            <a:r>
              <a:rPr lang="en-US" sz="1400" dirty="0"/>
              <a:t>Highest priority is to use </a:t>
            </a:r>
            <a:r>
              <a:rPr lang="en-US" sz="1400" b="1" dirty="0"/>
              <a:t>all the spectrum </a:t>
            </a:r>
            <a:r>
              <a:rPr lang="en-US" sz="1400" dirty="0"/>
              <a:t>in a deployment, in order to maximize the available capacity.</a:t>
            </a:r>
          </a:p>
          <a:p>
            <a:pPr marL="527050" lvl="2" indent="-342900">
              <a:buFont typeface="+mj-lt"/>
              <a:buAutoNum type="arabicPeriod"/>
            </a:pPr>
            <a:r>
              <a:rPr lang="en-US" sz="1400" dirty="0"/>
              <a:t>Then, the channel bandwidth is chosen to </a:t>
            </a:r>
            <a:r>
              <a:rPr lang="en-US" sz="1400" b="1" dirty="0"/>
              <a:t>maximize capacity/</a:t>
            </a:r>
            <a:r>
              <a:rPr lang="en-US" sz="1400" b="1" dirty="0" err="1"/>
              <a:t>QoE</a:t>
            </a:r>
            <a:r>
              <a:rPr lang="en-US" sz="1400" dirty="0"/>
              <a:t>. Real world experience indicates greater capacity/</a:t>
            </a:r>
            <a:r>
              <a:rPr lang="en-US" sz="1400" dirty="0" err="1"/>
              <a:t>QoE</a:t>
            </a:r>
            <a:r>
              <a:rPr lang="en-US" sz="1400" dirty="0"/>
              <a:t> from narrow-</a:t>
            </a:r>
            <a:r>
              <a:rPr lang="en-US" sz="1400" dirty="0" err="1"/>
              <a:t>ish</a:t>
            </a:r>
            <a:r>
              <a:rPr lang="en-US" sz="1400" dirty="0"/>
              <a:t> channels than from the widest channels. E.g., at 5 GHz, the BSS width “popularity” is 40 MHz &gt; 20 MHz ~ 80 MHz &gt;&gt; 160 MHz</a:t>
            </a:r>
            <a:r>
              <a:rPr lang="en-US" sz="1400" baseline="30000" dirty="0"/>
              <a:t>[4c]</a:t>
            </a:r>
            <a:r>
              <a:rPr lang="en-US" sz="1400" dirty="0"/>
              <a:t>. This seems to be due to many factors:</a:t>
            </a:r>
          </a:p>
          <a:p>
            <a:pPr lvl="3"/>
            <a:r>
              <a:rPr lang="en-US" sz="1200" dirty="0"/>
              <a:t>Legacy clients only operate on a narrower bandwidth</a:t>
            </a:r>
          </a:p>
          <a:p>
            <a:pPr lvl="3"/>
            <a:r>
              <a:rPr lang="en-US" sz="1200" dirty="0"/>
              <a:t>CSMA/CA has some corner-case issues with networks of overlapping BSSs (hidden/exposed nodes, slot </a:t>
            </a:r>
            <a:r>
              <a:rPr lang="en-US" sz="1200" dirty="0" err="1"/>
              <a:t>asynch</a:t>
            </a:r>
            <a:r>
              <a:rPr lang="en-US" sz="1200" baseline="30000" dirty="0"/>
              <a:t>[11]</a:t>
            </a:r>
            <a:r>
              <a:rPr lang="en-US" sz="1200" dirty="0"/>
              <a:t>), so minimizing BSS overlap seems to be effective in practice</a:t>
            </a:r>
          </a:p>
          <a:p>
            <a:pPr lvl="3"/>
            <a:r>
              <a:rPr lang="en-US" sz="1200" dirty="0"/>
              <a:t>With BSSs on narrower channels, there are fewer clients per channel contending and transmitting</a:t>
            </a:r>
          </a:p>
          <a:p>
            <a:pPr lvl="3"/>
            <a:r>
              <a:rPr lang="en-US" sz="1200" dirty="0"/>
              <a:t>If there is a regular stream of “bad” behavior (e.g., from clients such as a client going to PS mode without advising its AP; or clients not randomly backing off correctly), then minimizing the affected resources reduces the number of clients impacted. </a:t>
            </a:r>
          </a:p>
          <a:p>
            <a:pPr lvl="3"/>
            <a:r>
              <a:rPr lang="en-US" sz="1200" dirty="0"/>
              <a:t>Beacons, probe request/responses/20MHz-only STAs only operate on 20 MHz, so having a wider BSS wastes spectrum </a:t>
            </a:r>
          </a:p>
          <a:p>
            <a:pPr lvl="3"/>
            <a:r>
              <a:rPr lang="en-US" sz="1200" dirty="0"/>
              <a:t>Wider bandwidth PPDUs involve some extra overheads – duplicated RTS/CTS, preambles are mostly duplicated, duplicated SIFS, duplicated Ack/BAs </a:t>
            </a:r>
            <a:r>
              <a:rPr lang="en-US" sz="1200" dirty="0" err="1"/>
              <a:t>etc</a:t>
            </a:r>
            <a:endParaRPr lang="en-US" sz="1200" dirty="0"/>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26</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spTree>
    <p:extLst>
      <p:ext uri="{BB962C8B-B14F-4D97-AF65-F5344CB8AC3E}">
        <p14:creationId xmlns:p14="http://schemas.microsoft.com/office/powerpoint/2010/main" val="969565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a:t>[4b] Multi-AP Must Be Optimizable for How it Should be Deployed in Enterprise Use Cases (2/2)</a:t>
            </a:r>
          </a:p>
        </p:txBody>
      </p:sp>
      <p:sp>
        <p:nvSpPr>
          <p:cNvPr id="3" name="Content Placeholder 2"/>
          <p:cNvSpPr>
            <a:spLocks noGrp="1"/>
          </p:cNvSpPr>
          <p:nvPr>
            <p:ph idx="1"/>
          </p:nvPr>
        </p:nvSpPr>
        <p:spPr>
          <a:xfrm>
            <a:off x="228600" y="1981200"/>
            <a:ext cx="8686800" cy="4114800"/>
          </a:xfrm>
        </p:spPr>
        <p:txBody>
          <a:bodyPr/>
          <a:lstStyle/>
          <a:p>
            <a:pPr marL="527050" lvl="2" indent="-342900">
              <a:buFont typeface="+mj-lt"/>
              <a:buAutoNum type="arabicPeriod" startAt="3"/>
            </a:pPr>
            <a:r>
              <a:rPr lang="en-US" sz="1400" dirty="0"/>
              <a:t>Triggered access in HE offers some hope for wider channels – but so far there has been too much legacy at 2.4 / 5 GHz. With 6 GHz, that is more of an open question but with supply chain issues </a:t>
            </a:r>
            <a:r>
              <a:rPr lang="en-US" sz="1400" dirty="0" err="1"/>
              <a:t>etc</a:t>
            </a:r>
            <a:r>
              <a:rPr lang="en-US" sz="1400" dirty="0"/>
              <a:t> there have not been enough devices in the field to commit to a </a:t>
            </a:r>
            <a:r>
              <a:rPr lang="en-US" sz="1400"/>
              <a:t>new paradigm</a:t>
            </a:r>
            <a:endParaRPr lang="en-US" sz="1400" dirty="0"/>
          </a:p>
          <a:p>
            <a:pPr marL="527050" lvl="2" indent="-342900">
              <a:buFont typeface="+mj-lt"/>
              <a:buAutoNum type="arabicPeriod" startAt="3"/>
            </a:pPr>
            <a:r>
              <a:rPr lang="en-US" sz="1400" dirty="0"/>
              <a:t>Bottom-line, today the enterprise is comfortable with a </a:t>
            </a:r>
            <a:r>
              <a:rPr lang="en-US" sz="1400" dirty="0" err="1"/>
              <a:t>freq</a:t>
            </a:r>
            <a:r>
              <a:rPr lang="en-US" sz="1400" dirty="0"/>
              <a:t> reuse factor of 6-12 for 5 GHz (and higher in stadia); and likely the same for 6 GHz, and for some time to come. </a:t>
            </a:r>
            <a:r>
              <a:rPr lang="en-US" sz="1400" b="1" dirty="0"/>
              <a:t>This should be the default model for Multi-AP in 5/6 GHz in the enterprise</a:t>
            </a:r>
          </a:p>
          <a:p>
            <a:pPr marL="527050" lvl="2" indent="-342900">
              <a:buFont typeface="+mj-lt"/>
              <a:buAutoNum type="arabicPeriod" startAt="3"/>
            </a:pPr>
            <a:r>
              <a:rPr lang="en-US" sz="1400" dirty="0"/>
              <a:t>This doesn’t preclude choosing to have a cluster of </a:t>
            </a:r>
            <a:r>
              <a:rPr lang="en-US" sz="1400" b="1" dirty="0"/>
              <a:t>multiple cochannel APs</a:t>
            </a:r>
            <a:r>
              <a:rPr lang="en-US" sz="1400" dirty="0"/>
              <a:t> in a home mesh. All the advanced Multi-AP PHY technologies (JT, </a:t>
            </a:r>
            <a:r>
              <a:rPr lang="en-US" sz="1400" dirty="0" err="1"/>
              <a:t>CoBF</a:t>
            </a:r>
            <a:r>
              <a:rPr lang="en-US" sz="1400" dirty="0"/>
              <a:t> </a:t>
            </a:r>
            <a:r>
              <a:rPr lang="en-US" sz="1400" dirty="0" err="1"/>
              <a:t>etc</a:t>
            </a:r>
            <a:r>
              <a:rPr lang="en-US" sz="1400" dirty="0"/>
              <a:t>) might help here. However, this is not mainstream in the enterprise due to 1). </a:t>
            </a:r>
          </a:p>
          <a:p>
            <a:pPr marL="527050" lvl="2" indent="-342900">
              <a:buFont typeface="+mj-lt"/>
              <a:buAutoNum type="arabicPeriod" startAt="3"/>
            </a:pPr>
            <a:r>
              <a:rPr lang="en-US" sz="1400" dirty="0"/>
              <a:t>Co-channel APs are closer in multi-floor buildings, for all bands</a:t>
            </a:r>
          </a:p>
          <a:p>
            <a:pPr marL="527050" lvl="2" indent="-342900">
              <a:buFont typeface="+mj-lt"/>
              <a:buAutoNum type="arabicPeriod" startAt="3"/>
            </a:pPr>
            <a:r>
              <a:rPr lang="en-US" sz="1400" dirty="0"/>
              <a:t>Despite 1)-4) in 5/6 GHz, Multi-AP remains valuable since there is usually deferral/collisions between cochannel BSSs. Multi-AP can be used to ensure the highest priority traffic across all nearby BSSs gets sent first, collisions are avoided, and reliable coordinated spatial reuse (at an appropriate, usually lower MCS) can occur. </a:t>
            </a:r>
            <a:r>
              <a:rPr lang="en-US" sz="1400" dirty="0" err="1"/>
              <a:t>CoBF</a:t>
            </a:r>
            <a:r>
              <a:rPr lang="en-US" sz="1400" dirty="0"/>
              <a:t> and/or JT can help to increase the MCS during SR</a:t>
            </a:r>
            <a:endParaRPr lang="en-US" sz="1600" dirty="0"/>
          </a:p>
          <a:p>
            <a:pPr lvl="1"/>
            <a:endParaRPr lang="en-US" sz="1600" dirty="0"/>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27</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spTree>
    <p:extLst>
      <p:ext uri="{BB962C8B-B14F-4D97-AF65-F5344CB8AC3E}">
        <p14:creationId xmlns:p14="http://schemas.microsoft.com/office/powerpoint/2010/main" val="1791395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a:t>[4c] Channel Usage in Enterprise Use Cases</a:t>
            </a:r>
          </a:p>
        </p:txBody>
      </p:sp>
      <p:sp>
        <p:nvSpPr>
          <p:cNvPr id="3" name="Content Placeholder 2"/>
          <p:cNvSpPr>
            <a:spLocks noGrp="1"/>
          </p:cNvSpPr>
          <p:nvPr>
            <p:ph idx="1"/>
          </p:nvPr>
        </p:nvSpPr>
        <p:spPr>
          <a:xfrm>
            <a:off x="228600" y="1905000"/>
            <a:ext cx="8686800" cy="990600"/>
          </a:xfrm>
        </p:spPr>
        <p:txBody>
          <a:bodyPr/>
          <a:lstStyle/>
          <a:p>
            <a:pPr>
              <a:buFont typeface="Arial" panose="020B0604020202020204" pitchFamily="34" charset="0"/>
              <a:buChar char="•"/>
            </a:pPr>
            <a:r>
              <a:rPr lang="en-US" sz="1600" dirty="0"/>
              <a:t>Some</a:t>
            </a:r>
            <a:r>
              <a:rPr lang="en-US" sz="1600" b="0" dirty="0"/>
              <a:t> enterprise customers </a:t>
            </a:r>
            <a:r>
              <a:rPr lang="en-US" sz="1600" dirty="0"/>
              <a:t>elect</a:t>
            </a:r>
            <a:r>
              <a:rPr lang="en-US" sz="1600" b="0" dirty="0"/>
              <a:t> to share their WLAN configs with their vendor for help on optimizing / troubleshooting their deployments</a:t>
            </a:r>
          </a:p>
          <a:p>
            <a:pPr>
              <a:buFont typeface="Arial" panose="020B0604020202020204" pitchFamily="34" charset="0"/>
              <a:buChar char="•"/>
            </a:pPr>
            <a:r>
              <a:rPr lang="en-US" sz="1600" b="0" dirty="0"/>
              <a:t>To illustrate the relative usage of different channel widths and trends, anonymous 2018</a:t>
            </a:r>
            <a:r>
              <a:rPr lang="en-US" sz="1600" b="0" baseline="30000" dirty="0"/>
              <a:t>[2]</a:t>
            </a:r>
            <a:r>
              <a:rPr lang="en-US" sz="1600" b="0" dirty="0"/>
              <a:t> and 2022 elective data for 5 GHz is presented:</a:t>
            </a:r>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28</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graphicFrame>
        <p:nvGraphicFramePr>
          <p:cNvPr id="7" name="Table 6">
            <a:extLst>
              <a:ext uri="{FF2B5EF4-FFF2-40B4-BE49-F238E27FC236}">
                <a16:creationId xmlns:a16="http://schemas.microsoft.com/office/drawing/2014/main" id="{AB80D7DF-5419-76CB-5A3B-B70DF0EF16C6}"/>
              </a:ext>
            </a:extLst>
          </p:cNvPr>
          <p:cNvGraphicFramePr>
            <a:graphicFrameLocks noGrp="1"/>
          </p:cNvGraphicFramePr>
          <p:nvPr>
            <p:extLst>
              <p:ext uri="{D42A27DB-BD31-4B8C-83A1-F6EECF244321}">
                <p14:modId xmlns:p14="http://schemas.microsoft.com/office/powerpoint/2010/main" val="2711032252"/>
              </p:ext>
            </p:extLst>
          </p:nvPr>
        </p:nvGraphicFramePr>
        <p:xfrm>
          <a:off x="381000" y="3161681"/>
          <a:ext cx="8382000" cy="3261360"/>
        </p:xfrm>
        <a:graphic>
          <a:graphicData uri="http://schemas.openxmlformats.org/drawingml/2006/table">
            <a:tbl>
              <a:tblPr firstRow="1" bandRow="1">
                <a:tableStyleId>{93296810-A885-4BE3-A3E7-6D5BEEA58F35}</a:tableStyleId>
              </a:tblPr>
              <a:tblGrid>
                <a:gridCol w="1397000">
                  <a:extLst>
                    <a:ext uri="{9D8B030D-6E8A-4147-A177-3AD203B41FA5}">
                      <a16:colId xmlns:a16="http://schemas.microsoft.com/office/drawing/2014/main" val="2685525737"/>
                    </a:ext>
                  </a:extLst>
                </a:gridCol>
                <a:gridCol w="1397000">
                  <a:extLst>
                    <a:ext uri="{9D8B030D-6E8A-4147-A177-3AD203B41FA5}">
                      <a16:colId xmlns:a16="http://schemas.microsoft.com/office/drawing/2014/main" val="1481458388"/>
                    </a:ext>
                  </a:extLst>
                </a:gridCol>
                <a:gridCol w="1397000">
                  <a:extLst>
                    <a:ext uri="{9D8B030D-6E8A-4147-A177-3AD203B41FA5}">
                      <a16:colId xmlns:a16="http://schemas.microsoft.com/office/drawing/2014/main" val="1510007987"/>
                    </a:ext>
                  </a:extLst>
                </a:gridCol>
                <a:gridCol w="1397000">
                  <a:extLst>
                    <a:ext uri="{9D8B030D-6E8A-4147-A177-3AD203B41FA5}">
                      <a16:colId xmlns:a16="http://schemas.microsoft.com/office/drawing/2014/main" val="3781845046"/>
                    </a:ext>
                  </a:extLst>
                </a:gridCol>
                <a:gridCol w="1397000">
                  <a:extLst>
                    <a:ext uri="{9D8B030D-6E8A-4147-A177-3AD203B41FA5}">
                      <a16:colId xmlns:a16="http://schemas.microsoft.com/office/drawing/2014/main" val="2740568582"/>
                    </a:ext>
                  </a:extLst>
                </a:gridCol>
                <a:gridCol w="1397000">
                  <a:extLst>
                    <a:ext uri="{9D8B030D-6E8A-4147-A177-3AD203B41FA5}">
                      <a16:colId xmlns:a16="http://schemas.microsoft.com/office/drawing/2014/main" val="3613915499"/>
                    </a:ext>
                  </a:extLst>
                </a:gridCol>
              </a:tblGrid>
              <a:tr h="136022">
                <a:tc>
                  <a:txBody>
                    <a:bodyPr/>
                    <a:lstStyle/>
                    <a:p>
                      <a:pPr algn="ctr"/>
                      <a:r>
                        <a:rPr lang="en-US" sz="1800" dirty="0"/>
                        <a:t>Year</a:t>
                      </a:r>
                    </a:p>
                  </a:txBody>
                  <a:tcPr anchor="ctr"/>
                </a:tc>
                <a:tc>
                  <a:txBody>
                    <a:bodyPr/>
                    <a:lstStyle/>
                    <a:p>
                      <a:pPr algn="ctr"/>
                      <a:r>
                        <a:rPr lang="en-US" sz="1800" dirty="0"/>
                        <a:t>Selection</a:t>
                      </a:r>
                    </a:p>
                  </a:txBody>
                  <a:tcPr anchor="ctr"/>
                </a:tc>
                <a:tc>
                  <a:txBody>
                    <a:bodyPr/>
                    <a:lstStyle/>
                    <a:p>
                      <a:pPr algn="ctr"/>
                      <a:r>
                        <a:rPr lang="en-US" sz="1800" dirty="0"/>
                        <a:t>20 MHz</a:t>
                      </a:r>
                    </a:p>
                  </a:txBody>
                  <a:tcPr anchor="ctr"/>
                </a:tc>
                <a:tc>
                  <a:txBody>
                    <a:bodyPr/>
                    <a:lstStyle/>
                    <a:p>
                      <a:pPr algn="ctr"/>
                      <a:r>
                        <a:rPr lang="en-US" sz="1800" dirty="0"/>
                        <a:t>40 MHz</a:t>
                      </a:r>
                    </a:p>
                  </a:txBody>
                  <a:tcPr anchor="ctr"/>
                </a:tc>
                <a:tc>
                  <a:txBody>
                    <a:bodyPr/>
                    <a:lstStyle/>
                    <a:p>
                      <a:pPr algn="ctr"/>
                      <a:r>
                        <a:rPr lang="en-US" sz="1800" dirty="0"/>
                        <a:t>80 MHz</a:t>
                      </a:r>
                    </a:p>
                  </a:txBody>
                  <a:tcPr anchor="ctr"/>
                </a:tc>
                <a:tc>
                  <a:txBody>
                    <a:bodyPr/>
                    <a:lstStyle/>
                    <a:p>
                      <a:pPr algn="ctr"/>
                      <a:r>
                        <a:rPr lang="en-US" sz="1800" dirty="0"/>
                        <a:t>160 MHz</a:t>
                      </a:r>
                    </a:p>
                  </a:txBody>
                  <a:tcPr anchor="ctr"/>
                </a:tc>
                <a:extLst>
                  <a:ext uri="{0D108BD9-81ED-4DB2-BD59-A6C34878D82A}">
                    <a16:rowId xmlns:a16="http://schemas.microsoft.com/office/drawing/2014/main" val="903242063"/>
                  </a:ext>
                </a:extLst>
              </a:tr>
              <a:tr h="124687">
                <a:tc rowSpan="2">
                  <a:txBody>
                    <a:bodyPr/>
                    <a:lstStyle/>
                    <a:p>
                      <a:pPr algn="ctr"/>
                      <a:r>
                        <a:rPr lang="en-US" sz="1600" dirty="0"/>
                        <a:t>2018  </a:t>
                      </a:r>
                      <a:br>
                        <a:rPr lang="en-US" sz="1600" dirty="0"/>
                      </a:br>
                      <a:r>
                        <a:rPr lang="en-US" sz="1600" dirty="0"/>
                        <a:t>(~1 million </a:t>
                      </a:r>
                      <a:br>
                        <a:rPr lang="en-US" sz="1600" dirty="0"/>
                      </a:br>
                      <a:r>
                        <a:rPr lang="en-US" sz="1600" dirty="0"/>
                        <a:t>5 GHz radios)</a:t>
                      </a:r>
                    </a:p>
                  </a:txBody>
                  <a:tcPr marL="45720" marR="45720" anchor="ctr"/>
                </a:tc>
                <a:tc>
                  <a:txBody>
                    <a:bodyPr/>
                    <a:lstStyle/>
                    <a:p>
                      <a:pPr algn="ctr"/>
                      <a:r>
                        <a:rPr lang="en-US" sz="1600" dirty="0"/>
                        <a:t>Human Expert</a:t>
                      </a:r>
                    </a:p>
                  </a:txBody>
                  <a:tcPr marL="45720" marR="45720" anchor="ctr"/>
                </a:tc>
                <a:tc>
                  <a:txBody>
                    <a:bodyPr/>
                    <a:lstStyle/>
                    <a:p>
                      <a:pPr algn="ctr"/>
                      <a:r>
                        <a:rPr lang="en-US" sz="1600" dirty="0"/>
                        <a:t>25%</a:t>
                      </a:r>
                    </a:p>
                  </a:txBody>
                  <a:tcPr marL="45720" marR="45720" anchor="ctr"/>
                </a:tc>
                <a:tc>
                  <a:txBody>
                    <a:bodyPr/>
                    <a:lstStyle/>
                    <a:p>
                      <a:pPr algn="ctr"/>
                      <a:r>
                        <a:rPr lang="en-US" sz="1600" dirty="0"/>
                        <a:t>64%</a:t>
                      </a:r>
                    </a:p>
                  </a:txBody>
                  <a:tcPr marL="45720" marR="45720" anchor="ctr"/>
                </a:tc>
                <a:tc>
                  <a:txBody>
                    <a:bodyPr/>
                    <a:lstStyle/>
                    <a:p>
                      <a:pPr algn="ctr"/>
                      <a:r>
                        <a:rPr lang="en-US" sz="1600" dirty="0"/>
                        <a:t>11%</a:t>
                      </a:r>
                    </a:p>
                  </a:txBody>
                  <a:tcPr marL="45720" marR="45720" anchor="ctr"/>
                </a:tc>
                <a:tc>
                  <a:txBody>
                    <a:bodyPr/>
                    <a:lstStyle/>
                    <a:p>
                      <a:pPr algn="ctr"/>
                      <a:r>
                        <a:rPr lang="en-US" sz="1600" dirty="0"/>
                        <a:t>0.02%</a:t>
                      </a:r>
                    </a:p>
                  </a:txBody>
                  <a:tcPr marL="45720" marR="45720" anchor="ctr"/>
                </a:tc>
                <a:extLst>
                  <a:ext uri="{0D108BD9-81ED-4DB2-BD59-A6C34878D82A}">
                    <a16:rowId xmlns:a16="http://schemas.microsoft.com/office/drawing/2014/main" val="1410954217"/>
                  </a:ext>
                </a:extLst>
              </a:tr>
              <a:tr h="215369">
                <a:tc vMerge="1">
                  <a:txBody>
                    <a:bodyPr/>
                    <a:lstStyle/>
                    <a:p>
                      <a:pPr algn="ctr"/>
                      <a:endParaRPr lang="en-US" sz="1100" dirty="0"/>
                    </a:p>
                  </a:txBody>
                  <a:tcPr marL="45720" marR="45720" anchor="ctr"/>
                </a:tc>
                <a:tc>
                  <a:txBody>
                    <a:bodyPr/>
                    <a:lstStyle/>
                    <a:p>
                      <a:pPr algn="ctr"/>
                      <a:r>
                        <a:rPr lang="en-US" sz="1600" dirty="0" err="1"/>
                        <a:t>Human+Auto</a:t>
                      </a:r>
                      <a:r>
                        <a:rPr lang="en-US" sz="1600" dirty="0"/>
                        <a:t> Total</a:t>
                      </a:r>
                    </a:p>
                  </a:txBody>
                  <a:tcPr marL="45720" marR="45720" anchor="ctr"/>
                </a:tc>
                <a:tc>
                  <a:txBody>
                    <a:bodyPr/>
                    <a:lstStyle/>
                    <a:p>
                      <a:pPr algn="ctr"/>
                      <a:r>
                        <a:rPr lang="en-US" sz="1600" dirty="0"/>
                        <a:t>23%</a:t>
                      </a:r>
                    </a:p>
                  </a:txBody>
                  <a:tcPr marL="45720" marR="45720" anchor="ctr"/>
                </a:tc>
                <a:tc>
                  <a:txBody>
                    <a:bodyPr/>
                    <a:lstStyle/>
                    <a:p>
                      <a:pPr algn="ctr"/>
                      <a:r>
                        <a:rPr lang="en-US" sz="1600" dirty="0"/>
                        <a:t>59%</a:t>
                      </a:r>
                    </a:p>
                  </a:txBody>
                  <a:tcPr marL="45720" marR="45720" anchor="ctr"/>
                </a:tc>
                <a:tc>
                  <a:txBody>
                    <a:bodyPr/>
                    <a:lstStyle/>
                    <a:p>
                      <a:pPr algn="ctr"/>
                      <a:r>
                        <a:rPr lang="en-US" sz="1600" dirty="0"/>
                        <a:t>17%</a:t>
                      </a:r>
                    </a:p>
                  </a:txBody>
                  <a:tcPr marL="45720" marR="45720" anchor="ctr"/>
                </a:tc>
                <a:tc>
                  <a:txBody>
                    <a:bodyPr/>
                    <a:lstStyle/>
                    <a:p>
                      <a:pPr algn="ctr"/>
                      <a:r>
                        <a:rPr lang="en-US" sz="1600" dirty="0"/>
                        <a:t>0.02%</a:t>
                      </a:r>
                    </a:p>
                  </a:txBody>
                  <a:tcPr marL="45720" marR="45720" anchor="ctr"/>
                </a:tc>
                <a:extLst>
                  <a:ext uri="{0D108BD9-81ED-4DB2-BD59-A6C34878D82A}">
                    <a16:rowId xmlns:a16="http://schemas.microsoft.com/office/drawing/2014/main" val="2086443027"/>
                  </a:ext>
                </a:extLst>
              </a:tr>
              <a:tr h="124687">
                <a:tc rowSpan="2">
                  <a:txBody>
                    <a:bodyPr/>
                    <a:lstStyle/>
                    <a:p>
                      <a:pPr algn="ctr"/>
                      <a:r>
                        <a:rPr lang="en-US" sz="1600" dirty="0"/>
                        <a:t>2022 </a:t>
                      </a:r>
                      <a:br>
                        <a:rPr lang="en-US" sz="1600" dirty="0"/>
                      </a:br>
                      <a:r>
                        <a:rPr lang="en-US" sz="1600" dirty="0"/>
                        <a:t>(~7 million </a:t>
                      </a:r>
                      <a:br>
                        <a:rPr lang="en-US" sz="1600" dirty="0"/>
                      </a:br>
                      <a:r>
                        <a:rPr lang="en-US" sz="1600" dirty="0"/>
                        <a:t>5 GHz radios)</a:t>
                      </a:r>
                    </a:p>
                  </a:txBody>
                  <a:tcPr marL="45720" marR="45720" anchor="ctr"/>
                </a:tc>
                <a:tc>
                  <a:txBody>
                    <a:bodyPr/>
                    <a:lstStyle/>
                    <a:p>
                      <a:pPr algn="ctr"/>
                      <a:r>
                        <a:rPr lang="en-US" sz="1600" dirty="0"/>
                        <a:t>Human Expert</a:t>
                      </a:r>
                    </a:p>
                  </a:txBody>
                  <a:tcPr marL="45720" marR="45720" anchor="ctr"/>
                </a:tc>
                <a:tc>
                  <a:txBody>
                    <a:bodyPr/>
                    <a:lstStyle/>
                    <a:p>
                      <a:pPr algn="ctr"/>
                      <a:r>
                        <a:rPr lang="en-US" sz="1600" dirty="0"/>
                        <a:t>25%</a:t>
                      </a:r>
                    </a:p>
                  </a:txBody>
                  <a:tcPr marL="45720" marR="45720" anchor="ctr"/>
                </a:tc>
                <a:tc>
                  <a:txBody>
                    <a:bodyPr/>
                    <a:lstStyle/>
                    <a:p>
                      <a:pPr algn="ctr"/>
                      <a:r>
                        <a:rPr lang="en-US" sz="1600" dirty="0"/>
                        <a:t>64%</a:t>
                      </a:r>
                    </a:p>
                  </a:txBody>
                  <a:tcPr marL="45720" marR="45720" anchor="ctr"/>
                </a:tc>
                <a:tc>
                  <a:txBody>
                    <a:bodyPr/>
                    <a:lstStyle/>
                    <a:p>
                      <a:pPr algn="ctr"/>
                      <a:r>
                        <a:rPr lang="en-US" sz="1600" dirty="0"/>
                        <a:t>11%</a:t>
                      </a:r>
                    </a:p>
                  </a:txBody>
                  <a:tcPr marL="45720" marR="45720" anchor="ctr"/>
                </a:tc>
                <a:tc>
                  <a:txBody>
                    <a:bodyPr/>
                    <a:lstStyle/>
                    <a:p>
                      <a:pPr algn="ctr"/>
                      <a:r>
                        <a:rPr lang="en-US" sz="1600" dirty="0"/>
                        <a:t>0.1%</a:t>
                      </a:r>
                    </a:p>
                  </a:txBody>
                  <a:tcPr marL="45720" marR="45720" anchor="ctr"/>
                </a:tc>
                <a:extLst>
                  <a:ext uri="{0D108BD9-81ED-4DB2-BD59-A6C34878D82A}">
                    <a16:rowId xmlns:a16="http://schemas.microsoft.com/office/drawing/2014/main" val="3081263065"/>
                  </a:ext>
                </a:extLst>
              </a:tr>
              <a:tr h="215369">
                <a:tc vMerge="1">
                  <a:txBody>
                    <a:bodyPr/>
                    <a:lstStyle/>
                    <a:p>
                      <a:pPr algn="ctr"/>
                      <a:endParaRPr lang="en-US" sz="1100" b="1" dirty="0"/>
                    </a:p>
                  </a:txBody>
                  <a:tcPr marL="45720" marR="45720" anchor="ctr"/>
                </a:tc>
                <a:tc>
                  <a:txBody>
                    <a:bodyPr/>
                    <a:lstStyle/>
                    <a:p>
                      <a:pPr algn="ctr"/>
                      <a:r>
                        <a:rPr lang="en-US" sz="1600" dirty="0" err="1"/>
                        <a:t>Human+Auto</a:t>
                      </a:r>
                      <a:r>
                        <a:rPr lang="en-US" sz="1600" dirty="0"/>
                        <a:t> Total</a:t>
                      </a:r>
                    </a:p>
                  </a:txBody>
                  <a:tcPr marL="45720" marR="45720" anchor="ctr"/>
                </a:tc>
                <a:tc>
                  <a:txBody>
                    <a:bodyPr/>
                    <a:lstStyle/>
                    <a:p>
                      <a:pPr algn="ctr"/>
                      <a:r>
                        <a:rPr lang="en-US" sz="1600" b="0" dirty="0"/>
                        <a:t>15%</a:t>
                      </a:r>
                    </a:p>
                  </a:txBody>
                  <a:tcPr marL="45720" marR="45720" anchor="ctr"/>
                </a:tc>
                <a:tc>
                  <a:txBody>
                    <a:bodyPr/>
                    <a:lstStyle/>
                    <a:p>
                      <a:pPr algn="ctr"/>
                      <a:r>
                        <a:rPr lang="en-US" sz="1600" b="0" dirty="0"/>
                        <a:t>68%</a:t>
                      </a:r>
                    </a:p>
                  </a:txBody>
                  <a:tcPr marL="45720" marR="45720" anchor="ctr"/>
                </a:tc>
                <a:tc>
                  <a:txBody>
                    <a:bodyPr/>
                    <a:lstStyle/>
                    <a:p>
                      <a:pPr algn="ctr"/>
                      <a:r>
                        <a:rPr lang="en-US" sz="1600" b="0" dirty="0"/>
                        <a:t>17%</a:t>
                      </a:r>
                    </a:p>
                  </a:txBody>
                  <a:tcPr marL="45720" marR="45720" anchor="ctr"/>
                </a:tc>
                <a:tc>
                  <a:txBody>
                    <a:bodyPr/>
                    <a:lstStyle/>
                    <a:p>
                      <a:pPr algn="ctr"/>
                      <a:r>
                        <a:rPr lang="en-US" sz="1600" b="0" dirty="0"/>
                        <a:t>0.06%</a:t>
                      </a:r>
                    </a:p>
                  </a:txBody>
                  <a:tcPr marL="45720" marR="45720" anchor="ctr"/>
                </a:tc>
                <a:extLst>
                  <a:ext uri="{0D108BD9-81ED-4DB2-BD59-A6C34878D82A}">
                    <a16:rowId xmlns:a16="http://schemas.microsoft.com/office/drawing/2014/main" val="3786651437"/>
                  </a:ext>
                </a:extLst>
              </a:tr>
              <a:tr h="396732">
                <a:tc gridSpan="6">
                  <a:txBody>
                    <a:bodyPr/>
                    <a:lstStyle/>
                    <a:p>
                      <a:pPr algn="l"/>
                      <a:r>
                        <a:rPr lang="en-US" sz="1600" dirty="0"/>
                        <a:t>Over time, we see humans are conservative at 20/40/80 MHz while automated channel selection tends to move some 20 MHz usage to 40 </a:t>
                      </a:r>
                      <a:r>
                        <a:rPr lang="en-US" sz="1600" dirty="0" err="1"/>
                        <a:t>MHz.</a:t>
                      </a:r>
                      <a:r>
                        <a:rPr lang="en-US" sz="1600" dirty="0"/>
                        <a:t> Human selection has caused 160 MHz usage to increase rapidly (but it remains low in absolute terms). </a:t>
                      </a:r>
                      <a:r>
                        <a:rPr lang="en-US" sz="1600" b="1" dirty="0"/>
                        <a:t>80 MHz usage is holding steady but is now in second place.</a:t>
                      </a:r>
                    </a:p>
                  </a:txBody>
                  <a:tcPr marL="45720" marR="45720" anchor="ctr"/>
                </a:tc>
                <a:tc hMerge="1">
                  <a:txBody>
                    <a:bodyPr/>
                    <a:lstStyle/>
                    <a:p>
                      <a:pPr algn="ctr"/>
                      <a:endParaRPr lang="en-US" sz="1100" dirty="0"/>
                    </a:p>
                  </a:txBody>
                  <a:tcPr marL="45720" marR="45720" anchor="ctr"/>
                </a:tc>
                <a:tc hMerge="1">
                  <a:txBody>
                    <a:bodyPr/>
                    <a:lstStyle/>
                    <a:p>
                      <a:pPr algn="ctr"/>
                      <a:endParaRPr lang="en-US" sz="1100" b="0" dirty="0"/>
                    </a:p>
                  </a:txBody>
                  <a:tcPr marL="45720" marR="45720" anchor="ctr"/>
                </a:tc>
                <a:tc hMerge="1">
                  <a:txBody>
                    <a:bodyPr/>
                    <a:lstStyle/>
                    <a:p>
                      <a:pPr algn="ctr"/>
                      <a:endParaRPr lang="en-US" sz="1100" b="0" dirty="0"/>
                    </a:p>
                  </a:txBody>
                  <a:tcPr marL="45720" marR="45720" anchor="ctr"/>
                </a:tc>
                <a:tc hMerge="1">
                  <a:txBody>
                    <a:bodyPr/>
                    <a:lstStyle/>
                    <a:p>
                      <a:pPr algn="ctr"/>
                      <a:endParaRPr lang="en-US" sz="1100" b="0" dirty="0"/>
                    </a:p>
                  </a:txBody>
                  <a:tcPr marL="45720" marR="45720" anchor="ctr"/>
                </a:tc>
                <a:tc hMerge="1">
                  <a:txBody>
                    <a:bodyPr/>
                    <a:lstStyle/>
                    <a:p>
                      <a:pPr algn="ctr"/>
                      <a:endParaRPr lang="en-US" sz="1100" b="0" dirty="0"/>
                    </a:p>
                  </a:txBody>
                  <a:tcPr marL="45720" marR="45720" anchor="ctr"/>
                </a:tc>
                <a:extLst>
                  <a:ext uri="{0D108BD9-81ED-4DB2-BD59-A6C34878D82A}">
                    <a16:rowId xmlns:a16="http://schemas.microsoft.com/office/drawing/2014/main" val="3597167790"/>
                  </a:ext>
                </a:extLst>
              </a:tr>
            </a:tbl>
          </a:graphicData>
        </a:graphic>
      </p:graphicFrame>
    </p:spTree>
    <p:extLst>
      <p:ext uri="{BB962C8B-B14F-4D97-AF65-F5344CB8AC3E}">
        <p14:creationId xmlns:p14="http://schemas.microsoft.com/office/powerpoint/2010/main" val="1662639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[5] </a:t>
            </a:r>
            <a:r>
              <a:rPr lang="en-US" dirty="0" err="1"/>
              <a:t>mmWave</a:t>
            </a:r>
            <a:r>
              <a:rPr lang="en-US" dirty="0"/>
              <a:t> Range is Commensurate with MCS13 in classic 802.11</a:t>
            </a:r>
            <a:endParaRPr lang="en-AU" dirty="0"/>
          </a:p>
        </p:txBody>
      </p:sp>
      <p:sp>
        <p:nvSpPr>
          <p:cNvPr id="3" name="Content Placeholder 2"/>
          <p:cNvSpPr>
            <a:spLocks noGrp="1"/>
          </p:cNvSpPr>
          <p:nvPr>
            <p:ph idx="1"/>
          </p:nvPr>
        </p:nvSpPr>
        <p:spPr>
          <a:xfrm>
            <a:off x="457199" y="1888173"/>
            <a:ext cx="5029201" cy="4114800"/>
          </a:xfrm>
        </p:spPr>
        <p:txBody>
          <a:bodyPr/>
          <a:lstStyle/>
          <a:p>
            <a:pPr lvl="1">
              <a:spcBef>
                <a:spcPts val="600"/>
              </a:spcBef>
            </a:pPr>
            <a:r>
              <a:rPr lang="en-US" sz="1400" dirty="0"/>
              <a:t>MCS9/11/13 are increasing short range technologies</a:t>
            </a:r>
          </a:p>
          <a:p>
            <a:pPr lvl="1">
              <a:spcBef>
                <a:spcPts val="600"/>
              </a:spcBef>
            </a:pPr>
            <a:r>
              <a:rPr lang="en-US" sz="1400" dirty="0"/>
              <a:t>In fact, given 15dB conducted, reasonable 6&amp;0dBi beamforming gains, 6.5GHz, [160  320] MHz, LOS, 8dBNF, MCS13~40dB SNR, range is [6.4 4.5] meters [Notes3b]</a:t>
            </a:r>
          </a:p>
          <a:p>
            <a:pPr lvl="1">
              <a:spcBef>
                <a:spcPts val="600"/>
              </a:spcBef>
            </a:pPr>
            <a:r>
              <a:rPr lang="en-US" sz="1400" dirty="0"/>
              <a:t>Accordingly, AP densities have steadily evolved from one AP / </a:t>
            </a:r>
            <a:r>
              <a:rPr lang="en-US" sz="1400" dirty="0">
                <a:solidFill>
                  <a:schemeClr val="bg1">
                    <a:lumMod val="65000"/>
                  </a:schemeClr>
                </a:solidFill>
              </a:rPr>
              <a:t>10000ft</a:t>
            </a:r>
            <a:r>
              <a:rPr lang="en-US" sz="1400" baseline="30000" dirty="0">
                <a:solidFill>
                  <a:schemeClr val="bg1">
                    <a:lumMod val="65000"/>
                  </a:schemeClr>
                </a:solidFill>
              </a:rPr>
              <a:t>2</a:t>
            </a:r>
            <a:r>
              <a:rPr lang="en-US" sz="1400" dirty="0">
                <a:solidFill>
                  <a:schemeClr val="bg1">
                    <a:lumMod val="65000"/>
                  </a:schemeClr>
                </a:solidFill>
              </a:rPr>
              <a:t> to 5000ft</a:t>
            </a:r>
            <a:r>
              <a:rPr lang="en-US" sz="1400" baseline="30000" dirty="0">
                <a:solidFill>
                  <a:schemeClr val="bg1">
                    <a:lumMod val="65000"/>
                  </a:schemeClr>
                </a:solidFill>
              </a:rPr>
              <a:t>2</a:t>
            </a:r>
            <a:r>
              <a:rPr lang="en-US" sz="1400" dirty="0">
                <a:solidFill>
                  <a:schemeClr val="bg1">
                    <a:lumMod val="65000"/>
                  </a:schemeClr>
                </a:solidFill>
              </a:rPr>
              <a:t> to 2500ft</a:t>
            </a:r>
            <a:r>
              <a:rPr lang="en-US" sz="1400" baseline="30000" dirty="0">
                <a:solidFill>
                  <a:schemeClr val="bg1">
                    <a:lumMod val="65000"/>
                  </a:schemeClr>
                </a:solidFill>
              </a:rPr>
              <a:t>2</a:t>
            </a:r>
            <a:r>
              <a:rPr lang="en-US" sz="1400" dirty="0">
                <a:solidFill>
                  <a:schemeClr val="bg1">
                    <a:lumMod val="65000"/>
                  </a:schemeClr>
                </a:solidFill>
              </a:rPr>
              <a:t> </a:t>
            </a:r>
            <a:r>
              <a:rPr lang="en-US" sz="1400" dirty="0"/>
              <a:t>to 1500ft</a:t>
            </a:r>
            <a:r>
              <a:rPr lang="en-US" sz="1400" baseline="30000" dirty="0"/>
              <a:t>2</a:t>
            </a:r>
            <a:r>
              <a:rPr lang="en-US" sz="1400" dirty="0"/>
              <a:t>, and we even have deployments in the 1000-800ft</a:t>
            </a:r>
            <a:r>
              <a:rPr lang="en-US" sz="1400" baseline="30000" dirty="0"/>
              <a:t>2</a:t>
            </a:r>
            <a:r>
              <a:rPr lang="en-US" sz="1400" dirty="0"/>
              <a:t> ballpark. Assuming hex BSAs and a 7ft vantage, all clients are within [</a:t>
            </a:r>
            <a:r>
              <a:rPr lang="en-US" sz="1400" dirty="0">
                <a:solidFill>
                  <a:schemeClr val="bg1">
                    <a:lumMod val="75000"/>
                  </a:schemeClr>
                </a:solidFill>
              </a:rPr>
              <a:t>19 14 </a:t>
            </a:r>
            <a:r>
              <a:rPr lang="en-US" sz="1400" dirty="0"/>
              <a:t>10 8 6.9 5.7]m of an AP, respectively. [Notes1]</a:t>
            </a:r>
          </a:p>
          <a:p>
            <a:pPr lvl="1">
              <a:spcBef>
                <a:spcPts val="600"/>
              </a:spcBef>
            </a:pPr>
            <a:r>
              <a:rPr lang="en-US" sz="1400" dirty="0"/>
              <a:t>Although </a:t>
            </a:r>
            <a:r>
              <a:rPr lang="en-US" sz="1400" dirty="0" err="1"/>
              <a:t>mmWave</a:t>
            </a:r>
            <a:r>
              <a:rPr lang="en-US" sz="1400" dirty="0"/>
              <a:t> has a 5 dB worse link budget than 6.5 GHz for the same data rate without beamforming, almost any beamforming at 65 GHz turns this around and we even see </a:t>
            </a:r>
            <a:r>
              <a:rPr lang="en-US" sz="1400" b="1" dirty="0" err="1"/>
              <a:t>mmWave</a:t>
            </a:r>
            <a:r>
              <a:rPr lang="en-US" sz="1400" b="1" dirty="0"/>
              <a:t> reaching up to a 13 dB better link budget</a:t>
            </a:r>
            <a:r>
              <a:rPr lang="en-US" sz="1400" dirty="0"/>
              <a:t>.</a:t>
            </a:r>
          </a:p>
          <a:p>
            <a:pPr lvl="1">
              <a:spcBef>
                <a:spcPts val="600"/>
              </a:spcBef>
            </a:pPr>
            <a:r>
              <a:rPr lang="en-US" sz="1400" dirty="0"/>
              <a:t>Comparing the same data rate and typical 12&amp;6dB beamforming gains, at 65 GHz, for [320 640]MHz and MCS7~22dB SNR, then the range is better at [14.3 10.2] meters [Notes3a]. </a:t>
            </a:r>
          </a:p>
          <a:p>
            <a:pPr lvl="1">
              <a:spcBef>
                <a:spcPts val="600"/>
              </a:spcBef>
            </a:pPr>
            <a:endParaRPr lang="en-US" sz="1400" dirty="0"/>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29</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graphicFrame>
        <p:nvGraphicFramePr>
          <p:cNvPr id="7" name="Table 6">
            <a:extLst>
              <a:ext uri="{FF2B5EF4-FFF2-40B4-BE49-F238E27FC236}">
                <a16:creationId xmlns:a16="http://schemas.microsoft.com/office/drawing/2014/main" id="{D91E8C42-A7ED-F1CA-2122-263424A126D8}"/>
              </a:ext>
            </a:extLst>
          </p:cNvPr>
          <p:cNvGraphicFramePr>
            <a:graphicFrameLocks noGrp="1"/>
          </p:cNvGraphicFramePr>
          <p:nvPr>
            <p:extLst>
              <p:ext uri="{D42A27DB-BD31-4B8C-83A1-F6EECF244321}">
                <p14:modId xmlns:p14="http://schemas.microsoft.com/office/powerpoint/2010/main" val="1005368220"/>
              </p:ext>
            </p:extLst>
          </p:nvPr>
        </p:nvGraphicFramePr>
        <p:xfrm>
          <a:off x="5638800" y="1905000"/>
          <a:ext cx="3410834" cy="4541520"/>
        </p:xfrm>
        <a:graphic>
          <a:graphicData uri="http://schemas.openxmlformats.org/drawingml/2006/table">
            <a:tbl>
              <a:tblPr firstRow="1" bandRow="1">
                <a:tableStyleId>{93296810-A885-4BE3-A3E7-6D5BEEA58F35}</a:tableStyleId>
              </a:tblPr>
              <a:tblGrid>
                <a:gridCol w="1201238">
                  <a:extLst>
                    <a:ext uri="{9D8B030D-6E8A-4147-A177-3AD203B41FA5}">
                      <a16:colId xmlns:a16="http://schemas.microsoft.com/office/drawing/2014/main" val="1481458388"/>
                    </a:ext>
                  </a:extLst>
                </a:gridCol>
                <a:gridCol w="512025">
                  <a:extLst>
                    <a:ext uri="{9D8B030D-6E8A-4147-A177-3AD203B41FA5}">
                      <a16:colId xmlns:a16="http://schemas.microsoft.com/office/drawing/2014/main" val="3348672811"/>
                    </a:ext>
                  </a:extLst>
                </a:gridCol>
                <a:gridCol w="512025">
                  <a:extLst>
                    <a:ext uri="{9D8B030D-6E8A-4147-A177-3AD203B41FA5}">
                      <a16:colId xmlns:a16="http://schemas.microsoft.com/office/drawing/2014/main" val="3391646138"/>
                    </a:ext>
                  </a:extLst>
                </a:gridCol>
                <a:gridCol w="592773">
                  <a:extLst>
                    <a:ext uri="{9D8B030D-6E8A-4147-A177-3AD203B41FA5}">
                      <a16:colId xmlns:a16="http://schemas.microsoft.com/office/drawing/2014/main" val="830874582"/>
                    </a:ext>
                  </a:extLst>
                </a:gridCol>
                <a:gridCol w="592773">
                  <a:extLst>
                    <a:ext uri="{9D8B030D-6E8A-4147-A177-3AD203B41FA5}">
                      <a16:colId xmlns:a16="http://schemas.microsoft.com/office/drawing/2014/main" val="633854518"/>
                    </a:ext>
                  </a:extLst>
                </a:gridCol>
              </a:tblGrid>
              <a:tr h="227067">
                <a:tc>
                  <a:txBody>
                    <a:bodyPr/>
                    <a:lstStyle/>
                    <a:p>
                      <a:pPr algn="ctr"/>
                      <a:r>
                        <a:rPr lang="en-US" sz="1200" dirty="0"/>
                        <a:t>Parameter</a:t>
                      </a:r>
                    </a:p>
                  </a:txBody>
                  <a:tcPr anchor="ctr"/>
                </a:tc>
                <a:tc gridSpan="2">
                  <a:txBody>
                    <a:bodyPr/>
                    <a:lstStyle/>
                    <a:p>
                      <a:pPr algn="ctr"/>
                      <a:r>
                        <a:rPr lang="en-US" sz="1100" dirty="0"/>
                        <a:t>6.5 GHz</a:t>
                      </a:r>
                    </a:p>
                  </a:txBody>
                  <a:tcPr anchor="ctr"/>
                </a:tc>
                <a:tc hMerge="1">
                  <a:txBody>
                    <a:bodyPr/>
                    <a:lstStyle/>
                    <a:p>
                      <a:endParaRPr lang="en-US"/>
                    </a:p>
                  </a:txBody>
                  <a:tcPr/>
                </a:tc>
                <a:tc gridSpan="2">
                  <a:txBody>
                    <a:bodyPr/>
                    <a:lstStyle/>
                    <a:p>
                      <a:pPr algn="ctr"/>
                      <a:r>
                        <a:rPr lang="en-US" sz="1100" dirty="0"/>
                        <a:t>65 GHz</a:t>
                      </a:r>
                    </a:p>
                  </a:txBody>
                  <a:tcPr anchor="ctr"/>
                </a:tc>
                <a:tc hMerge="1">
                  <a:txBody>
                    <a:bodyPr/>
                    <a:lstStyle/>
                    <a:p>
                      <a:endParaRPr lang="en-US"/>
                    </a:p>
                  </a:txBody>
                  <a:tcPr/>
                </a:tc>
                <a:extLst>
                  <a:ext uri="{0D108BD9-81ED-4DB2-BD59-A6C34878D82A}">
                    <a16:rowId xmlns:a16="http://schemas.microsoft.com/office/drawing/2014/main" val="903242063"/>
                  </a:ext>
                </a:extLst>
              </a:tr>
              <a:tr h="214452">
                <a:tc>
                  <a:txBody>
                    <a:bodyPr/>
                    <a:lstStyle/>
                    <a:p>
                      <a:pPr algn="ctr"/>
                      <a:r>
                        <a:rPr lang="en-US" sz="1100" dirty="0"/>
                        <a:t>Pathloss (dB)</a:t>
                      </a:r>
                    </a:p>
                  </a:txBody>
                  <a:tcPr marL="45720" marR="4572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 dB</a:t>
                      </a:r>
                    </a:p>
                  </a:txBody>
                  <a:tcPr marL="45720" marR="45720" anchor="ctr"/>
                </a:tc>
                <a:tc hMerge="1">
                  <a:txBody>
                    <a:bodyPr/>
                    <a:lstStyle/>
                    <a:p>
                      <a:endParaRPr lang="en-US"/>
                    </a:p>
                  </a:txBody>
                  <a:tcPr/>
                </a:tc>
                <a:tc gridSpan="2">
                  <a:txBody>
                    <a:bodyPr/>
                    <a:lstStyle/>
                    <a:p>
                      <a:pPr algn="ctr"/>
                      <a:r>
                        <a:rPr lang="en-US" sz="1100" dirty="0"/>
                        <a:t>-20 dB</a:t>
                      </a:r>
                    </a:p>
                  </a:txBody>
                  <a:tcPr marL="45720" marR="45720" anchor="ctr"/>
                </a:tc>
                <a:tc hMerge="1">
                  <a:txBody>
                    <a:bodyPr/>
                    <a:lstStyle/>
                    <a:p>
                      <a:endParaRPr lang="en-US"/>
                    </a:p>
                  </a:txBody>
                  <a:tcPr/>
                </a:tc>
                <a:extLst>
                  <a:ext uri="{0D108BD9-81ED-4DB2-BD59-A6C34878D82A}">
                    <a16:rowId xmlns:a16="http://schemas.microsoft.com/office/drawing/2014/main" val="1410954217"/>
                  </a:ext>
                </a:extLst>
              </a:tr>
              <a:tr h="214452">
                <a:tc>
                  <a:txBody>
                    <a:bodyPr/>
                    <a:lstStyle/>
                    <a:p>
                      <a:pPr algn="ctr"/>
                      <a:r>
                        <a:rPr lang="en-US" sz="1100" dirty="0"/>
                        <a:t>MCS</a:t>
                      </a:r>
                    </a:p>
                  </a:txBody>
                  <a:tcPr marL="45720" marR="4572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13 (4KQ5/6)</a:t>
                      </a:r>
                    </a:p>
                  </a:txBody>
                  <a:tcPr marL="45720" marR="45720" anchor="ctr"/>
                </a:tc>
                <a:tc hMerge="1">
                  <a:txBody>
                    <a:bodyPr/>
                    <a:lstStyle/>
                    <a:p>
                      <a:endParaRPr lang="en-US"/>
                    </a:p>
                  </a:txBody>
                  <a:tcPr/>
                </a:tc>
                <a:tc gridSpan="2">
                  <a:txBody>
                    <a:bodyPr/>
                    <a:lstStyle/>
                    <a:p>
                      <a:pPr algn="ctr"/>
                      <a:r>
                        <a:rPr lang="en-US" sz="1100" dirty="0"/>
                        <a:t>7 (64Q5/6)</a:t>
                      </a:r>
                    </a:p>
                  </a:txBody>
                  <a:tcPr marL="45720" marR="45720" anchor="ctr"/>
                </a:tc>
                <a:tc hMerge="1">
                  <a:txBody>
                    <a:bodyPr/>
                    <a:lstStyle/>
                    <a:p>
                      <a:endParaRPr lang="en-US"/>
                    </a:p>
                  </a:txBody>
                  <a:tcPr/>
                </a:tc>
                <a:extLst>
                  <a:ext uri="{0D108BD9-81ED-4DB2-BD59-A6C34878D82A}">
                    <a16:rowId xmlns:a16="http://schemas.microsoft.com/office/drawing/2014/main" val="2352433571"/>
                  </a:ext>
                </a:extLst>
              </a:tr>
              <a:tr h="214452">
                <a:tc>
                  <a:txBody>
                    <a:bodyPr/>
                    <a:lstStyle/>
                    <a:p>
                      <a:pPr algn="ctr"/>
                      <a:r>
                        <a:rPr lang="en-US" sz="1100" dirty="0"/>
                        <a:t>Delta-SNR</a:t>
                      </a:r>
                    </a:p>
                  </a:txBody>
                  <a:tcPr marL="45720" marR="4572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 dB</a:t>
                      </a:r>
                    </a:p>
                  </a:txBody>
                  <a:tcPr marL="45720" marR="45720" anchor="ctr"/>
                </a:tc>
                <a:tc hMerge="1">
                  <a:txBody>
                    <a:bodyPr/>
                    <a:lstStyle/>
                    <a:p>
                      <a:endParaRPr lang="en-US"/>
                    </a:p>
                  </a:txBody>
                  <a:tcPr/>
                </a:tc>
                <a:tc gridSpan="2">
                  <a:txBody>
                    <a:bodyPr/>
                    <a:lstStyle/>
                    <a:p>
                      <a:pPr algn="ctr"/>
                      <a:r>
                        <a:rPr lang="en-US" sz="1100" dirty="0"/>
                        <a:t>18 dB</a:t>
                      </a:r>
                    </a:p>
                  </a:txBody>
                  <a:tcPr marL="45720" marR="45720" anchor="ctr"/>
                </a:tc>
                <a:tc hMerge="1">
                  <a:txBody>
                    <a:bodyPr/>
                    <a:lstStyle/>
                    <a:p>
                      <a:endParaRPr lang="en-US"/>
                    </a:p>
                  </a:txBody>
                  <a:tcPr/>
                </a:tc>
                <a:extLst>
                  <a:ext uri="{0D108BD9-81ED-4DB2-BD59-A6C34878D82A}">
                    <a16:rowId xmlns:a16="http://schemas.microsoft.com/office/drawing/2014/main" val="2086443027"/>
                  </a:ext>
                </a:extLst>
              </a:tr>
              <a:tr h="214452">
                <a:tc>
                  <a:txBody>
                    <a:bodyPr/>
                    <a:lstStyle/>
                    <a:p>
                      <a:pPr algn="ctr"/>
                      <a:r>
                        <a:rPr lang="en-US" sz="1100" dirty="0"/>
                        <a:t>Bandwidth</a:t>
                      </a:r>
                    </a:p>
                  </a:txBody>
                  <a:tcPr marL="45720" marR="4572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160 / 320 MHz</a:t>
                      </a:r>
                    </a:p>
                  </a:txBody>
                  <a:tcPr marL="45720" marR="45720" anchor="ct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320 / 640 MHz</a:t>
                      </a:r>
                    </a:p>
                  </a:txBody>
                  <a:tcPr marL="45720" marR="45720" anchor="ctr"/>
                </a:tc>
                <a:tc hMerge="1">
                  <a:txBody>
                    <a:bodyPr/>
                    <a:lstStyle/>
                    <a:p>
                      <a:endParaRPr lang="en-US"/>
                    </a:p>
                  </a:txBody>
                  <a:tcPr/>
                </a:tc>
                <a:extLst>
                  <a:ext uri="{0D108BD9-81ED-4DB2-BD59-A6C34878D82A}">
                    <a16:rowId xmlns:a16="http://schemas.microsoft.com/office/drawing/2014/main" val="3081263065"/>
                  </a:ext>
                </a:extLst>
              </a:tr>
              <a:tr h="214452">
                <a:tc>
                  <a:txBody>
                    <a:bodyPr/>
                    <a:lstStyle/>
                    <a:p>
                      <a:pPr algn="ctr"/>
                      <a:r>
                        <a:rPr lang="en-US" sz="1100" dirty="0"/>
                        <a:t>Delta-SNR</a:t>
                      </a:r>
                    </a:p>
                  </a:txBody>
                  <a:tcPr marL="45720" marR="4572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 dB</a:t>
                      </a:r>
                    </a:p>
                  </a:txBody>
                  <a:tcPr marL="45720" marR="45720" anchor="ctr"/>
                </a:tc>
                <a:tc hMerge="1">
                  <a:txBody>
                    <a:bodyPr/>
                    <a:lstStyle/>
                    <a:p>
                      <a:endParaRPr lang="en-US"/>
                    </a:p>
                  </a:txBody>
                  <a:tcPr/>
                </a:tc>
                <a:tc gridSpan="2">
                  <a:txBody>
                    <a:bodyPr/>
                    <a:lstStyle/>
                    <a:p>
                      <a:pPr algn="ctr"/>
                      <a:r>
                        <a:rPr lang="en-US" sz="1100" dirty="0"/>
                        <a:t>-3 dB</a:t>
                      </a:r>
                    </a:p>
                  </a:txBody>
                  <a:tcPr marL="45720" marR="45720" anchor="ctr"/>
                </a:tc>
                <a:tc hMerge="1">
                  <a:txBody>
                    <a:bodyPr/>
                    <a:lstStyle/>
                    <a:p>
                      <a:endParaRPr lang="en-US"/>
                    </a:p>
                  </a:txBody>
                  <a:tcPr/>
                </a:tc>
                <a:extLst>
                  <a:ext uri="{0D108BD9-81ED-4DB2-BD59-A6C34878D82A}">
                    <a16:rowId xmlns:a16="http://schemas.microsoft.com/office/drawing/2014/main" val="2814634020"/>
                  </a:ext>
                </a:extLst>
              </a:tr>
              <a:tr h="214452">
                <a:tc>
                  <a:txBody>
                    <a:bodyPr/>
                    <a:lstStyle/>
                    <a:p>
                      <a:pPr algn="ctr"/>
                      <a:r>
                        <a:rPr lang="en-US" sz="1100" dirty="0"/>
                        <a:t>Interim Total </a:t>
                      </a:r>
                      <a:br>
                        <a:rPr lang="en-US" sz="1100" dirty="0"/>
                      </a:br>
                      <a:r>
                        <a:rPr lang="en-US" sz="1100" b="1" dirty="0"/>
                        <a:t>(same data rate)</a:t>
                      </a:r>
                    </a:p>
                  </a:txBody>
                  <a:tcPr marL="45720" marR="45720"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 dB</a:t>
                      </a:r>
                    </a:p>
                  </a:txBody>
                  <a:tcPr marL="45720" marR="45720" anchor="ct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ym typeface="Wingdings" panose="05000000000000000000" pitchFamily="2" charset="2"/>
                        </a:rPr>
                        <a:t>-5dB</a:t>
                      </a:r>
                    </a:p>
                  </a:txBody>
                  <a:tcPr marL="45720" marR="45720" anchor="ctr"/>
                </a:tc>
                <a:tc hMerge="1">
                  <a:txBody>
                    <a:bodyPr/>
                    <a:lstStyle/>
                    <a:p>
                      <a:endParaRPr lang="en-US"/>
                    </a:p>
                  </a:txBody>
                  <a:tcPr/>
                </a:tc>
                <a:extLst>
                  <a:ext uri="{0D108BD9-81ED-4DB2-BD59-A6C34878D82A}">
                    <a16:rowId xmlns:a16="http://schemas.microsoft.com/office/drawing/2014/main" val="3786651437"/>
                  </a:ext>
                </a:extLst>
              </a:tr>
              <a:tr h="594360">
                <a:tc>
                  <a:txBody>
                    <a:bodyPr/>
                    <a:lstStyle/>
                    <a:p>
                      <a:pPr algn="ctr"/>
                      <a:r>
                        <a:rPr lang="en-US" sz="1100" dirty="0"/>
                        <a:t>Antenna elements used for UL </a:t>
                      </a:r>
                      <a:r>
                        <a:rPr lang="en-US" sz="1100" dirty="0" err="1"/>
                        <a:t>BFing</a:t>
                      </a:r>
                      <a:r>
                        <a:rPr lang="en-US" sz="1100" dirty="0"/>
                        <a:t> at AP / non-AP</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err="1"/>
                        <a:t>Typ</a:t>
                      </a:r>
                      <a:endParaRPr lang="en-US"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4 / 1</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Max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8 / 1</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err="1">
                          <a:sym typeface="Wingdings" panose="05000000000000000000" pitchFamily="2" charset="2"/>
                        </a:rPr>
                        <a:t>Typ</a:t>
                      </a:r>
                      <a:endParaRPr lang="en-US" sz="1100" dirty="0">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16 / 4</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Max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64 / 8</a:t>
                      </a:r>
                    </a:p>
                  </a:txBody>
                  <a:tcPr marL="45720" marR="45720" anchor="ctr"/>
                </a:tc>
                <a:extLst>
                  <a:ext uri="{0D108BD9-81ED-4DB2-BD59-A6C34878D82A}">
                    <a16:rowId xmlns:a16="http://schemas.microsoft.com/office/drawing/2014/main" val="3090308927"/>
                  </a:ext>
                </a:extLst>
              </a:tr>
              <a:tr h="594360">
                <a:tc>
                  <a:txBody>
                    <a:bodyPr/>
                    <a:lstStyle/>
                    <a:p>
                      <a:pPr algn="ctr"/>
                      <a:r>
                        <a:rPr lang="en-US" sz="1100" dirty="0"/>
                        <a:t>UL Beamforming Gain </a:t>
                      </a:r>
                      <a:r>
                        <a:rPr lang="en-US" sz="1100" i="1" dirty="0"/>
                        <a:t>relative to 6.5 GHz</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6+0</a:t>
                      </a:r>
                      <a:r>
                        <a:rPr lang="en-US" sz="1100" i="1" dirty="0"/>
                        <a:t>-6</a:t>
                      </a:r>
                      <a:r>
                        <a:rPr lang="en-US" sz="1100" dirty="0"/>
                        <a:t> dB</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9+0</a:t>
                      </a:r>
                      <a:r>
                        <a:rPr lang="en-US" sz="1100" i="1" dirty="0"/>
                        <a:t>-9</a:t>
                      </a:r>
                      <a:r>
                        <a:rPr lang="en-US" sz="1100" dirty="0"/>
                        <a:t> dB</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12+6</a:t>
                      </a:r>
                      <a:r>
                        <a:rPr lang="en-US" sz="1100" i="1" dirty="0">
                          <a:sym typeface="Wingdings" panose="05000000000000000000" pitchFamily="2" charset="2"/>
                        </a:rPr>
                        <a:t>-6</a:t>
                      </a:r>
                      <a:r>
                        <a:rPr lang="en-US" sz="1100" dirty="0">
                          <a:sym typeface="Wingdings" panose="05000000000000000000" pitchFamily="2" charset="2"/>
                        </a:rPr>
                        <a:t> dB</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18+9</a:t>
                      </a:r>
                      <a:r>
                        <a:rPr lang="en-US" sz="1100" i="1" dirty="0">
                          <a:sym typeface="Wingdings" panose="05000000000000000000" pitchFamily="2" charset="2"/>
                        </a:rPr>
                        <a:t>-9</a:t>
                      </a:r>
                      <a:r>
                        <a:rPr lang="en-US" sz="1100" dirty="0">
                          <a:sym typeface="Wingdings" panose="05000000000000000000" pitchFamily="2" charset="2"/>
                        </a:rPr>
                        <a:t> dB</a:t>
                      </a:r>
                    </a:p>
                  </a:txBody>
                  <a:tcPr marL="45720" marR="45720" anchor="ctr"/>
                </a:tc>
                <a:extLst>
                  <a:ext uri="{0D108BD9-81ED-4DB2-BD59-A6C34878D82A}">
                    <a16:rowId xmlns:a16="http://schemas.microsoft.com/office/drawing/2014/main" val="587697919"/>
                  </a:ext>
                </a:extLst>
              </a:tr>
              <a:tr h="426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Max Total</a:t>
                      </a:r>
                      <a:br>
                        <a:rPr lang="en-US" sz="1100" dirty="0"/>
                      </a:br>
                      <a:r>
                        <a:rPr lang="en-US" sz="1100" b="1" dirty="0"/>
                        <a:t>(same data rate)</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 dB</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0 dB</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+7 dB</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+13 dB</a:t>
                      </a:r>
                    </a:p>
                  </a:txBody>
                  <a:tcPr marL="45720" marR="45720" anchor="ctr"/>
                </a:tc>
                <a:extLst>
                  <a:ext uri="{0D108BD9-81ED-4DB2-BD59-A6C34878D82A}">
                    <a16:rowId xmlns:a16="http://schemas.microsoft.com/office/drawing/2014/main" val="178576971"/>
                  </a:ext>
                </a:extLst>
              </a:tr>
              <a:tr h="214452">
                <a:tc gridSpan="5">
                  <a:txBody>
                    <a:bodyPr/>
                    <a:lstStyle/>
                    <a:p>
                      <a:pPr algn="ctr"/>
                      <a:r>
                        <a:rPr lang="en-US" sz="1100" dirty="0"/>
                        <a:t>Without beamforming the 65 GHz link budget is 5dB worse than the 6.5 GHz link budget. </a:t>
                      </a:r>
                      <a:r>
                        <a:rPr lang="en-US" sz="1100" b="1" dirty="0"/>
                        <a:t>With max beamforming, the 65 GHz link budget is 13dB better than the 6.5 GHz link budget</a:t>
                      </a:r>
                    </a:p>
                  </a:txBody>
                  <a:tcPr marL="45720" marR="45720"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marL="45720" marR="45720" anchor="ct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sym typeface="Wingdings" panose="05000000000000000000" pitchFamily="2" charset="2"/>
                      </a:endParaRPr>
                    </a:p>
                  </a:txBody>
                  <a:tcPr marL="45720" marR="45720" anchor="ctr"/>
                </a:tc>
                <a:tc hMerge="1">
                  <a:txBody>
                    <a:bodyPr/>
                    <a:lstStyle/>
                    <a:p>
                      <a:endParaRPr lang="en-US"/>
                    </a:p>
                  </a:txBody>
                  <a:tcPr/>
                </a:tc>
                <a:extLst>
                  <a:ext uri="{0D108BD9-81ED-4DB2-BD59-A6C34878D82A}">
                    <a16:rowId xmlns:a16="http://schemas.microsoft.com/office/drawing/2014/main" val="2279979265"/>
                  </a:ext>
                </a:extLst>
              </a:tr>
            </a:tbl>
          </a:graphicData>
        </a:graphic>
      </p:graphicFrame>
    </p:spTree>
    <p:extLst>
      <p:ext uri="{BB962C8B-B14F-4D97-AF65-F5344CB8AC3E}">
        <p14:creationId xmlns:p14="http://schemas.microsoft.com/office/powerpoint/2010/main" val="310548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9199C-0A9B-C8B2-9F45-A24C567AC70D}"/>
              </a:ext>
            </a:extLst>
          </p:cNvPr>
          <p:cNvSpPr>
            <a:spLocks noGrp="1"/>
          </p:cNvSpPr>
          <p:nvPr>
            <p:ph type="title"/>
          </p:nvPr>
        </p:nvSpPr>
        <p:spPr>
          <a:xfrm>
            <a:off x="685799" y="685800"/>
            <a:ext cx="8382001" cy="1066800"/>
          </a:xfrm>
        </p:spPr>
        <p:txBody>
          <a:bodyPr/>
          <a:lstStyle/>
          <a:p>
            <a:r>
              <a:rPr lang="en-US" dirty="0"/>
              <a:t>Likely features in next-gen 802.11 seem to support the requirements of important enterprise use cases </a:t>
            </a:r>
            <a:endParaRPr lang="en-AU" dirty="0"/>
          </a:p>
        </p:txBody>
      </p:sp>
      <p:sp>
        <p:nvSpPr>
          <p:cNvPr id="3" name="Slide Number Placeholder 2">
            <a:extLst>
              <a:ext uri="{FF2B5EF4-FFF2-40B4-BE49-F238E27FC236}">
                <a16:creationId xmlns:a16="http://schemas.microsoft.com/office/drawing/2014/main" id="{63C9C243-0EFB-9B62-9472-03DC2445CAEE}"/>
              </a:ext>
            </a:extLst>
          </p:cNvPr>
          <p:cNvSpPr>
            <a:spLocks noGrp="1"/>
          </p:cNvSpPr>
          <p:nvPr>
            <p:ph type="sldNum" sz="quarter" idx="4"/>
          </p:nvPr>
        </p:nvSpPr>
        <p:spPr/>
        <p:txBody>
          <a:bodyPr/>
          <a:lstStyle/>
          <a:p>
            <a:fld id="{2F5CCB13-0A32-4557-88E9-079F0C330695}" type="slidenum">
              <a:rPr lang="en-US" smtClean="0"/>
              <a:pPr/>
              <a:t>3</a:t>
            </a:fld>
            <a:endParaRPr lang="en-US" dirty="0"/>
          </a:p>
        </p:txBody>
      </p:sp>
      <p:sp>
        <p:nvSpPr>
          <p:cNvPr id="4" name="Footer Placeholder 3">
            <a:extLst>
              <a:ext uri="{FF2B5EF4-FFF2-40B4-BE49-F238E27FC236}">
                <a16:creationId xmlns:a16="http://schemas.microsoft.com/office/drawing/2014/main" id="{56BDB3E9-DE97-00AB-B75B-BE748F520782}"/>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graphicFrame>
        <p:nvGraphicFramePr>
          <p:cNvPr id="5" name="Table 6">
            <a:extLst>
              <a:ext uri="{FF2B5EF4-FFF2-40B4-BE49-F238E27FC236}">
                <a16:creationId xmlns:a16="http://schemas.microsoft.com/office/drawing/2014/main" id="{4EFB726B-C6A8-1919-EE42-DCADBE5ACA95}"/>
              </a:ext>
            </a:extLst>
          </p:cNvPr>
          <p:cNvGraphicFramePr>
            <a:graphicFrameLocks noGrp="1"/>
          </p:cNvGraphicFramePr>
          <p:nvPr>
            <p:extLst>
              <p:ext uri="{D42A27DB-BD31-4B8C-83A1-F6EECF244321}">
                <p14:modId xmlns:p14="http://schemas.microsoft.com/office/powerpoint/2010/main" val="3370896995"/>
              </p:ext>
            </p:extLst>
          </p:nvPr>
        </p:nvGraphicFramePr>
        <p:xfrm>
          <a:off x="76200" y="2286000"/>
          <a:ext cx="8991599" cy="3502660"/>
        </p:xfrm>
        <a:graphic>
          <a:graphicData uri="http://schemas.openxmlformats.org/drawingml/2006/table">
            <a:tbl>
              <a:tblPr firstRow="1" bandRow="1">
                <a:tableStyleId>{93296810-A885-4BE3-A3E7-6D5BEEA58F35}</a:tableStyleId>
              </a:tblPr>
              <a:tblGrid>
                <a:gridCol w="1308216">
                  <a:extLst>
                    <a:ext uri="{9D8B030D-6E8A-4147-A177-3AD203B41FA5}">
                      <a16:colId xmlns:a16="http://schemas.microsoft.com/office/drawing/2014/main" val="1481458388"/>
                    </a:ext>
                  </a:extLst>
                </a:gridCol>
                <a:gridCol w="1053984">
                  <a:extLst>
                    <a:ext uri="{9D8B030D-6E8A-4147-A177-3AD203B41FA5}">
                      <a16:colId xmlns:a16="http://schemas.microsoft.com/office/drawing/2014/main" val="3348672811"/>
                    </a:ext>
                  </a:extLst>
                </a:gridCol>
                <a:gridCol w="914400">
                  <a:extLst>
                    <a:ext uri="{9D8B030D-6E8A-4147-A177-3AD203B41FA5}">
                      <a16:colId xmlns:a16="http://schemas.microsoft.com/office/drawing/2014/main" val="830874582"/>
                    </a:ext>
                  </a:extLst>
                </a:gridCol>
                <a:gridCol w="1056865">
                  <a:extLst>
                    <a:ext uri="{9D8B030D-6E8A-4147-A177-3AD203B41FA5}">
                      <a16:colId xmlns:a16="http://schemas.microsoft.com/office/drawing/2014/main" val="951741915"/>
                    </a:ext>
                  </a:extLst>
                </a:gridCol>
                <a:gridCol w="981162">
                  <a:extLst>
                    <a:ext uri="{9D8B030D-6E8A-4147-A177-3AD203B41FA5}">
                      <a16:colId xmlns:a16="http://schemas.microsoft.com/office/drawing/2014/main" val="2234563402"/>
                    </a:ext>
                  </a:extLst>
                </a:gridCol>
                <a:gridCol w="1761163">
                  <a:extLst>
                    <a:ext uri="{9D8B030D-6E8A-4147-A177-3AD203B41FA5}">
                      <a16:colId xmlns:a16="http://schemas.microsoft.com/office/drawing/2014/main" val="4014182679"/>
                    </a:ext>
                  </a:extLst>
                </a:gridCol>
                <a:gridCol w="1915809">
                  <a:extLst>
                    <a:ext uri="{9D8B030D-6E8A-4147-A177-3AD203B41FA5}">
                      <a16:colId xmlns:a16="http://schemas.microsoft.com/office/drawing/2014/main" val="3398958602"/>
                    </a:ext>
                  </a:extLst>
                </a:gridCol>
              </a:tblGrid>
              <a:tr h="37084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FFFFFF"/>
                          </a:solidFill>
                          <a:effectLst/>
                          <a:latin typeface="+mn-lt"/>
                        </a:rPr>
                        <a:t>Goals </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300" b="1" i="0" u="none" strike="noStrike" dirty="0">
                        <a:solidFill>
                          <a:srgbClr val="FFFFFF"/>
                        </a:solidFill>
                        <a:effectLst/>
                        <a:latin typeface="+mn-l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FFFFFF"/>
                          </a:solidFill>
                          <a:effectLst/>
                          <a:latin typeface="+mn-lt"/>
                        </a:rPr>
                        <a:t>Features</a:t>
                      </a:r>
                    </a:p>
                  </a:txBody>
                  <a:tcPr marL="85725" marR="9525" marT="9525" marB="0" anchor="ctr">
                    <a:lnB w="28575" cap="flat" cmpd="sng" algn="ctr">
                      <a:noFill/>
                      <a:prstDash val="solid"/>
                      <a:round/>
                      <a:headEnd type="none" w="med" len="med"/>
                      <a:tailEnd type="none" w="med" len="med"/>
                    </a:lnB>
                    <a:lnTlToBr w="28575" cap="flat" cmpd="sng" algn="ctr">
                      <a:solidFill>
                        <a:schemeClr val="bg1"/>
                      </a:solidFill>
                      <a:prstDash val="solid"/>
                      <a:round/>
                      <a:headEnd type="none" w="med" len="med"/>
                      <a:tailEnd type="none" w="med" len="med"/>
                    </a:lnTlToBr>
                  </a:tcPr>
                </a:tc>
                <a:tc>
                  <a:txBody>
                    <a:bodyPr/>
                    <a:lstStyle/>
                    <a:p>
                      <a:pPr algn="ctr" rtl="0" fontAlgn="ctr"/>
                      <a:r>
                        <a:rPr lang="en-US" sz="1300" b="1" i="0" u="none" strike="noStrike" dirty="0">
                          <a:solidFill>
                            <a:schemeClr val="bg1"/>
                          </a:solidFill>
                          <a:effectLst/>
                          <a:latin typeface="+mn-lt"/>
                        </a:rPr>
                        <a:t>Reliability/ availability</a:t>
                      </a:r>
                    </a:p>
                  </a:txBody>
                  <a:tcPr marL="9525" marR="85725" marT="9525" marB="0" anchor="ctr"/>
                </a:tc>
                <a:tc>
                  <a:txBody>
                    <a:bodyPr/>
                    <a:lstStyle/>
                    <a:p>
                      <a:pPr algn="ctr" rtl="0" fontAlgn="ctr"/>
                      <a:r>
                        <a:rPr lang="en-US" sz="1300" b="1" i="0" u="none" strike="noStrike" dirty="0">
                          <a:solidFill>
                            <a:schemeClr val="bg1"/>
                          </a:solidFill>
                          <a:effectLst/>
                          <a:latin typeface="+mn-lt"/>
                        </a:rPr>
                        <a:t>Security</a:t>
                      </a:r>
                    </a:p>
                  </a:txBody>
                  <a:tcPr marL="9525" marR="85725" marT="9525" marB="0" anchor="ctr"/>
                </a:tc>
                <a:tc>
                  <a:txBody>
                    <a:bodyPr/>
                    <a:lstStyle/>
                    <a:p>
                      <a:pPr algn="ctr" rtl="0" fontAlgn="ctr"/>
                      <a:r>
                        <a:rPr lang="en-US" sz="1300" b="1" i="0" u="none" strike="noStrike" dirty="0">
                          <a:solidFill>
                            <a:schemeClr val="bg1"/>
                          </a:solidFill>
                          <a:effectLst/>
                          <a:latin typeface="+mn-lt"/>
                        </a:rPr>
                        <a:t>Client scale/ density</a:t>
                      </a:r>
                    </a:p>
                  </a:txBody>
                  <a:tcPr marL="9525" marR="85725" marT="9525" marB="0" anchor="ctr"/>
                </a:tc>
                <a:tc>
                  <a:txBody>
                    <a:bodyPr/>
                    <a:lstStyle/>
                    <a:p>
                      <a:pPr algn="ctr" rtl="0" fontAlgn="ctr"/>
                      <a:r>
                        <a:rPr lang="en-US" sz="1300" b="1" i="0" u="none" strike="noStrike" dirty="0">
                          <a:solidFill>
                            <a:schemeClr val="bg1"/>
                          </a:solidFill>
                          <a:effectLst/>
                          <a:latin typeface="+mn-lt"/>
                        </a:rPr>
                        <a:t>Network capacity</a:t>
                      </a:r>
                    </a:p>
                  </a:txBody>
                  <a:tcPr marL="9525" marR="85725" marT="9525" marB="0" anchor="ctr"/>
                </a:tc>
                <a:tc>
                  <a:txBody>
                    <a:bodyPr/>
                    <a:lstStyle/>
                    <a:p>
                      <a:pPr algn="ctr" rtl="0" fontAlgn="ctr"/>
                      <a:r>
                        <a:rPr lang="en-US" sz="1300" b="1" i="0" u="none" strike="noStrike" dirty="0">
                          <a:solidFill>
                            <a:schemeClr val="bg1"/>
                          </a:solidFill>
                          <a:effectLst/>
                          <a:latin typeface="+mn-lt"/>
                        </a:rPr>
                        <a:t>QoS with </a:t>
                      </a:r>
                      <a:br>
                        <a:rPr lang="en-US" sz="1300" b="1" i="0" u="none" strike="noStrike" dirty="0">
                          <a:solidFill>
                            <a:schemeClr val="bg1"/>
                          </a:solidFill>
                          <a:effectLst/>
                          <a:latin typeface="+mn-lt"/>
                        </a:rPr>
                      </a:br>
                      <a:r>
                        <a:rPr lang="en-US" sz="1300" b="1" i="0" u="none" strike="noStrike" dirty="0">
                          <a:solidFill>
                            <a:schemeClr val="bg1"/>
                          </a:solidFill>
                          <a:effectLst/>
                          <a:latin typeface="+mn-lt"/>
                        </a:rPr>
                        <a:t>para-Determinism</a:t>
                      </a:r>
                      <a:r>
                        <a:rPr lang="en-US" sz="1300" b="1" i="0" u="none" strike="noStrike" baseline="30000" dirty="0">
                          <a:solidFill>
                            <a:schemeClr val="bg1"/>
                          </a:solidFill>
                          <a:effectLst/>
                          <a:latin typeface="+mn-lt"/>
                        </a:rPr>
                        <a:t>[7]</a:t>
                      </a:r>
                    </a:p>
                  </a:txBody>
                  <a:tcPr marL="9525" marR="85725" marT="9525" marB="0" anchor="ctr"/>
                </a:tc>
                <a:tc>
                  <a:txBody>
                    <a:bodyPr/>
                    <a:lstStyle/>
                    <a:p>
                      <a:pPr algn="ctr" rtl="0" fontAlgn="ctr"/>
                      <a:r>
                        <a:rPr lang="en-US" sz="1300" b="1" i="0" u="none" strike="noStrike" dirty="0">
                          <a:solidFill>
                            <a:schemeClr val="bg1"/>
                          </a:solidFill>
                          <a:effectLst/>
                          <a:latin typeface="+mn-lt"/>
                        </a:rPr>
                        <a:t>Visibility, supportability, troubleshootability, manageability</a:t>
                      </a:r>
                    </a:p>
                  </a:txBody>
                  <a:tcPr marL="9525" marR="85725" marT="9525" marB="0" anchor="ctr"/>
                </a:tc>
                <a:extLst>
                  <a:ext uri="{0D108BD9-81ED-4DB2-BD59-A6C34878D82A}">
                    <a16:rowId xmlns:a16="http://schemas.microsoft.com/office/drawing/2014/main" val="903242063"/>
                  </a:ext>
                </a:extLst>
              </a:tr>
              <a:tr h="370840">
                <a:tc>
                  <a:txBody>
                    <a:bodyPr/>
                    <a:lstStyle/>
                    <a:p>
                      <a:pPr algn="ctr" rtl="0" fontAlgn="ctr"/>
                      <a:r>
                        <a:rPr lang="en-US" sz="1300" b="1" i="0" u="none" strike="noStrike" dirty="0">
                          <a:solidFill>
                            <a:schemeClr val="tx1"/>
                          </a:solidFill>
                          <a:effectLst/>
                          <a:latin typeface="+mn-lt"/>
                        </a:rPr>
                        <a:t>Multi-AP</a:t>
                      </a: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28575" cap="flat" cmpd="sng" algn="ctr">
                      <a:noFill/>
                      <a:prstDash val="solid"/>
                      <a:round/>
                      <a:headEnd type="none" w="med" len="med"/>
                      <a:tailEnd type="none" w="med" len="med"/>
                    </a:lnTlToBr>
                  </a:tcP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lnL w="28575" cap="flat" cmpd="sng" algn="ctr">
                      <a:noFill/>
                      <a:prstDash val="solid"/>
                      <a:round/>
                      <a:headEnd type="none" w="med" len="med"/>
                      <a:tailEnd type="none" w="med" len="med"/>
                    </a:lnL>
                  </a:tcP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endParaRPr lang="en-US" sz="13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60694544"/>
                  </a:ext>
                </a:extLst>
              </a:tr>
              <a:tr h="370840">
                <a:tc>
                  <a:txBody>
                    <a:bodyPr/>
                    <a:lstStyle/>
                    <a:p>
                      <a:pPr algn="ctr" rtl="0" fontAlgn="ctr"/>
                      <a:r>
                        <a:rPr lang="en-US" sz="1300" b="1" i="0" u="none" strike="noStrike" dirty="0">
                          <a:solidFill>
                            <a:schemeClr val="tx1"/>
                          </a:solidFill>
                          <a:effectLst/>
                          <a:latin typeface="+mn-lt"/>
                        </a:rPr>
                        <a:t>Hitless Roaming</a:t>
                      </a:r>
                    </a:p>
                  </a:txBody>
                  <a:tcPr marL="9525" marR="9525" marT="9525" marB="0" anchor="ctr">
                    <a:lnT w="28575" cap="flat" cmpd="sng" algn="ctr">
                      <a:noFill/>
                      <a:prstDash val="solid"/>
                      <a:round/>
                      <a:headEnd type="none" w="med" len="med"/>
                      <a:tailEnd type="none" w="med" len="med"/>
                    </a:lnT>
                  </a:tcP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endParaRPr lang="en-US" sz="13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410954217"/>
                  </a:ext>
                </a:extLst>
              </a:tr>
              <a:tr h="370840">
                <a:tc>
                  <a:txBody>
                    <a:bodyPr/>
                    <a:lstStyle/>
                    <a:p>
                      <a:pPr algn="ctr" rtl="0" fontAlgn="ctr"/>
                      <a:r>
                        <a:rPr lang="en-US" sz="1300" b="1" i="0" u="none" strike="noStrike" dirty="0">
                          <a:solidFill>
                            <a:schemeClr val="tx1"/>
                          </a:solidFill>
                          <a:effectLst/>
                          <a:latin typeface="+mn-lt"/>
                        </a:rPr>
                        <a:t>C2C Coordination</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endParaRPr lang="en-US" sz="13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352433571"/>
                  </a:ext>
                </a:extLst>
              </a:tr>
              <a:tr h="370840">
                <a:tc>
                  <a:txBody>
                    <a:bodyPr/>
                    <a:lstStyle/>
                    <a:p>
                      <a:pPr algn="ctr" rtl="0" fontAlgn="ctr"/>
                      <a:r>
                        <a:rPr lang="en-US" sz="1300" b="1" i="0" u="none" strike="noStrike" dirty="0" err="1">
                          <a:solidFill>
                            <a:schemeClr val="tx1"/>
                          </a:solidFill>
                          <a:effectLst/>
                          <a:latin typeface="+mn-lt"/>
                        </a:rPr>
                        <a:t>mmWave</a:t>
                      </a:r>
                      <a:endParaRPr lang="en-US" sz="1300" b="1" i="0" u="none" strike="noStrike" dirty="0">
                        <a:solidFill>
                          <a:schemeClr val="tx1"/>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endParaRPr lang="en-US" sz="13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086443027"/>
                  </a:ext>
                </a:extLst>
              </a:tr>
              <a:tr h="370840">
                <a:tc>
                  <a:txBody>
                    <a:bodyPr/>
                    <a:lstStyle/>
                    <a:p>
                      <a:pPr algn="ctr" rtl="0" fontAlgn="ctr"/>
                      <a:r>
                        <a:rPr lang="en-US" sz="1300" b="1" i="0" u="none" strike="noStrike" dirty="0">
                          <a:solidFill>
                            <a:schemeClr val="tx1"/>
                          </a:solidFill>
                          <a:effectLst/>
                          <a:latin typeface="+mn-lt"/>
                        </a:rPr>
                        <a:t>Mandatory .1X support </a:t>
                      </a: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fontAlgn="ctr"/>
                      <a:r>
                        <a:rPr lang="en-US" sz="1300" b="0" i="0" u="none" strike="noStrike" dirty="0">
                          <a:solidFill>
                            <a:srgbClr val="000000"/>
                          </a:solidFill>
                          <a:effectLst/>
                          <a:latin typeface="+mn-lt"/>
                        </a:rPr>
                        <a:t> </a:t>
                      </a:r>
                    </a:p>
                  </a:txBody>
                  <a:tcPr marL="9525" marR="9525" marT="9525" marB="0" anchor="ctr"/>
                </a:tc>
                <a:tc>
                  <a:txBody>
                    <a:bodyPr/>
                    <a:lstStyle/>
                    <a:p>
                      <a:pPr algn="ctr" fontAlgn="ctr"/>
                      <a:endParaRPr lang="en-US" sz="13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081263065"/>
                  </a:ext>
                </a:extLst>
              </a:tr>
              <a:tr h="370840">
                <a:tc>
                  <a:txBody>
                    <a:bodyPr/>
                    <a:lstStyle/>
                    <a:p>
                      <a:pPr algn="ctr" rtl="0" fontAlgn="ctr"/>
                      <a:r>
                        <a:rPr lang="en-US" sz="1300" b="1" i="0" u="none" strike="noStrike" dirty="0">
                          <a:solidFill>
                            <a:schemeClr val="tx1"/>
                          </a:solidFill>
                          <a:effectLst/>
                          <a:latin typeface="+mn-lt"/>
                        </a:rPr>
                        <a:t>AI/ML</a:t>
                      </a: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tc>
                  <a:txBody>
                    <a:bodyPr/>
                    <a:lstStyle/>
                    <a:p>
                      <a:pPr algn="ctr" rtl="0" fontAlgn="ctr"/>
                      <a:r>
                        <a:rPr lang="en-US" sz="1300" b="0" i="0" u="none" strike="noStrike" dirty="0">
                          <a:solidFill>
                            <a:srgbClr val="000000"/>
                          </a:solidFill>
                          <a:effectLst/>
                          <a:latin typeface="+mn-lt"/>
                          <a:sym typeface="Wingdings 2" panose="05020102010507070707" pitchFamily="18" charset="2"/>
                        </a:rPr>
                        <a:t></a:t>
                      </a:r>
                      <a:endParaRPr lang="en-US" sz="13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814634020"/>
                  </a:ext>
                </a:extLst>
              </a:tr>
              <a:tr h="370840">
                <a:tc gridSpan="7">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050" b="0" i="1" u="none" strike="noStrike" dirty="0">
                          <a:solidFill>
                            <a:schemeClr val="tx1"/>
                          </a:solidFill>
                          <a:effectLst/>
                          <a:latin typeface="Arial" panose="020B0604020202020204" pitchFamily="34" charset="0"/>
                        </a:rPr>
                        <a:t>Key:</a:t>
                      </a:r>
                      <a:r>
                        <a:rPr lang="en-US" sz="1050" b="0" i="0" u="none" strike="noStrike" dirty="0">
                          <a:solidFill>
                            <a:schemeClr val="tx1"/>
                          </a:solidFill>
                          <a:effectLst/>
                          <a:latin typeface="Arial" panose="020B0604020202020204" pitchFamily="34" charset="0"/>
                        </a:rPr>
                        <a:t> </a:t>
                      </a:r>
                      <a:r>
                        <a:rPr lang="en-US" sz="1050" b="0" i="0" u="none" strike="noStrike" dirty="0">
                          <a:solidFill>
                            <a:srgbClr val="000000"/>
                          </a:solidFill>
                          <a:effectLst/>
                          <a:latin typeface="Arial" panose="020B0604020202020204" pitchFamily="34" charset="0"/>
                          <a:sym typeface="Wingdings 2" panose="05020102010507070707" pitchFamily="18" charset="2"/>
                        </a:rPr>
                        <a:t> Feature Strongly Supports Goal; </a:t>
                      </a:r>
                      <a:r>
                        <a:rPr lang="en-US" sz="1050" b="1" i="0" u="none" strike="noStrike" dirty="0">
                          <a:solidFill>
                            <a:schemeClr val="tx1"/>
                          </a:solidFill>
                          <a:effectLst/>
                          <a:latin typeface="Arial" panose="020B0604020202020204" pitchFamily="34" charset="0"/>
                          <a:sym typeface="Wingdings 2" panose="05020102010507070707" pitchFamily="18" charset="2"/>
                        </a:rPr>
                        <a:t> </a:t>
                      </a:r>
                      <a:r>
                        <a:rPr lang="en-US" sz="1050" b="0" i="0" u="none" strike="noStrike" dirty="0">
                          <a:solidFill>
                            <a:schemeClr val="tx1"/>
                          </a:solidFill>
                          <a:effectLst/>
                          <a:latin typeface="Arial" panose="020B0604020202020204" pitchFamily="34" charset="0"/>
                          <a:sym typeface="Wingdings 2" panose="05020102010507070707" pitchFamily="18" charset="2"/>
                        </a:rPr>
                        <a:t>Feature Supports Goal</a:t>
                      </a:r>
                      <a:endParaRPr lang="en-US" sz="1050" b="0" i="0" u="none" strike="noStrike" dirty="0">
                        <a:solidFill>
                          <a:srgbClr val="000000"/>
                        </a:solidFill>
                        <a:effectLst/>
                        <a:latin typeface="Arial" panose="020B0604020202020204" pitchFamily="34" charset="0"/>
                      </a:endParaRPr>
                    </a:p>
                  </a:txBody>
                  <a:tcPr marL="9525" marR="9525" marT="9525" marB="0" anchor="ctr">
                    <a:noFill/>
                  </a:tcPr>
                </a:tc>
                <a:tc hMerge="1">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ctr" rtl="0" fontAlgn="ctr"/>
                      <a:endParaRPr lang="en-US" sz="14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30563489"/>
                  </a:ext>
                </a:extLst>
              </a:tr>
            </a:tbl>
          </a:graphicData>
        </a:graphic>
      </p:graphicFrame>
    </p:spTree>
    <p:extLst>
      <p:ext uri="{BB962C8B-B14F-4D97-AF65-F5344CB8AC3E}">
        <p14:creationId xmlns:p14="http://schemas.microsoft.com/office/powerpoint/2010/main" val="473927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[6] Multi-AP and </a:t>
            </a:r>
            <a:r>
              <a:rPr lang="en-US" dirty="0" err="1"/>
              <a:t>mmWave</a:t>
            </a:r>
            <a:r>
              <a:rPr lang="en-US" dirty="0"/>
              <a:t> are Sufficiently Novel that Functional Requirements and Evaluation Methodology needed</a:t>
            </a:r>
            <a:endParaRPr lang="en-AU" dirty="0"/>
          </a:p>
        </p:txBody>
      </p:sp>
      <p:sp>
        <p:nvSpPr>
          <p:cNvPr id="3" name="Content Placeholder 2"/>
          <p:cNvSpPr>
            <a:spLocks noGrp="1"/>
          </p:cNvSpPr>
          <p:nvPr>
            <p:ph idx="1"/>
          </p:nvPr>
        </p:nvSpPr>
        <p:spPr/>
        <p:txBody>
          <a:bodyPr/>
          <a:lstStyle/>
          <a:p>
            <a:pPr lvl="1"/>
            <a:r>
              <a:rPr lang="en-US" dirty="0"/>
              <a:t>For validating Multi-AP techniques and </a:t>
            </a:r>
            <a:r>
              <a:rPr lang="en-US" dirty="0" err="1"/>
              <a:t>mmWave</a:t>
            </a:r>
            <a:r>
              <a:rPr lang="en-US" dirty="0"/>
              <a:t> against realistic scenarios, we recommend that UHR SG/TG develops something akin to the past “Functional Requirements and Evaluation Methodology” to reflect:</a:t>
            </a:r>
          </a:p>
          <a:p>
            <a:pPr lvl="2"/>
            <a:r>
              <a:rPr lang="en-US" dirty="0"/>
              <a:t>Typical (and Multi-AP-optimized) enterprise AP channel selection policies</a:t>
            </a:r>
          </a:p>
          <a:p>
            <a:pPr lvl="2"/>
            <a:r>
              <a:rPr lang="en-US" dirty="0"/>
              <a:t>Typical (and Multi-AP-optimized / </a:t>
            </a:r>
            <a:r>
              <a:rPr lang="en-US" dirty="0" err="1"/>
              <a:t>mmWave</a:t>
            </a:r>
            <a:r>
              <a:rPr lang="en-US" dirty="0"/>
              <a:t>-optimized) enterprise AP densities</a:t>
            </a:r>
          </a:p>
          <a:p>
            <a:pPr lvl="2"/>
            <a:r>
              <a:rPr lang="en-US" dirty="0"/>
              <a:t>Comparable 2.4/5/6/</a:t>
            </a:r>
            <a:r>
              <a:rPr lang="en-US" dirty="0" err="1"/>
              <a:t>mmWave</a:t>
            </a:r>
            <a:r>
              <a:rPr lang="en-US" dirty="0"/>
              <a:t> propagation</a:t>
            </a:r>
          </a:p>
          <a:p>
            <a:pPr lvl="2"/>
            <a:endParaRPr lang="en-US" dirty="0"/>
          </a:p>
          <a:p>
            <a:pPr lvl="2"/>
            <a:endParaRPr lang="en-US" dirty="0"/>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30</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spTree>
    <p:extLst>
      <p:ext uri="{BB962C8B-B14F-4D97-AF65-F5344CB8AC3E}">
        <p14:creationId xmlns:p14="http://schemas.microsoft.com/office/powerpoint/2010/main" val="1418820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a:t>[7] Para-Determinism / SLA is Hard</a:t>
            </a:r>
          </a:p>
        </p:txBody>
      </p:sp>
      <p:sp>
        <p:nvSpPr>
          <p:cNvPr id="3" name="Content Placeholder 2"/>
          <p:cNvSpPr>
            <a:spLocks noGrp="1"/>
          </p:cNvSpPr>
          <p:nvPr>
            <p:ph idx="1"/>
          </p:nvPr>
        </p:nvSpPr>
        <p:spPr>
          <a:xfrm>
            <a:off x="685800" y="1981200"/>
            <a:ext cx="7772400" cy="650732"/>
          </a:xfrm>
        </p:spPr>
        <p:txBody>
          <a:bodyPr/>
          <a:lstStyle/>
          <a:p>
            <a:pPr lvl="1"/>
            <a:r>
              <a:rPr lang="en-US" sz="1400" dirty="0"/>
              <a:t>1 msec or 0.1 msec latency needs to be achieved 99 or 99.99 or 99.9999% of the time </a:t>
            </a:r>
          </a:p>
          <a:p>
            <a:pPr lvl="2"/>
            <a:r>
              <a:rPr lang="en-US" sz="1200" dirty="0"/>
              <a:t>Call this para-determinism or a Service Level Agreement (SLA) </a:t>
            </a:r>
          </a:p>
          <a:p>
            <a:pPr lvl="1">
              <a:spcBef>
                <a:spcPts val="600"/>
              </a:spcBef>
            </a:pPr>
            <a:r>
              <a:rPr lang="en-US" sz="1400" dirty="0"/>
              <a:t>Para-determinism is hard; need to consider and solve:</a:t>
            </a:r>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31</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graphicFrame>
        <p:nvGraphicFramePr>
          <p:cNvPr id="6" name="Table 6">
            <a:extLst>
              <a:ext uri="{FF2B5EF4-FFF2-40B4-BE49-F238E27FC236}">
                <a16:creationId xmlns:a16="http://schemas.microsoft.com/office/drawing/2014/main" id="{97328CF9-0B53-7D20-BE3F-F04EA14C4F91}"/>
              </a:ext>
            </a:extLst>
          </p:cNvPr>
          <p:cNvGraphicFramePr>
            <a:graphicFrameLocks noGrp="1"/>
          </p:cNvGraphicFramePr>
          <p:nvPr>
            <p:extLst>
              <p:ext uri="{D42A27DB-BD31-4B8C-83A1-F6EECF244321}">
                <p14:modId xmlns:p14="http://schemas.microsoft.com/office/powerpoint/2010/main" val="87202335"/>
              </p:ext>
            </p:extLst>
          </p:nvPr>
        </p:nvGraphicFramePr>
        <p:xfrm>
          <a:off x="0" y="2849880"/>
          <a:ext cx="9144000" cy="3672840"/>
        </p:xfrm>
        <a:graphic>
          <a:graphicData uri="http://schemas.openxmlformats.org/drawingml/2006/table">
            <a:tbl>
              <a:tblPr firstRow="1" bandRow="1">
                <a:tableStyleId>{93296810-A885-4BE3-A3E7-6D5BEEA58F35}</a:tableStyleId>
              </a:tblPr>
              <a:tblGrid>
                <a:gridCol w="1654627">
                  <a:extLst>
                    <a:ext uri="{9D8B030D-6E8A-4147-A177-3AD203B41FA5}">
                      <a16:colId xmlns:a16="http://schemas.microsoft.com/office/drawing/2014/main" val="1481458388"/>
                    </a:ext>
                  </a:extLst>
                </a:gridCol>
                <a:gridCol w="3043207">
                  <a:extLst>
                    <a:ext uri="{9D8B030D-6E8A-4147-A177-3AD203B41FA5}">
                      <a16:colId xmlns:a16="http://schemas.microsoft.com/office/drawing/2014/main" val="3348672811"/>
                    </a:ext>
                  </a:extLst>
                </a:gridCol>
                <a:gridCol w="4446166">
                  <a:extLst>
                    <a:ext uri="{9D8B030D-6E8A-4147-A177-3AD203B41FA5}">
                      <a16:colId xmlns:a16="http://schemas.microsoft.com/office/drawing/2014/main" val="830874582"/>
                    </a:ext>
                  </a:extLst>
                </a:gridCol>
              </a:tblGrid>
              <a:tr h="187748">
                <a:tc>
                  <a:txBody>
                    <a:bodyPr/>
                    <a:lstStyle/>
                    <a:p>
                      <a:pPr algn="ctr"/>
                      <a:r>
                        <a:rPr lang="en-US" sz="1200" dirty="0"/>
                        <a:t>Name</a:t>
                      </a:r>
                    </a:p>
                  </a:txBody>
                  <a:tcPr anchor="ctr"/>
                </a:tc>
                <a:tc>
                  <a:txBody>
                    <a:bodyPr/>
                    <a:lstStyle/>
                    <a:p>
                      <a:pPr algn="ctr"/>
                      <a:r>
                        <a:rPr lang="en-US" sz="1100" dirty="0"/>
                        <a:t>Problem</a:t>
                      </a:r>
                    </a:p>
                  </a:txBody>
                  <a:tcPr anchor="ctr"/>
                </a:tc>
                <a:tc>
                  <a:txBody>
                    <a:bodyPr/>
                    <a:lstStyle/>
                    <a:p>
                      <a:pPr algn="ctr"/>
                      <a:r>
                        <a:rPr lang="en-US" sz="1100" dirty="0"/>
                        <a:t>Mitigation</a:t>
                      </a:r>
                    </a:p>
                  </a:txBody>
                  <a:tcPr anchor="ctr"/>
                </a:tc>
                <a:extLst>
                  <a:ext uri="{0D108BD9-81ED-4DB2-BD59-A6C34878D82A}">
                    <a16:rowId xmlns:a16="http://schemas.microsoft.com/office/drawing/2014/main" val="903242063"/>
                  </a:ext>
                </a:extLst>
              </a:tr>
              <a:tr h="292052">
                <a:tc>
                  <a:txBody>
                    <a:bodyPr/>
                    <a:lstStyle/>
                    <a:p>
                      <a:pPr algn="ctr"/>
                      <a:r>
                        <a:rPr lang="en-US" sz="1100" dirty="0"/>
                        <a:t>Primary Users of Spectrum</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Can force a BSS off the channel it was occupying (e.g., DFS, AFC)</a:t>
                      </a:r>
                    </a:p>
                  </a:txBody>
                  <a:tcPr marL="45720" marR="45720" anchor="ctr"/>
                </a:tc>
                <a:tc>
                  <a:txBody>
                    <a:bodyPr/>
                    <a:lstStyle/>
                    <a:p>
                      <a:pPr algn="ctr"/>
                      <a:r>
                        <a:rPr lang="en-US" sz="1100" dirty="0">
                          <a:sym typeface="Wingdings" panose="05000000000000000000" pitchFamily="2" charset="2"/>
                        </a:rPr>
                        <a:t>Seamless, well-tested channel switching</a:t>
                      </a:r>
                      <a:endParaRPr lang="en-US" sz="1100" dirty="0"/>
                    </a:p>
                  </a:txBody>
                  <a:tcPr marL="45720" marR="45720" anchor="ctr"/>
                </a:tc>
                <a:extLst>
                  <a:ext uri="{0D108BD9-81ED-4DB2-BD59-A6C34878D82A}">
                    <a16:rowId xmlns:a16="http://schemas.microsoft.com/office/drawing/2014/main" val="1410954217"/>
                  </a:ext>
                </a:extLst>
              </a:tr>
              <a:tr h="406786">
                <a:tc>
                  <a:txBody>
                    <a:bodyPr/>
                    <a:lstStyle/>
                    <a:p>
                      <a:pPr algn="ctr"/>
                      <a:r>
                        <a:rPr lang="en-US" sz="1100" dirty="0"/>
                        <a:t>Non-Wi-Fi Interference</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Can share badly (e.g., point-to-point TDMA, LAA/LTE-U/NR-U)</a:t>
                      </a:r>
                    </a:p>
                  </a:txBody>
                  <a:tcPr marL="45720" marR="45720" anchor="ctr"/>
                </a:tc>
                <a:tc>
                  <a:txBody>
                    <a:bodyPr/>
                    <a:lstStyle/>
                    <a:p>
                      <a:pPr algn="ctr"/>
                      <a:r>
                        <a:rPr lang="en-US" sz="1100" dirty="0">
                          <a:sym typeface="Wingdings" panose="05000000000000000000" pitchFamily="2" charset="2"/>
                        </a:rPr>
                        <a:t>Physical controls where possible and respected.</a:t>
                      </a:r>
                    </a:p>
                    <a:p>
                      <a:pPr algn="ctr"/>
                      <a:r>
                        <a:rPr lang="en-US" sz="1100" dirty="0">
                          <a:sym typeface="Wingdings" panose="05000000000000000000" pitchFamily="2" charset="2"/>
                        </a:rPr>
                        <a:t>Manual frequency coordination where possible.</a:t>
                      </a:r>
                    </a:p>
                    <a:p>
                      <a:pPr algn="ctr"/>
                      <a:r>
                        <a:rPr lang="en-US" sz="1100" dirty="0">
                          <a:sym typeface="Wingdings" panose="05000000000000000000" pitchFamily="2" charset="2"/>
                        </a:rPr>
                        <a:t>Interference classification &amp; hitless, well-tested channel switching.</a:t>
                      </a:r>
                      <a:endParaRPr lang="en-US" sz="1100" dirty="0"/>
                    </a:p>
                  </a:txBody>
                  <a:tcPr marL="45720" marR="45720" anchor="ctr"/>
                </a:tc>
                <a:extLst>
                  <a:ext uri="{0D108BD9-81ED-4DB2-BD59-A6C34878D82A}">
                    <a16:rowId xmlns:a16="http://schemas.microsoft.com/office/drawing/2014/main" val="2352433571"/>
                  </a:ext>
                </a:extLst>
              </a:tr>
              <a:tr h="521521">
                <a:tc>
                  <a:txBody>
                    <a:bodyPr/>
                    <a:lstStyle/>
                    <a:p>
                      <a:pPr algn="ctr"/>
                      <a:r>
                        <a:rPr lang="en-US" sz="1100" dirty="0"/>
                        <a:t>Unmanaged OBSS</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Can start a 10msec TXOP at AIFS~PIFS (e.g., neighboring tenants in the same building, mobile hotspots, etc., )</a:t>
                      </a:r>
                    </a:p>
                  </a:txBody>
                  <a:tcPr marL="45720" marR="45720" anchor="ctr"/>
                </a:tc>
                <a:tc>
                  <a:txBody>
                    <a:bodyPr/>
                    <a:lstStyle/>
                    <a:p>
                      <a:pPr algn="ctr"/>
                      <a:r>
                        <a:rPr lang="en-US" sz="1100" dirty="0"/>
                        <a:t>Physical controls where possible and respected.</a:t>
                      </a:r>
                    </a:p>
                    <a:p>
                      <a:pPr algn="ctr"/>
                      <a:r>
                        <a:rPr lang="en-US" sz="1100" dirty="0"/>
                        <a:t>Manual frequency coordination where possible.</a:t>
                      </a:r>
                    </a:p>
                    <a:p>
                      <a:pPr algn="ctr"/>
                      <a:r>
                        <a:rPr lang="en-US" sz="1100" dirty="0"/>
                        <a:t>Hitless channel switching.</a:t>
                      </a:r>
                    </a:p>
                  </a:txBody>
                  <a:tcPr marL="45720" marR="45720" anchor="ctr"/>
                </a:tc>
                <a:extLst>
                  <a:ext uri="{0D108BD9-81ED-4DB2-BD59-A6C34878D82A}">
                    <a16:rowId xmlns:a16="http://schemas.microsoft.com/office/drawing/2014/main" val="2086443027"/>
                  </a:ext>
                </a:extLst>
              </a:tr>
              <a:tr h="406786">
                <a:tc>
                  <a:txBody>
                    <a:bodyPr/>
                    <a:lstStyle/>
                    <a:p>
                      <a:pPr algn="ctr"/>
                      <a:r>
                        <a:rPr lang="en-US" sz="1100" dirty="0"/>
                        <a:t>Managed OBSS</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Can start a TXOP just before critical traffic was scheduled</a:t>
                      </a:r>
                    </a:p>
                  </a:txBody>
                  <a:tcPr marL="45720" marR="45720" anchor="ctr"/>
                </a:tc>
                <a:tc>
                  <a:txBody>
                    <a:bodyPr/>
                    <a:lstStyle/>
                    <a:p>
                      <a:pPr algn="ctr"/>
                      <a:r>
                        <a:rPr lang="en-US" sz="1100" dirty="0"/>
                        <a:t>Radio Resource Management and/or </a:t>
                      </a:r>
                      <a:r>
                        <a:rPr lang="en-US" sz="1100" b="1" dirty="0"/>
                        <a:t>Multi-AP</a:t>
                      </a:r>
                      <a:r>
                        <a:rPr lang="en-US" sz="1100" dirty="0"/>
                        <a:t> orthogonalizes resources across BSSs.</a:t>
                      </a:r>
                    </a:p>
                  </a:txBody>
                  <a:tcPr marL="45720" marR="45720" anchor="ctr"/>
                </a:tc>
                <a:extLst>
                  <a:ext uri="{0D108BD9-81ED-4DB2-BD59-A6C34878D82A}">
                    <a16:rowId xmlns:a16="http://schemas.microsoft.com/office/drawing/2014/main" val="3081263065"/>
                  </a:ext>
                </a:extLst>
              </a:tr>
              <a:tr h="406786">
                <a:tc>
                  <a:txBody>
                    <a:bodyPr/>
                    <a:lstStyle/>
                    <a:p>
                      <a:pPr algn="ctr"/>
                      <a:r>
                        <a:rPr lang="en-US" sz="1100" dirty="0"/>
                        <a:t>Legacy associated clients</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Can start a TXOP just before critical traffic was scheduled (e.g., incapable of Triggered Access, r-TWT, </a:t>
                      </a:r>
                      <a:r>
                        <a:rPr lang="en-US" sz="1100" dirty="0" err="1"/>
                        <a:t>etc</a:t>
                      </a:r>
                      <a:r>
                        <a:rPr lang="en-US" sz="1100" dirty="0"/>
                        <a:t>)</a:t>
                      </a:r>
                    </a:p>
                  </a:txBody>
                  <a:tcPr marL="45720" marR="45720" anchor="ctr"/>
                </a:tc>
                <a:tc>
                  <a:txBody>
                    <a:bodyPr/>
                    <a:lstStyle/>
                    <a:p>
                      <a:pPr algn="ctr"/>
                      <a:r>
                        <a:rPr lang="en-US" sz="1100" dirty="0">
                          <a:sym typeface="Wingdings" panose="05000000000000000000" pitchFamily="2" charset="2"/>
                        </a:rPr>
                        <a:t>AP has no SLAs on some radios and actively manages clients on radios offering SLAs. </a:t>
                      </a:r>
                    </a:p>
                    <a:p>
                      <a:pPr algn="ctr"/>
                      <a:r>
                        <a:rPr lang="en-US" sz="1100" dirty="0">
                          <a:sym typeface="Wingdings" panose="05000000000000000000" pitchFamily="2" charset="2"/>
                        </a:rPr>
                        <a:t>BSS Membership Selector.</a:t>
                      </a:r>
                      <a:endParaRPr lang="en-US" sz="1100" dirty="0"/>
                    </a:p>
                  </a:txBody>
                  <a:tcPr marL="45720" marR="45720" anchor="ctr"/>
                </a:tc>
                <a:extLst>
                  <a:ext uri="{0D108BD9-81ED-4DB2-BD59-A6C34878D82A}">
                    <a16:rowId xmlns:a16="http://schemas.microsoft.com/office/drawing/2014/main" val="2814634020"/>
                  </a:ext>
                </a:extLst>
              </a:tr>
              <a:tr h="521521">
                <a:tc>
                  <a:txBody>
                    <a:bodyPr/>
                    <a:lstStyle/>
                    <a:p>
                      <a:pPr algn="ctr"/>
                      <a:r>
                        <a:rPr lang="en-US" sz="1100" dirty="0"/>
                        <a:t>Low capability or disinterested UHR associated clients </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Can start a TXOP just before critical traffic was scheduled (might evade Triggered Access via UL MU Disable and/or not respect r-TWT service periods)</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panose="05000000000000000000" pitchFamily="2" charset="2"/>
                        </a:rPr>
                        <a:t>AP has no SLAs on some radios and actively manages clients on radios offering SLAs. </a:t>
                      </a:r>
                    </a:p>
                  </a:txBody>
                  <a:tcPr marL="45720" marR="45720" anchor="ctr"/>
                </a:tc>
                <a:extLst>
                  <a:ext uri="{0D108BD9-81ED-4DB2-BD59-A6C34878D82A}">
                    <a16:rowId xmlns:a16="http://schemas.microsoft.com/office/drawing/2014/main" val="3786651437"/>
                  </a:ext>
                </a:extLst>
              </a:tr>
            </a:tbl>
          </a:graphicData>
        </a:graphic>
      </p:graphicFrame>
    </p:spTree>
    <p:extLst>
      <p:ext uri="{BB962C8B-B14F-4D97-AF65-F5344CB8AC3E}">
        <p14:creationId xmlns:p14="http://schemas.microsoft.com/office/powerpoint/2010/main" val="2709173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AU" dirty="0"/>
              <a:t>[8] A single leader model for Multi-AP is usually insufficient: connectivity is routinely 3 hops or more</a:t>
            </a:r>
            <a:br>
              <a:rPr lang="en-AU" dirty="0"/>
            </a:br>
            <a:r>
              <a:rPr lang="en-AU" sz="1600" dirty="0"/>
              <a:t>On these floors, APs are routinely up to two hops from a central AP</a:t>
            </a:r>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32</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pic>
        <p:nvPicPr>
          <p:cNvPr id="7" name="Picture 6">
            <a:extLst>
              <a:ext uri="{FF2B5EF4-FFF2-40B4-BE49-F238E27FC236}">
                <a16:creationId xmlns:a16="http://schemas.microsoft.com/office/drawing/2014/main" id="{AA139DA9-14DB-988B-A0A1-653E95EF32FD}"/>
              </a:ext>
            </a:extLst>
          </p:cNvPr>
          <p:cNvPicPr>
            <a:picLocks noChangeAspect="1"/>
          </p:cNvPicPr>
          <p:nvPr/>
        </p:nvPicPr>
        <p:blipFill rotWithShape="1">
          <a:blip r:embed="rId2"/>
          <a:srcRect l="29248" t="31058" r="4754" b="5904"/>
          <a:stretch/>
        </p:blipFill>
        <p:spPr>
          <a:xfrm>
            <a:off x="184149" y="2434552"/>
            <a:ext cx="2842642" cy="1906049"/>
          </a:xfrm>
          <a:prstGeom prst="rect">
            <a:avLst/>
          </a:prstGeom>
        </p:spPr>
      </p:pic>
      <p:sp>
        <p:nvSpPr>
          <p:cNvPr id="9" name="TextBox 8">
            <a:extLst>
              <a:ext uri="{FF2B5EF4-FFF2-40B4-BE49-F238E27FC236}">
                <a16:creationId xmlns:a16="http://schemas.microsoft.com/office/drawing/2014/main" id="{1770D195-E2C3-9518-9513-1E1536A47283}"/>
              </a:ext>
            </a:extLst>
          </p:cNvPr>
          <p:cNvSpPr txBox="1"/>
          <p:nvPr/>
        </p:nvSpPr>
        <p:spPr>
          <a:xfrm>
            <a:off x="152400" y="2021102"/>
            <a:ext cx="8839200" cy="27699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Largest islands of co-channel APs within range of each other</a:t>
            </a:r>
          </a:p>
        </p:txBody>
      </p:sp>
      <p:graphicFrame>
        <p:nvGraphicFramePr>
          <p:cNvPr id="13" name="Table 17">
            <a:extLst>
              <a:ext uri="{FF2B5EF4-FFF2-40B4-BE49-F238E27FC236}">
                <a16:creationId xmlns:a16="http://schemas.microsoft.com/office/drawing/2014/main" id="{F84E8052-CAC2-6241-C264-34C22CAEE329}"/>
              </a:ext>
            </a:extLst>
          </p:cNvPr>
          <p:cNvGraphicFramePr>
            <a:graphicFrameLocks noGrp="1"/>
          </p:cNvGraphicFramePr>
          <p:nvPr>
            <p:extLst>
              <p:ext uri="{D42A27DB-BD31-4B8C-83A1-F6EECF244321}">
                <p14:modId xmlns:p14="http://schemas.microsoft.com/office/powerpoint/2010/main" val="2616264555"/>
              </p:ext>
            </p:extLst>
          </p:nvPr>
        </p:nvGraphicFramePr>
        <p:xfrm>
          <a:off x="530200" y="5252615"/>
          <a:ext cx="8080399" cy="1071985"/>
        </p:xfrm>
        <a:graphic>
          <a:graphicData uri="http://schemas.openxmlformats.org/drawingml/2006/table">
            <a:tbl>
              <a:tblPr firstRow="1" bandRow="1">
                <a:tableStyleId>{073A0DAA-6AF3-43AB-8588-CEC1D06C72B9}</a:tableStyleId>
              </a:tblPr>
              <a:tblGrid>
                <a:gridCol w="4230879">
                  <a:extLst>
                    <a:ext uri="{9D8B030D-6E8A-4147-A177-3AD203B41FA5}">
                      <a16:colId xmlns:a16="http://schemas.microsoft.com/office/drawing/2014/main" val="4013195385"/>
                    </a:ext>
                  </a:extLst>
                </a:gridCol>
                <a:gridCol w="1976780">
                  <a:extLst>
                    <a:ext uri="{9D8B030D-6E8A-4147-A177-3AD203B41FA5}">
                      <a16:colId xmlns:a16="http://schemas.microsoft.com/office/drawing/2014/main" val="2076698957"/>
                    </a:ext>
                  </a:extLst>
                </a:gridCol>
                <a:gridCol w="1872740">
                  <a:extLst>
                    <a:ext uri="{9D8B030D-6E8A-4147-A177-3AD203B41FA5}">
                      <a16:colId xmlns:a16="http://schemas.microsoft.com/office/drawing/2014/main" val="2674419065"/>
                    </a:ext>
                  </a:extLst>
                </a:gridCol>
              </a:tblGrid>
              <a:tr h="381820">
                <a:tc>
                  <a:txBody>
                    <a:bodyPr/>
                    <a:lstStyle/>
                    <a:p>
                      <a:r>
                        <a:rPr lang="en-US" sz="1200" dirty="0">
                          <a:solidFill>
                            <a:schemeClr val="bg2"/>
                          </a:solidFill>
                        </a:rPr>
                        <a:t>Environment</a:t>
                      </a:r>
                    </a:p>
                  </a:txBody>
                  <a:tcPr anchor="ctr"/>
                </a:tc>
                <a:tc>
                  <a:txBody>
                    <a:bodyPr/>
                    <a:lstStyle/>
                    <a:p>
                      <a:pPr algn="ctr"/>
                      <a:r>
                        <a:rPr lang="en-US" sz="1200" dirty="0">
                          <a:solidFill>
                            <a:schemeClr val="bg2"/>
                          </a:solidFill>
                        </a:rPr>
                        <a:t>AP Count</a:t>
                      </a:r>
                    </a:p>
                  </a:txBody>
                  <a:tcPr anchor="ctr"/>
                </a:tc>
                <a:tc>
                  <a:txBody>
                    <a:bodyPr/>
                    <a:lstStyle/>
                    <a:p>
                      <a:pPr algn="ctr"/>
                      <a:r>
                        <a:rPr lang="en-US" sz="1200" dirty="0">
                          <a:solidFill>
                            <a:schemeClr val="bg2"/>
                          </a:solidFill>
                        </a:rPr>
                        <a:t>Square feet per AP</a:t>
                      </a:r>
                    </a:p>
                  </a:txBody>
                  <a:tcPr anchor="ctr"/>
                </a:tc>
                <a:extLst>
                  <a:ext uri="{0D108BD9-81ED-4DB2-BD59-A6C34878D82A}">
                    <a16:rowId xmlns:a16="http://schemas.microsoft.com/office/drawing/2014/main" val="320534645"/>
                  </a:ext>
                </a:extLst>
              </a:tr>
              <a:tr h="690165">
                <a:tc>
                  <a:txBody>
                    <a:bodyPr/>
                    <a:lstStyle/>
                    <a:p>
                      <a:r>
                        <a:rPr lang="en-US" sz="1200" dirty="0"/>
                        <a:t>Open-plan corporate office with sporadic drywall meeting rooms and two internal concrete walls (with multiple breaks) in the middle left-to-right on these images)</a:t>
                      </a:r>
                    </a:p>
                  </a:txBody>
                  <a:tcPr anchor="ctr"/>
                </a:tc>
                <a:tc>
                  <a:txBody>
                    <a:bodyPr/>
                    <a:lstStyle/>
                    <a:p>
                      <a:pPr algn="ctr"/>
                      <a:r>
                        <a:rPr lang="en-US" sz="1200" dirty="0"/>
                        <a:t>39</a:t>
                      </a:r>
                    </a:p>
                  </a:txBody>
                  <a:tcPr anchor="ctr"/>
                </a:tc>
                <a:tc>
                  <a:txBody>
                    <a:bodyPr/>
                    <a:lstStyle/>
                    <a:p>
                      <a:pPr algn="ctr"/>
                      <a:r>
                        <a:rPr lang="en-US" sz="1200" dirty="0"/>
                        <a:t>1540</a:t>
                      </a:r>
                    </a:p>
                  </a:txBody>
                  <a:tcPr anchor="ctr"/>
                </a:tc>
                <a:extLst>
                  <a:ext uri="{0D108BD9-81ED-4DB2-BD59-A6C34878D82A}">
                    <a16:rowId xmlns:a16="http://schemas.microsoft.com/office/drawing/2014/main" val="1543079814"/>
                  </a:ext>
                </a:extLst>
              </a:tr>
            </a:tbl>
          </a:graphicData>
        </a:graphic>
      </p:graphicFrame>
      <p:pic>
        <p:nvPicPr>
          <p:cNvPr id="14" name="Picture 13">
            <a:extLst>
              <a:ext uri="{FF2B5EF4-FFF2-40B4-BE49-F238E27FC236}">
                <a16:creationId xmlns:a16="http://schemas.microsoft.com/office/drawing/2014/main" id="{28F10B74-027F-808E-4379-18206E7F105C}"/>
              </a:ext>
            </a:extLst>
          </p:cNvPr>
          <p:cNvPicPr>
            <a:picLocks noChangeAspect="1"/>
          </p:cNvPicPr>
          <p:nvPr/>
        </p:nvPicPr>
        <p:blipFill>
          <a:blip r:embed="rId3"/>
          <a:stretch>
            <a:fillRect/>
          </a:stretch>
        </p:blipFill>
        <p:spPr>
          <a:xfrm>
            <a:off x="6245194" y="2479994"/>
            <a:ext cx="2746406" cy="1815166"/>
          </a:xfrm>
          <a:prstGeom prst="rect">
            <a:avLst/>
          </a:prstGeom>
        </p:spPr>
      </p:pic>
      <p:pic>
        <p:nvPicPr>
          <p:cNvPr id="16" name="Picture 15">
            <a:extLst>
              <a:ext uri="{FF2B5EF4-FFF2-40B4-BE49-F238E27FC236}">
                <a16:creationId xmlns:a16="http://schemas.microsoft.com/office/drawing/2014/main" id="{7CF8E3EC-2B71-3CF7-AE7D-8D1B1AEE56A2}"/>
              </a:ext>
            </a:extLst>
          </p:cNvPr>
          <p:cNvPicPr>
            <a:picLocks noChangeAspect="1"/>
          </p:cNvPicPr>
          <p:nvPr/>
        </p:nvPicPr>
        <p:blipFill>
          <a:blip r:embed="rId4"/>
          <a:stretch>
            <a:fillRect/>
          </a:stretch>
        </p:blipFill>
        <p:spPr>
          <a:xfrm>
            <a:off x="3230546" y="2475975"/>
            <a:ext cx="2779144" cy="1823204"/>
          </a:xfrm>
          <a:prstGeom prst="rect">
            <a:avLst/>
          </a:prstGeom>
        </p:spPr>
      </p:pic>
      <p:sp>
        <p:nvSpPr>
          <p:cNvPr id="3" name="TextBox 2">
            <a:extLst>
              <a:ext uri="{FF2B5EF4-FFF2-40B4-BE49-F238E27FC236}">
                <a16:creationId xmlns:a16="http://schemas.microsoft.com/office/drawing/2014/main" id="{8CA3BBB7-FD42-2D24-FDEE-4F96FDA12096}"/>
              </a:ext>
            </a:extLst>
          </p:cNvPr>
          <p:cNvSpPr txBox="1"/>
          <p:nvPr/>
        </p:nvSpPr>
        <p:spPr>
          <a:xfrm>
            <a:off x="6245194" y="4369953"/>
            <a:ext cx="2746406" cy="430887"/>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80 MHz, </a:t>
            </a:r>
            <a:r>
              <a:rPr lang="en-US" sz="1100" b="1" dirty="0">
                <a:latin typeface="Arial" panose="020B0604020202020204" pitchFamily="34" charset="0"/>
                <a:cs typeface="Arial" panose="020B0604020202020204" pitchFamily="34" charset="0"/>
              </a:rPr>
              <a:t>5dBm</a:t>
            </a:r>
            <a:r>
              <a:rPr lang="en-US" sz="1100" dirty="0">
                <a:latin typeface="Arial" panose="020B0604020202020204" pitchFamily="34" charset="0"/>
                <a:cs typeface="Arial" panose="020B0604020202020204" pitchFamily="34" charset="0"/>
              </a:rPr>
              <a:t>: 4 APs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(no 1-hop leader)</a:t>
            </a:r>
          </a:p>
        </p:txBody>
      </p:sp>
      <p:sp>
        <p:nvSpPr>
          <p:cNvPr id="8" name="TextBox 7">
            <a:extLst>
              <a:ext uri="{FF2B5EF4-FFF2-40B4-BE49-F238E27FC236}">
                <a16:creationId xmlns:a16="http://schemas.microsoft.com/office/drawing/2014/main" id="{71CE05A7-AF91-77A2-9FAE-FA3B97E4857E}"/>
              </a:ext>
            </a:extLst>
          </p:cNvPr>
          <p:cNvSpPr txBox="1"/>
          <p:nvPr/>
        </p:nvSpPr>
        <p:spPr>
          <a:xfrm>
            <a:off x="152400" y="4369953"/>
            <a:ext cx="2842642" cy="430887"/>
          </a:xfrm>
          <a:prstGeom prst="rect">
            <a:avLst/>
          </a:prstGeom>
          <a:noFill/>
        </p:spPr>
        <p:txBody>
          <a:bodyPr wrap="square" rtlCol="0">
            <a:spAutoFit/>
          </a:bodyPr>
          <a:lstStyle/>
          <a:p>
            <a:pPr algn="ctr"/>
            <a:r>
              <a:rPr lang="en-US" sz="1100" b="1" dirty="0">
                <a:latin typeface="Arial" panose="020B0604020202020204" pitchFamily="34" charset="0"/>
              </a:rPr>
              <a:t>4</a:t>
            </a:r>
            <a:r>
              <a:rPr lang="en-US" sz="1100" b="1" dirty="0">
                <a:latin typeface="Arial" panose="020B0604020202020204" pitchFamily="34" charset="0"/>
                <a:cs typeface="Arial" panose="020B0604020202020204" pitchFamily="34" charset="0"/>
              </a:rPr>
              <a:t>0MHz</a:t>
            </a:r>
            <a:r>
              <a:rPr lang="en-US" sz="1100" dirty="0">
                <a:latin typeface="Arial" panose="020B0604020202020204" pitchFamily="34" charset="0"/>
                <a:cs typeface="Arial" panose="020B0604020202020204" pitchFamily="34" charset="0"/>
              </a:rPr>
              <a:t>, 20 dBm: 5 APs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(with a possible 1-hop leader)</a:t>
            </a:r>
          </a:p>
        </p:txBody>
      </p:sp>
      <p:sp>
        <p:nvSpPr>
          <p:cNvPr id="10" name="TextBox 9">
            <a:extLst>
              <a:ext uri="{FF2B5EF4-FFF2-40B4-BE49-F238E27FC236}">
                <a16:creationId xmlns:a16="http://schemas.microsoft.com/office/drawing/2014/main" id="{B10A614A-62F3-13E1-2830-EA0ABD6A47EF}"/>
              </a:ext>
            </a:extLst>
          </p:cNvPr>
          <p:cNvSpPr txBox="1"/>
          <p:nvPr/>
        </p:nvSpPr>
        <p:spPr>
          <a:xfrm>
            <a:off x="3230546" y="4369953"/>
            <a:ext cx="2779144" cy="430887"/>
          </a:xfrm>
          <a:prstGeom prst="rect">
            <a:avLst/>
          </a:prstGeom>
          <a:noFill/>
        </p:spPr>
        <p:txBody>
          <a:bodyPr wrap="square" rtlCol="0">
            <a:spAutoFit/>
          </a:bodyPr>
          <a:lstStyle/>
          <a:p>
            <a:pPr algn="ctr"/>
            <a:r>
              <a:rPr lang="en-US" sz="1100" b="1" dirty="0">
                <a:latin typeface="Arial" panose="020B0604020202020204" pitchFamily="34" charset="0"/>
                <a:cs typeface="Arial" panose="020B0604020202020204" pitchFamily="34" charset="0"/>
              </a:rPr>
              <a:t>80MHz, 20 dBm: 7 APs </a:t>
            </a:r>
            <a:br>
              <a:rPr lang="en-US" sz="1100" b="1" dirty="0">
                <a:latin typeface="Arial" panose="020B0604020202020204" pitchFamily="34" charset="0"/>
                <a:cs typeface="Arial" panose="020B0604020202020204" pitchFamily="34" charset="0"/>
              </a:rPr>
            </a:br>
            <a:r>
              <a:rPr lang="en-US" sz="1100" b="1" dirty="0">
                <a:latin typeface="Arial" panose="020B0604020202020204" pitchFamily="34" charset="0"/>
                <a:cs typeface="Arial" panose="020B0604020202020204" pitchFamily="34" charset="0"/>
              </a:rPr>
              <a:t>(no 1-hop leader)</a:t>
            </a:r>
          </a:p>
        </p:txBody>
      </p:sp>
      <p:sp>
        <p:nvSpPr>
          <p:cNvPr id="6" name="Arrow: Right 5">
            <a:extLst>
              <a:ext uri="{FF2B5EF4-FFF2-40B4-BE49-F238E27FC236}">
                <a16:creationId xmlns:a16="http://schemas.microsoft.com/office/drawing/2014/main" id="{C8CE6D06-A09D-33AE-61CA-761FA0AB54E3}"/>
              </a:ext>
            </a:extLst>
          </p:cNvPr>
          <p:cNvSpPr/>
          <p:nvPr/>
        </p:nvSpPr>
        <p:spPr bwMode="auto">
          <a:xfrm flipH="1">
            <a:off x="2995042" y="2971800"/>
            <a:ext cx="235504" cy="914400"/>
          </a:xfrm>
          <a:prstGeom prst="rightArrow">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11" name="Arrow: Right 10">
            <a:extLst>
              <a:ext uri="{FF2B5EF4-FFF2-40B4-BE49-F238E27FC236}">
                <a16:creationId xmlns:a16="http://schemas.microsoft.com/office/drawing/2014/main" id="{E6AB13F1-863C-F598-C635-6767B0B0D8D3}"/>
              </a:ext>
            </a:extLst>
          </p:cNvPr>
          <p:cNvSpPr/>
          <p:nvPr/>
        </p:nvSpPr>
        <p:spPr bwMode="auto">
          <a:xfrm>
            <a:off x="6009690" y="2971800"/>
            <a:ext cx="235504" cy="914400"/>
          </a:xfrm>
          <a:prstGeom prst="rightArrow">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014917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a:extLst>
              <a:ext uri="{FF2B5EF4-FFF2-40B4-BE49-F238E27FC236}">
                <a16:creationId xmlns:a16="http://schemas.microsoft.com/office/drawing/2014/main" id="{FEFFE607-A958-492B-6176-D21DCF3199ED}"/>
              </a:ext>
            </a:extLst>
          </p:cNvPr>
          <p:cNvSpPr/>
          <p:nvPr/>
        </p:nvSpPr>
        <p:spPr bwMode="auto">
          <a:xfrm>
            <a:off x="609600" y="4061332"/>
            <a:ext cx="4962002" cy="12954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07" name="Rectangle 106">
            <a:extLst>
              <a:ext uri="{FF2B5EF4-FFF2-40B4-BE49-F238E27FC236}">
                <a16:creationId xmlns:a16="http://schemas.microsoft.com/office/drawing/2014/main" id="{6BDED1D5-2DD6-37D4-C4BD-F5D25B5C977B}"/>
              </a:ext>
            </a:extLst>
          </p:cNvPr>
          <p:cNvSpPr/>
          <p:nvPr/>
        </p:nvSpPr>
        <p:spPr bwMode="auto">
          <a:xfrm>
            <a:off x="603367" y="2057400"/>
            <a:ext cx="4962002" cy="983576"/>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106" name="Rectangle 105">
            <a:extLst>
              <a:ext uri="{FF2B5EF4-FFF2-40B4-BE49-F238E27FC236}">
                <a16:creationId xmlns:a16="http://schemas.microsoft.com/office/drawing/2014/main" id="{02E47BE0-706A-6BEE-9551-4AF7AE03D9E7}"/>
              </a:ext>
            </a:extLst>
          </p:cNvPr>
          <p:cNvSpPr/>
          <p:nvPr/>
        </p:nvSpPr>
        <p:spPr bwMode="auto">
          <a:xfrm>
            <a:off x="3352800" y="3140015"/>
            <a:ext cx="2212569" cy="83139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05" name="Rectangle 104">
            <a:extLst>
              <a:ext uri="{FF2B5EF4-FFF2-40B4-BE49-F238E27FC236}">
                <a16:creationId xmlns:a16="http://schemas.microsoft.com/office/drawing/2014/main" id="{8B5138C2-0717-4B18-7B92-1EE0A424E064}"/>
              </a:ext>
            </a:extLst>
          </p:cNvPr>
          <p:cNvSpPr/>
          <p:nvPr/>
        </p:nvSpPr>
        <p:spPr bwMode="auto">
          <a:xfrm>
            <a:off x="609599" y="3124093"/>
            <a:ext cx="2212569" cy="83139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2" name="Title 1"/>
          <p:cNvSpPr>
            <a:spLocks noGrp="1"/>
          </p:cNvSpPr>
          <p:nvPr>
            <p:ph type="title"/>
          </p:nvPr>
        </p:nvSpPr>
        <p:spPr/>
        <p:txBody>
          <a:bodyPr anchor="ctr"/>
          <a:lstStyle/>
          <a:p>
            <a:pPr algn="ctr"/>
            <a:r>
              <a:rPr lang="en-US" dirty="0"/>
              <a:t>[9a] Restatement of why adding Roaming MLDs to the architecture adds extra delays</a:t>
            </a:r>
            <a:endParaRPr lang="en-AU" dirty="0"/>
          </a:p>
        </p:txBody>
      </p:sp>
      <p:sp>
        <p:nvSpPr>
          <p:cNvPr id="3" name="Content Placeholder 2"/>
          <p:cNvSpPr>
            <a:spLocks noGrp="1"/>
          </p:cNvSpPr>
          <p:nvPr>
            <p:ph idx="1"/>
          </p:nvPr>
        </p:nvSpPr>
        <p:spPr>
          <a:xfrm>
            <a:off x="5779069" y="1981200"/>
            <a:ext cx="2831525" cy="4114800"/>
          </a:xfrm>
        </p:spPr>
        <p:txBody>
          <a:bodyPr/>
          <a:lstStyle/>
          <a:p>
            <a:pPr lvl="1"/>
            <a:r>
              <a:rPr lang="en-US" sz="1400" dirty="0"/>
              <a:t>Bolded items can add latency versus a legacy AP MLD</a:t>
            </a:r>
          </a:p>
          <a:p>
            <a:pPr lvl="2"/>
            <a:r>
              <a:rPr lang="en-US" sz="1200" dirty="0"/>
              <a:t>TX: Need to retrieve the frame and reforward (as shown, 3x network hops versus legacy)</a:t>
            </a:r>
          </a:p>
          <a:p>
            <a:pPr lvl="2"/>
            <a:r>
              <a:rPr lang="en-US" sz="1200" dirty="0"/>
              <a:t>RX: if there are asymmetric path delays through the network, all frames tend to get delayed by the longest path delay  </a:t>
            </a:r>
          </a:p>
          <a:p>
            <a:pPr lvl="1"/>
            <a:r>
              <a:rPr lang="en-US" sz="1400" dirty="0"/>
              <a:t>Colored boxes represent typical box boundaries</a:t>
            </a:r>
          </a:p>
          <a:p>
            <a:pPr lvl="1"/>
            <a:r>
              <a:rPr lang="en-US" sz="1400" dirty="0"/>
              <a:t>The Non-AP Roaming MLD and non-AP MLD sublayers collapse together in the non-AP STA “device” </a:t>
            </a:r>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33</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sp>
        <p:nvSpPr>
          <p:cNvPr id="6" name="Rectangle 5">
            <a:extLst>
              <a:ext uri="{FF2B5EF4-FFF2-40B4-BE49-F238E27FC236}">
                <a16:creationId xmlns:a16="http://schemas.microsoft.com/office/drawing/2014/main" id="{11892198-BF7C-ABD9-6C6E-5C1AFA7A187C}"/>
              </a:ext>
            </a:extLst>
          </p:cNvPr>
          <p:cNvSpPr/>
          <p:nvPr/>
        </p:nvSpPr>
        <p:spPr bwMode="auto">
          <a:xfrm>
            <a:off x="685800" y="2133493"/>
            <a:ext cx="48006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mj-lt"/>
              </a:rPr>
              <a:t>AP Roaming MLD</a:t>
            </a:r>
          </a:p>
        </p:txBody>
      </p:sp>
      <p:sp>
        <p:nvSpPr>
          <p:cNvPr id="7" name="Rectangle 6">
            <a:extLst>
              <a:ext uri="{FF2B5EF4-FFF2-40B4-BE49-F238E27FC236}">
                <a16:creationId xmlns:a16="http://schemas.microsoft.com/office/drawing/2014/main" id="{B9022EDC-60D6-7231-5622-9E9CDCC01B39}"/>
              </a:ext>
            </a:extLst>
          </p:cNvPr>
          <p:cNvSpPr/>
          <p:nvPr/>
        </p:nvSpPr>
        <p:spPr bwMode="auto">
          <a:xfrm>
            <a:off x="685800" y="2362093"/>
            <a:ext cx="2743200" cy="609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27432" tIns="45720" rIns="27432"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TX: buffer, and send on one (or more) links; </a:t>
            </a:r>
            <a:r>
              <a:rPr kumimoji="0" lang="en-US" sz="1050" b="1" i="0" u="none" strike="noStrike" cap="none" normalizeH="0" baseline="0" dirty="0">
                <a:ln>
                  <a:noFill/>
                </a:ln>
                <a:solidFill>
                  <a:schemeClr val="tx1"/>
                </a:solidFill>
                <a:effectLst/>
                <a:latin typeface="+mj-lt"/>
              </a:rPr>
              <a:t>if the first try fails or retries persistently fail, retry on another AP MLD</a:t>
            </a:r>
          </a:p>
        </p:txBody>
      </p:sp>
      <p:sp>
        <p:nvSpPr>
          <p:cNvPr id="8" name="Rectangle 7">
            <a:extLst>
              <a:ext uri="{FF2B5EF4-FFF2-40B4-BE49-F238E27FC236}">
                <a16:creationId xmlns:a16="http://schemas.microsoft.com/office/drawing/2014/main" id="{BF9086AA-86DD-BF53-DFB8-6260D49B9BCB}"/>
              </a:ext>
            </a:extLst>
          </p:cNvPr>
          <p:cNvSpPr/>
          <p:nvPr/>
        </p:nvSpPr>
        <p:spPr bwMode="auto">
          <a:xfrm>
            <a:off x="3429000" y="2362093"/>
            <a:ext cx="2057400" cy="609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27432" tIns="45720" rIns="27432"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a:latin typeface="+mj-lt"/>
              </a:rPr>
              <a:t>R</a:t>
            </a:r>
            <a:r>
              <a:rPr kumimoji="0" lang="en-US" sz="1050" i="0" u="none" strike="noStrike" cap="none" normalizeH="0" baseline="0" dirty="0">
                <a:ln>
                  <a:noFill/>
                </a:ln>
                <a:solidFill>
                  <a:schemeClr val="tx1"/>
                </a:solidFill>
                <a:effectLst/>
                <a:latin typeface="+mj-lt"/>
              </a:rPr>
              <a:t>X: </a:t>
            </a:r>
            <a:r>
              <a:rPr lang="en-US" sz="1050" b="1" dirty="0">
                <a:latin typeface="+mj-lt"/>
              </a:rPr>
              <a:t>merge frames in </a:t>
            </a:r>
            <a:r>
              <a:rPr kumimoji="0" lang="en-US" sz="1050" b="1" i="0" u="none" strike="noStrike" cap="none" normalizeH="0" baseline="0" dirty="0">
                <a:ln>
                  <a:noFill/>
                </a:ln>
                <a:solidFill>
                  <a:schemeClr val="tx1"/>
                </a:solidFill>
                <a:effectLst/>
                <a:latin typeface="+mj-lt"/>
              </a:rPr>
              <a:t>reorder buffer </a:t>
            </a:r>
            <a:r>
              <a:rPr kumimoji="0" lang="en-US" sz="1050" i="0" u="none" strike="noStrike" cap="none" normalizeH="0" baseline="0" dirty="0">
                <a:ln>
                  <a:noFill/>
                </a:ln>
                <a:solidFill>
                  <a:schemeClr val="tx1"/>
                </a:solidFill>
                <a:effectLst/>
                <a:latin typeface="+mj-lt"/>
              </a:rPr>
              <a:t>and release de-duped &amp; ordered frames</a:t>
            </a:r>
          </a:p>
        </p:txBody>
      </p:sp>
      <p:sp>
        <p:nvSpPr>
          <p:cNvPr id="9" name="Rectangle 8">
            <a:extLst>
              <a:ext uri="{FF2B5EF4-FFF2-40B4-BE49-F238E27FC236}">
                <a16:creationId xmlns:a16="http://schemas.microsoft.com/office/drawing/2014/main" id="{310342DB-2174-A1C4-8543-D2693AF13DBB}"/>
              </a:ext>
            </a:extLst>
          </p:cNvPr>
          <p:cNvSpPr/>
          <p:nvPr/>
        </p:nvSpPr>
        <p:spPr bwMode="auto">
          <a:xfrm>
            <a:off x="685800" y="3200293"/>
            <a:ext cx="19050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 MLD</a:t>
            </a:r>
          </a:p>
        </p:txBody>
      </p:sp>
      <p:sp>
        <p:nvSpPr>
          <p:cNvPr id="14" name="Rectangle 13">
            <a:extLst>
              <a:ext uri="{FF2B5EF4-FFF2-40B4-BE49-F238E27FC236}">
                <a16:creationId xmlns:a16="http://schemas.microsoft.com/office/drawing/2014/main" id="{98E9E758-2732-4CF7-CB25-BAA3D3C9B4AE}"/>
              </a:ext>
            </a:extLst>
          </p:cNvPr>
          <p:cNvSpPr/>
          <p:nvPr/>
        </p:nvSpPr>
        <p:spPr bwMode="auto">
          <a:xfrm>
            <a:off x="3581400" y="3200293"/>
            <a:ext cx="19050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 MLD</a:t>
            </a:r>
          </a:p>
        </p:txBody>
      </p:sp>
      <p:sp>
        <p:nvSpPr>
          <p:cNvPr id="17" name="Rectangle 16">
            <a:extLst>
              <a:ext uri="{FF2B5EF4-FFF2-40B4-BE49-F238E27FC236}">
                <a16:creationId xmlns:a16="http://schemas.microsoft.com/office/drawing/2014/main" id="{144808D9-8C20-60F2-1654-A46765E5FEB1}"/>
              </a:ext>
            </a:extLst>
          </p:cNvPr>
          <p:cNvSpPr/>
          <p:nvPr/>
        </p:nvSpPr>
        <p:spPr bwMode="auto">
          <a:xfrm>
            <a:off x="680258" y="366649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sp>
        <p:nvSpPr>
          <p:cNvPr id="20" name="Rectangle 19">
            <a:extLst>
              <a:ext uri="{FF2B5EF4-FFF2-40B4-BE49-F238E27FC236}">
                <a16:creationId xmlns:a16="http://schemas.microsoft.com/office/drawing/2014/main" id="{BE2205A8-6F5C-C59C-B6F6-05B3349D2384}"/>
              </a:ext>
            </a:extLst>
          </p:cNvPr>
          <p:cNvSpPr/>
          <p:nvPr/>
        </p:nvSpPr>
        <p:spPr bwMode="auto">
          <a:xfrm>
            <a:off x="1830185" y="366649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sp>
        <p:nvSpPr>
          <p:cNvPr id="23" name="Rectangle 22">
            <a:extLst>
              <a:ext uri="{FF2B5EF4-FFF2-40B4-BE49-F238E27FC236}">
                <a16:creationId xmlns:a16="http://schemas.microsoft.com/office/drawing/2014/main" id="{DAC96E1E-2383-E424-5C3C-8E9CDF02DCA5}"/>
              </a:ext>
            </a:extLst>
          </p:cNvPr>
          <p:cNvSpPr/>
          <p:nvPr/>
        </p:nvSpPr>
        <p:spPr bwMode="auto">
          <a:xfrm>
            <a:off x="3423458" y="366649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sp>
        <p:nvSpPr>
          <p:cNvPr id="26" name="Rectangle 25">
            <a:extLst>
              <a:ext uri="{FF2B5EF4-FFF2-40B4-BE49-F238E27FC236}">
                <a16:creationId xmlns:a16="http://schemas.microsoft.com/office/drawing/2014/main" id="{BFB513B7-81F0-DF4D-A76C-B15853668AD6}"/>
              </a:ext>
            </a:extLst>
          </p:cNvPr>
          <p:cNvSpPr/>
          <p:nvPr/>
        </p:nvSpPr>
        <p:spPr bwMode="auto">
          <a:xfrm>
            <a:off x="4573385" y="366649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cxnSp>
        <p:nvCxnSpPr>
          <p:cNvPr id="32" name="Straight Arrow Connector 31">
            <a:extLst>
              <a:ext uri="{FF2B5EF4-FFF2-40B4-BE49-F238E27FC236}">
                <a16:creationId xmlns:a16="http://schemas.microsoft.com/office/drawing/2014/main" id="{D4B83EA7-D52C-865D-7D8E-DB02FA905518}"/>
              </a:ext>
            </a:extLst>
          </p:cNvPr>
          <p:cNvCxnSpPr>
            <a:cxnSpLocks/>
            <a:endCxn id="9" idx="0"/>
          </p:cNvCxnSpPr>
          <p:nvPr/>
        </p:nvCxnSpPr>
        <p:spPr bwMode="auto">
          <a:xfrm flipH="1">
            <a:off x="1638300" y="2966447"/>
            <a:ext cx="1796242" cy="233846"/>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33" name="Straight Arrow Connector 32">
            <a:extLst>
              <a:ext uri="{FF2B5EF4-FFF2-40B4-BE49-F238E27FC236}">
                <a16:creationId xmlns:a16="http://schemas.microsoft.com/office/drawing/2014/main" id="{ACE8AA27-238D-AA6A-7263-B3BC12E8B59D}"/>
              </a:ext>
            </a:extLst>
          </p:cNvPr>
          <p:cNvCxnSpPr>
            <a:cxnSpLocks/>
            <a:endCxn id="14" idx="0"/>
          </p:cNvCxnSpPr>
          <p:nvPr/>
        </p:nvCxnSpPr>
        <p:spPr bwMode="auto">
          <a:xfrm>
            <a:off x="3423458" y="2987280"/>
            <a:ext cx="1110442" cy="213013"/>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36" name="Straight Arrow Connector 35">
            <a:extLst>
              <a:ext uri="{FF2B5EF4-FFF2-40B4-BE49-F238E27FC236}">
                <a16:creationId xmlns:a16="http://schemas.microsoft.com/office/drawing/2014/main" id="{45B25A55-7924-F165-6527-EE6005E8EA27}"/>
              </a:ext>
            </a:extLst>
          </p:cNvPr>
          <p:cNvCxnSpPr>
            <a:cxnSpLocks/>
            <a:endCxn id="17" idx="0"/>
          </p:cNvCxnSpPr>
          <p:nvPr/>
        </p:nvCxnSpPr>
        <p:spPr bwMode="auto">
          <a:xfrm flipH="1">
            <a:off x="1137458" y="3428893"/>
            <a:ext cx="468284" cy="237605"/>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39" name="Straight Arrow Connector 38">
            <a:extLst>
              <a:ext uri="{FF2B5EF4-FFF2-40B4-BE49-F238E27FC236}">
                <a16:creationId xmlns:a16="http://schemas.microsoft.com/office/drawing/2014/main" id="{B55C97F9-C0C8-7A70-5D38-C7239E187CDE}"/>
              </a:ext>
            </a:extLst>
          </p:cNvPr>
          <p:cNvCxnSpPr>
            <a:cxnSpLocks/>
            <a:endCxn id="20" idx="0"/>
          </p:cNvCxnSpPr>
          <p:nvPr/>
        </p:nvCxnSpPr>
        <p:spPr bwMode="auto">
          <a:xfrm>
            <a:off x="1594658" y="3428893"/>
            <a:ext cx="692727" cy="237605"/>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42" name="Straight Arrow Connector 41">
            <a:extLst>
              <a:ext uri="{FF2B5EF4-FFF2-40B4-BE49-F238E27FC236}">
                <a16:creationId xmlns:a16="http://schemas.microsoft.com/office/drawing/2014/main" id="{EF783931-6930-D020-5F70-8A7DB59F694F}"/>
              </a:ext>
            </a:extLst>
          </p:cNvPr>
          <p:cNvCxnSpPr>
            <a:cxnSpLocks/>
            <a:endCxn id="26" idx="0"/>
          </p:cNvCxnSpPr>
          <p:nvPr/>
        </p:nvCxnSpPr>
        <p:spPr bwMode="auto">
          <a:xfrm>
            <a:off x="4495800" y="3428893"/>
            <a:ext cx="534785" cy="237605"/>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45" name="Straight Arrow Connector 44">
            <a:extLst>
              <a:ext uri="{FF2B5EF4-FFF2-40B4-BE49-F238E27FC236}">
                <a16:creationId xmlns:a16="http://schemas.microsoft.com/office/drawing/2014/main" id="{B21CB9D9-18A8-8286-F3A4-4CE854A60A6B}"/>
              </a:ext>
            </a:extLst>
          </p:cNvPr>
          <p:cNvCxnSpPr>
            <a:cxnSpLocks/>
            <a:endCxn id="23" idx="0"/>
          </p:cNvCxnSpPr>
          <p:nvPr/>
        </p:nvCxnSpPr>
        <p:spPr bwMode="auto">
          <a:xfrm flipH="1">
            <a:off x="3880658" y="3428893"/>
            <a:ext cx="604058" cy="237605"/>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56" name="Rectangle 55">
            <a:extLst>
              <a:ext uri="{FF2B5EF4-FFF2-40B4-BE49-F238E27FC236}">
                <a16:creationId xmlns:a16="http://schemas.microsoft.com/office/drawing/2014/main" id="{A5A6BC68-8D6E-9CF6-0CA5-0F3F579B6667}"/>
              </a:ext>
            </a:extLst>
          </p:cNvPr>
          <p:cNvSpPr/>
          <p:nvPr/>
        </p:nvSpPr>
        <p:spPr bwMode="auto">
          <a:xfrm>
            <a:off x="680258" y="4112413"/>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sp>
        <p:nvSpPr>
          <p:cNvPr id="59" name="Rectangle 58">
            <a:extLst>
              <a:ext uri="{FF2B5EF4-FFF2-40B4-BE49-F238E27FC236}">
                <a16:creationId xmlns:a16="http://schemas.microsoft.com/office/drawing/2014/main" id="{C90ADA77-F1C0-7342-FEAD-F6A8DA370AD2}"/>
              </a:ext>
            </a:extLst>
          </p:cNvPr>
          <p:cNvSpPr/>
          <p:nvPr/>
        </p:nvSpPr>
        <p:spPr bwMode="auto">
          <a:xfrm>
            <a:off x="1830185" y="4112413"/>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sp>
        <p:nvSpPr>
          <p:cNvPr id="62" name="Rectangle 61">
            <a:extLst>
              <a:ext uri="{FF2B5EF4-FFF2-40B4-BE49-F238E27FC236}">
                <a16:creationId xmlns:a16="http://schemas.microsoft.com/office/drawing/2014/main" id="{21F2F794-85F9-CDBC-491F-4B75D6D538DA}"/>
              </a:ext>
            </a:extLst>
          </p:cNvPr>
          <p:cNvSpPr/>
          <p:nvPr/>
        </p:nvSpPr>
        <p:spPr bwMode="auto">
          <a:xfrm>
            <a:off x="3423458" y="4112413"/>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sp>
        <p:nvSpPr>
          <p:cNvPr id="65" name="Rectangle 64">
            <a:extLst>
              <a:ext uri="{FF2B5EF4-FFF2-40B4-BE49-F238E27FC236}">
                <a16:creationId xmlns:a16="http://schemas.microsoft.com/office/drawing/2014/main" id="{07C3CE5D-86DD-270A-5788-D1CDC2B4D03F}"/>
              </a:ext>
            </a:extLst>
          </p:cNvPr>
          <p:cNvSpPr/>
          <p:nvPr/>
        </p:nvSpPr>
        <p:spPr bwMode="auto">
          <a:xfrm>
            <a:off x="4573385" y="4112413"/>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cxnSp>
        <p:nvCxnSpPr>
          <p:cNvPr id="68" name="Straight Arrow Connector 67">
            <a:extLst>
              <a:ext uri="{FF2B5EF4-FFF2-40B4-BE49-F238E27FC236}">
                <a16:creationId xmlns:a16="http://schemas.microsoft.com/office/drawing/2014/main" id="{C3135C6C-5C7A-3EA6-6299-F7F7B8B855E0}"/>
              </a:ext>
            </a:extLst>
          </p:cNvPr>
          <p:cNvCxnSpPr>
            <a:cxnSpLocks/>
            <a:endCxn id="56" idx="0"/>
          </p:cNvCxnSpPr>
          <p:nvPr/>
        </p:nvCxnSpPr>
        <p:spPr bwMode="auto">
          <a:xfrm>
            <a:off x="1137458" y="3894406"/>
            <a:ext cx="0" cy="21800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72" name="Straight Arrow Connector 71">
            <a:extLst>
              <a:ext uri="{FF2B5EF4-FFF2-40B4-BE49-F238E27FC236}">
                <a16:creationId xmlns:a16="http://schemas.microsoft.com/office/drawing/2014/main" id="{2EE22431-652E-EA4A-D152-719668727458}"/>
              </a:ext>
            </a:extLst>
          </p:cNvPr>
          <p:cNvCxnSpPr>
            <a:cxnSpLocks/>
            <a:endCxn id="59" idx="0"/>
          </p:cNvCxnSpPr>
          <p:nvPr/>
        </p:nvCxnSpPr>
        <p:spPr bwMode="auto">
          <a:xfrm>
            <a:off x="2287385" y="3894406"/>
            <a:ext cx="0" cy="21800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73" name="Straight Arrow Connector 72">
            <a:extLst>
              <a:ext uri="{FF2B5EF4-FFF2-40B4-BE49-F238E27FC236}">
                <a16:creationId xmlns:a16="http://schemas.microsoft.com/office/drawing/2014/main" id="{50BF734C-C2F9-37E9-BBFF-020B53B858A6}"/>
              </a:ext>
            </a:extLst>
          </p:cNvPr>
          <p:cNvCxnSpPr>
            <a:cxnSpLocks/>
            <a:endCxn id="62" idx="0"/>
          </p:cNvCxnSpPr>
          <p:nvPr/>
        </p:nvCxnSpPr>
        <p:spPr bwMode="auto">
          <a:xfrm>
            <a:off x="3880658" y="3886093"/>
            <a:ext cx="0" cy="226320"/>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74" name="Straight Arrow Connector 73">
            <a:extLst>
              <a:ext uri="{FF2B5EF4-FFF2-40B4-BE49-F238E27FC236}">
                <a16:creationId xmlns:a16="http://schemas.microsoft.com/office/drawing/2014/main" id="{14C38E7F-E707-300C-E015-C6022E9B430F}"/>
              </a:ext>
            </a:extLst>
          </p:cNvPr>
          <p:cNvCxnSpPr>
            <a:cxnSpLocks/>
          </p:cNvCxnSpPr>
          <p:nvPr/>
        </p:nvCxnSpPr>
        <p:spPr bwMode="auto">
          <a:xfrm>
            <a:off x="5030585" y="3894406"/>
            <a:ext cx="0" cy="227013"/>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75" name="Rectangle 74">
            <a:extLst>
              <a:ext uri="{FF2B5EF4-FFF2-40B4-BE49-F238E27FC236}">
                <a16:creationId xmlns:a16="http://schemas.microsoft.com/office/drawing/2014/main" id="{C092283C-F248-C81A-BF08-2D79FDFA5E61}"/>
              </a:ext>
            </a:extLst>
          </p:cNvPr>
          <p:cNvSpPr/>
          <p:nvPr/>
        </p:nvSpPr>
        <p:spPr bwMode="auto">
          <a:xfrm>
            <a:off x="680258" y="4604827"/>
            <a:ext cx="19050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 MLD</a:t>
            </a:r>
          </a:p>
        </p:txBody>
      </p:sp>
      <p:sp>
        <p:nvSpPr>
          <p:cNvPr id="86" name="Rectangle 85">
            <a:extLst>
              <a:ext uri="{FF2B5EF4-FFF2-40B4-BE49-F238E27FC236}">
                <a16:creationId xmlns:a16="http://schemas.microsoft.com/office/drawing/2014/main" id="{BA2177AE-7DEB-4B41-3331-20CFCC4E09C4}"/>
              </a:ext>
            </a:extLst>
          </p:cNvPr>
          <p:cNvSpPr/>
          <p:nvPr/>
        </p:nvSpPr>
        <p:spPr bwMode="auto">
          <a:xfrm>
            <a:off x="3575858" y="4589987"/>
            <a:ext cx="19050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 MLD</a:t>
            </a:r>
          </a:p>
        </p:txBody>
      </p:sp>
      <p:sp>
        <p:nvSpPr>
          <p:cNvPr id="89" name="Rectangle 88">
            <a:extLst>
              <a:ext uri="{FF2B5EF4-FFF2-40B4-BE49-F238E27FC236}">
                <a16:creationId xmlns:a16="http://schemas.microsoft.com/office/drawing/2014/main" id="{AB1F3E6E-ECBB-18FC-263B-B8E7C3213D5B}"/>
              </a:ext>
            </a:extLst>
          </p:cNvPr>
          <p:cNvSpPr/>
          <p:nvPr/>
        </p:nvSpPr>
        <p:spPr bwMode="auto">
          <a:xfrm>
            <a:off x="680258" y="4818587"/>
            <a:ext cx="48006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 Roaming MLD</a:t>
            </a:r>
          </a:p>
        </p:txBody>
      </p:sp>
      <p:sp>
        <p:nvSpPr>
          <p:cNvPr id="90" name="Rectangle 89">
            <a:extLst>
              <a:ext uri="{FF2B5EF4-FFF2-40B4-BE49-F238E27FC236}">
                <a16:creationId xmlns:a16="http://schemas.microsoft.com/office/drawing/2014/main" id="{809000EB-1ED3-2B2F-DC3D-C9E25405C499}"/>
              </a:ext>
            </a:extLst>
          </p:cNvPr>
          <p:cNvSpPr/>
          <p:nvPr/>
        </p:nvSpPr>
        <p:spPr bwMode="auto">
          <a:xfrm>
            <a:off x="680258" y="5047187"/>
            <a:ext cx="2743200" cy="24215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TX</a:t>
            </a:r>
          </a:p>
        </p:txBody>
      </p:sp>
      <p:sp>
        <p:nvSpPr>
          <p:cNvPr id="91" name="Rectangle 90">
            <a:extLst>
              <a:ext uri="{FF2B5EF4-FFF2-40B4-BE49-F238E27FC236}">
                <a16:creationId xmlns:a16="http://schemas.microsoft.com/office/drawing/2014/main" id="{578A2C32-D57D-2371-7BC6-BDDA4945C468}"/>
              </a:ext>
            </a:extLst>
          </p:cNvPr>
          <p:cNvSpPr/>
          <p:nvPr/>
        </p:nvSpPr>
        <p:spPr bwMode="auto">
          <a:xfrm>
            <a:off x="3423458" y="5047187"/>
            <a:ext cx="2057400" cy="24215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a:latin typeface="+mj-lt"/>
              </a:rPr>
              <a:t>R</a:t>
            </a:r>
            <a:r>
              <a:rPr kumimoji="0" lang="en-US" sz="1050" i="0" u="none" strike="noStrike" cap="none" normalizeH="0" baseline="0" dirty="0">
                <a:ln>
                  <a:noFill/>
                </a:ln>
                <a:solidFill>
                  <a:schemeClr val="tx1"/>
                </a:solidFill>
                <a:effectLst/>
                <a:latin typeface="+mj-lt"/>
              </a:rPr>
              <a:t>X</a:t>
            </a:r>
          </a:p>
        </p:txBody>
      </p:sp>
      <p:cxnSp>
        <p:nvCxnSpPr>
          <p:cNvPr id="92" name="Straight Arrow Connector 91">
            <a:extLst>
              <a:ext uri="{FF2B5EF4-FFF2-40B4-BE49-F238E27FC236}">
                <a16:creationId xmlns:a16="http://schemas.microsoft.com/office/drawing/2014/main" id="{D69FC483-DC50-354A-884E-E97433BFEA9E}"/>
              </a:ext>
            </a:extLst>
          </p:cNvPr>
          <p:cNvCxnSpPr>
            <a:cxnSpLocks/>
            <a:endCxn id="75" idx="0"/>
          </p:cNvCxnSpPr>
          <p:nvPr/>
        </p:nvCxnSpPr>
        <p:spPr bwMode="auto">
          <a:xfrm>
            <a:off x="1137458" y="4362673"/>
            <a:ext cx="495300" cy="242154"/>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95" name="Straight Arrow Connector 94">
            <a:extLst>
              <a:ext uri="{FF2B5EF4-FFF2-40B4-BE49-F238E27FC236}">
                <a16:creationId xmlns:a16="http://schemas.microsoft.com/office/drawing/2014/main" id="{1186A3E0-03C2-55DB-A528-6A8E6B4030E3}"/>
              </a:ext>
            </a:extLst>
          </p:cNvPr>
          <p:cNvCxnSpPr>
            <a:cxnSpLocks/>
            <a:stCxn id="75" idx="0"/>
          </p:cNvCxnSpPr>
          <p:nvPr/>
        </p:nvCxnSpPr>
        <p:spPr bwMode="auto">
          <a:xfrm flipV="1">
            <a:off x="1632758" y="4371762"/>
            <a:ext cx="644236" cy="233065"/>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98" name="Straight Arrow Connector 97">
            <a:extLst>
              <a:ext uri="{FF2B5EF4-FFF2-40B4-BE49-F238E27FC236}">
                <a16:creationId xmlns:a16="http://schemas.microsoft.com/office/drawing/2014/main" id="{3A9D8F1A-6A77-B84C-52EB-575EDA3E5DC7}"/>
              </a:ext>
            </a:extLst>
          </p:cNvPr>
          <p:cNvCxnSpPr>
            <a:cxnSpLocks/>
          </p:cNvCxnSpPr>
          <p:nvPr/>
        </p:nvCxnSpPr>
        <p:spPr bwMode="auto">
          <a:xfrm>
            <a:off x="3886200" y="4343954"/>
            <a:ext cx="495300" cy="242154"/>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99" name="Straight Arrow Connector 98">
            <a:extLst>
              <a:ext uri="{FF2B5EF4-FFF2-40B4-BE49-F238E27FC236}">
                <a16:creationId xmlns:a16="http://schemas.microsoft.com/office/drawing/2014/main" id="{87541700-3CA2-8BFA-96D7-92CE10A1029D}"/>
              </a:ext>
            </a:extLst>
          </p:cNvPr>
          <p:cNvCxnSpPr>
            <a:cxnSpLocks/>
          </p:cNvCxnSpPr>
          <p:nvPr/>
        </p:nvCxnSpPr>
        <p:spPr bwMode="auto">
          <a:xfrm flipV="1">
            <a:off x="4381500" y="4347172"/>
            <a:ext cx="644236" cy="238936"/>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14" name="Freeform: Shape 113">
            <a:extLst>
              <a:ext uri="{FF2B5EF4-FFF2-40B4-BE49-F238E27FC236}">
                <a16:creationId xmlns:a16="http://schemas.microsoft.com/office/drawing/2014/main" id="{77119A2F-C478-EDEE-BB40-A1274AE0632D}"/>
              </a:ext>
            </a:extLst>
          </p:cNvPr>
          <p:cNvSpPr/>
          <p:nvPr/>
        </p:nvSpPr>
        <p:spPr bwMode="auto">
          <a:xfrm>
            <a:off x="1296447" y="1815152"/>
            <a:ext cx="2770584" cy="2060813"/>
          </a:xfrm>
          <a:custGeom>
            <a:avLst/>
            <a:gdLst>
              <a:gd name="connsiteX0" fmla="*/ 1954274 w 2770512"/>
              <a:gd name="connsiteY0" fmla="*/ 0 h 2122227"/>
              <a:gd name="connsiteX1" fmla="*/ 1961098 w 2770512"/>
              <a:gd name="connsiteY1" fmla="*/ 116006 h 2122227"/>
              <a:gd name="connsiteX2" fmla="*/ 1974746 w 2770512"/>
              <a:gd name="connsiteY2" fmla="*/ 266132 h 2122227"/>
              <a:gd name="connsiteX3" fmla="*/ 1879211 w 2770512"/>
              <a:gd name="connsiteY3" fmla="*/ 668741 h 2122227"/>
              <a:gd name="connsiteX4" fmla="*/ 1770029 w 2770512"/>
              <a:gd name="connsiteY4" fmla="*/ 784747 h 2122227"/>
              <a:gd name="connsiteX5" fmla="*/ 1585785 w 2770512"/>
              <a:gd name="connsiteY5" fmla="*/ 893929 h 2122227"/>
              <a:gd name="connsiteX6" fmla="*/ 1319653 w 2770512"/>
              <a:gd name="connsiteY6" fmla="*/ 1016759 h 2122227"/>
              <a:gd name="connsiteX7" fmla="*/ 1149056 w 2770512"/>
              <a:gd name="connsiteY7" fmla="*/ 1091821 h 2122227"/>
              <a:gd name="connsiteX8" fmla="*/ 1012579 w 2770512"/>
              <a:gd name="connsiteY8" fmla="*/ 1146412 h 2122227"/>
              <a:gd name="connsiteX9" fmla="*/ 678208 w 2770512"/>
              <a:gd name="connsiteY9" fmla="*/ 1296538 h 2122227"/>
              <a:gd name="connsiteX10" fmla="*/ 514435 w 2770512"/>
              <a:gd name="connsiteY10" fmla="*/ 1392072 h 2122227"/>
              <a:gd name="connsiteX11" fmla="*/ 296071 w 2770512"/>
              <a:gd name="connsiteY11" fmla="*/ 1535373 h 2122227"/>
              <a:gd name="connsiteX12" fmla="*/ 214185 w 2770512"/>
              <a:gd name="connsiteY12" fmla="*/ 1603612 h 2122227"/>
              <a:gd name="connsiteX13" fmla="*/ 139122 w 2770512"/>
              <a:gd name="connsiteY13" fmla="*/ 1658203 h 2122227"/>
              <a:gd name="connsiteX14" fmla="*/ 36764 w 2770512"/>
              <a:gd name="connsiteY14" fmla="*/ 1787857 h 2122227"/>
              <a:gd name="connsiteX15" fmla="*/ 9468 w 2770512"/>
              <a:gd name="connsiteY15" fmla="*/ 1849272 h 2122227"/>
              <a:gd name="connsiteX16" fmla="*/ 9468 w 2770512"/>
              <a:gd name="connsiteY16" fmla="*/ 2033517 h 2122227"/>
              <a:gd name="connsiteX17" fmla="*/ 16292 w 2770512"/>
              <a:gd name="connsiteY17" fmla="*/ 1999397 h 2122227"/>
              <a:gd name="connsiteX18" fmla="*/ 111826 w 2770512"/>
              <a:gd name="connsiteY18" fmla="*/ 1876567 h 2122227"/>
              <a:gd name="connsiteX19" fmla="*/ 214185 w 2770512"/>
              <a:gd name="connsiteY19" fmla="*/ 1842448 h 2122227"/>
              <a:gd name="connsiteX20" fmla="*/ 377958 w 2770512"/>
              <a:gd name="connsiteY20" fmla="*/ 1815153 h 2122227"/>
              <a:gd name="connsiteX21" fmla="*/ 637265 w 2770512"/>
              <a:gd name="connsiteY21" fmla="*/ 1842448 h 2122227"/>
              <a:gd name="connsiteX22" fmla="*/ 678208 w 2770512"/>
              <a:gd name="connsiteY22" fmla="*/ 1862920 h 2122227"/>
              <a:gd name="connsiteX23" fmla="*/ 746447 w 2770512"/>
              <a:gd name="connsiteY23" fmla="*/ 1917511 h 2122227"/>
              <a:gd name="connsiteX24" fmla="*/ 760095 w 2770512"/>
              <a:gd name="connsiteY24" fmla="*/ 1944806 h 2122227"/>
              <a:gd name="connsiteX25" fmla="*/ 766919 w 2770512"/>
              <a:gd name="connsiteY25" fmla="*/ 1965278 h 2122227"/>
              <a:gd name="connsiteX26" fmla="*/ 787391 w 2770512"/>
              <a:gd name="connsiteY26" fmla="*/ 1978926 h 2122227"/>
              <a:gd name="connsiteX27" fmla="*/ 821510 w 2770512"/>
              <a:gd name="connsiteY27" fmla="*/ 1815153 h 2122227"/>
              <a:gd name="connsiteX28" fmla="*/ 841982 w 2770512"/>
              <a:gd name="connsiteY28" fmla="*/ 1740090 h 2122227"/>
              <a:gd name="connsiteX29" fmla="*/ 930692 w 2770512"/>
              <a:gd name="connsiteY29" fmla="*/ 1576317 h 2122227"/>
              <a:gd name="connsiteX30" fmla="*/ 1087641 w 2770512"/>
              <a:gd name="connsiteY30" fmla="*/ 1357953 h 2122227"/>
              <a:gd name="connsiteX31" fmla="*/ 1121761 w 2770512"/>
              <a:gd name="connsiteY31" fmla="*/ 1303362 h 2122227"/>
              <a:gd name="connsiteX32" fmla="*/ 1162704 w 2770512"/>
              <a:gd name="connsiteY32" fmla="*/ 1255594 h 2122227"/>
              <a:gd name="connsiteX33" fmla="*/ 1210471 w 2770512"/>
              <a:gd name="connsiteY33" fmla="*/ 1207827 h 2122227"/>
              <a:gd name="connsiteX34" fmla="*/ 1299182 w 2770512"/>
              <a:gd name="connsiteY34" fmla="*/ 1112293 h 2122227"/>
              <a:gd name="connsiteX35" fmla="*/ 1633552 w 2770512"/>
              <a:gd name="connsiteY35" fmla="*/ 934872 h 2122227"/>
              <a:gd name="connsiteX36" fmla="*/ 1817796 w 2770512"/>
              <a:gd name="connsiteY36" fmla="*/ 893929 h 2122227"/>
              <a:gd name="connsiteX37" fmla="*/ 2397826 w 2770512"/>
              <a:gd name="connsiteY37" fmla="*/ 921224 h 2122227"/>
              <a:gd name="connsiteX38" fmla="*/ 2507008 w 2770512"/>
              <a:gd name="connsiteY38" fmla="*/ 975815 h 2122227"/>
              <a:gd name="connsiteX39" fmla="*/ 2663958 w 2770512"/>
              <a:gd name="connsiteY39" fmla="*/ 1112293 h 2122227"/>
              <a:gd name="connsiteX40" fmla="*/ 2745844 w 2770512"/>
              <a:gd name="connsiteY40" fmla="*/ 1228299 h 2122227"/>
              <a:gd name="connsiteX41" fmla="*/ 2759492 w 2770512"/>
              <a:gd name="connsiteY41" fmla="*/ 1262418 h 2122227"/>
              <a:gd name="connsiteX42" fmla="*/ 2759492 w 2770512"/>
              <a:gd name="connsiteY42" fmla="*/ 1439839 h 2122227"/>
              <a:gd name="connsiteX43" fmla="*/ 2739020 w 2770512"/>
              <a:gd name="connsiteY43" fmla="*/ 1508078 h 2122227"/>
              <a:gd name="connsiteX44" fmla="*/ 2698077 w 2770512"/>
              <a:gd name="connsiteY44" fmla="*/ 1644556 h 2122227"/>
              <a:gd name="connsiteX45" fmla="*/ 2643486 w 2770512"/>
              <a:gd name="connsiteY45" fmla="*/ 1787857 h 2122227"/>
              <a:gd name="connsiteX46" fmla="*/ 2616191 w 2770512"/>
              <a:gd name="connsiteY46" fmla="*/ 1862920 h 2122227"/>
              <a:gd name="connsiteX47" fmla="*/ 2595719 w 2770512"/>
              <a:gd name="connsiteY47" fmla="*/ 1897039 h 2122227"/>
              <a:gd name="connsiteX48" fmla="*/ 2568423 w 2770512"/>
              <a:gd name="connsiteY48" fmla="*/ 1972102 h 2122227"/>
              <a:gd name="connsiteX49" fmla="*/ 2554776 w 2770512"/>
              <a:gd name="connsiteY49" fmla="*/ 1999397 h 2122227"/>
              <a:gd name="connsiteX50" fmla="*/ 2568423 w 2770512"/>
              <a:gd name="connsiteY50" fmla="*/ 2108579 h 2122227"/>
              <a:gd name="connsiteX51" fmla="*/ 2575247 w 2770512"/>
              <a:gd name="connsiteY51"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770029 w 2770512"/>
              <a:gd name="connsiteY3" fmla="*/ 784747 h 2122227"/>
              <a:gd name="connsiteX4" fmla="*/ 1585785 w 2770512"/>
              <a:gd name="connsiteY4" fmla="*/ 893929 h 2122227"/>
              <a:gd name="connsiteX5" fmla="*/ 1319653 w 2770512"/>
              <a:gd name="connsiteY5" fmla="*/ 1016759 h 2122227"/>
              <a:gd name="connsiteX6" fmla="*/ 1149056 w 2770512"/>
              <a:gd name="connsiteY6" fmla="*/ 1091821 h 2122227"/>
              <a:gd name="connsiteX7" fmla="*/ 1012579 w 2770512"/>
              <a:gd name="connsiteY7" fmla="*/ 1146412 h 2122227"/>
              <a:gd name="connsiteX8" fmla="*/ 678208 w 2770512"/>
              <a:gd name="connsiteY8" fmla="*/ 1296538 h 2122227"/>
              <a:gd name="connsiteX9" fmla="*/ 514435 w 2770512"/>
              <a:gd name="connsiteY9" fmla="*/ 1392072 h 2122227"/>
              <a:gd name="connsiteX10" fmla="*/ 296071 w 2770512"/>
              <a:gd name="connsiteY10" fmla="*/ 1535373 h 2122227"/>
              <a:gd name="connsiteX11" fmla="*/ 214185 w 2770512"/>
              <a:gd name="connsiteY11" fmla="*/ 1603612 h 2122227"/>
              <a:gd name="connsiteX12" fmla="*/ 139122 w 2770512"/>
              <a:gd name="connsiteY12" fmla="*/ 1658203 h 2122227"/>
              <a:gd name="connsiteX13" fmla="*/ 36764 w 2770512"/>
              <a:gd name="connsiteY13" fmla="*/ 1787857 h 2122227"/>
              <a:gd name="connsiteX14" fmla="*/ 9468 w 2770512"/>
              <a:gd name="connsiteY14" fmla="*/ 1849272 h 2122227"/>
              <a:gd name="connsiteX15" fmla="*/ 9468 w 2770512"/>
              <a:gd name="connsiteY15" fmla="*/ 2033517 h 2122227"/>
              <a:gd name="connsiteX16" fmla="*/ 16292 w 2770512"/>
              <a:gd name="connsiteY16" fmla="*/ 1999397 h 2122227"/>
              <a:gd name="connsiteX17" fmla="*/ 111826 w 2770512"/>
              <a:gd name="connsiteY17" fmla="*/ 1876567 h 2122227"/>
              <a:gd name="connsiteX18" fmla="*/ 214185 w 2770512"/>
              <a:gd name="connsiteY18" fmla="*/ 1842448 h 2122227"/>
              <a:gd name="connsiteX19" fmla="*/ 377958 w 2770512"/>
              <a:gd name="connsiteY19" fmla="*/ 1815153 h 2122227"/>
              <a:gd name="connsiteX20" fmla="*/ 637265 w 2770512"/>
              <a:gd name="connsiteY20" fmla="*/ 1842448 h 2122227"/>
              <a:gd name="connsiteX21" fmla="*/ 678208 w 2770512"/>
              <a:gd name="connsiteY21" fmla="*/ 1862920 h 2122227"/>
              <a:gd name="connsiteX22" fmla="*/ 746447 w 2770512"/>
              <a:gd name="connsiteY22" fmla="*/ 1917511 h 2122227"/>
              <a:gd name="connsiteX23" fmla="*/ 760095 w 2770512"/>
              <a:gd name="connsiteY23" fmla="*/ 1944806 h 2122227"/>
              <a:gd name="connsiteX24" fmla="*/ 766919 w 2770512"/>
              <a:gd name="connsiteY24" fmla="*/ 1965278 h 2122227"/>
              <a:gd name="connsiteX25" fmla="*/ 787391 w 2770512"/>
              <a:gd name="connsiteY25" fmla="*/ 1978926 h 2122227"/>
              <a:gd name="connsiteX26" fmla="*/ 821510 w 2770512"/>
              <a:gd name="connsiteY26" fmla="*/ 1815153 h 2122227"/>
              <a:gd name="connsiteX27" fmla="*/ 841982 w 2770512"/>
              <a:gd name="connsiteY27" fmla="*/ 1740090 h 2122227"/>
              <a:gd name="connsiteX28" fmla="*/ 930692 w 2770512"/>
              <a:gd name="connsiteY28" fmla="*/ 1576317 h 2122227"/>
              <a:gd name="connsiteX29" fmla="*/ 1087641 w 2770512"/>
              <a:gd name="connsiteY29" fmla="*/ 1357953 h 2122227"/>
              <a:gd name="connsiteX30" fmla="*/ 1121761 w 2770512"/>
              <a:gd name="connsiteY30" fmla="*/ 1303362 h 2122227"/>
              <a:gd name="connsiteX31" fmla="*/ 1162704 w 2770512"/>
              <a:gd name="connsiteY31" fmla="*/ 1255594 h 2122227"/>
              <a:gd name="connsiteX32" fmla="*/ 1210471 w 2770512"/>
              <a:gd name="connsiteY32" fmla="*/ 1207827 h 2122227"/>
              <a:gd name="connsiteX33" fmla="*/ 1299182 w 2770512"/>
              <a:gd name="connsiteY33" fmla="*/ 1112293 h 2122227"/>
              <a:gd name="connsiteX34" fmla="*/ 1633552 w 2770512"/>
              <a:gd name="connsiteY34" fmla="*/ 934872 h 2122227"/>
              <a:gd name="connsiteX35" fmla="*/ 1817796 w 2770512"/>
              <a:gd name="connsiteY35" fmla="*/ 893929 h 2122227"/>
              <a:gd name="connsiteX36" fmla="*/ 2397826 w 2770512"/>
              <a:gd name="connsiteY36" fmla="*/ 921224 h 2122227"/>
              <a:gd name="connsiteX37" fmla="*/ 2507008 w 2770512"/>
              <a:gd name="connsiteY37" fmla="*/ 975815 h 2122227"/>
              <a:gd name="connsiteX38" fmla="*/ 2663958 w 2770512"/>
              <a:gd name="connsiteY38" fmla="*/ 1112293 h 2122227"/>
              <a:gd name="connsiteX39" fmla="*/ 2745844 w 2770512"/>
              <a:gd name="connsiteY39" fmla="*/ 1228299 h 2122227"/>
              <a:gd name="connsiteX40" fmla="*/ 2759492 w 2770512"/>
              <a:gd name="connsiteY40" fmla="*/ 1262418 h 2122227"/>
              <a:gd name="connsiteX41" fmla="*/ 2759492 w 2770512"/>
              <a:gd name="connsiteY41" fmla="*/ 1439839 h 2122227"/>
              <a:gd name="connsiteX42" fmla="*/ 2739020 w 2770512"/>
              <a:gd name="connsiteY42" fmla="*/ 1508078 h 2122227"/>
              <a:gd name="connsiteX43" fmla="*/ 2698077 w 2770512"/>
              <a:gd name="connsiteY43" fmla="*/ 1644556 h 2122227"/>
              <a:gd name="connsiteX44" fmla="*/ 2643486 w 2770512"/>
              <a:gd name="connsiteY44" fmla="*/ 1787857 h 2122227"/>
              <a:gd name="connsiteX45" fmla="*/ 2616191 w 2770512"/>
              <a:gd name="connsiteY45" fmla="*/ 1862920 h 2122227"/>
              <a:gd name="connsiteX46" fmla="*/ 2595719 w 2770512"/>
              <a:gd name="connsiteY46" fmla="*/ 1897039 h 2122227"/>
              <a:gd name="connsiteX47" fmla="*/ 2568423 w 2770512"/>
              <a:gd name="connsiteY47" fmla="*/ 1972102 h 2122227"/>
              <a:gd name="connsiteX48" fmla="*/ 2554776 w 2770512"/>
              <a:gd name="connsiteY48" fmla="*/ 1999397 h 2122227"/>
              <a:gd name="connsiteX49" fmla="*/ 2568423 w 2770512"/>
              <a:gd name="connsiteY49" fmla="*/ 2108579 h 2122227"/>
              <a:gd name="connsiteX50" fmla="*/ 2575247 w 2770512"/>
              <a:gd name="connsiteY50"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319653 w 2770512"/>
              <a:gd name="connsiteY4" fmla="*/ 1016759 h 2122227"/>
              <a:gd name="connsiteX5" fmla="*/ 1149056 w 2770512"/>
              <a:gd name="connsiteY5" fmla="*/ 1091821 h 2122227"/>
              <a:gd name="connsiteX6" fmla="*/ 1012579 w 2770512"/>
              <a:gd name="connsiteY6" fmla="*/ 1146412 h 2122227"/>
              <a:gd name="connsiteX7" fmla="*/ 678208 w 2770512"/>
              <a:gd name="connsiteY7" fmla="*/ 1296538 h 2122227"/>
              <a:gd name="connsiteX8" fmla="*/ 514435 w 2770512"/>
              <a:gd name="connsiteY8" fmla="*/ 1392072 h 2122227"/>
              <a:gd name="connsiteX9" fmla="*/ 296071 w 2770512"/>
              <a:gd name="connsiteY9" fmla="*/ 1535373 h 2122227"/>
              <a:gd name="connsiteX10" fmla="*/ 214185 w 2770512"/>
              <a:gd name="connsiteY10" fmla="*/ 1603612 h 2122227"/>
              <a:gd name="connsiteX11" fmla="*/ 139122 w 2770512"/>
              <a:gd name="connsiteY11" fmla="*/ 1658203 h 2122227"/>
              <a:gd name="connsiteX12" fmla="*/ 36764 w 2770512"/>
              <a:gd name="connsiteY12" fmla="*/ 1787857 h 2122227"/>
              <a:gd name="connsiteX13" fmla="*/ 9468 w 2770512"/>
              <a:gd name="connsiteY13" fmla="*/ 1849272 h 2122227"/>
              <a:gd name="connsiteX14" fmla="*/ 9468 w 2770512"/>
              <a:gd name="connsiteY14" fmla="*/ 2033517 h 2122227"/>
              <a:gd name="connsiteX15" fmla="*/ 16292 w 2770512"/>
              <a:gd name="connsiteY15" fmla="*/ 1999397 h 2122227"/>
              <a:gd name="connsiteX16" fmla="*/ 111826 w 2770512"/>
              <a:gd name="connsiteY16" fmla="*/ 1876567 h 2122227"/>
              <a:gd name="connsiteX17" fmla="*/ 214185 w 2770512"/>
              <a:gd name="connsiteY17" fmla="*/ 1842448 h 2122227"/>
              <a:gd name="connsiteX18" fmla="*/ 377958 w 2770512"/>
              <a:gd name="connsiteY18" fmla="*/ 1815153 h 2122227"/>
              <a:gd name="connsiteX19" fmla="*/ 637265 w 2770512"/>
              <a:gd name="connsiteY19" fmla="*/ 1842448 h 2122227"/>
              <a:gd name="connsiteX20" fmla="*/ 678208 w 2770512"/>
              <a:gd name="connsiteY20" fmla="*/ 1862920 h 2122227"/>
              <a:gd name="connsiteX21" fmla="*/ 746447 w 2770512"/>
              <a:gd name="connsiteY21" fmla="*/ 1917511 h 2122227"/>
              <a:gd name="connsiteX22" fmla="*/ 760095 w 2770512"/>
              <a:gd name="connsiteY22" fmla="*/ 1944806 h 2122227"/>
              <a:gd name="connsiteX23" fmla="*/ 766919 w 2770512"/>
              <a:gd name="connsiteY23" fmla="*/ 1965278 h 2122227"/>
              <a:gd name="connsiteX24" fmla="*/ 787391 w 2770512"/>
              <a:gd name="connsiteY24" fmla="*/ 1978926 h 2122227"/>
              <a:gd name="connsiteX25" fmla="*/ 821510 w 2770512"/>
              <a:gd name="connsiteY25" fmla="*/ 1815153 h 2122227"/>
              <a:gd name="connsiteX26" fmla="*/ 841982 w 2770512"/>
              <a:gd name="connsiteY26" fmla="*/ 1740090 h 2122227"/>
              <a:gd name="connsiteX27" fmla="*/ 930692 w 2770512"/>
              <a:gd name="connsiteY27" fmla="*/ 1576317 h 2122227"/>
              <a:gd name="connsiteX28" fmla="*/ 1087641 w 2770512"/>
              <a:gd name="connsiteY28" fmla="*/ 1357953 h 2122227"/>
              <a:gd name="connsiteX29" fmla="*/ 1121761 w 2770512"/>
              <a:gd name="connsiteY29" fmla="*/ 1303362 h 2122227"/>
              <a:gd name="connsiteX30" fmla="*/ 1162704 w 2770512"/>
              <a:gd name="connsiteY30" fmla="*/ 1255594 h 2122227"/>
              <a:gd name="connsiteX31" fmla="*/ 1210471 w 2770512"/>
              <a:gd name="connsiteY31" fmla="*/ 1207827 h 2122227"/>
              <a:gd name="connsiteX32" fmla="*/ 1299182 w 2770512"/>
              <a:gd name="connsiteY32" fmla="*/ 1112293 h 2122227"/>
              <a:gd name="connsiteX33" fmla="*/ 1633552 w 2770512"/>
              <a:gd name="connsiteY33" fmla="*/ 934872 h 2122227"/>
              <a:gd name="connsiteX34" fmla="*/ 1817796 w 2770512"/>
              <a:gd name="connsiteY34" fmla="*/ 893929 h 2122227"/>
              <a:gd name="connsiteX35" fmla="*/ 2397826 w 2770512"/>
              <a:gd name="connsiteY35" fmla="*/ 921224 h 2122227"/>
              <a:gd name="connsiteX36" fmla="*/ 2507008 w 2770512"/>
              <a:gd name="connsiteY36" fmla="*/ 975815 h 2122227"/>
              <a:gd name="connsiteX37" fmla="*/ 2663958 w 2770512"/>
              <a:gd name="connsiteY37" fmla="*/ 1112293 h 2122227"/>
              <a:gd name="connsiteX38" fmla="*/ 2745844 w 2770512"/>
              <a:gd name="connsiteY38" fmla="*/ 1228299 h 2122227"/>
              <a:gd name="connsiteX39" fmla="*/ 2759492 w 2770512"/>
              <a:gd name="connsiteY39" fmla="*/ 1262418 h 2122227"/>
              <a:gd name="connsiteX40" fmla="*/ 2759492 w 2770512"/>
              <a:gd name="connsiteY40" fmla="*/ 1439839 h 2122227"/>
              <a:gd name="connsiteX41" fmla="*/ 2739020 w 2770512"/>
              <a:gd name="connsiteY41" fmla="*/ 1508078 h 2122227"/>
              <a:gd name="connsiteX42" fmla="*/ 2698077 w 2770512"/>
              <a:gd name="connsiteY42" fmla="*/ 1644556 h 2122227"/>
              <a:gd name="connsiteX43" fmla="*/ 2643486 w 2770512"/>
              <a:gd name="connsiteY43" fmla="*/ 1787857 h 2122227"/>
              <a:gd name="connsiteX44" fmla="*/ 2616191 w 2770512"/>
              <a:gd name="connsiteY44" fmla="*/ 1862920 h 2122227"/>
              <a:gd name="connsiteX45" fmla="*/ 2595719 w 2770512"/>
              <a:gd name="connsiteY45" fmla="*/ 1897039 h 2122227"/>
              <a:gd name="connsiteX46" fmla="*/ 2568423 w 2770512"/>
              <a:gd name="connsiteY46" fmla="*/ 1972102 h 2122227"/>
              <a:gd name="connsiteX47" fmla="*/ 2554776 w 2770512"/>
              <a:gd name="connsiteY47" fmla="*/ 1999397 h 2122227"/>
              <a:gd name="connsiteX48" fmla="*/ 2568423 w 2770512"/>
              <a:gd name="connsiteY48" fmla="*/ 2108579 h 2122227"/>
              <a:gd name="connsiteX49" fmla="*/ 2575247 w 2770512"/>
              <a:gd name="connsiteY49"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149056 w 2770512"/>
              <a:gd name="connsiteY4" fmla="*/ 1091821 h 2122227"/>
              <a:gd name="connsiteX5" fmla="*/ 1012579 w 2770512"/>
              <a:gd name="connsiteY5" fmla="*/ 1146412 h 2122227"/>
              <a:gd name="connsiteX6" fmla="*/ 678208 w 2770512"/>
              <a:gd name="connsiteY6" fmla="*/ 1296538 h 2122227"/>
              <a:gd name="connsiteX7" fmla="*/ 514435 w 2770512"/>
              <a:gd name="connsiteY7" fmla="*/ 1392072 h 2122227"/>
              <a:gd name="connsiteX8" fmla="*/ 296071 w 2770512"/>
              <a:gd name="connsiteY8" fmla="*/ 1535373 h 2122227"/>
              <a:gd name="connsiteX9" fmla="*/ 214185 w 2770512"/>
              <a:gd name="connsiteY9" fmla="*/ 1603612 h 2122227"/>
              <a:gd name="connsiteX10" fmla="*/ 139122 w 2770512"/>
              <a:gd name="connsiteY10" fmla="*/ 1658203 h 2122227"/>
              <a:gd name="connsiteX11" fmla="*/ 36764 w 2770512"/>
              <a:gd name="connsiteY11" fmla="*/ 1787857 h 2122227"/>
              <a:gd name="connsiteX12" fmla="*/ 9468 w 2770512"/>
              <a:gd name="connsiteY12" fmla="*/ 1849272 h 2122227"/>
              <a:gd name="connsiteX13" fmla="*/ 9468 w 2770512"/>
              <a:gd name="connsiteY13" fmla="*/ 2033517 h 2122227"/>
              <a:gd name="connsiteX14" fmla="*/ 16292 w 2770512"/>
              <a:gd name="connsiteY14" fmla="*/ 1999397 h 2122227"/>
              <a:gd name="connsiteX15" fmla="*/ 111826 w 2770512"/>
              <a:gd name="connsiteY15" fmla="*/ 1876567 h 2122227"/>
              <a:gd name="connsiteX16" fmla="*/ 214185 w 2770512"/>
              <a:gd name="connsiteY16" fmla="*/ 1842448 h 2122227"/>
              <a:gd name="connsiteX17" fmla="*/ 377958 w 2770512"/>
              <a:gd name="connsiteY17" fmla="*/ 1815153 h 2122227"/>
              <a:gd name="connsiteX18" fmla="*/ 637265 w 2770512"/>
              <a:gd name="connsiteY18" fmla="*/ 1842448 h 2122227"/>
              <a:gd name="connsiteX19" fmla="*/ 678208 w 2770512"/>
              <a:gd name="connsiteY19" fmla="*/ 1862920 h 2122227"/>
              <a:gd name="connsiteX20" fmla="*/ 746447 w 2770512"/>
              <a:gd name="connsiteY20" fmla="*/ 1917511 h 2122227"/>
              <a:gd name="connsiteX21" fmla="*/ 760095 w 2770512"/>
              <a:gd name="connsiteY21" fmla="*/ 1944806 h 2122227"/>
              <a:gd name="connsiteX22" fmla="*/ 766919 w 2770512"/>
              <a:gd name="connsiteY22" fmla="*/ 1965278 h 2122227"/>
              <a:gd name="connsiteX23" fmla="*/ 787391 w 2770512"/>
              <a:gd name="connsiteY23" fmla="*/ 1978926 h 2122227"/>
              <a:gd name="connsiteX24" fmla="*/ 821510 w 2770512"/>
              <a:gd name="connsiteY24" fmla="*/ 1815153 h 2122227"/>
              <a:gd name="connsiteX25" fmla="*/ 841982 w 2770512"/>
              <a:gd name="connsiteY25" fmla="*/ 1740090 h 2122227"/>
              <a:gd name="connsiteX26" fmla="*/ 930692 w 2770512"/>
              <a:gd name="connsiteY26" fmla="*/ 1576317 h 2122227"/>
              <a:gd name="connsiteX27" fmla="*/ 1087641 w 2770512"/>
              <a:gd name="connsiteY27" fmla="*/ 1357953 h 2122227"/>
              <a:gd name="connsiteX28" fmla="*/ 1121761 w 2770512"/>
              <a:gd name="connsiteY28" fmla="*/ 1303362 h 2122227"/>
              <a:gd name="connsiteX29" fmla="*/ 1162704 w 2770512"/>
              <a:gd name="connsiteY29" fmla="*/ 1255594 h 2122227"/>
              <a:gd name="connsiteX30" fmla="*/ 1210471 w 2770512"/>
              <a:gd name="connsiteY30" fmla="*/ 1207827 h 2122227"/>
              <a:gd name="connsiteX31" fmla="*/ 1299182 w 2770512"/>
              <a:gd name="connsiteY31" fmla="*/ 1112293 h 2122227"/>
              <a:gd name="connsiteX32" fmla="*/ 1633552 w 2770512"/>
              <a:gd name="connsiteY32" fmla="*/ 934872 h 2122227"/>
              <a:gd name="connsiteX33" fmla="*/ 1817796 w 2770512"/>
              <a:gd name="connsiteY33" fmla="*/ 893929 h 2122227"/>
              <a:gd name="connsiteX34" fmla="*/ 2397826 w 2770512"/>
              <a:gd name="connsiteY34" fmla="*/ 921224 h 2122227"/>
              <a:gd name="connsiteX35" fmla="*/ 2507008 w 2770512"/>
              <a:gd name="connsiteY35" fmla="*/ 975815 h 2122227"/>
              <a:gd name="connsiteX36" fmla="*/ 2663958 w 2770512"/>
              <a:gd name="connsiteY36" fmla="*/ 1112293 h 2122227"/>
              <a:gd name="connsiteX37" fmla="*/ 2745844 w 2770512"/>
              <a:gd name="connsiteY37" fmla="*/ 1228299 h 2122227"/>
              <a:gd name="connsiteX38" fmla="*/ 2759492 w 2770512"/>
              <a:gd name="connsiteY38" fmla="*/ 1262418 h 2122227"/>
              <a:gd name="connsiteX39" fmla="*/ 2759492 w 2770512"/>
              <a:gd name="connsiteY39" fmla="*/ 1439839 h 2122227"/>
              <a:gd name="connsiteX40" fmla="*/ 2739020 w 2770512"/>
              <a:gd name="connsiteY40" fmla="*/ 1508078 h 2122227"/>
              <a:gd name="connsiteX41" fmla="*/ 2698077 w 2770512"/>
              <a:gd name="connsiteY41" fmla="*/ 1644556 h 2122227"/>
              <a:gd name="connsiteX42" fmla="*/ 2643486 w 2770512"/>
              <a:gd name="connsiteY42" fmla="*/ 1787857 h 2122227"/>
              <a:gd name="connsiteX43" fmla="*/ 2616191 w 2770512"/>
              <a:gd name="connsiteY43" fmla="*/ 1862920 h 2122227"/>
              <a:gd name="connsiteX44" fmla="*/ 2595719 w 2770512"/>
              <a:gd name="connsiteY44" fmla="*/ 1897039 h 2122227"/>
              <a:gd name="connsiteX45" fmla="*/ 2568423 w 2770512"/>
              <a:gd name="connsiteY45" fmla="*/ 1972102 h 2122227"/>
              <a:gd name="connsiteX46" fmla="*/ 2554776 w 2770512"/>
              <a:gd name="connsiteY46" fmla="*/ 1999397 h 2122227"/>
              <a:gd name="connsiteX47" fmla="*/ 2568423 w 2770512"/>
              <a:gd name="connsiteY47" fmla="*/ 2108579 h 2122227"/>
              <a:gd name="connsiteX48" fmla="*/ 2575247 w 2770512"/>
              <a:gd name="connsiteY48"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678208 w 2770512"/>
              <a:gd name="connsiteY5" fmla="*/ 1296538 h 2122227"/>
              <a:gd name="connsiteX6" fmla="*/ 514435 w 2770512"/>
              <a:gd name="connsiteY6" fmla="*/ 1392072 h 2122227"/>
              <a:gd name="connsiteX7" fmla="*/ 296071 w 2770512"/>
              <a:gd name="connsiteY7" fmla="*/ 1535373 h 2122227"/>
              <a:gd name="connsiteX8" fmla="*/ 214185 w 2770512"/>
              <a:gd name="connsiteY8" fmla="*/ 1603612 h 2122227"/>
              <a:gd name="connsiteX9" fmla="*/ 139122 w 2770512"/>
              <a:gd name="connsiteY9" fmla="*/ 1658203 h 2122227"/>
              <a:gd name="connsiteX10" fmla="*/ 36764 w 2770512"/>
              <a:gd name="connsiteY10" fmla="*/ 1787857 h 2122227"/>
              <a:gd name="connsiteX11" fmla="*/ 9468 w 2770512"/>
              <a:gd name="connsiteY11" fmla="*/ 1849272 h 2122227"/>
              <a:gd name="connsiteX12" fmla="*/ 9468 w 2770512"/>
              <a:gd name="connsiteY12" fmla="*/ 2033517 h 2122227"/>
              <a:gd name="connsiteX13" fmla="*/ 16292 w 2770512"/>
              <a:gd name="connsiteY13" fmla="*/ 1999397 h 2122227"/>
              <a:gd name="connsiteX14" fmla="*/ 111826 w 2770512"/>
              <a:gd name="connsiteY14" fmla="*/ 1876567 h 2122227"/>
              <a:gd name="connsiteX15" fmla="*/ 214185 w 2770512"/>
              <a:gd name="connsiteY15" fmla="*/ 1842448 h 2122227"/>
              <a:gd name="connsiteX16" fmla="*/ 377958 w 2770512"/>
              <a:gd name="connsiteY16" fmla="*/ 1815153 h 2122227"/>
              <a:gd name="connsiteX17" fmla="*/ 637265 w 2770512"/>
              <a:gd name="connsiteY17" fmla="*/ 1842448 h 2122227"/>
              <a:gd name="connsiteX18" fmla="*/ 678208 w 2770512"/>
              <a:gd name="connsiteY18" fmla="*/ 1862920 h 2122227"/>
              <a:gd name="connsiteX19" fmla="*/ 746447 w 2770512"/>
              <a:gd name="connsiteY19" fmla="*/ 1917511 h 2122227"/>
              <a:gd name="connsiteX20" fmla="*/ 760095 w 2770512"/>
              <a:gd name="connsiteY20" fmla="*/ 1944806 h 2122227"/>
              <a:gd name="connsiteX21" fmla="*/ 766919 w 2770512"/>
              <a:gd name="connsiteY21" fmla="*/ 1965278 h 2122227"/>
              <a:gd name="connsiteX22" fmla="*/ 787391 w 2770512"/>
              <a:gd name="connsiteY22" fmla="*/ 1978926 h 2122227"/>
              <a:gd name="connsiteX23" fmla="*/ 821510 w 2770512"/>
              <a:gd name="connsiteY23" fmla="*/ 1815153 h 2122227"/>
              <a:gd name="connsiteX24" fmla="*/ 841982 w 2770512"/>
              <a:gd name="connsiteY24" fmla="*/ 1740090 h 2122227"/>
              <a:gd name="connsiteX25" fmla="*/ 930692 w 2770512"/>
              <a:gd name="connsiteY25" fmla="*/ 1576317 h 2122227"/>
              <a:gd name="connsiteX26" fmla="*/ 1087641 w 2770512"/>
              <a:gd name="connsiteY26" fmla="*/ 1357953 h 2122227"/>
              <a:gd name="connsiteX27" fmla="*/ 1121761 w 2770512"/>
              <a:gd name="connsiteY27" fmla="*/ 1303362 h 2122227"/>
              <a:gd name="connsiteX28" fmla="*/ 1162704 w 2770512"/>
              <a:gd name="connsiteY28" fmla="*/ 1255594 h 2122227"/>
              <a:gd name="connsiteX29" fmla="*/ 1210471 w 2770512"/>
              <a:gd name="connsiteY29" fmla="*/ 1207827 h 2122227"/>
              <a:gd name="connsiteX30" fmla="*/ 1299182 w 2770512"/>
              <a:gd name="connsiteY30" fmla="*/ 1112293 h 2122227"/>
              <a:gd name="connsiteX31" fmla="*/ 1633552 w 2770512"/>
              <a:gd name="connsiteY31" fmla="*/ 934872 h 2122227"/>
              <a:gd name="connsiteX32" fmla="*/ 1817796 w 2770512"/>
              <a:gd name="connsiteY32" fmla="*/ 893929 h 2122227"/>
              <a:gd name="connsiteX33" fmla="*/ 2397826 w 2770512"/>
              <a:gd name="connsiteY33" fmla="*/ 921224 h 2122227"/>
              <a:gd name="connsiteX34" fmla="*/ 2507008 w 2770512"/>
              <a:gd name="connsiteY34" fmla="*/ 975815 h 2122227"/>
              <a:gd name="connsiteX35" fmla="*/ 2663958 w 2770512"/>
              <a:gd name="connsiteY35" fmla="*/ 1112293 h 2122227"/>
              <a:gd name="connsiteX36" fmla="*/ 2745844 w 2770512"/>
              <a:gd name="connsiteY36" fmla="*/ 1228299 h 2122227"/>
              <a:gd name="connsiteX37" fmla="*/ 2759492 w 2770512"/>
              <a:gd name="connsiteY37" fmla="*/ 1262418 h 2122227"/>
              <a:gd name="connsiteX38" fmla="*/ 2759492 w 2770512"/>
              <a:gd name="connsiteY38" fmla="*/ 1439839 h 2122227"/>
              <a:gd name="connsiteX39" fmla="*/ 2739020 w 2770512"/>
              <a:gd name="connsiteY39" fmla="*/ 1508078 h 2122227"/>
              <a:gd name="connsiteX40" fmla="*/ 2698077 w 2770512"/>
              <a:gd name="connsiteY40" fmla="*/ 1644556 h 2122227"/>
              <a:gd name="connsiteX41" fmla="*/ 2643486 w 2770512"/>
              <a:gd name="connsiteY41" fmla="*/ 1787857 h 2122227"/>
              <a:gd name="connsiteX42" fmla="*/ 2616191 w 2770512"/>
              <a:gd name="connsiteY42" fmla="*/ 1862920 h 2122227"/>
              <a:gd name="connsiteX43" fmla="*/ 2595719 w 2770512"/>
              <a:gd name="connsiteY43" fmla="*/ 1897039 h 2122227"/>
              <a:gd name="connsiteX44" fmla="*/ 2568423 w 2770512"/>
              <a:gd name="connsiteY44" fmla="*/ 1972102 h 2122227"/>
              <a:gd name="connsiteX45" fmla="*/ 2554776 w 2770512"/>
              <a:gd name="connsiteY45" fmla="*/ 1999397 h 2122227"/>
              <a:gd name="connsiteX46" fmla="*/ 2568423 w 2770512"/>
              <a:gd name="connsiteY46" fmla="*/ 2108579 h 2122227"/>
              <a:gd name="connsiteX47" fmla="*/ 2575247 w 2770512"/>
              <a:gd name="connsiteY47"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514435 w 2770512"/>
              <a:gd name="connsiteY5" fmla="*/ 1392072 h 2122227"/>
              <a:gd name="connsiteX6" fmla="*/ 296071 w 2770512"/>
              <a:gd name="connsiteY6" fmla="*/ 1535373 h 2122227"/>
              <a:gd name="connsiteX7" fmla="*/ 214185 w 2770512"/>
              <a:gd name="connsiteY7" fmla="*/ 1603612 h 2122227"/>
              <a:gd name="connsiteX8" fmla="*/ 139122 w 2770512"/>
              <a:gd name="connsiteY8" fmla="*/ 1658203 h 2122227"/>
              <a:gd name="connsiteX9" fmla="*/ 36764 w 2770512"/>
              <a:gd name="connsiteY9" fmla="*/ 1787857 h 2122227"/>
              <a:gd name="connsiteX10" fmla="*/ 9468 w 2770512"/>
              <a:gd name="connsiteY10" fmla="*/ 1849272 h 2122227"/>
              <a:gd name="connsiteX11" fmla="*/ 9468 w 2770512"/>
              <a:gd name="connsiteY11" fmla="*/ 2033517 h 2122227"/>
              <a:gd name="connsiteX12" fmla="*/ 16292 w 2770512"/>
              <a:gd name="connsiteY12" fmla="*/ 1999397 h 2122227"/>
              <a:gd name="connsiteX13" fmla="*/ 111826 w 2770512"/>
              <a:gd name="connsiteY13" fmla="*/ 1876567 h 2122227"/>
              <a:gd name="connsiteX14" fmla="*/ 214185 w 2770512"/>
              <a:gd name="connsiteY14" fmla="*/ 1842448 h 2122227"/>
              <a:gd name="connsiteX15" fmla="*/ 377958 w 2770512"/>
              <a:gd name="connsiteY15" fmla="*/ 1815153 h 2122227"/>
              <a:gd name="connsiteX16" fmla="*/ 637265 w 2770512"/>
              <a:gd name="connsiteY16" fmla="*/ 1842448 h 2122227"/>
              <a:gd name="connsiteX17" fmla="*/ 678208 w 2770512"/>
              <a:gd name="connsiteY17" fmla="*/ 1862920 h 2122227"/>
              <a:gd name="connsiteX18" fmla="*/ 746447 w 2770512"/>
              <a:gd name="connsiteY18" fmla="*/ 1917511 h 2122227"/>
              <a:gd name="connsiteX19" fmla="*/ 760095 w 2770512"/>
              <a:gd name="connsiteY19" fmla="*/ 1944806 h 2122227"/>
              <a:gd name="connsiteX20" fmla="*/ 766919 w 2770512"/>
              <a:gd name="connsiteY20" fmla="*/ 1965278 h 2122227"/>
              <a:gd name="connsiteX21" fmla="*/ 787391 w 2770512"/>
              <a:gd name="connsiteY21" fmla="*/ 1978926 h 2122227"/>
              <a:gd name="connsiteX22" fmla="*/ 821510 w 2770512"/>
              <a:gd name="connsiteY22" fmla="*/ 1815153 h 2122227"/>
              <a:gd name="connsiteX23" fmla="*/ 841982 w 2770512"/>
              <a:gd name="connsiteY23" fmla="*/ 1740090 h 2122227"/>
              <a:gd name="connsiteX24" fmla="*/ 930692 w 2770512"/>
              <a:gd name="connsiteY24" fmla="*/ 1576317 h 2122227"/>
              <a:gd name="connsiteX25" fmla="*/ 1087641 w 2770512"/>
              <a:gd name="connsiteY25" fmla="*/ 1357953 h 2122227"/>
              <a:gd name="connsiteX26" fmla="*/ 1121761 w 2770512"/>
              <a:gd name="connsiteY26" fmla="*/ 1303362 h 2122227"/>
              <a:gd name="connsiteX27" fmla="*/ 1162704 w 2770512"/>
              <a:gd name="connsiteY27" fmla="*/ 1255594 h 2122227"/>
              <a:gd name="connsiteX28" fmla="*/ 1210471 w 2770512"/>
              <a:gd name="connsiteY28" fmla="*/ 1207827 h 2122227"/>
              <a:gd name="connsiteX29" fmla="*/ 1299182 w 2770512"/>
              <a:gd name="connsiteY29" fmla="*/ 1112293 h 2122227"/>
              <a:gd name="connsiteX30" fmla="*/ 1633552 w 2770512"/>
              <a:gd name="connsiteY30" fmla="*/ 934872 h 2122227"/>
              <a:gd name="connsiteX31" fmla="*/ 1817796 w 2770512"/>
              <a:gd name="connsiteY31" fmla="*/ 893929 h 2122227"/>
              <a:gd name="connsiteX32" fmla="*/ 2397826 w 2770512"/>
              <a:gd name="connsiteY32" fmla="*/ 921224 h 2122227"/>
              <a:gd name="connsiteX33" fmla="*/ 2507008 w 2770512"/>
              <a:gd name="connsiteY33" fmla="*/ 975815 h 2122227"/>
              <a:gd name="connsiteX34" fmla="*/ 2663958 w 2770512"/>
              <a:gd name="connsiteY34" fmla="*/ 1112293 h 2122227"/>
              <a:gd name="connsiteX35" fmla="*/ 2745844 w 2770512"/>
              <a:gd name="connsiteY35" fmla="*/ 1228299 h 2122227"/>
              <a:gd name="connsiteX36" fmla="*/ 2759492 w 2770512"/>
              <a:gd name="connsiteY36" fmla="*/ 1262418 h 2122227"/>
              <a:gd name="connsiteX37" fmla="*/ 2759492 w 2770512"/>
              <a:gd name="connsiteY37" fmla="*/ 1439839 h 2122227"/>
              <a:gd name="connsiteX38" fmla="*/ 2739020 w 2770512"/>
              <a:gd name="connsiteY38" fmla="*/ 1508078 h 2122227"/>
              <a:gd name="connsiteX39" fmla="*/ 2698077 w 2770512"/>
              <a:gd name="connsiteY39" fmla="*/ 1644556 h 2122227"/>
              <a:gd name="connsiteX40" fmla="*/ 2643486 w 2770512"/>
              <a:gd name="connsiteY40" fmla="*/ 1787857 h 2122227"/>
              <a:gd name="connsiteX41" fmla="*/ 2616191 w 2770512"/>
              <a:gd name="connsiteY41" fmla="*/ 1862920 h 2122227"/>
              <a:gd name="connsiteX42" fmla="*/ 2595719 w 2770512"/>
              <a:gd name="connsiteY42" fmla="*/ 1897039 h 2122227"/>
              <a:gd name="connsiteX43" fmla="*/ 2568423 w 2770512"/>
              <a:gd name="connsiteY43" fmla="*/ 1972102 h 2122227"/>
              <a:gd name="connsiteX44" fmla="*/ 2554776 w 2770512"/>
              <a:gd name="connsiteY44" fmla="*/ 1999397 h 2122227"/>
              <a:gd name="connsiteX45" fmla="*/ 2568423 w 2770512"/>
              <a:gd name="connsiteY45" fmla="*/ 2108579 h 2122227"/>
              <a:gd name="connsiteX46" fmla="*/ 2575247 w 2770512"/>
              <a:gd name="connsiteY46"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514435 w 2770512"/>
              <a:gd name="connsiteY5" fmla="*/ 1392072 h 2122227"/>
              <a:gd name="connsiteX6" fmla="*/ 296071 w 2770512"/>
              <a:gd name="connsiteY6" fmla="*/ 1535373 h 2122227"/>
              <a:gd name="connsiteX7" fmla="*/ 139122 w 2770512"/>
              <a:gd name="connsiteY7" fmla="*/ 1658203 h 2122227"/>
              <a:gd name="connsiteX8" fmla="*/ 36764 w 2770512"/>
              <a:gd name="connsiteY8" fmla="*/ 1787857 h 2122227"/>
              <a:gd name="connsiteX9" fmla="*/ 9468 w 2770512"/>
              <a:gd name="connsiteY9" fmla="*/ 1849272 h 2122227"/>
              <a:gd name="connsiteX10" fmla="*/ 9468 w 2770512"/>
              <a:gd name="connsiteY10" fmla="*/ 2033517 h 2122227"/>
              <a:gd name="connsiteX11" fmla="*/ 16292 w 2770512"/>
              <a:gd name="connsiteY11" fmla="*/ 1999397 h 2122227"/>
              <a:gd name="connsiteX12" fmla="*/ 111826 w 2770512"/>
              <a:gd name="connsiteY12" fmla="*/ 1876567 h 2122227"/>
              <a:gd name="connsiteX13" fmla="*/ 214185 w 2770512"/>
              <a:gd name="connsiteY13" fmla="*/ 1842448 h 2122227"/>
              <a:gd name="connsiteX14" fmla="*/ 377958 w 2770512"/>
              <a:gd name="connsiteY14" fmla="*/ 1815153 h 2122227"/>
              <a:gd name="connsiteX15" fmla="*/ 637265 w 2770512"/>
              <a:gd name="connsiteY15" fmla="*/ 1842448 h 2122227"/>
              <a:gd name="connsiteX16" fmla="*/ 678208 w 2770512"/>
              <a:gd name="connsiteY16" fmla="*/ 1862920 h 2122227"/>
              <a:gd name="connsiteX17" fmla="*/ 746447 w 2770512"/>
              <a:gd name="connsiteY17" fmla="*/ 1917511 h 2122227"/>
              <a:gd name="connsiteX18" fmla="*/ 760095 w 2770512"/>
              <a:gd name="connsiteY18" fmla="*/ 1944806 h 2122227"/>
              <a:gd name="connsiteX19" fmla="*/ 766919 w 2770512"/>
              <a:gd name="connsiteY19" fmla="*/ 1965278 h 2122227"/>
              <a:gd name="connsiteX20" fmla="*/ 787391 w 2770512"/>
              <a:gd name="connsiteY20" fmla="*/ 1978926 h 2122227"/>
              <a:gd name="connsiteX21" fmla="*/ 821510 w 2770512"/>
              <a:gd name="connsiteY21" fmla="*/ 1815153 h 2122227"/>
              <a:gd name="connsiteX22" fmla="*/ 841982 w 2770512"/>
              <a:gd name="connsiteY22" fmla="*/ 1740090 h 2122227"/>
              <a:gd name="connsiteX23" fmla="*/ 930692 w 2770512"/>
              <a:gd name="connsiteY23" fmla="*/ 1576317 h 2122227"/>
              <a:gd name="connsiteX24" fmla="*/ 1087641 w 2770512"/>
              <a:gd name="connsiteY24" fmla="*/ 1357953 h 2122227"/>
              <a:gd name="connsiteX25" fmla="*/ 1121761 w 2770512"/>
              <a:gd name="connsiteY25" fmla="*/ 1303362 h 2122227"/>
              <a:gd name="connsiteX26" fmla="*/ 1162704 w 2770512"/>
              <a:gd name="connsiteY26" fmla="*/ 1255594 h 2122227"/>
              <a:gd name="connsiteX27" fmla="*/ 1210471 w 2770512"/>
              <a:gd name="connsiteY27" fmla="*/ 1207827 h 2122227"/>
              <a:gd name="connsiteX28" fmla="*/ 1299182 w 2770512"/>
              <a:gd name="connsiteY28" fmla="*/ 1112293 h 2122227"/>
              <a:gd name="connsiteX29" fmla="*/ 1633552 w 2770512"/>
              <a:gd name="connsiteY29" fmla="*/ 934872 h 2122227"/>
              <a:gd name="connsiteX30" fmla="*/ 1817796 w 2770512"/>
              <a:gd name="connsiteY30" fmla="*/ 893929 h 2122227"/>
              <a:gd name="connsiteX31" fmla="*/ 2397826 w 2770512"/>
              <a:gd name="connsiteY31" fmla="*/ 921224 h 2122227"/>
              <a:gd name="connsiteX32" fmla="*/ 2507008 w 2770512"/>
              <a:gd name="connsiteY32" fmla="*/ 975815 h 2122227"/>
              <a:gd name="connsiteX33" fmla="*/ 2663958 w 2770512"/>
              <a:gd name="connsiteY33" fmla="*/ 1112293 h 2122227"/>
              <a:gd name="connsiteX34" fmla="*/ 2745844 w 2770512"/>
              <a:gd name="connsiteY34" fmla="*/ 1228299 h 2122227"/>
              <a:gd name="connsiteX35" fmla="*/ 2759492 w 2770512"/>
              <a:gd name="connsiteY35" fmla="*/ 1262418 h 2122227"/>
              <a:gd name="connsiteX36" fmla="*/ 2759492 w 2770512"/>
              <a:gd name="connsiteY36" fmla="*/ 1439839 h 2122227"/>
              <a:gd name="connsiteX37" fmla="*/ 2739020 w 2770512"/>
              <a:gd name="connsiteY37" fmla="*/ 1508078 h 2122227"/>
              <a:gd name="connsiteX38" fmla="*/ 2698077 w 2770512"/>
              <a:gd name="connsiteY38" fmla="*/ 1644556 h 2122227"/>
              <a:gd name="connsiteX39" fmla="*/ 2643486 w 2770512"/>
              <a:gd name="connsiteY39" fmla="*/ 1787857 h 2122227"/>
              <a:gd name="connsiteX40" fmla="*/ 2616191 w 2770512"/>
              <a:gd name="connsiteY40" fmla="*/ 1862920 h 2122227"/>
              <a:gd name="connsiteX41" fmla="*/ 2595719 w 2770512"/>
              <a:gd name="connsiteY41" fmla="*/ 1897039 h 2122227"/>
              <a:gd name="connsiteX42" fmla="*/ 2568423 w 2770512"/>
              <a:gd name="connsiteY42" fmla="*/ 1972102 h 2122227"/>
              <a:gd name="connsiteX43" fmla="*/ 2554776 w 2770512"/>
              <a:gd name="connsiteY43" fmla="*/ 1999397 h 2122227"/>
              <a:gd name="connsiteX44" fmla="*/ 2568423 w 2770512"/>
              <a:gd name="connsiteY44" fmla="*/ 2108579 h 2122227"/>
              <a:gd name="connsiteX45" fmla="*/ 2575247 w 2770512"/>
              <a:gd name="connsiteY45"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514435 w 2770512"/>
              <a:gd name="connsiteY5" fmla="*/ 1392072 h 2122227"/>
              <a:gd name="connsiteX6" fmla="*/ 139122 w 2770512"/>
              <a:gd name="connsiteY6" fmla="*/ 1658203 h 2122227"/>
              <a:gd name="connsiteX7" fmla="*/ 36764 w 2770512"/>
              <a:gd name="connsiteY7" fmla="*/ 1787857 h 2122227"/>
              <a:gd name="connsiteX8" fmla="*/ 9468 w 2770512"/>
              <a:gd name="connsiteY8" fmla="*/ 1849272 h 2122227"/>
              <a:gd name="connsiteX9" fmla="*/ 9468 w 2770512"/>
              <a:gd name="connsiteY9" fmla="*/ 2033517 h 2122227"/>
              <a:gd name="connsiteX10" fmla="*/ 16292 w 2770512"/>
              <a:gd name="connsiteY10" fmla="*/ 1999397 h 2122227"/>
              <a:gd name="connsiteX11" fmla="*/ 111826 w 2770512"/>
              <a:gd name="connsiteY11" fmla="*/ 1876567 h 2122227"/>
              <a:gd name="connsiteX12" fmla="*/ 214185 w 2770512"/>
              <a:gd name="connsiteY12" fmla="*/ 1842448 h 2122227"/>
              <a:gd name="connsiteX13" fmla="*/ 377958 w 2770512"/>
              <a:gd name="connsiteY13" fmla="*/ 1815153 h 2122227"/>
              <a:gd name="connsiteX14" fmla="*/ 637265 w 2770512"/>
              <a:gd name="connsiteY14" fmla="*/ 1842448 h 2122227"/>
              <a:gd name="connsiteX15" fmla="*/ 678208 w 2770512"/>
              <a:gd name="connsiteY15" fmla="*/ 1862920 h 2122227"/>
              <a:gd name="connsiteX16" fmla="*/ 746447 w 2770512"/>
              <a:gd name="connsiteY16" fmla="*/ 1917511 h 2122227"/>
              <a:gd name="connsiteX17" fmla="*/ 760095 w 2770512"/>
              <a:gd name="connsiteY17" fmla="*/ 1944806 h 2122227"/>
              <a:gd name="connsiteX18" fmla="*/ 766919 w 2770512"/>
              <a:gd name="connsiteY18" fmla="*/ 1965278 h 2122227"/>
              <a:gd name="connsiteX19" fmla="*/ 787391 w 2770512"/>
              <a:gd name="connsiteY19" fmla="*/ 1978926 h 2122227"/>
              <a:gd name="connsiteX20" fmla="*/ 821510 w 2770512"/>
              <a:gd name="connsiteY20" fmla="*/ 1815153 h 2122227"/>
              <a:gd name="connsiteX21" fmla="*/ 841982 w 2770512"/>
              <a:gd name="connsiteY21" fmla="*/ 1740090 h 2122227"/>
              <a:gd name="connsiteX22" fmla="*/ 930692 w 2770512"/>
              <a:gd name="connsiteY22" fmla="*/ 1576317 h 2122227"/>
              <a:gd name="connsiteX23" fmla="*/ 1087641 w 2770512"/>
              <a:gd name="connsiteY23" fmla="*/ 1357953 h 2122227"/>
              <a:gd name="connsiteX24" fmla="*/ 1121761 w 2770512"/>
              <a:gd name="connsiteY24" fmla="*/ 1303362 h 2122227"/>
              <a:gd name="connsiteX25" fmla="*/ 1162704 w 2770512"/>
              <a:gd name="connsiteY25" fmla="*/ 1255594 h 2122227"/>
              <a:gd name="connsiteX26" fmla="*/ 1210471 w 2770512"/>
              <a:gd name="connsiteY26" fmla="*/ 1207827 h 2122227"/>
              <a:gd name="connsiteX27" fmla="*/ 1299182 w 2770512"/>
              <a:gd name="connsiteY27" fmla="*/ 1112293 h 2122227"/>
              <a:gd name="connsiteX28" fmla="*/ 1633552 w 2770512"/>
              <a:gd name="connsiteY28" fmla="*/ 934872 h 2122227"/>
              <a:gd name="connsiteX29" fmla="*/ 1817796 w 2770512"/>
              <a:gd name="connsiteY29" fmla="*/ 893929 h 2122227"/>
              <a:gd name="connsiteX30" fmla="*/ 2397826 w 2770512"/>
              <a:gd name="connsiteY30" fmla="*/ 921224 h 2122227"/>
              <a:gd name="connsiteX31" fmla="*/ 2507008 w 2770512"/>
              <a:gd name="connsiteY31" fmla="*/ 975815 h 2122227"/>
              <a:gd name="connsiteX32" fmla="*/ 2663958 w 2770512"/>
              <a:gd name="connsiteY32" fmla="*/ 1112293 h 2122227"/>
              <a:gd name="connsiteX33" fmla="*/ 2745844 w 2770512"/>
              <a:gd name="connsiteY33" fmla="*/ 1228299 h 2122227"/>
              <a:gd name="connsiteX34" fmla="*/ 2759492 w 2770512"/>
              <a:gd name="connsiteY34" fmla="*/ 1262418 h 2122227"/>
              <a:gd name="connsiteX35" fmla="*/ 2759492 w 2770512"/>
              <a:gd name="connsiteY35" fmla="*/ 1439839 h 2122227"/>
              <a:gd name="connsiteX36" fmla="*/ 2739020 w 2770512"/>
              <a:gd name="connsiteY36" fmla="*/ 1508078 h 2122227"/>
              <a:gd name="connsiteX37" fmla="*/ 2698077 w 2770512"/>
              <a:gd name="connsiteY37" fmla="*/ 1644556 h 2122227"/>
              <a:gd name="connsiteX38" fmla="*/ 2643486 w 2770512"/>
              <a:gd name="connsiteY38" fmla="*/ 1787857 h 2122227"/>
              <a:gd name="connsiteX39" fmla="*/ 2616191 w 2770512"/>
              <a:gd name="connsiteY39" fmla="*/ 1862920 h 2122227"/>
              <a:gd name="connsiteX40" fmla="*/ 2595719 w 2770512"/>
              <a:gd name="connsiteY40" fmla="*/ 1897039 h 2122227"/>
              <a:gd name="connsiteX41" fmla="*/ 2568423 w 2770512"/>
              <a:gd name="connsiteY41" fmla="*/ 1972102 h 2122227"/>
              <a:gd name="connsiteX42" fmla="*/ 2554776 w 2770512"/>
              <a:gd name="connsiteY42" fmla="*/ 1999397 h 2122227"/>
              <a:gd name="connsiteX43" fmla="*/ 2568423 w 2770512"/>
              <a:gd name="connsiteY43" fmla="*/ 2108579 h 2122227"/>
              <a:gd name="connsiteX44" fmla="*/ 2575247 w 2770512"/>
              <a:gd name="connsiteY44"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514435 w 2770512"/>
              <a:gd name="connsiteY5" fmla="*/ 1392072 h 2122227"/>
              <a:gd name="connsiteX6" fmla="*/ 139122 w 2770512"/>
              <a:gd name="connsiteY6" fmla="*/ 1658203 h 2122227"/>
              <a:gd name="connsiteX7" fmla="*/ 9468 w 2770512"/>
              <a:gd name="connsiteY7" fmla="*/ 1849272 h 2122227"/>
              <a:gd name="connsiteX8" fmla="*/ 9468 w 2770512"/>
              <a:gd name="connsiteY8" fmla="*/ 2033517 h 2122227"/>
              <a:gd name="connsiteX9" fmla="*/ 16292 w 2770512"/>
              <a:gd name="connsiteY9" fmla="*/ 1999397 h 2122227"/>
              <a:gd name="connsiteX10" fmla="*/ 111826 w 2770512"/>
              <a:gd name="connsiteY10" fmla="*/ 1876567 h 2122227"/>
              <a:gd name="connsiteX11" fmla="*/ 214185 w 2770512"/>
              <a:gd name="connsiteY11" fmla="*/ 1842448 h 2122227"/>
              <a:gd name="connsiteX12" fmla="*/ 377958 w 2770512"/>
              <a:gd name="connsiteY12" fmla="*/ 1815153 h 2122227"/>
              <a:gd name="connsiteX13" fmla="*/ 637265 w 2770512"/>
              <a:gd name="connsiteY13" fmla="*/ 1842448 h 2122227"/>
              <a:gd name="connsiteX14" fmla="*/ 678208 w 2770512"/>
              <a:gd name="connsiteY14" fmla="*/ 1862920 h 2122227"/>
              <a:gd name="connsiteX15" fmla="*/ 746447 w 2770512"/>
              <a:gd name="connsiteY15" fmla="*/ 1917511 h 2122227"/>
              <a:gd name="connsiteX16" fmla="*/ 760095 w 2770512"/>
              <a:gd name="connsiteY16" fmla="*/ 1944806 h 2122227"/>
              <a:gd name="connsiteX17" fmla="*/ 766919 w 2770512"/>
              <a:gd name="connsiteY17" fmla="*/ 1965278 h 2122227"/>
              <a:gd name="connsiteX18" fmla="*/ 787391 w 2770512"/>
              <a:gd name="connsiteY18" fmla="*/ 1978926 h 2122227"/>
              <a:gd name="connsiteX19" fmla="*/ 821510 w 2770512"/>
              <a:gd name="connsiteY19" fmla="*/ 1815153 h 2122227"/>
              <a:gd name="connsiteX20" fmla="*/ 841982 w 2770512"/>
              <a:gd name="connsiteY20" fmla="*/ 1740090 h 2122227"/>
              <a:gd name="connsiteX21" fmla="*/ 930692 w 2770512"/>
              <a:gd name="connsiteY21" fmla="*/ 1576317 h 2122227"/>
              <a:gd name="connsiteX22" fmla="*/ 1087641 w 2770512"/>
              <a:gd name="connsiteY22" fmla="*/ 1357953 h 2122227"/>
              <a:gd name="connsiteX23" fmla="*/ 1121761 w 2770512"/>
              <a:gd name="connsiteY23" fmla="*/ 1303362 h 2122227"/>
              <a:gd name="connsiteX24" fmla="*/ 1162704 w 2770512"/>
              <a:gd name="connsiteY24" fmla="*/ 1255594 h 2122227"/>
              <a:gd name="connsiteX25" fmla="*/ 1210471 w 2770512"/>
              <a:gd name="connsiteY25" fmla="*/ 1207827 h 2122227"/>
              <a:gd name="connsiteX26" fmla="*/ 1299182 w 2770512"/>
              <a:gd name="connsiteY26" fmla="*/ 1112293 h 2122227"/>
              <a:gd name="connsiteX27" fmla="*/ 1633552 w 2770512"/>
              <a:gd name="connsiteY27" fmla="*/ 934872 h 2122227"/>
              <a:gd name="connsiteX28" fmla="*/ 1817796 w 2770512"/>
              <a:gd name="connsiteY28" fmla="*/ 893929 h 2122227"/>
              <a:gd name="connsiteX29" fmla="*/ 2397826 w 2770512"/>
              <a:gd name="connsiteY29" fmla="*/ 921224 h 2122227"/>
              <a:gd name="connsiteX30" fmla="*/ 2507008 w 2770512"/>
              <a:gd name="connsiteY30" fmla="*/ 975815 h 2122227"/>
              <a:gd name="connsiteX31" fmla="*/ 2663958 w 2770512"/>
              <a:gd name="connsiteY31" fmla="*/ 1112293 h 2122227"/>
              <a:gd name="connsiteX32" fmla="*/ 2745844 w 2770512"/>
              <a:gd name="connsiteY32" fmla="*/ 1228299 h 2122227"/>
              <a:gd name="connsiteX33" fmla="*/ 2759492 w 2770512"/>
              <a:gd name="connsiteY33" fmla="*/ 1262418 h 2122227"/>
              <a:gd name="connsiteX34" fmla="*/ 2759492 w 2770512"/>
              <a:gd name="connsiteY34" fmla="*/ 1439839 h 2122227"/>
              <a:gd name="connsiteX35" fmla="*/ 2739020 w 2770512"/>
              <a:gd name="connsiteY35" fmla="*/ 1508078 h 2122227"/>
              <a:gd name="connsiteX36" fmla="*/ 2698077 w 2770512"/>
              <a:gd name="connsiteY36" fmla="*/ 1644556 h 2122227"/>
              <a:gd name="connsiteX37" fmla="*/ 2643486 w 2770512"/>
              <a:gd name="connsiteY37" fmla="*/ 1787857 h 2122227"/>
              <a:gd name="connsiteX38" fmla="*/ 2616191 w 2770512"/>
              <a:gd name="connsiteY38" fmla="*/ 1862920 h 2122227"/>
              <a:gd name="connsiteX39" fmla="*/ 2595719 w 2770512"/>
              <a:gd name="connsiteY39" fmla="*/ 1897039 h 2122227"/>
              <a:gd name="connsiteX40" fmla="*/ 2568423 w 2770512"/>
              <a:gd name="connsiteY40" fmla="*/ 1972102 h 2122227"/>
              <a:gd name="connsiteX41" fmla="*/ 2554776 w 2770512"/>
              <a:gd name="connsiteY41" fmla="*/ 1999397 h 2122227"/>
              <a:gd name="connsiteX42" fmla="*/ 2568423 w 2770512"/>
              <a:gd name="connsiteY42" fmla="*/ 2108579 h 2122227"/>
              <a:gd name="connsiteX43" fmla="*/ 2575247 w 2770512"/>
              <a:gd name="connsiteY43"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215340 w 2771667"/>
              <a:gd name="connsiteY10" fmla="*/ 1842448 h 2122227"/>
              <a:gd name="connsiteX11" fmla="*/ 379113 w 2771667"/>
              <a:gd name="connsiteY11" fmla="*/ 1815153 h 2122227"/>
              <a:gd name="connsiteX12" fmla="*/ 638420 w 2771667"/>
              <a:gd name="connsiteY12" fmla="*/ 1842448 h 2122227"/>
              <a:gd name="connsiteX13" fmla="*/ 679363 w 2771667"/>
              <a:gd name="connsiteY13" fmla="*/ 1862920 h 2122227"/>
              <a:gd name="connsiteX14" fmla="*/ 747602 w 2771667"/>
              <a:gd name="connsiteY14" fmla="*/ 1917511 h 2122227"/>
              <a:gd name="connsiteX15" fmla="*/ 761250 w 2771667"/>
              <a:gd name="connsiteY15" fmla="*/ 1944806 h 2122227"/>
              <a:gd name="connsiteX16" fmla="*/ 768074 w 2771667"/>
              <a:gd name="connsiteY16" fmla="*/ 1965278 h 2122227"/>
              <a:gd name="connsiteX17" fmla="*/ 788546 w 2771667"/>
              <a:gd name="connsiteY17" fmla="*/ 1978926 h 2122227"/>
              <a:gd name="connsiteX18" fmla="*/ 822665 w 2771667"/>
              <a:gd name="connsiteY18" fmla="*/ 1815153 h 2122227"/>
              <a:gd name="connsiteX19" fmla="*/ 843137 w 2771667"/>
              <a:gd name="connsiteY19" fmla="*/ 1740090 h 2122227"/>
              <a:gd name="connsiteX20" fmla="*/ 931847 w 2771667"/>
              <a:gd name="connsiteY20" fmla="*/ 1576317 h 2122227"/>
              <a:gd name="connsiteX21" fmla="*/ 1088796 w 2771667"/>
              <a:gd name="connsiteY21" fmla="*/ 1357953 h 2122227"/>
              <a:gd name="connsiteX22" fmla="*/ 1122916 w 2771667"/>
              <a:gd name="connsiteY22" fmla="*/ 1303362 h 2122227"/>
              <a:gd name="connsiteX23" fmla="*/ 1163859 w 2771667"/>
              <a:gd name="connsiteY23" fmla="*/ 1255594 h 2122227"/>
              <a:gd name="connsiteX24" fmla="*/ 1211626 w 2771667"/>
              <a:gd name="connsiteY24" fmla="*/ 1207827 h 2122227"/>
              <a:gd name="connsiteX25" fmla="*/ 1300337 w 2771667"/>
              <a:gd name="connsiteY25" fmla="*/ 1112293 h 2122227"/>
              <a:gd name="connsiteX26" fmla="*/ 1634707 w 2771667"/>
              <a:gd name="connsiteY26" fmla="*/ 934872 h 2122227"/>
              <a:gd name="connsiteX27" fmla="*/ 1818951 w 2771667"/>
              <a:gd name="connsiteY27" fmla="*/ 893929 h 2122227"/>
              <a:gd name="connsiteX28" fmla="*/ 2398981 w 2771667"/>
              <a:gd name="connsiteY28" fmla="*/ 921224 h 2122227"/>
              <a:gd name="connsiteX29" fmla="*/ 2508163 w 2771667"/>
              <a:gd name="connsiteY29" fmla="*/ 975815 h 2122227"/>
              <a:gd name="connsiteX30" fmla="*/ 2665113 w 2771667"/>
              <a:gd name="connsiteY30" fmla="*/ 1112293 h 2122227"/>
              <a:gd name="connsiteX31" fmla="*/ 2746999 w 2771667"/>
              <a:gd name="connsiteY31" fmla="*/ 1228299 h 2122227"/>
              <a:gd name="connsiteX32" fmla="*/ 2760647 w 2771667"/>
              <a:gd name="connsiteY32" fmla="*/ 1262418 h 2122227"/>
              <a:gd name="connsiteX33" fmla="*/ 2760647 w 2771667"/>
              <a:gd name="connsiteY33" fmla="*/ 1439839 h 2122227"/>
              <a:gd name="connsiteX34" fmla="*/ 2740175 w 2771667"/>
              <a:gd name="connsiteY34" fmla="*/ 1508078 h 2122227"/>
              <a:gd name="connsiteX35" fmla="*/ 2699232 w 2771667"/>
              <a:gd name="connsiteY35" fmla="*/ 1644556 h 2122227"/>
              <a:gd name="connsiteX36" fmla="*/ 2644641 w 2771667"/>
              <a:gd name="connsiteY36" fmla="*/ 1787857 h 2122227"/>
              <a:gd name="connsiteX37" fmla="*/ 2617346 w 2771667"/>
              <a:gd name="connsiteY37" fmla="*/ 1862920 h 2122227"/>
              <a:gd name="connsiteX38" fmla="*/ 2596874 w 2771667"/>
              <a:gd name="connsiteY38" fmla="*/ 1897039 h 2122227"/>
              <a:gd name="connsiteX39" fmla="*/ 2569578 w 2771667"/>
              <a:gd name="connsiteY39" fmla="*/ 1972102 h 2122227"/>
              <a:gd name="connsiteX40" fmla="*/ 2555931 w 2771667"/>
              <a:gd name="connsiteY40" fmla="*/ 1999397 h 2122227"/>
              <a:gd name="connsiteX41" fmla="*/ 2569578 w 2771667"/>
              <a:gd name="connsiteY41" fmla="*/ 2108579 h 2122227"/>
              <a:gd name="connsiteX42" fmla="*/ 2576402 w 2771667"/>
              <a:gd name="connsiteY4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38420 w 2771667"/>
              <a:gd name="connsiteY11" fmla="*/ 1842448 h 2122227"/>
              <a:gd name="connsiteX12" fmla="*/ 679363 w 2771667"/>
              <a:gd name="connsiteY12" fmla="*/ 1862920 h 2122227"/>
              <a:gd name="connsiteX13" fmla="*/ 747602 w 2771667"/>
              <a:gd name="connsiteY13" fmla="*/ 1917511 h 2122227"/>
              <a:gd name="connsiteX14" fmla="*/ 761250 w 2771667"/>
              <a:gd name="connsiteY14" fmla="*/ 1944806 h 2122227"/>
              <a:gd name="connsiteX15" fmla="*/ 768074 w 2771667"/>
              <a:gd name="connsiteY15" fmla="*/ 1965278 h 2122227"/>
              <a:gd name="connsiteX16" fmla="*/ 788546 w 2771667"/>
              <a:gd name="connsiteY16" fmla="*/ 1978926 h 2122227"/>
              <a:gd name="connsiteX17" fmla="*/ 822665 w 2771667"/>
              <a:gd name="connsiteY17" fmla="*/ 1815153 h 2122227"/>
              <a:gd name="connsiteX18" fmla="*/ 843137 w 2771667"/>
              <a:gd name="connsiteY18" fmla="*/ 1740090 h 2122227"/>
              <a:gd name="connsiteX19" fmla="*/ 931847 w 2771667"/>
              <a:gd name="connsiteY19" fmla="*/ 1576317 h 2122227"/>
              <a:gd name="connsiteX20" fmla="*/ 1088796 w 2771667"/>
              <a:gd name="connsiteY20" fmla="*/ 1357953 h 2122227"/>
              <a:gd name="connsiteX21" fmla="*/ 1122916 w 2771667"/>
              <a:gd name="connsiteY21" fmla="*/ 1303362 h 2122227"/>
              <a:gd name="connsiteX22" fmla="*/ 1163859 w 2771667"/>
              <a:gd name="connsiteY22" fmla="*/ 1255594 h 2122227"/>
              <a:gd name="connsiteX23" fmla="*/ 1211626 w 2771667"/>
              <a:gd name="connsiteY23" fmla="*/ 1207827 h 2122227"/>
              <a:gd name="connsiteX24" fmla="*/ 1300337 w 2771667"/>
              <a:gd name="connsiteY24" fmla="*/ 1112293 h 2122227"/>
              <a:gd name="connsiteX25" fmla="*/ 1634707 w 2771667"/>
              <a:gd name="connsiteY25" fmla="*/ 934872 h 2122227"/>
              <a:gd name="connsiteX26" fmla="*/ 1818951 w 2771667"/>
              <a:gd name="connsiteY26" fmla="*/ 893929 h 2122227"/>
              <a:gd name="connsiteX27" fmla="*/ 2398981 w 2771667"/>
              <a:gd name="connsiteY27" fmla="*/ 921224 h 2122227"/>
              <a:gd name="connsiteX28" fmla="*/ 2508163 w 2771667"/>
              <a:gd name="connsiteY28" fmla="*/ 975815 h 2122227"/>
              <a:gd name="connsiteX29" fmla="*/ 2665113 w 2771667"/>
              <a:gd name="connsiteY29" fmla="*/ 1112293 h 2122227"/>
              <a:gd name="connsiteX30" fmla="*/ 2746999 w 2771667"/>
              <a:gd name="connsiteY30" fmla="*/ 1228299 h 2122227"/>
              <a:gd name="connsiteX31" fmla="*/ 2760647 w 2771667"/>
              <a:gd name="connsiteY31" fmla="*/ 1262418 h 2122227"/>
              <a:gd name="connsiteX32" fmla="*/ 2760647 w 2771667"/>
              <a:gd name="connsiteY32" fmla="*/ 1439839 h 2122227"/>
              <a:gd name="connsiteX33" fmla="*/ 2740175 w 2771667"/>
              <a:gd name="connsiteY33" fmla="*/ 1508078 h 2122227"/>
              <a:gd name="connsiteX34" fmla="*/ 2699232 w 2771667"/>
              <a:gd name="connsiteY34" fmla="*/ 1644556 h 2122227"/>
              <a:gd name="connsiteX35" fmla="*/ 2644641 w 2771667"/>
              <a:gd name="connsiteY35" fmla="*/ 1787857 h 2122227"/>
              <a:gd name="connsiteX36" fmla="*/ 2617346 w 2771667"/>
              <a:gd name="connsiteY36" fmla="*/ 1862920 h 2122227"/>
              <a:gd name="connsiteX37" fmla="*/ 2596874 w 2771667"/>
              <a:gd name="connsiteY37" fmla="*/ 1897039 h 2122227"/>
              <a:gd name="connsiteX38" fmla="*/ 2569578 w 2771667"/>
              <a:gd name="connsiteY38" fmla="*/ 1972102 h 2122227"/>
              <a:gd name="connsiteX39" fmla="*/ 2555931 w 2771667"/>
              <a:gd name="connsiteY39" fmla="*/ 1999397 h 2122227"/>
              <a:gd name="connsiteX40" fmla="*/ 2569578 w 2771667"/>
              <a:gd name="connsiteY40" fmla="*/ 2108579 h 2122227"/>
              <a:gd name="connsiteX41" fmla="*/ 2576402 w 2771667"/>
              <a:gd name="connsiteY41"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47602 w 2771667"/>
              <a:gd name="connsiteY12" fmla="*/ 1917511 h 2122227"/>
              <a:gd name="connsiteX13" fmla="*/ 761250 w 2771667"/>
              <a:gd name="connsiteY13" fmla="*/ 1944806 h 2122227"/>
              <a:gd name="connsiteX14" fmla="*/ 768074 w 2771667"/>
              <a:gd name="connsiteY14" fmla="*/ 1965278 h 2122227"/>
              <a:gd name="connsiteX15" fmla="*/ 788546 w 2771667"/>
              <a:gd name="connsiteY15" fmla="*/ 1978926 h 2122227"/>
              <a:gd name="connsiteX16" fmla="*/ 822665 w 2771667"/>
              <a:gd name="connsiteY16" fmla="*/ 1815153 h 2122227"/>
              <a:gd name="connsiteX17" fmla="*/ 843137 w 2771667"/>
              <a:gd name="connsiteY17" fmla="*/ 1740090 h 2122227"/>
              <a:gd name="connsiteX18" fmla="*/ 931847 w 2771667"/>
              <a:gd name="connsiteY18" fmla="*/ 1576317 h 2122227"/>
              <a:gd name="connsiteX19" fmla="*/ 1088796 w 2771667"/>
              <a:gd name="connsiteY19" fmla="*/ 1357953 h 2122227"/>
              <a:gd name="connsiteX20" fmla="*/ 1122916 w 2771667"/>
              <a:gd name="connsiteY20" fmla="*/ 1303362 h 2122227"/>
              <a:gd name="connsiteX21" fmla="*/ 1163859 w 2771667"/>
              <a:gd name="connsiteY21" fmla="*/ 1255594 h 2122227"/>
              <a:gd name="connsiteX22" fmla="*/ 1211626 w 2771667"/>
              <a:gd name="connsiteY22" fmla="*/ 1207827 h 2122227"/>
              <a:gd name="connsiteX23" fmla="*/ 1300337 w 2771667"/>
              <a:gd name="connsiteY23" fmla="*/ 1112293 h 2122227"/>
              <a:gd name="connsiteX24" fmla="*/ 1634707 w 2771667"/>
              <a:gd name="connsiteY24" fmla="*/ 934872 h 2122227"/>
              <a:gd name="connsiteX25" fmla="*/ 1818951 w 2771667"/>
              <a:gd name="connsiteY25" fmla="*/ 893929 h 2122227"/>
              <a:gd name="connsiteX26" fmla="*/ 2398981 w 2771667"/>
              <a:gd name="connsiteY26" fmla="*/ 921224 h 2122227"/>
              <a:gd name="connsiteX27" fmla="*/ 2508163 w 2771667"/>
              <a:gd name="connsiteY27" fmla="*/ 975815 h 2122227"/>
              <a:gd name="connsiteX28" fmla="*/ 2665113 w 2771667"/>
              <a:gd name="connsiteY28" fmla="*/ 1112293 h 2122227"/>
              <a:gd name="connsiteX29" fmla="*/ 2746999 w 2771667"/>
              <a:gd name="connsiteY29" fmla="*/ 1228299 h 2122227"/>
              <a:gd name="connsiteX30" fmla="*/ 2760647 w 2771667"/>
              <a:gd name="connsiteY30" fmla="*/ 1262418 h 2122227"/>
              <a:gd name="connsiteX31" fmla="*/ 2760647 w 2771667"/>
              <a:gd name="connsiteY31" fmla="*/ 1439839 h 2122227"/>
              <a:gd name="connsiteX32" fmla="*/ 2740175 w 2771667"/>
              <a:gd name="connsiteY32" fmla="*/ 1508078 h 2122227"/>
              <a:gd name="connsiteX33" fmla="*/ 2699232 w 2771667"/>
              <a:gd name="connsiteY33" fmla="*/ 1644556 h 2122227"/>
              <a:gd name="connsiteX34" fmla="*/ 2644641 w 2771667"/>
              <a:gd name="connsiteY34" fmla="*/ 1787857 h 2122227"/>
              <a:gd name="connsiteX35" fmla="*/ 2617346 w 2771667"/>
              <a:gd name="connsiteY35" fmla="*/ 1862920 h 2122227"/>
              <a:gd name="connsiteX36" fmla="*/ 2596874 w 2771667"/>
              <a:gd name="connsiteY36" fmla="*/ 1897039 h 2122227"/>
              <a:gd name="connsiteX37" fmla="*/ 2569578 w 2771667"/>
              <a:gd name="connsiteY37" fmla="*/ 1972102 h 2122227"/>
              <a:gd name="connsiteX38" fmla="*/ 2555931 w 2771667"/>
              <a:gd name="connsiteY38" fmla="*/ 1999397 h 2122227"/>
              <a:gd name="connsiteX39" fmla="*/ 2569578 w 2771667"/>
              <a:gd name="connsiteY39" fmla="*/ 2108579 h 2122227"/>
              <a:gd name="connsiteX40" fmla="*/ 2576402 w 2771667"/>
              <a:gd name="connsiteY40"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61250 w 2771667"/>
              <a:gd name="connsiteY12" fmla="*/ 1944806 h 2122227"/>
              <a:gd name="connsiteX13" fmla="*/ 768074 w 2771667"/>
              <a:gd name="connsiteY13" fmla="*/ 1965278 h 2122227"/>
              <a:gd name="connsiteX14" fmla="*/ 788546 w 2771667"/>
              <a:gd name="connsiteY14" fmla="*/ 1978926 h 2122227"/>
              <a:gd name="connsiteX15" fmla="*/ 822665 w 2771667"/>
              <a:gd name="connsiteY15" fmla="*/ 1815153 h 2122227"/>
              <a:gd name="connsiteX16" fmla="*/ 843137 w 2771667"/>
              <a:gd name="connsiteY16" fmla="*/ 1740090 h 2122227"/>
              <a:gd name="connsiteX17" fmla="*/ 931847 w 2771667"/>
              <a:gd name="connsiteY17" fmla="*/ 1576317 h 2122227"/>
              <a:gd name="connsiteX18" fmla="*/ 1088796 w 2771667"/>
              <a:gd name="connsiteY18" fmla="*/ 1357953 h 2122227"/>
              <a:gd name="connsiteX19" fmla="*/ 1122916 w 2771667"/>
              <a:gd name="connsiteY19" fmla="*/ 1303362 h 2122227"/>
              <a:gd name="connsiteX20" fmla="*/ 1163859 w 2771667"/>
              <a:gd name="connsiteY20" fmla="*/ 1255594 h 2122227"/>
              <a:gd name="connsiteX21" fmla="*/ 1211626 w 2771667"/>
              <a:gd name="connsiteY21" fmla="*/ 1207827 h 2122227"/>
              <a:gd name="connsiteX22" fmla="*/ 1300337 w 2771667"/>
              <a:gd name="connsiteY22" fmla="*/ 1112293 h 2122227"/>
              <a:gd name="connsiteX23" fmla="*/ 1634707 w 2771667"/>
              <a:gd name="connsiteY23" fmla="*/ 934872 h 2122227"/>
              <a:gd name="connsiteX24" fmla="*/ 1818951 w 2771667"/>
              <a:gd name="connsiteY24" fmla="*/ 893929 h 2122227"/>
              <a:gd name="connsiteX25" fmla="*/ 2398981 w 2771667"/>
              <a:gd name="connsiteY25" fmla="*/ 921224 h 2122227"/>
              <a:gd name="connsiteX26" fmla="*/ 2508163 w 2771667"/>
              <a:gd name="connsiteY26" fmla="*/ 975815 h 2122227"/>
              <a:gd name="connsiteX27" fmla="*/ 2665113 w 2771667"/>
              <a:gd name="connsiteY27" fmla="*/ 1112293 h 2122227"/>
              <a:gd name="connsiteX28" fmla="*/ 2746999 w 2771667"/>
              <a:gd name="connsiteY28" fmla="*/ 1228299 h 2122227"/>
              <a:gd name="connsiteX29" fmla="*/ 2760647 w 2771667"/>
              <a:gd name="connsiteY29" fmla="*/ 1262418 h 2122227"/>
              <a:gd name="connsiteX30" fmla="*/ 2760647 w 2771667"/>
              <a:gd name="connsiteY30" fmla="*/ 1439839 h 2122227"/>
              <a:gd name="connsiteX31" fmla="*/ 2740175 w 2771667"/>
              <a:gd name="connsiteY31" fmla="*/ 1508078 h 2122227"/>
              <a:gd name="connsiteX32" fmla="*/ 2699232 w 2771667"/>
              <a:gd name="connsiteY32" fmla="*/ 1644556 h 2122227"/>
              <a:gd name="connsiteX33" fmla="*/ 2644641 w 2771667"/>
              <a:gd name="connsiteY33" fmla="*/ 1787857 h 2122227"/>
              <a:gd name="connsiteX34" fmla="*/ 2617346 w 2771667"/>
              <a:gd name="connsiteY34" fmla="*/ 1862920 h 2122227"/>
              <a:gd name="connsiteX35" fmla="*/ 2596874 w 2771667"/>
              <a:gd name="connsiteY35" fmla="*/ 1897039 h 2122227"/>
              <a:gd name="connsiteX36" fmla="*/ 2569578 w 2771667"/>
              <a:gd name="connsiteY36" fmla="*/ 1972102 h 2122227"/>
              <a:gd name="connsiteX37" fmla="*/ 2555931 w 2771667"/>
              <a:gd name="connsiteY37" fmla="*/ 1999397 h 2122227"/>
              <a:gd name="connsiteX38" fmla="*/ 2569578 w 2771667"/>
              <a:gd name="connsiteY38" fmla="*/ 2108579 h 2122227"/>
              <a:gd name="connsiteX39" fmla="*/ 2576402 w 2771667"/>
              <a:gd name="connsiteY39"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61250 w 2771667"/>
              <a:gd name="connsiteY12" fmla="*/ 1944806 h 2122227"/>
              <a:gd name="connsiteX13" fmla="*/ 788546 w 2771667"/>
              <a:gd name="connsiteY13" fmla="*/ 1978926 h 2122227"/>
              <a:gd name="connsiteX14" fmla="*/ 822665 w 2771667"/>
              <a:gd name="connsiteY14" fmla="*/ 1815153 h 2122227"/>
              <a:gd name="connsiteX15" fmla="*/ 843137 w 2771667"/>
              <a:gd name="connsiteY15" fmla="*/ 1740090 h 2122227"/>
              <a:gd name="connsiteX16" fmla="*/ 931847 w 2771667"/>
              <a:gd name="connsiteY16" fmla="*/ 1576317 h 2122227"/>
              <a:gd name="connsiteX17" fmla="*/ 1088796 w 2771667"/>
              <a:gd name="connsiteY17" fmla="*/ 1357953 h 2122227"/>
              <a:gd name="connsiteX18" fmla="*/ 1122916 w 2771667"/>
              <a:gd name="connsiteY18" fmla="*/ 1303362 h 2122227"/>
              <a:gd name="connsiteX19" fmla="*/ 1163859 w 2771667"/>
              <a:gd name="connsiteY19" fmla="*/ 1255594 h 2122227"/>
              <a:gd name="connsiteX20" fmla="*/ 1211626 w 2771667"/>
              <a:gd name="connsiteY20" fmla="*/ 1207827 h 2122227"/>
              <a:gd name="connsiteX21" fmla="*/ 1300337 w 2771667"/>
              <a:gd name="connsiteY21" fmla="*/ 1112293 h 2122227"/>
              <a:gd name="connsiteX22" fmla="*/ 1634707 w 2771667"/>
              <a:gd name="connsiteY22" fmla="*/ 934872 h 2122227"/>
              <a:gd name="connsiteX23" fmla="*/ 1818951 w 2771667"/>
              <a:gd name="connsiteY23" fmla="*/ 893929 h 2122227"/>
              <a:gd name="connsiteX24" fmla="*/ 2398981 w 2771667"/>
              <a:gd name="connsiteY24" fmla="*/ 921224 h 2122227"/>
              <a:gd name="connsiteX25" fmla="*/ 2508163 w 2771667"/>
              <a:gd name="connsiteY25" fmla="*/ 975815 h 2122227"/>
              <a:gd name="connsiteX26" fmla="*/ 2665113 w 2771667"/>
              <a:gd name="connsiteY26" fmla="*/ 1112293 h 2122227"/>
              <a:gd name="connsiteX27" fmla="*/ 2746999 w 2771667"/>
              <a:gd name="connsiteY27" fmla="*/ 1228299 h 2122227"/>
              <a:gd name="connsiteX28" fmla="*/ 2760647 w 2771667"/>
              <a:gd name="connsiteY28" fmla="*/ 1262418 h 2122227"/>
              <a:gd name="connsiteX29" fmla="*/ 2760647 w 2771667"/>
              <a:gd name="connsiteY29" fmla="*/ 1439839 h 2122227"/>
              <a:gd name="connsiteX30" fmla="*/ 2740175 w 2771667"/>
              <a:gd name="connsiteY30" fmla="*/ 1508078 h 2122227"/>
              <a:gd name="connsiteX31" fmla="*/ 2699232 w 2771667"/>
              <a:gd name="connsiteY31" fmla="*/ 1644556 h 2122227"/>
              <a:gd name="connsiteX32" fmla="*/ 2644641 w 2771667"/>
              <a:gd name="connsiteY32" fmla="*/ 1787857 h 2122227"/>
              <a:gd name="connsiteX33" fmla="*/ 2617346 w 2771667"/>
              <a:gd name="connsiteY33" fmla="*/ 1862920 h 2122227"/>
              <a:gd name="connsiteX34" fmla="*/ 2596874 w 2771667"/>
              <a:gd name="connsiteY34" fmla="*/ 1897039 h 2122227"/>
              <a:gd name="connsiteX35" fmla="*/ 2569578 w 2771667"/>
              <a:gd name="connsiteY35" fmla="*/ 1972102 h 2122227"/>
              <a:gd name="connsiteX36" fmla="*/ 2555931 w 2771667"/>
              <a:gd name="connsiteY36" fmla="*/ 1999397 h 2122227"/>
              <a:gd name="connsiteX37" fmla="*/ 2569578 w 2771667"/>
              <a:gd name="connsiteY37" fmla="*/ 2108579 h 2122227"/>
              <a:gd name="connsiteX38" fmla="*/ 2576402 w 2771667"/>
              <a:gd name="connsiteY38"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843137 w 2771667"/>
              <a:gd name="connsiteY14" fmla="*/ 1740090 h 2122227"/>
              <a:gd name="connsiteX15" fmla="*/ 931847 w 2771667"/>
              <a:gd name="connsiteY15" fmla="*/ 1576317 h 2122227"/>
              <a:gd name="connsiteX16" fmla="*/ 1088796 w 2771667"/>
              <a:gd name="connsiteY16" fmla="*/ 1357953 h 2122227"/>
              <a:gd name="connsiteX17" fmla="*/ 1122916 w 2771667"/>
              <a:gd name="connsiteY17" fmla="*/ 1303362 h 2122227"/>
              <a:gd name="connsiteX18" fmla="*/ 1163859 w 2771667"/>
              <a:gd name="connsiteY18" fmla="*/ 1255594 h 2122227"/>
              <a:gd name="connsiteX19" fmla="*/ 1211626 w 2771667"/>
              <a:gd name="connsiteY19" fmla="*/ 1207827 h 2122227"/>
              <a:gd name="connsiteX20" fmla="*/ 1300337 w 2771667"/>
              <a:gd name="connsiteY20" fmla="*/ 1112293 h 2122227"/>
              <a:gd name="connsiteX21" fmla="*/ 1634707 w 2771667"/>
              <a:gd name="connsiteY21" fmla="*/ 934872 h 2122227"/>
              <a:gd name="connsiteX22" fmla="*/ 1818951 w 2771667"/>
              <a:gd name="connsiteY22" fmla="*/ 893929 h 2122227"/>
              <a:gd name="connsiteX23" fmla="*/ 2398981 w 2771667"/>
              <a:gd name="connsiteY23" fmla="*/ 921224 h 2122227"/>
              <a:gd name="connsiteX24" fmla="*/ 2508163 w 2771667"/>
              <a:gd name="connsiteY24" fmla="*/ 975815 h 2122227"/>
              <a:gd name="connsiteX25" fmla="*/ 2665113 w 2771667"/>
              <a:gd name="connsiteY25" fmla="*/ 1112293 h 2122227"/>
              <a:gd name="connsiteX26" fmla="*/ 2746999 w 2771667"/>
              <a:gd name="connsiteY26" fmla="*/ 1228299 h 2122227"/>
              <a:gd name="connsiteX27" fmla="*/ 2760647 w 2771667"/>
              <a:gd name="connsiteY27" fmla="*/ 1262418 h 2122227"/>
              <a:gd name="connsiteX28" fmla="*/ 2760647 w 2771667"/>
              <a:gd name="connsiteY28" fmla="*/ 1439839 h 2122227"/>
              <a:gd name="connsiteX29" fmla="*/ 2740175 w 2771667"/>
              <a:gd name="connsiteY29" fmla="*/ 1508078 h 2122227"/>
              <a:gd name="connsiteX30" fmla="*/ 2699232 w 2771667"/>
              <a:gd name="connsiteY30" fmla="*/ 1644556 h 2122227"/>
              <a:gd name="connsiteX31" fmla="*/ 2644641 w 2771667"/>
              <a:gd name="connsiteY31" fmla="*/ 1787857 h 2122227"/>
              <a:gd name="connsiteX32" fmla="*/ 2617346 w 2771667"/>
              <a:gd name="connsiteY32" fmla="*/ 1862920 h 2122227"/>
              <a:gd name="connsiteX33" fmla="*/ 2596874 w 2771667"/>
              <a:gd name="connsiteY33" fmla="*/ 1897039 h 2122227"/>
              <a:gd name="connsiteX34" fmla="*/ 2569578 w 2771667"/>
              <a:gd name="connsiteY34" fmla="*/ 1972102 h 2122227"/>
              <a:gd name="connsiteX35" fmla="*/ 2555931 w 2771667"/>
              <a:gd name="connsiteY35" fmla="*/ 1999397 h 2122227"/>
              <a:gd name="connsiteX36" fmla="*/ 2569578 w 2771667"/>
              <a:gd name="connsiteY36" fmla="*/ 2108579 h 2122227"/>
              <a:gd name="connsiteX37" fmla="*/ 2576402 w 2771667"/>
              <a:gd name="connsiteY37"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122916 w 2771667"/>
              <a:gd name="connsiteY16" fmla="*/ 1303362 h 2122227"/>
              <a:gd name="connsiteX17" fmla="*/ 1163859 w 2771667"/>
              <a:gd name="connsiteY17" fmla="*/ 1255594 h 2122227"/>
              <a:gd name="connsiteX18" fmla="*/ 1211626 w 2771667"/>
              <a:gd name="connsiteY18" fmla="*/ 1207827 h 2122227"/>
              <a:gd name="connsiteX19" fmla="*/ 1300337 w 2771667"/>
              <a:gd name="connsiteY19" fmla="*/ 1112293 h 2122227"/>
              <a:gd name="connsiteX20" fmla="*/ 1634707 w 2771667"/>
              <a:gd name="connsiteY20" fmla="*/ 934872 h 2122227"/>
              <a:gd name="connsiteX21" fmla="*/ 1818951 w 2771667"/>
              <a:gd name="connsiteY21" fmla="*/ 893929 h 2122227"/>
              <a:gd name="connsiteX22" fmla="*/ 2398981 w 2771667"/>
              <a:gd name="connsiteY22" fmla="*/ 921224 h 2122227"/>
              <a:gd name="connsiteX23" fmla="*/ 2508163 w 2771667"/>
              <a:gd name="connsiteY23" fmla="*/ 975815 h 2122227"/>
              <a:gd name="connsiteX24" fmla="*/ 2665113 w 2771667"/>
              <a:gd name="connsiteY24" fmla="*/ 1112293 h 2122227"/>
              <a:gd name="connsiteX25" fmla="*/ 2746999 w 2771667"/>
              <a:gd name="connsiteY25" fmla="*/ 1228299 h 2122227"/>
              <a:gd name="connsiteX26" fmla="*/ 2760647 w 2771667"/>
              <a:gd name="connsiteY26" fmla="*/ 1262418 h 2122227"/>
              <a:gd name="connsiteX27" fmla="*/ 2760647 w 2771667"/>
              <a:gd name="connsiteY27" fmla="*/ 1439839 h 2122227"/>
              <a:gd name="connsiteX28" fmla="*/ 2740175 w 2771667"/>
              <a:gd name="connsiteY28" fmla="*/ 1508078 h 2122227"/>
              <a:gd name="connsiteX29" fmla="*/ 2699232 w 2771667"/>
              <a:gd name="connsiteY29" fmla="*/ 1644556 h 2122227"/>
              <a:gd name="connsiteX30" fmla="*/ 2644641 w 2771667"/>
              <a:gd name="connsiteY30" fmla="*/ 1787857 h 2122227"/>
              <a:gd name="connsiteX31" fmla="*/ 2617346 w 2771667"/>
              <a:gd name="connsiteY31" fmla="*/ 1862920 h 2122227"/>
              <a:gd name="connsiteX32" fmla="*/ 2596874 w 2771667"/>
              <a:gd name="connsiteY32" fmla="*/ 1897039 h 2122227"/>
              <a:gd name="connsiteX33" fmla="*/ 2569578 w 2771667"/>
              <a:gd name="connsiteY33" fmla="*/ 1972102 h 2122227"/>
              <a:gd name="connsiteX34" fmla="*/ 2555931 w 2771667"/>
              <a:gd name="connsiteY34" fmla="*/ 1999397 h 2122227"/>
              <a:gd name="connsiteX35" fmla="*/ 2569578 w 2771667"/>
              <a:gd name="connsiteY35" fmla="*/ 2108579 h 2122227"/>
              <a:gd name="connsiteX36" fmla="*/ 2576402 w 2771667"/>
              <a:gd name="connsiteY36"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122916 w 2771667"/>
              <a:gd name="connsiteY16" fmla="*/ 1303362 h 2122227"/>
              <a:gd name="connsiteX17" fmla="*/ 1211626 w 2771667"/>
              <a:gd name="connsiteY17" fmla="*/ 1207827 h 2122227"/>
              <a:gd name="connsiteX18" fmla="*/ 1300337 w 2771667"/>
              <a:gd name="connsiteY18" fmla="*/ 1112293 h 2122227"/>
              <a:gd name="connsiteX19" fmla="*/ 1634707 w 2771667"/>
              <a:gd name="connsiteY19" fmla="*/ 934872 h 2122227"/>
              <a:gd name="connsiteX20" fmla="*/ 1818951 w 2771667"/>
              <a:gd name="connsiteY20" fmla="*/ 893929 h 2122227"/>
              <a:gd name="connsiteX21" fmla="*/ 2398981 w 2771667"/>
              <a:gd name="connsiteY21" fmla="*/ 921224 h 2122227"/>
              <a:gd name="connsiteX22" fmla="*/ 2508163 w 2771667"/>
              <a:gd name="connsiteY22" fmla="*/ 975815 h 2122227"/>
              <a:gd name="connsiteX23" fmla="*/ 2665113 w 2771667"/>
              <a:gd name="connsiteY23" fmla="*/ 1112293 h 2122227"/>
              <a:gd name="connsiteX24" fmla="*/ 2746999 w 2771667"/>
              <a:gd name="connsiteY24" fmla="*/ 1228299 h 2122227"/>
              <a:gd name="connsiteX25" fmla="*/ 2760647 w 2771667"/>
              <a:gd name="connsiteY25" fmla="*/ 1262418 h 2122227"/>
              <a:gd name="connsiteX26" fmla="*/ 2760647 w 2771667"/>
              <a:gd name="connsiteY26" fmla="*/ 1439839 h 2122227"/>
              <a:gd name="connsiteX27" fmla="*/ 2740175 w 2771667"/>
              <a:gd name="connsiteY27" fmla="*/ 1508078 h 2122227"/>
              <a:gd name="connsiteX28" fmla="*/ 2699232 w 2771667"/>
              <a:gd name="connsiteY28" fmla="*/ 1644556 h 2122227"/>
              <a:gd name="connsiteX29" fmla="*/ 2644641 w 2771667"/>
              <a:gd name="connsiteY29" fmla="*/ 1787857 h 2122227"/>
              <a:gd name="connsiteX30" fmla="*/ 2617346 w 2771667"/>
              <a:gd name="connsiteY30" fmla="*/ 1862920 h 2122227"/>
              <a:gd name="connsiteX31" fmla="*/ 2596874 w 2771667"/>
              <a:gd name="connsiteY31" fmla="*/ 1897039 h 2122227"/>
              <a:gd name="connsiteX32" fmla="*/ 2569578 w 2771667"/>
              <a:gd name="connsiteY32" fmla="*/ 1972102 h 2122227"/>
              <a:gd name="connsiteX33" fmla="*/ 2555931 w 2771667"/>
              <a:gd name="connsiteY33" fmla="*/ 1999397 h 2122227"/>
              <a:gd name="connsiteX34" fmla="*/ 2569578 w 2771667"/>
              <a:gd name="connsiteY34" fmla="*/ 2108579 h 2122227"/>
              <a:gd name="connsiteX35" fmla="*/ 2576402 w 2771667"/>
              <a:gd name="connsiteY35"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211626 w 2771667"/>
              <a:gd name="connsiteY16" fmla="*/ 1207827 h 2122227"/>
              <a:gd name="connsiteX17" fmla="*/ 1300337 w 2771667"/>
              <a:gd name="connsiteY17" fmla="*/ 1112293 h 2122227"/>
              <a:gd name="connsiteX18" fmla="*/ 1634707 w 2771667"/>
              <a:gd name="connsiteY18" fmla="*/ 934872 h 2122227"/>
              <a:gd name="connsiteX19" fmla="*/ 1818951 w 2771667"/>
              <a:gd name="connsiteY19" fmla="*/ 893929 h 2122227"/>
              <a:gd name="connsiteX20" fmla="*/ 2398981 w 2771667"/>
              <a:gd name="connsiteY20" fmla="*/ 921224 h 2122227"/>
              <a:gd name="connsiteX21" fmla="*/ 2508163 w 2771667"/>
              <a:gd name="connsiteY21" fmla="*/ 975815 h 2122227"/>
              <a:gd name="connsiteX22" fmla="*/ 2665113 w 2771667"/>
              <a:gd name="connsiteY22" fmla="*/ 1112293 h 2122227"/>
              <a:gd name="connsiteX23" fmla="*/ 2746999 w 2771667"/>
              <a:gd name="connsiteY23" fmla="*/ 1228299 h 2122227"/>
              <a:gd name="connsiteX24" fmla="*/ 2760647 w 2771667"/>
              <a:gd name="connsiteY24" fmla="*/ 1262418 h 2122227"/>
              <a:gd name="connsiteX25" fmla="*/ 2760647 w 2771667"/>
              <a:gd name="connsiteY25" fmla="*/ 1439839 h 2122227"/>
              <a:gd name="connsiteX26" fmla="*/ 2740175 w 2771667"/>
              <a:gd name="connsiteY26" fmla="*/ 1508078 h 2122227"/>
              <a:gd name="connsiteX27" fmla="*/ 2699232 w 2771667"/>
              <a:gd name="connsiteY27" fmla="*/ 1644556 h 2122227"/>
              <a:gd name="connsiteX28" fmla="*/ 2644641 w 2771667"/>
              <a:gd name="connsiteY28" fmla="*/ 1787857 h 2122227"/>
              <a:gd name="connsiteX29" fmla="*/ 2617346 w 2771667"/>
              <a:gd name="connsiteY29" fmla="*/ 1862920 h 2122227"/>
              <a:gd name="connsiteX30" fmla="*/ 2596874 w 2771667"/>
              <a:gd name="connsiteY30" fmla="*/ 1897039 h 2122227"/>
              <a:gd name="connsiteX31" fmla="*/ 2569578 w 2771667"/>
              <a:gd name="connsiteY31" fmla="*/ 1972102 h 2122227"/>
              <a:gd name="connsiteX32" fmla="*/ 2555931 w 2771667"/>
              <a:gd name="connsiteY32" fmla="*/ 1999397 h 2122227"/>
              <a:gd name="connsiteX33" fmla="*/ 2569578 w 2771667"/>
              <a:gd name="connsiteY33" fmla="*/ 2108579 h 2122227"/>
              <a:gd name="connsiteX34" fmla="*/ 2576402 w 2771667"/>
              <a:gd name="connsiteY34"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1818951 w 2771667"/>
              <a:gd name="connsiteY18" fmla="*/ 893929 h 2122227"/>
              <a:gd name="connsiteX19" fmla="*/ 2398981 w 2771667"/>
              <a:gd name="connsiteY19" fmla="*/ 921224 h 2122227"/>
              <a:gd name="connsiteX20" fmla="*/ 2508163 w 2771667"/>
              <a:gd name="connsiteY20" fmla="*/ 975815 h 2122227"/>
              <a:gd name="connsiteX21" fmla="*/ 2665113 w 2771667"/>
              <a:gd name="connsiteY21" fmla="*/ 1112293 h 2122227"/>
              <a:gd name="connsiteX22" fmla="*/ 2746999 w 2771667"/>
              <a:gd name="connsiteY22" fmla="*/ 1228299 h 2122227"/>
              <a:gd name="connsiteX23" fmla="*/ 2760647 w 2771667"/>
              <a:gd name="connsiteY23" fmla="*/ 1262418 h 2122227"/>
              <a:gd name="connsiteX24" fmla="*/ 2760647 w 2771667"/>
              <a:gd name="connsiteY24" fmla="*/ 1439839 h 2122227"/>
              <a:gd name="connsiteX25" fmla="*/ 2740175 w 2771667"/>
              <a:gd name="connsiteY25" fmla="*/ 1508078 h 2122227"/>
              <a:gd name="connsiteX26" fmla="*/ 2699232 w 2771667"/>
              <a:gd name="connsiteY26" fmla="*/ 1644556 h 2122227"/>
              <a:gd name="connsiteX27" fmla="*/ 2644641 w 2771667"/>
              <a:gd name="connsiteY27" fmla="*/ 1787857 h 2122227"/>
              <a:gd name="connsiteX28" fmla="*/ 2617346 w 2771667"/>
              <a:gd name="connsiteY28" fmla="*/ 1862920 h 2122227"/>
              <a:gd name="connsiteX29" fmla="*/ 2596874 w 2771667"/>
              <a:gd name="connsiteY29" fmla="*/ 1897039 h 2122227"/>
              <a:gd name="connsiteX30" fmla="*/ 2569578 w 2771667"/>
              <a:gd name="connsiteY30" fmla="*/ 1972102 h 2122227"/>
              <a:gd name="connsiteX31" fmla="*/ 2555931 w 2771667"/>
              <a:gd name="connsiteY31" fmla="*/ 1999397 h 2122227"/>
              <a:gd name="connsiteX32" fmla="*/ 2569578 w 2771667"/>
              <a:gd name="connsiteY32" fmla="*/ 2108579 h 2122227"/>
              <a:gd name="connsiteX33" fmla="*/ 2576402 w 2771667"/>
              <a:gd name="connsiteY33"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665113 w 2771667"/>
              <a:gd name="connsiteY19" fmla="*/ 1112293 h 2122227"/>
              <a:gd name="connsiteX20" fmla="*/ 2746999 w 2771667"/>
              <a:gd name="connsiteY20" fmla="*/ 1228299 h 2122227"/>
              <a:gd name="connsiteX21" fmla="*/ 2760647 w 2771667"/>
              <a:gd name="connsiteY21" fmla="*/ 1262418 h 2122227"/>
              <a:gd name="connsiteX22" fmla="*/ 2760647 w 2771667"/>
              <a:gd name="connsiteY22" fmla="*/ 1439839 h 2122227"/>
              <a:gd name="connsiteX23" fmla="*/ 2740175 w 2771667"/>
              <a:gd name="connsiteY23" fmla="*/ 1508078 h 2122227"/>
              <a:gd name="connsiteX24" fmla="*/ 2699232 w 2771667"/>
              <a:gd name="connsiteY24" fmla="*/ 1644556 h 2122227"/>
              <a:gd name="connsiteX25" fmla="*/ 2644641 w 2771667"/>
              <a:gd name="connsiteY25" fmla="*/ 1787857 h 2122227"/>
              <a:gd name="connsiteX26" fmla="*/ 2617346 w 2771667"/>
              <a:gd name="connsiteY26" fmla="*/ 1862920 h 2122227"/>
              <a:gd name="connsiteX27" fmla="*/ 2596874 w 2771667"/>
              <a:gd name="connsiteY27" fmla="*/ 1897039 h 2122227"/>
              <a:gd name="connsiteX28" fmla="*/ 2569578 w 2771667"/>
              <a:gd name="connsiteY28" fmla="*/ 1972102 h 2122227"/>
              <a:gd name="connsiteX29" fmla="*/ 2555931 w 2771667"/>
              <a:gd name="connsiteY29" fmla="*/ 1999397 h 2122227"/>
              <a:gd name="connsiteX30" fmla="*/ 2569578 w 2771667"/>
              <a:gd name="connsiteY30" fmla="*/ 2108579 h 2122227"/>
              <a:gd name="connsiteX31" fmla="*/ 2576402 w 2771667"/>
              <a:gd name="connsiteY31"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665113 w 2771667"/>
              <a:gd name="connsiteY19" fmla="*/ 1112293 h 2122227"/>
              <a:gd name="connsiteX20" fmla="*/ 2760647 w 2771667"/>
              <a:gd name="connsiteY20" fmla="*/ 1262418 h 2122227"/>
              <a:gd name="connsiteX21" fmla="*/ 2760647 w 2771667"/>
              <a:gd name="connsiteY21" fmla="*/ 1439839 h 2122227"/>
              <a:gd name="connsiteX22" fmla="*/ 2740175 w 2771667"/>
              <a:gd name="connsiteY22" fmla="*/ 1508078 h 2122227"/>
              <a:gd name="connsiteX23" fmla="*/ 2699232 w 2771667"/>
              <a:gd name="connsiteY23" fmla="*/ 1644556 h 2122227"/>
              <a:gd name="connsiteX24" fmla="*/ 2644641 w 2771667"/>
              <a:gd name="connsiteY24" fmla="*/ 1787857 h 2122227"/>
              <a:gd name="connsiteX25" fmla="*/ 2617346 w 2771667"/>
              <a:gd name="connsiteY25" fmla="*/ 1862920 h 2122227"/>
              <a:gd name="connsiteX26" fmla="*/ 2596874 w 2771667"/>
              <a:gd name="connsiteY26" fmla="*/ 1897039 h 2122227"/>
              <a:gd name="connsiteX27" fmla="*/ 2569578 w 2771667"/>
              <a:gd name="connsiteY27" fmla="*/ 1972102 h 2122227"/>
              <a:gd name="connsiteX28" fmla="*/ 2555931 w 2771667"/>
              <a:gd name="connsiteY28" fmla="*/ 1999397 h 2122227"/>
              <a:gd name="connsiteX29" fmla="*/ 2569578 w 2771667"/>
              <a:gd name="connsiteY29" fmla="*/ 2108579 h 2122227"/>
              <a:gd name="connsiteX30" fmla="*/ 2576402 w 2771667"/>
              <a:gd name="connsiteY30" fmla="*/ 2122227 h 2122227"/>
              <a:gd name="connsiteX0" fmla="*/ 1955429 w 2763962"/>
              <a:gd name="connsiteY0" fmla="*/ 0 h 2122227"/>
              <a:gd name="connsiteX1" fmla="*/ 1975901 w 2763962"/>
              <a:gd name="connsiteY1" fmla="*/ 266132 h 2122227"/>
              <a:gd name="connsiteX2" fmla="*/ 1880366 w 2763962"/>
              <a:gd name="connsiteY2" fmla="*/ 668741 h 2122227"/>
              <a:gd name="connsiteX3" fmla="*/ 1586940 w 2763962"/>
              <a:gd name="connsiteY3" fmla="*/ 893929 h 2122227"/>
              <a:gd name="connsiteX4" fmla="*/ 1013734 w 2763962"/>
              <a:gd name="connsiteY4" fmla="*/ 1146412 h 2122227"/>
              <a:gd name="connsiteX5" fmla="*/ 515590 w 2763962"/>
              <a:gd name="connsiteY5" fmla="*/ 1392072 h 2122227"/>
              <a:gd name="connsiteX6" fmla="*/ 140277 w 2763962"/>
              <a:gd name="connsiteY6" fmla="*/ 1658203 h 2122227"/>
              <a:gd name="connsiteX7" fmla="*/ 10623 w 2763962"/>
              <a:gd name="connsiteY7" fmla="*/ 1849272 h 2122227"/>
              <a:gd name="connsiteX8" fmla="*/ 10623 w 2763962"/>
              <a:gd name="connsiteY8" fmla="*/ 2033517 h 2122227"/>
              <a:gd name="connsiteX9" fmla="*/ 112981 w 2763962"/>
              <a:gd name="connsiteY9" fmla="*/ 1876567 h 2122227"/>
              <a:gd name="connsiteX10" fmla="*/ 379113 w 2763962"/>
              <a:gd name="connsiteY10" fmla="*/ 1815153 h 2122227"/>
              <a:gd name="connsiteX11" fmla="*/ 679363 w 2763962"/>
              <a:gd name="connsiteY11" fmla="*/ 1862920 h 2122227"/>
              <a:gd name="connsiteX12" fmla="*/ 788546 w 2763962"/>
              <a:gd name="connsiteY12" fmla="*/ 1978926 h 2122227"/>
              <a:gd name="connsiteX13" fmla="*/ 822665 w 2763962"/>
              <a:gd name="connsiteY13" fmla="*/ 1815153 h 2122227"/>
              <a:gd name="connsiteX14" fmla="*/ 931847 w 2763962"/>
              <a:gd name="connsiteY14" fmla="*/ 1576317 h 2122227"/>
              <a:gd name="connsiteX15" fmla="*/ 1088796 w 2763962"/>
              <a:gd name="connsiteY15" fmla="*/ 1357953 h 2122227"/>
              <a:gd name="connsiteX16" fmla="*/ 1300337 w 2763962"/>
              <a:gd name="connsiteY16" fmla="*/ 1112293 h 2122227"/>
              <a:gd name="connsiteX17" fmla="*/ 1634707 w 2763962"/>
              <a:gd name="connsiteY17" fmla="*/ 934872 h 2122227"/>
              <a:gd name="connsiteX18" fmla="*/ 2398981 w 2763962"/>
              <a:gd name="connsiteY18" fmla="*/ 921224 h 2122227"/>
              <a:gd name="connsiteX19" fmla="*/ 2665113 w 2763962"/>
              <a:gd name="connsiteY19" fmla="*/ 1112293 h 2122227"/>
              <a:gd name="connsiteX20" fmla="*/ 2760647 w 2763962"/>
              <a:gd name="connsiteY20" fmla="*/ 1439839 h 2122227"/>
              <a:gd name="connsiteX21" fmla="*/ 2740175 w 2763962"/>
              <a:gd name="connsiteY21" fmla="*/ 1508078 h 2122227"/>
              <a:gd name="connsiteX22" fmla="*/ 2699232 w 2763962"/>
              <a:gd name="connsiteY22" fmla="*/ 1644556 h 2122227"/>
              <a:gd name="connsiteX23" fmla="*/ 2644641 w 2763962"/>
              <a:gd name="connsiteY23" fmla="*/ 1787857 h 2122227"/>
              <a:gd name="connsiteX24" fmla="*/ 2617346 w 2763962"/>
              <a:gd name="connsiteY24" fmla="*/ 1862920 h 2122227"/>
              <a:gd name="connsiteX25" fmla="*/ 2596874 w 2763962"/>
              <a:gd name="connsiteY25" fmla="*/ 1897039 h 2122227"/>
              <a:gd name="connsiteX26" fmla="*/ 2569578 w 2763962"/>
              <a:gd name="connsiteY26" fmla="*/ 1972102 h 2122227"/>
              <a:gd name="connsiteX27" fmla="*/ 2555931 w 2763962"/>
              <a:gd name="connsiteY27" fmla="*/ 1999397 h 2122227"/>
              <a:gd name="connsiteX28" fmla="*/ 2569578 w 2763962"/>
              <a:gd name="connsiteY28" fmla="*/ 2108579 h 2122227"/>
              <a:gd name="connsiteX29" fmla="*/ 2576402 w 2763962"/>
              <a:gd name="connsiteY29" fmla="*/ 2122227 h 2122227"/>
              <a:gd name="connsiteX0" fmla="*/ 1955429 w 2741038"/>
              <a:gd name="connsiteY0" fmla="*/ 0 h 2122227"/>
              <a:gd name="connsiteX1" fmla="*/ 1975901 w 2741038"/>
              <a:gd name="connsiteY1" fmla="*/ 266132 h 2122227"/>
              <a:gd name="connsiteX2" fmla="*/ 1880366 w 2741038"/>
              <a:gd name="connsiteY2" fmla="*/ 668741 h 2122227"/>
              <a:gd name="connsiteX3" fmla="*/ 1586940 w 2741038"/>
              <a:gd name="connsiteY3" fmla="*/ 893929 h 2122227"/>
              <a:gd name="connsiteX4" fmla="*/ 1013734 w 2741038"/>
              <a:gd name="connsiteY4" fmla="*/ 1146412 h 2122227"/>
              <a:gd name="connsiteX5" fmla="*/ 515590 w 2741038"/>
              <a:gd name="connsiteY5" fmla="*/ 1392072 h 2122227"/>
              <a:gd name="connsiteX6" fmla="*/ 140277 w 2741038"/>
              <a:gd name="connsiteY6" fmla="*/ 1658203 h 2122227"/>
              <a:gd name="connsiteX7" fmla="*/ 10623 w 2741038"/>
              <a:gd name="connsiteY7" fmla="*/ 1849272 h 2122227"/>
              <a:gd name="connsiteX8" fmla="*/ 10623 w 2741038"/>
              <a:gd name="connsiteY8" fmla="*/ 2033517 h 2122227"/>
              <a:gd name="connsiteX9" fmla="*/ 112981 w 2741038"/>
              <a:gd name="connsiteY9" fmla="*/ 1876567 h 2122227"/>
              <a:gd name="connsiteX10" fmla="*/ 379113 w 2741038"/>
              <a:gd name="connsiteY10" fmla="*/ 1815153 h 2122227"/>
              <a:gd name="connsiteX11" fmla="*/ 679363 w 2741038"/>
              <a:gd name="connsiteY11" fmla="*/ 1862920 h 2122227"/>
              <a:gd name="connsiteX12" fmla="*/ 788546 w 2741038"/>
              <a:gd name="connsiteY12" fmla="*/ 1978926 h 2122227"/>
              <a:gd name="connsiteX13" fmla="*/ 822665 w 2741038"/>
              <a:gd name="connsiteY13" fmla="*/ 1815153 h 2122227"/>
              <a:gd name="connsiteX14" fmla="*/ 931847 w 2741038"/>
              <a:gd name="connsiteY14" fmla="*/ 1576317 h 2122227"/>
              <a:gd name="connsiteX15" fmla="*/ 1088796 w 2741038"/>
              <a:gd name="connsiteY15" fmla="*/ 1357953 h 2122227"/>
              <a:gd name="connsiteX16" fmla="*/ 1300337 w 2741038"/>
              <a:gd name="connsiteY16" fmla="*/ 1112293 h 2122227"/>
              <a:gd name="connsiteX17" fmla="*/ 1634707 w 2741038"/>
              <a:gd name="connsiteY17" fmla="*/ 934872 h 2122227"/>
              <a:gd name="connsiteX18" fmla="*/ 2398981 w 2741038"/>
              <a:gd name="connsiteY18" fmla="*/ 921224 h 2122227"/>
              <a:gd name="connsiteX19" fmla="*/ 2665113 w 2741038"/>
              <a:gd name="connsiteY19" fmla="*/ 1112293 h 2122227"/>
              <a:gd name="connsiteX20" fmla="*/ 2740175 w 2741038"/>
              <a:gd name="connsiteY20" fmla="*/ 1508078 h 2122227"/>
              <a:gd name="connsiteX21" fmla="*/ 2699232 w 2741038"/>
              <a:gd name="connsiteY21" fmla="*/ 1644556 h 2122227"/>
              <a:gd name="connsiteX22" fmla="*/ 2644641 w 2741038"/>
              <a:gd name="connsiteY22" fmla="*/ 1787857 h 2122227"/>
              <a:gd name="connsiteX23" fmla="*/ 2617346 w 2741038"/>
              <a:gd name="connsiteY23" fmla="*/ 1862920 h 2122227"/>
              <a:gd name="connsiteX24" fmla="*/ 2596874 w 2741038"/>
              <a:gd name="connsiteY24" fmla="*/ 1897039 h 2122227"/>
              <a:gd name="connsiteX25" fmla="*/ 2569578 w 2741038"/>
              <a:gd name="connsiteY25" fmla="*/ 1972102 h 2122227"/>
              <a:gd name="connsiteX26" fmla="*/ 2555931 w 2741038"/>
              <a:gd name="connsiteY26" fmla="*/ 1999397 h 2122227"/>
              <a:gd name="connsiteX27" fmla="*/ 2569578 w 2741038"/>
              <a:gd name="connsiteY27" fmla="*/ 2108579 h 2122227"/>
              <a:gd name="connsiteX28" fmla="*/ 2576402 w 2741038"/>
              <a:gd name="connsiteY28" fmla="*/ 2122227 h 2122227"/>
              <a:gd name="connsiteX0" fmla="*/ 1955429 w 2741038"/>
              <a:gd name="connsiteY0" fmla="*/ 0 h 2122227"/>
              <a:gd name="connsiteX1" fmla="*/ 1975901 w 2741038"/>
              <a:gd name="connsiteY1" fmla="*/ 266132 h 2122227"/>
              <a:gd name="connsiteX2" fmla="*/ 1880366 w 2741038"/>
              <a:gd name="connsiteY2" fmla="*/ 668741 h 2122227"/>
              <a:gd name="connsiteX3" fmla="*/ 1586940 w 2741038"/>
              <a:gd name="connsiteY3" fmla="*/ 893929 h 2122227"/>
              <a:gd name="connsiteX4" fmla="*/ 1013734 w 2741038"/>
              <a:gd name="connsiteY4" fmla="*/ 1146412 h 2122227"/>
              <a:gd name="connsiteX5" fmla="*/ 515590 w 2741038"/>
              <a:gd name="connsiteY5" fmla="*/ 1392072 h 2122227"/>
              <a:gd name="connsiteX6" fmla="*/ 140277 w 2741038"/>
              <a:gd name="connsiteY6" fmla="*/ 1658203 h 2122227"/>
              <a:gd name="connsiteX7" fmla="*/ 10623 w 2741038"/>
              <a:gd name="connsiteY7" fmla="*/ 1849272 h 2122227"/>
              <a:gd name="connsiteX8" fmla="*/ 10623 w 2741038"/>
              <a:gd name="connsiteY8" fmla="*/ 2033517 h 2122227"/>
              <a:gd name="connsiteX9" fmla="*/ 112981 w 2741038"/>
              <a:gd name="connsiteY9" fmla="*/ 1876567 h 2122227"/>
              <a:gd name="connsiteX10" fmla="*/ 379113 w 2741038"/>
              <a:gd name="connsiteY10" fmla="*/ 1815153 h 2122227"/>
              <a:gd name="connsiteX11" fmla="*/ 679363 w 2741038"/>
              <a:gd name="connsiteY11" fmla="*/ 1862920 h 2122227"/>
              <a:gd name="connsiteX12" fmla="*/ 788546 w 2741038"/>
              <a:gd name="connsiteY12" fmla="*/ 1978926 h 2122227"/>
              <a:gd name="connsiteX13" fmla="*/ 822665 w 2741038"/>
              <a:gd name="connsiteY13" fmla="*/ 1815153 h 2122227"/>
              <a:gd name="connsiteX14" fmla="*/ 931847 w 2741038"/>
              <a:gd name="connsiteY14" fmla="*/ 1576317 h 2122227"/>
              <a:gd name="connsiteX15" fmla="*/ 1088796 w 2741038"/>
              <a:gd name="connsiteY15" fmla="*/ 1357953 h 2122227"/>
              <a:gd name="connsiteX16" fmla="*/ 1300337 w 2741038"/>
              <a:gd name="connsiteY16" fmla="*/ 1112293 h 2122227"/>
              <a:gd name="connsiteX17" fmla="*/ 1634707 w 2741038"/>
              <a:gd name="connsiteY17" fmla="*/ 934872 h 2122227"/>
              <a:gd name="connsiteX18" fmla="*/ 2398981 w 2741038"/>
              <a:gd name="connsiteY18" fmla="*/ 921224 h 2122227"/>
              <a:gd name="connsiteX19" fmla="*/ 2665113 w 2741038"/>
              <a:gd name="connsiteY19" fmla="*/ 1112293 h 2122227"/>
              <a:gd name="connsiteX20" fmla="*/ 2740175 w 2741038"/>
              <a:gd name="connsiteY20" fmla="*/ 1508078 h 2122227"/>
              <a:gd name="connsiteX21" fmla="*/ 2699232 w 2741038"/>
              <a:gd name="connsiteY21" fmla="*/ 1644556 h 2122227"/>
              <a:gd name="connsiteX22" fmla="*/ 2644641 w 2741038"/>
              <a:gd name="connsiteY22" fmla="*/ 1787857 h 2122227"/>
              <a:gd name="connsiteX23" fmla="*/ 2617346 w 2741038"/>
              <a:gd name="connsiteY23" fmla="*/ 1862920 h 2122227"/>
              <a:gd name="connsiteX24" fmla="*/ 2596874 w 2741038"/>
              <a:gd name="connsiteY24" fmla="*/ 1897039 h 2122227"/>
              <a:gd name="connsiteX25" fmla="*/ 2569578 w 2741038"/>
              <a:gd name="connsiteY25" fmla="*/ 1972102 h 2122227"/>
              <a:gd name="connsiteX26" fmla="*/ 2555931 w 2741038"/>
              <a:gd name="connsiteY26" fmla="*/ 1999397 h 2122227"/>
              <a:gd name="connsiteX27" fmla="*/ 2569578 w 2741038"/>
              <a:gd name="connsiteY27" fmla="*/ 2108579 h 2122227"/>
              <a:gd name="connsiteX28" fmla="*/ 2576402 w 2741038"/>
              <a:gd name="connsiteY28" fmla="*/ 2122227 h 2122227"/>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617346 w 2740520"/>
              <a:gd name="connsiteY22" fmla="*/ 1862920 h 2122227"/>
              <a:gd name="connsiteX23" fmla="*/ 2596874 w 2740520"/>
              <a:gd name="connsiteY23" fmla="*/ 1897039 h 2122227"/>
              <a:gd name="connsiteX24" fmla="*/ 2569578 w 2740520"/>
              <a:gd name="connsiteY24" fmla="*/ 1972102 h 2122227"/>
              <a:gd name="connsiteX25" fmla="*/ 2555931 w 2740520"/>
              <a:gd name="connsiteY25" fmla="*/ 1999397 h 2122227"/>
              <a:gd name="connsiteX26" fmla="*/ 2569578 w 2740520"/>
              <a:gd name="connsiteY26" fmla="*/ 2108579 h 2122227"/>
              <a:gd name="connsiteX27" fmla="*/ 2576402 w 2740520"/>
              <a:gd name="connsiteY27" fmla="*/ 2122227 h 2122227"/>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596874 w 2740520"/>
              <a:gd name="connsiteY22" fmla="*/ 1897039 h 2122227"/>
              <a:gd name="connsiteX23" fmla="*/ 2569578 w 2740520"/>
              <a:gd name="connsiteY23" fmla="*/ 1972102 h 2122227"/>
              <a:gd name="connsiteX24" fmla="*/ 2555931 w 2740520"/>
              <a:gd name="connsiteY24" fmla="*/ 1999397 h 2122227"/>
              <a:gd name="connsiteX25" fmla="*/ 2569578 w 2740520"/>
              <a:gd name="connsiteY25" fmla="*/ 2108579 h 2122227"/>
              <a:gd name="connsiteX26" fmla="*/ 2576402 w 2740520"/>
              <a:gd name="connsiteY26" fmla="*/ 2122227 h 2122227"/>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569578 w 2740520"/>
              <a:gd name="connsiteY22" fmla="*/ 1972102 h 2122227"/>
              <a:gd name="connsiteX23" fmla="*/ 2555931 w 2740520"/>
              <a:gd name="connsiteY23" fmla="*/ 1999397 h 2122227"/>
              <a:gd name="connsiteX24" fmla="*/ 2569578 w 2740520"/>
              <a:gd name="connsiteY24" fmla="*/ 2108579 h 2122227"/>
              <a:gd name="connsiteX25" fmla="*/ 2576402 w 2740520"/>
              <a:gd name="connsiteY25" fmla="*/ 2122227 h 2122227"/>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569578 w 2740520"/>
              <a:gd name="connsiteY22" fmla="*/ 1972102 h 2122227"/>
              <a:gd name="connsiteX23" fmla="*/ 2569578 w 2740520"/>
              <a:gd name="connsiteY23" fmla="*/ 2108579 h 2122227"/>
              <a:gd name="connsiteX24" fmla="*/ 2576402 w 2740520"/>
              <a:gd name="connsiteY24" fmla="*/ 2122227 h 2122227"/>
              <a:gd name="connsiteX0" fmla="*/ 1955429 w 2740520"/>
              <a:gd name="connsiteY0" fmla="*/ 0 h 2108579"/>
              <a:gd name="connsiteX1" fmla="*/ 1975901 w 2740520"/>
              <a:gd name="connsiteY1" fmla="*/ 266132 h 2108579"/>
              <a:gd name="connsiteX2" fmla="*/ 1880366 w 2740520"/>
              <a:gd name="connsiteY2" fmla="*/ 668741 h 2108579"/>
              <a:gd name="connsiteX3" fmla="*/ 1586940 w 2740520"/>
              <a:gd name="connsiteY3" fmla="*/ 893929 h 2108579"/>
              <a:gd name="connsiteX4" fmla="*/ 1013734 w 2740520"/>
              <a:gd name="connsiteY4" fmla="*/ 1146412 h 2108579"/>
              <a:gd name="connsiteX5" fmla="*/ 515590 w 2740520"/>
              <a:gd name="connsiteY5" fmla="*/ 1392072 h 2108579"/>
              <a:gd name="connsiteX6" fmla="*/ 140277 w 2740520"/>
              <a:gd name="connsiteY6" fmla="*/ 1658203 h 2108579"/>
              <a:gd name="connsiteX7" fmla="*/ 10623 w 2740520"/>
              <a:gd name="connsiteY7" fmla="*/ 1849272 h 2108579"/>
              <a:gd name="connsiteX8" fmla="*/ 10623 w 2740520"/>
              <a:gd name="connsiteY8" fmla="*/ 2033517 h 2108579"/>
              <a:gd name="connsiteX9" fmla="*/ 112981 w 2740520"/>
              <a:gd name="connsiteY9" fmla="*/ 1876567 h 2108579"/>
              <a:gd name="connsiteX10" fmla="*/ 379113 w 2740520"/>
              <a:gd name="connsiteY10" fmla="*/ 1815153 h 2108579"/>
              <a:gd name="connsiteX11" fmla="*/ 679363 w 2740520"/>
              <a:gd name="connsiteY11" fmla="*/ 1862920 h 2108579"/>
              <a:gd name="connsiteX12" fmla="*/ 788546 w 2740520"/>
              <a:gd name="connsiteY12" fmla="*/ 1978926 h 2108579"/>
              <a:gd name="connsiteX13" fmla="*/ 822665 w 2740520"/>
              <a:gd name="connsiteY13" fmla="*/ 1815153 h 2108579"/>
              <a:gd name="connsiteX14" fmla="*/ 931847 w 2740520"/>
              <a:gd name="connsiteY14" fmla="*/ 1576317 h 2108579"/>
              <a:gd name="connsiteX15" fmla="*/ 1088796 w 2740520"/>
              <a:gd name="connsiteY15" fmla="*/ 1357953 h 2108579"/>
              <a:gd name="connsiteX16" fmla="*/ 1300337 w 2740520"/>
              <a:gd name="connsiteY16" fmla="*/ 1112293 h 2108579"/>
              <a:gd name="connsiteX17" fmla="*/ 1634707 w 2740520"/>
              <a:gd name="connsiteY17" fmla="*/ 934872 h 2108579"/>
              <a:gd name="connsiteX18" fmla="*/ 2398981 w 2740520"/>
              <a:gd name="connsiteY18" fmla="*/ 921224 h 2108579"/>
              <a:gd name="connsiteX19" fmla="*/ 2665113 w 2740520"/>
              <a:gd name="connsiteY19" fmla="*/ 1112293 h 2108579"/>
              <a:gd name="connsiteX20" fmla="*/ 2740175 w 2740520"/>
              <a:gd name="connsiteY20" fmla="*/ 1508078 h 2108579"/>
              <a:gd name="connsiteX21" fmla="*/ 2644641 w 2740520"/>
              <a:gd name="connsiteY21" fmla="*/ 1787857 h 2108579"/>
              <a:gd name="connsiteX22" fmla="*/ 2569578 w 2740520"/>
              <a:gd name="connsiteY22" fmla="*/ 1972102 h 2108579"/>
              <a:gd name="connsiteX23" fmla="*/ 2569578 w 2740520"/>
              <a:gd name="connsiteY23" fmla="*/ 2108579 h 2108579"/>
              <a:gd name="connsiteX0" fmla="*/ 1955429 w 2740520"/>
              <a:gd name="connsiteY0" fmla="*/ 0 h 2108579"/>
              <a:gd name="connsiteX1" fmla="*/ 1975901 w 2740520"/>
              <a:gd name="connsiteY1" fmla="*/ 266132 h 2108579"/>
              <a:gd name="connsiteX2" fmla="*/ 1880366 w 2740520"/>
              <a:gd name="connsiteY2" fmla="*/ 668741 h 2108579"/>
              <a:gd name="connsiteX3" fmla="*/ 1586940 w 2740520"/>
              <a:gd name="connsiteY3" fmla="*/ 893929 h 2108579"/>
              <a:gd name="connsiteX4" fmla="*/ 1013734 w 2740520"/>
              <a:gd name="connsiteY4" fmla="*/ 1146412 h 2108579"/>
              <a:gd name="connsiteX5" fmla="*/ 515590 w 2740520"/>
              <a:gd name="connsiteY5" fmla="*/ 1392072 h 2108579"/>
              <a:gd name="connsiteX6" fmla="*/ 140277 w 2740520"/>
              <a:gd name="connsiteY6" fmla="*/ 1658203 h 2108579"/>
              <a:gd name="connsiteX7" fmla="*/ 10623 w 2740520"/>
              <a:gd name="connsiteY7" fmla="*/ 1849272 h 2108579"/>
              <a:gd name="connsiteX8" fmla="*/ 10623 w 2740520"/>
              <a:gd name="connsiteY8" fmla="*/ 2033517 h 2108579"/>
              <a:gd name="connsiteX9" fmla="*/ 112981 w 2740520"/>
              <a:gd name="connsiteY9" fmla="*/ 1876567 h 2108579"/>
              <a:gd name="connsiteX10" fmla="*/ 379113 w 2740520"/>
              <a:gd name="connsiteY10" fmla="*/ 1815153 h 2108579"/>
              <a:gd name="connsiteX11" fmla="*/ 679363 w 2740520"/>
              <a:gd name="connsiteY11" fmla="*/ 1862920 h 2108579"/>
              <a:gd name="connsiteX12" fmla="*/ 788546 w 2740520"/>
              <a:gd name="connsiteY12" fmla="*/ 1978926 h 2108579"/>
              <a:gd name="connsiteX13" fmla="*/ 822665 w 2740520"/>
              <a:gd name="connsiteY13" fmla="*/ 1815153 h 2108579"/>
              <a:gd name="connsiteX14" fmla="*/ 931847 w 2740520"/>
              <a:gd name="connsiteY14" fmla="*/ 1576317 h 2108579"/>
              <a:gd name="connsiteX15" fmla="*/ 1088796 w 2740520"/>
              <a:gd name="connsiteY15" fmla="*/ 1357953 h 2108579"/>
              <a:gd name="connsiteX16" fmla="*/ 1300337 w 2740520"/>
              <a:gd name="connsiteY16" fmla="*/ 1112293 h 2108579"/>
              <a:gd name="connsiteX17" fmla="*/ 1634707 w 2740520"/>
              <a:gd name="connsiteY17" fmla="*/ 934872 h 2108579"/>
              <a:gd name="connsiteX18" fmla="*/ 2398981 w 2740520"/>
              <a:gd name="connsiteY18" fmla="*/ 921224 h 2108579"/>
              <a:gd name="connsiteX19" fmla="*/ 2665113 w 2740520"/>
              <a:gd name="connsiteY19" fmla="*/ 1112293 h 2108579"/>
              <a:gd name="connsiteX20" fmla="*/ 2740175 w 2740520"/>
              <a:gd name="connsiteY20" fmla="*/ 1508078 h 2108579"/>
              <a:gd name="connsiteX21" fmla="*/ 2644641 w 2740520"/>
              <a:gd name="connsiteY21" fmla="*/ 1787857 h 2108579"/>
              <a:gd name="connsiteX22" fmla="*/ 2569578 w 2740520"/>
              <a:gd name="connsiteY22" fmla="*/ 2108579 h 2108579"/>
              <a:gd name="connsiteX0" fmla="*/ 1955429 w 2740520"/>
              <a:gd name="connsiteY0" fmla="*/ 0 h 2108579"/>
              <a:gd name="connsiteX1" fmla="*/ 1975901 w 2740520"/>
              <a:gd name="connsiteY1" fmla="*/ 266132 h 2108579"/>
              <a:gd name="connsiteX2" fmla="*/ 1880366 w 2740520"/>
              <a:gd name="connsiteY2" fmla="*/ 668741 h 2108579"/>
              <a:gd name="connsiteX3" fmla="*/ 1586940 w 2740520"/>
              <a:gd name="connsiteY3" fmla="*/ 893929 h 2108579"/>
              <a:gd name="connsiteX4" fmla="*/ 1013734 w 2740520"/>
              <a:gd name="connsiteY4" fmla="*/ 1146412 h 2108579"/>
              <a:gd name="connsiteX5" fmla="*/ 515590 w 2740520"/>
              <a:gd name="connsiteY5" fmla="*/ 1392072 h 2108579"/>
              <a:gd name="connsiteX6" fmla="*/ 140277 w 2740520"/>
              <a:gd name="connsiteY6" fmla="*/ 1658203 h 2108579"/>
              <a:gd name="connsiteX7" fmla="*/ 10623 w 2740520"/>
              <a:gd name="connsiteY7" fmla="*/ 1849272 h 2108579"/>
              <a:gd name="connsiteX8" fmla="*/ 10623 w 2740520"/>
              <a:gd name="connsiteY8" fmla="*/ 2033517 h 2108579"/>
              <a:gd name="connsiteX9" fmla="*/ 112981 w 2740520"/>
              <a:gd name="connsiteY9" fmla="*/ 1876567 h 2108579"/>
              <a:gd name="connsiteX10" fmla="*/ 379113 w 2740520"/>
              <a:gd name="connsiteY10" fmla="*/ 1815153 h 2108579"/>
              <a:gd name="connsiteX11" fmla="*/ 679363 w 2740520"/>
              <a:gd name="connsiteY11" fmla="*/ 1862920 h 2108579"/>
              <a:gd name="connsiteX12" fmla="*/ 788546 w 2740520"/>
              <a:gd name="connsiteY12" fmla="*/ 1978926 h 2108579"/>
              <a:gd name="connsiteX13" fmla="*/ 822665 w 2740520"/>
              <a:gd name="connsiteY13" fmla="*/ 1815153 h 2108579"/>
              <a:gd name="connsiteX14" fmla="*/ 931847 w 2740520"/>
              <a:gd name="connsiteY14" fmla="*/ 1576317 h 2108579"/>
              <a:gd name="connsiteX15" fmla="*/ 1088796 w 2740520"/>
              <a:gd name="connsiteY15" fmla="*/ 1357953 h 2108579"/>
              <a:gd name="connsiteX16" fmla="*/ 1300337 w 2740520"/>
              <a:gd name="connsiteY16" fmla="*/ 1112293 h 2108579"/>
              <a:gd name="connsiteX17" fmla="*/ 1634707 w 2740520"/>
              <a:gd name="connsiteY17" fmla="*/ 934872 h 2108579"/>
              <a:gd name="connsiteX18" fmla="*/ 2398981 w 2740520"/>
              <a:gd name="connsiteY18" fmla="*/ 921224 h 2108579"/>
              <a:gd name="connsiteX19" fmla="*/ 2665113 w 2740520"/>
              <a:gd name="connsiteY19" fmla="*/ 1112293 h 2108579"/>
              <a:gd name="connsiteX20" fmla="*/ 2740175 w 2740520"/>
              <a:gd name="connsiteY20" fmla="*/ 1508078 h 2108579"/>
              <a:gd name="connsiteX21" fmla="*/ 2644641 w 2740520"/>
              <a:gd name="connsiteY21" fmla="*/ 1787857 h 2108579"/>
              <a:gd name="connsiteX22" fmla="*/ 2610522 w 2740520"/>
              <a:gd name="connsiteY22" fmla="*/ 2108579 h 2108579"/>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712880 w 2740520"/>
              <a:gd name="connsiteY22"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931847 w 2741526"/>
              <a:gd name="connsiteY14" fmla="*/ 1576317 h 2122227"/>
              <a:gd name="connsiteX15" fmla="*/ 1088796 w 2741526"/>
              <a:gd name="connsiteY15" fmla="*/ 1357953 h 2122227"/>
              <a:gd name="connsiteX16" fmla="*/ 1300337 w 2741526"/>
              <a:gd name="connsiteY16" fmla="*/ 1112293 h 2122227"/>
              <a:gd name="connsiteX17" fmla="*/ 1634707 w 2741526"/>
              <a:gd name="connsiteY17" fmla="*/ 934872 h 2122227"/>
              <a:gd name="connsiteX18" fmla="*/ 2398981 w 2741526"/>
              <a:gd name="connsiteY18" fmla="*/ 921224 h 2122227"/>
              <a:gd name="connsiteX19" fmla="*/ 2665113 w 2741526"/>
              <a:gd name="connsiteY19" fmla="*/ 1112293 h 2122227"/>
              <a:gd name="connsiteX20" fmla="*/ 2740175 w 2741526"/>
              <a:gd name="connsiteY20" fmla="*/ 1508078 h 2122227"/>
              <a:gd name="connsiteX21" fmla="*/ 2712880 w 2741526"/>
              <a:gd name="connsiteY21"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931847 w 2741526"/>
              <a:gd name="connsiteY14" fmla="*/ 1576317 h 2122227"/>
              <a:gd name="connsiteX15" fmla="*/ 1088796 w 2741526"/>
              <a:gd name="connsiteY15" fmla="*/ 1357953 h 2122227"/>
              <a:gd name="connsiteX16" fmla="*/ 1300337 w 2741526"/>
              <a:gd name="connsiteY16" fmla="*/ 1112293 h 2122227"/>
              <a:gd name="connsiteX17" fmla="*/ 1784832 w 2741526"/>
              <a:gd name="connsiteY17" fmla="*/ 968991 h 2122227"/>
              <a:gd name="connsiteX18" fmla="*/ 2398981 w 2741526"/>
              <a:gd name="connsiteY18" fmla="*/ 921224 h 2122227"/>
              <a:gd name="connsiteX19" fmla="*/ 2665113 w 2741526"/>
              <a:gd name="connsiteY19" fmla="*/ 1112293 h 2122227"/>
              <a:gd name="connsiteX20" fmla="*/ 2740175 w 2741526"/>
              <a:gd name="connsiteY20" fmla="*/ 1508078 h 2122227"/>
              <a:gd name="connsiteX21" fmla="*/ 2712880 w 2741526"/>
              <a:gd name="connsiteY21"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931847 w 2741526"/>
              <a:gd name="connsiteY14" fmla="*/ 1576317 h 2122227"/>
              <a:gd name="connsiteX15" fmla="*/ 1088796 w 2741526"/>
              <a:gd name="connsiteY15" fmla="*/ 1357953 h 2122227"/>
              <a:gd name="connsiteX16" fmla="*/ 1784832 w 2741526"/>
              <a:gd name="connsiteY16" fmla="*/ 968991 h 2122227"/>
              <a:gd name="connsiteX17" fmla="*/ 2398981 w 2741526"/>
              <a:gd name="connsiteY17" fmla="*/ 921224 h 2122227"/>
              <a:gd name="connsiteX18" fmla="*/ 2665113 w 2741526"/>
              <a:gd name="connsiteY18" fmla="*/ 1112293 h 2122227"/>
              <a:gd name="connsiteX19" fmla="*/ 2740175 w 2741526"/>
              <a:gd name="connsiteY19" fmla="*/ 1508078 h 2122227"/>
              <a:gd name="connsiteX20" fmla="*/ 2712880 w 2741526"/>
              <a:gd name="connsiteY20"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1088796 w 2741526"/>
              <a:gd name="connsiteY14" fmla="*/ 1357953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1218450 w 2741526"/>
              <a:gd name="connsiteY14" fmla="*/ 1276067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74898 w 2741526"/>
              <a:gd name="connsiteY12" fmla="*/ 2033517 h 2122227"/>
              <a:gd name="connsiteX13" fmla="*/ 822665 w 2741526"/>
              <a:gd name="connsiteY13" fmla="*/ 1815153 h 2122227"/>
              <a:gd name="connsiteX14" fmla="*/ 1218450 w 2741526"/>
              <a:gd name="connsiteY14" fmla="*/ 1276067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74898 w 2741526"/>
              <a:gd name="connsiteY12" fmla="*/ 2033517 h 2122227"/>
              <a:gd name="connsiteX13" fmla="*/ 822665 w 2741526"/>
              <a:gd name="connsiteY13" fmla="*/ 1815153 h 2122227"/>
              <a:gd name="connsiteX14" fmla="*/ 1218450 w 2741526"/>
              <a:gd name="connsiteY14" fmla="*/ 1276067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74898 w 2741526"/>
              <a:gd name="connsiteY12" fmla="*/ 2033517 h 2122227"/>
              <a:gd name="connsiteX13" fmla="*/ 822665 w 2741526"/>
              <a:gd name="connsiteY13" fmla="*/ 1815153 h 2122227"/>
              <a:gd name="connsiteX14" fmla="*/ 1218450 w 2741526"/>
              <a:gd name="connsiteY14" fmla="*/ 1276067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2015576 w 2801673"/>
              <a:gd name="connsiteY0" fmla="*/ 0 h 2122227"/>
              <a:gd name="connsiteX1" fmla="*/ 2036048 w 2801673"/>
              <a:gd name="connsiteY1" fmla="*/ 266132 h 2122227"/>
              <a:gd name="connsiteX2" fmla="*/ 1940513 w 2801673"/>
              <a:gd name="connsiteY2" fmla="*/ 668741 h 2122227"/>
              <a:gd name="connsiteX3" fmla="*/ 1647087 w 2801673"/>
              <a:gd name="connsiteY3" fmla="*/ 893929 h 2122227"/>
              <a:gd name="connsiteX4" fmla="*/ 1073881 w 2801673"/>
              <a:gd name="connsiteY4" fmla="*/ 1146412 h 2122227"/>
              <a:gd name="connsiteX5" fmla="*/ 575737 w 2801673"/>
              <a:gd name="connsiteY5" fmla="*/ 1392072 h 2122227"/>
              <a:gd name="connsiteX6" fmla="*/ 200424 w 2801673"/>
              <a:gd name="connsiteY6" fmla="*/ 1658203 h 2122227"/>
              <a:gd name="connsiteX7" fmla="*/ 70770 w 2801673"/>
              <a:gd name="connsiteY7" fmla="*/ 1849272 h 2122227"/>
              <a:gd name="connsiteX8" fmla="*/ 2531 w 2801673"/>
              <a:gd name="connsiteY8" fmla="*/ 2053988 h 2122227"/>
              <a:gd name="connsiteX9" fmla="*/ 173128 w 2801673"/>
              <a:gd name="connsiteY9" fmla="*/ 1876567 h 2122227"/>
              <a:gd name="connsiteX10" fmla="*/ 439260 w 2801673"/>
              <a:gd name="connsiteY10" fmla="*/ 1815153 h 2122227"/>
              <a:gd name="connsiteX11" fmla="*/ 739510 w 2801673"/>
              <a:gd name="connsiteY11" fmla="*/ 1862920 h 2122227"/>
              <a:gd name="connsiteX12" fmla="*/ 835045 w 2801673"/>
              <a:gd name="connsiteY12" fmla="*/ 2033517 h 2122227"/>
              <a:gd name="connsiteX13" fmla="*/ 882812 w 2801673"/>
              <a:gd name="connsiteY13" fmla="*/ 1815153 h 2122227"/>
              <a:gd name="connsiteX14" fmla="*/ 1278597 w 2801673"/>
              <a:gd name="connsiteY14" fmla="*/ 1276067 h 2122227"/>
              <a:gd name="connsiteX15" fmla="*/ 1844979 w 2801673"/>
              <a:gd name="connsiteY15" fmla="*/ 968991 h 2122227"/>
              <a:gd name="connsiteX16" fmla="*/ 2459128 w 2801673"/>
              <a:gd name="connsiteY16" fmla="*/ 921224 h 2122227"/>
              <a:gd name="connsiteX17" fmla="*/ 2725260 w 2801673"/>
              <a:gd name="connsiteY17" fmla="*/ 1112293 h 2122227"/>
              <a:gd name="connsiteX18" fmla="*/ 2800322 w 2801673"/>
              <a:gd name="connsiteY18" fmla="*/ 1508078 h 2122227"/>
              <a:gd name="connsiteX19" fmla="*/ 2773027 w 2801673"/>
              <a:gd name="connsiteY19" fmla="*/ 2122227 h 2122227"/>
              <a:gd name="connsiteX0" fmla="*/ 2019286 w 2805383"/>
              <a:gd name="connsiteY0" fmla="*/ 0 h 2122227"/>
              <a:gd name="connsiteX1" fmla="*/ 2039758 w 2805383"/>
              <a:gd name="connsiteY1" fmla="*/ 266132 h 2122227"/>
              <a:gd name="connsiteX2" fmla="*/ 1944223 w 2805383"/>
              <a:gd name="connsiteY2" fmla="*/ 668741 h 2122227"/>
              <a:gd name="connsiteX3" fmla="*/ 1650797 w 2805383"/>
              <a:gd name="connsiteY3" fmla="*/ 893929 h 2122227"/>
              <a:gd name="connsiteX4" fmla="*/ 1077591 w 2805383"/>
              <a:gd name="connsiteY4" fmla="*/ 1146412 h 2122227"/>
              <a:gd name="connsiteX5" fmla="*/ 579447 w 2805383"/>
              <a:gd name="connsiteY5" fmla="*/ 1392072 h 2122227"/>
              <a:gd name="connsiteX6" fmla="*/ 204134 w 2805383"/>
              <a:gd name="connsiteY6" fmla="*/ 1658203 h 2122227"/>
              <a:gd name="connsiteX7" fmla="*/ 40361 w 2805383"/>
              <a:gd name="connsiteY7" fmla="*/ 1828800 h 2122227"/>
              <a:gd name="connsiteX8" fmla="*/ 6241 w 2805383"/>
              <a:gd name="connsiteY8" fmla="*/ 2053988 h 2122227"/>
              <a:gd name="connsiteX9" fmla="*/ 176838 w 2805383"/>
              <a:gd name="connsiteY9" fmla="*/ 1876567 h 2122227"/>
              <a:gd name="connsiteX10" fmla="*/ 442970 w 2805383"/>
              <a:gd name="connsiteY10" fmla="*/ 1815153 h 2122227"/>
              <a:gd name="connsiteX11" fmla="*/ 743220 w 2805383"/>
              <a:gd name="connsiteY11" fmla="*/ 1862920 h 2122227"/>
              <a:gd name="connsiteX12" fmla="*/ 838755 w 2805383"/>
              <a:gd name="connsiteY12" fmla="*/ 2033517 h 2122227"/>
              <a:gd name="connsiteX13" fmla="*/ 886522 w 2805383"/>
              <a:gd name="connsiteY13" fmla="*/ 1815153 h 2122227"/>
              <a:gd name="connsiteX14" fmla="*/ 1282307 w 2805383"/>
              <a:gd name="connsiteY14" fmla="*/ 1276067 h 2122227"/>
              <a:gd name="connsiteX15" fmla="*/ 1848689 w 2805383"/>
              <a:gd name="connsiteY15" fmla="*/ 968991 h 2122227"/>
              <a:gd name="connsiteX16" fmla="*/ 2462838 w 2805383"/>
              <a:gd name="connsiteY16" fmla="*/ 921224 h 2122227"/>
              <a:gd name="connsiteX17" fmla="*/ 2728970 w 2805383"/>
              <a:gd name="connsiteY17" fmla="*/ 1112293 h 2122227"/>
              <a:gd name="connsiteX18" fmla="*/ 2804032 w 2805383"/>
              <a:gd name="connsiteY18" fmla="*/ 1508078 h 2122227"/>
              <a:gd name="connsiteX19" fmla="*/ 2776737 w 2805383"/>
              <a:gd name="connsiteY19" fmla="*/ 2122227 h 2122227"/>
              <a:gd name="connsiteX0" fmla="*/ 2013192 w 2799289"/>
              <a:gd name="connsiteY0" fmla="*/ 0 h 2122227"/>
              <a:gd name="connsiteX1" fmla="*/ 2033664 w 2799289"/>
              <a:gd name="connsiteY1" fmla="*/ 266132 h 2122227"/>
              <a:gd name="connsiteX2" fmla="*/ 1938129 w 2799289"/>
              <a:gd name="connsiteY2" fmla="*/ 668741 h 2122227"/>
              <a:gd name="connsiteX3" fmla="*/ 1644703 w 2799289"/>
              <a:gd name="connsiteY3" fmla="*/ 893929 h 2122227"/>
              <a:gd name="connsiteX4" fmla="*/ 1071497 w 2799289"/>
              <a:gd name="connsiteY4" fmla="*/ 1146412 h 2122227"/>
              <a:gd name="connsiteX5" fmla="*/ 573353 w 2799289"/>
              <a:gd name="connsiteY5" fmla="*/ 1392072 h 2122227"/>
              <a:gd name="connsiteX6" fmla="*/ 198040 w 2799289"/>
              <a:gd name="connsiteY6" fmla="*/ 1658203 h 2122227"/>
              <a:gd name="connsiteX7" fmla="*/ 147 w 2799289"/>
              <a:gd name="connsiteY7" fmla="*/ 2053988 h 2122227"/>
              <a:gd name="connsiteX8" fmla="*/ 170744 w 2799289"/>
              <a:gd name="connsiteY8" fmla="*/ 1876567 h 2122227"/>
              <a:gd name="connsiteX9" fmla="*/ 436876 w 2799289"/>
              <a:gd name="connsiteY9" fmla="*/ 1815153 h 2122227"/>
              <a:gd name="connsiteX10" fmla="*/ 737126 w 2799289"/>
              <a:gd name="connsiteY10" fmla="*/ 1862920 h 2122227"/>
              <a:gd name="connsiteX11" fmla="*/ 832661 w 2799289"/>
              <a:gd name="connsiteY11" fmla="*/ 2033517 h 2122227"/>
              <a:gd name="connsiteX12" fmla="*/ 880428 w 2799289"/>
              <a:gd name="connsiteY12" fmla="*/ 1815153 h 2122227"/>
              <a:gd name="connsiteX13" fmla="*/ 1276213 w 2799289"/>
              <a:gd name="connsiteY13" fmla="*/ 1276067 h 2122227"/>
              <a:gd name="connsiteX14" fmla="*/ 1842595 w 2799289"/>
              <a:gd name="connsiteY14" fmla="*/ 968991 h 2122227"/>
              <a:gd name="connsiteX15" fmla="*/ 2456744 w 2799289"/>
              <a:gd name="connsiteY15" fmla="*/ 921224 h 2122227"/>
              <a:gd name="connsiteX16" fmla="*/ 2722876 w 2799289"/>
              <a:gd name="connsiteY16" fmla="*/ 1112293 h 2122227"/>
              <a:gd name="connsiteX17" fmla="*/ 2797938 w 2799289"/>
              <a:gd name="connsiteY17" fmla="*/ 1508078 h 2122227"/>
              <a:gd name="connsiteX18" fmla="*/ 2770643 w 2799289"/>
              <a:gd name="connsiteY18" fmla="*/ 2122227 h 2122227"/>
              <a:gd name="connsiteX0" fmla="*/ 2013469 w 2799566"/>
              <a:gd name="connsiteY0" fmla="*/ 0 h 2122227"/>
              <a:gd name="connsiteX1" fmla="*/ 2033941 w 2799566"/>
              <a:gd name="connsiteY1" fmla="*/ 266132 h 2122227"/>
              <a:gd name="connsiteX2" fmla="*/ 1938406 w 2799566"/>
              <a:gd name="connsiteY2" fmla="*/ 668741 h 2122227"/>
              <a:gd name="connsiteX3" fmla="*/ 1644980 w 2799566"/>
              <a:gd name="connsiteY3" fmla="*/ 893929 h 2122227"/>
              <a:gd name="connsiteX4" fmla="*/ 1071774 w 2799566"/>
              <a:gd name="connsiteY4" fmla="*/ 1146412 h 2122227"/>
              <a:gd name="connsiteX5" fmla="*/ 573630 w 2799566"/>
              <a:gd name="connsiteY5" fmla="*/ 1392072 h 2122227"/>
              <a:gd name="connsiteX6" fmla="*/ 218789 w 2799566"/>
              <a:gd name="connsiteY6" fmla="*/ 1685498 h 2122227"/>
              <a:gd name="connsiteX7" fmla="*/ 424 w 2799566"/>
              <a:gd name="connsiteY7" fmla="*/ 2053988 h 2122227"/>
              <a:gd name="connsiteX8" fmla="*/ 171021 w 2799566"/>
              <a:gd name="connsiteY8" fmla="*/ 1876567 h 2122227"/>
              <a:gd name="connsiteX9" fmla="*/ 437153 w 2799566"/>
              <a:gd name="connsiteY9" fmla="*/ 1815153 h 2122227"/>
              <a:gd name="connsiteX10" fmla="*/ 737403 w 2799566"/>
              <a:gd name="connsiteY10" fmla="*/ 1862920 h 2122227"/>
              <a:gd name="connsiteX11" fmla="*/ 832938 w 2799566"/>
              <a:gd name="connsiteY11" fmla="*/ 2033517 h 2122227"/>
              <a:gd name="connsiteX12" fmla="*/ 880705 w 2799566"/>
              <a:gd name="connsiteY12" fmla="*/ 1815153 h 2122227"/>
              <a:gd name="connsiteX13" fmla="*/ 1276490 w 2799566"/>
              <a:gd name="connsiteY13" fmla="*/ 1276067 h 2122227"/>
              <a:gd name="connsiteX14" fmla="*/ 1842872 w 2799566"/>
              <a:gd name="connsiteY14" fmla="*/ 968991 h 2122227"/>
              <a:gd name="connsiteX15" fmla="*/ 2457021 w 2799566"/>
              <a:gd name="connsiteY15" fmla="*/ 921224 h 2122227"/>
              <a:gd name="connsiteX16" fmla="*/ 2723153 w 2799566"/>
              <a:gd name="connsiteY16" fmla="*/ 1112293 h 2122227"/>
              <a:gd name="connsiteX17" fmla="*/ 2798215 w 2799566"/>
              <a:gd name="connsiteY17" fmla="*/ 1508078 h 2122227"/>
              <a:gd name="connsiteX18" fmla="*/ 2770920 w 2799566"/>
              <a:gd name="connsiteY18" fmla="*/ 2122227 h 2122227"/>
              <a:gd name="connsiteX0" fmla="*/ 2013469 w 2799566"/>
              <a:gd name="connsiteY0" fmla="*/ 0 h 2122227"/>
              <a:gd name="connsiteX1" fmla="*/ 2033941 w 2799566"/>
              <a:gd name="connsiteY1" fmla="*/ 266132 h 2122227"/>
              <a:gd name="connsiteX2" fmla="*/ 1938406 w 2799566"/>
              <a:gd name="connsiteY2" fmla="*/ 668741 h 2122227"/>
              <a:gd name="connsiteX3" fmla="*/ 1644980 w 2799566"/>
              <a:gd name="connsiteY3" fmla="*/ 893929 h 2122227"/>
              <a:gd name="connsiteX4" fmla="*/ 1071774 w 2799566"/>
              <a:gd name="connsiteY4" fmla="*/ 1146412 h 2122227"/>
              <a:gd name="connsiteX5" fmla="*/ 675988 w 2799566"/>
              <a:gd name="connsiteY5" fmla="*/ 1630908 h 2122227"/>
              <a:gd name="connsiteX6" fmla="*/ 218789 w 2799566"/>
              <a:gd name="connsiteY6" fmla="*/ 1685498 h 2122227"/>
              <a:gd name="connsiteX7" fmla="*/ 424 w 2799566"/>
              <a:gd name="connsiteY7" fmla="*/ 2053988 h 2122227"/>
              <a:gd name="connsiteX8" fmla="*/ 171021 w 2799566"/>
              <a:gd name="connsiteY8" fmla="*/ 1876567 h 2122227"/>
              <a:gd name="connsiteX9" fmla="*/ 437153 w 2799566"/>
              <a:gd name="connsiteY9" fmla="*/ 1815153 h 2122227"/>
              <a:gd name="connsiteX10" fmla="*/ 737403 w 2799566"/>
              <a:gd name="connsiteY10" fmla="*/ 1862920 h 2122227"/>
              <a:gd name="connsiteX11" fmla="*/ 832938 w 2799566"/>
              <a:gd name="connsiteY11" fmla="*/ 2033517 h 2122227"/>
              <a:gd name="connsiteX12" fmla="*/ 880705 w 2799566"/>
              <a:gd name="connsiteY12" fmla="*/ 1815153 h 2122227"/>
              <a:gd name="connsiteX13" fmla="*/ 1276490 w 2799566"/>
              <a:gd name="connsiteY13" fmla="*/ 1276067 h 2122227"/>
              <a:gd name="connsiteX14" fmla="*/ 1842872 w 2799566"/>
              <a:gd name="connsiteY14" fmla="*/ 968991 h 2122227"/>
              <a:gd name="connsiteX15" fmla="*/ 2457021 w 2799566"/>
              <a:gd name="connsiteY15" fmla="*/ 921224 h 2122227"/>
              <a:gd name="connsiteX16" fmla="*/ 2723153 w 2799566"/>
              <a:gd name="connsiteY16" fmla="*/ 1112293 h 2122227"/>
              <a:gd name="connsiteX17" fmla="*/ 2798215 w 2799566"/>
              <a:gd name="connsiteY17" fmla="*/ 1508078 h 2122227"/>
              <a:gd name="connsiteX18" fmla="*/ 2770920 w 2799566"/>
              <a:gd name="connsiteY18" fmla="*/ 2122227 h 2122227"/>
              <a:gd name="connsiteX0" fmla="*/ 2013469 w 2799566"/>
              <a:gd name="connsiteY0" fmla="*/ 0 h 2122227"/>
              <a:gd name="connsiteX1" fmla="*/ 2033941 w 2799566"/>
              <a:gd name="connsiteY1" fmla="*/ 266132 h 2122227"/>
              <a:gd name="connsiteX2" fmla="*/ 1938406 w 2799566"/>
              <a:gd name="connsiteY2" fmla="*/ 668741 h 2122227"/>
              <a:gd name="connsiteX3" fmla="*/ 1644980 w 2799566"/>
              <a:gd name="connsiteY3" fmla="*/ 893929 h 2122227"/>
              <a:gd name="connsiteX4" fmla="*/ 1324258 w 2799566"/>
              <a:gd name="connsiteY4" fmla="*/ 1201003 h 2122227"/>
              <a:gd name="connsiteX5" fmla="*/ 675988 w 2799566"/>
              <a:gd name="connsiteY5" fmla="*/ 1630908 h 2122227"/>
              <a:gd name="connsiteX6" fmla="*/ 218789 w 2799566"/>
              <a:gd name="connsiteY6" fmla="*/ 1685498 h 2122227"/>
              <a:gd name="connsiteX7" fmla="*/ 424 w 2799566"/>
              <a:gd name="connsiteY7" fmla="*/ 2053988 h 2122227"/>
              <a:gd name="connsiteX8" fmla="*/ 171021 w 2799566"/>
              <a:gd name="connsiteY8" fmla="*/ 1876567 h 2122227"/>
              <a:gd name="connsiteX9" fmla="*/ 437153 w 2799566"/>
              <a:gd name="connsiteY9" fmla="*/ 1815153 h 2122227"/>
              <a:gd name="connsiteX10" fmla="*/ 737403 w 2799566"/>
              <a:gd name="connsiteY10" fmla="*/ 1862920 h 2122227"/>
              <a:gd name="connsiteX11" fmla="*/ 832938 w 2799566"/>
              <a:gd name="connsiteY11" fmla="*/ 2033517 h 2122227"/>
              <a:gd name="connsiteX12" fmla="*/ 880705 w 2799566"/>
              <a:gd name="connsiteY12" fmla="*/ 1815153 h 2122227"/>
              <a:gd name="connsiteX13" fmla="*/ 1276490 w 2799566"/>
              <a:gd name="connsiteY13" fmla="*/ 1276067 h 2122227"/>
              <a:gd name="connsiteX14" fmla="*/ 1842872 w 2799566"/>
              <a:gd name="connsiteY14" fmla="*/ 968991 h 2122227"/>
              <a:gd name="connsiteX15" fmla="*/ 2457021 w 2799566"/>
              <a:gd name="connsiteY15" fmla="*/ 921224 h 2122227"/>
              <a:gd name="connsiteX16" fmla="*/ 2723153 w 2799566"/>
              <a:gd name="connsiteY16" fmla="*/ 1112293 h 2122227"/>
              <a:gd name="connsiteX17" fmla="*/ 2798215 w 2799566"/>
              <a:gd name="connsiteY17" fmla="*/ 1508078 h 2122227"/>
              <a:gd name="connsiteX18" fmla="*/ 2770920 w 2799566"/>
              <a:gd name="connsiteY18" fmla="*/ 2122227 h 2122227"/>
              <a:gd name="connsiteX0" fmla="*/ 2013469 w 2803789"/>
              <a:gd name="connsiteY0" fmla="*/ 0 h 2122227"/>
              <a:gd name="connsiteX1" fmla="*/ 2033941 w 2803789"/>
              <a:gd name="connsiteY1" fmla="*/ 266132 h 2122227"/>
              <a:gd name="connsiteX2" fmla="*/ 1938406 w 2803789"/>
              <a:gd name="connsiteY2" fmla="*/ 668741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76490 w 2803789"/>
              <a:gd name="connsiteY13" fmla="*/ 1276067 h 2122227"/>
              <a:gd name="connsiteX14" fmla="*/ 1842872 w 2803789"/>
              <a:gd name="connsiteY14" fmla="*/ 968991 h 2122227"/>
              <a:gd name="connsiteX15" fmla="*/ 2457021 w 2803789"/>
              <a:gd name="connsiteY15" fmla="*/ 921224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033941 w 2803789"/>
              <a:gd name="connsiteY1" fmla="*/ 266132 h 2122227"/>
              <a:gd name="connsiteX2" fmla="*/ 1938406 w 2803789"/>
              <a:gd name="connsiteY2" fmla="*/ 668741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76490 w 2803789"/>
              <a:gd name="connsiteY13" fmla="*/ 1276067 h 2122227"/>
              <a:gd name="connsiteX14" fmla="*/ 1842872 w 2803789"/>
              <a:gd name="connsiteY14" fmla="*/ 968991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033941 w 2803789"/>
              <a:gd name="connsiteY1" fmla="*/ 266132 h 2122227"/>
              <a:gd name="connsiteX2" fmla="*/ 1938406 w 2803789"/>
              <a:gd name="connsiteY2" fmla="*/ 668741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76490 w 2803789"/>
              <a:gd name="connsiteY13" fmla="*/ 1276067 h 2122227"/>
              <a:gd name="connsiteX14" fmla="*/ 1569917 w 2803789"/>
              <a:gd name="connsiteY14" fmla="*/ 1269242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033941 w 2803789"/>
              <a:gd name="connsiteY1" fmla="*/ 266132 h 2122227"/>
              <a:gd name="connsiteX2" fmla="*/ 1938406 w 2803789"/>
              <a:gd name="connsiteY2" fmla="*/ 668741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15075 w 2803789"/>
              <a:gd name="connsiteY13" fmla="*/ 1426192 h 2122227"/>
              <a:gd name="connsiteX14" fmla="*/ 1569917 w 2803789"/>
              <a:gd name="connsiteY14" fmla="*/ 1269242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033941 w 2803789"/>
              <a:gd name="connsiteY1" fmla="*/ 266132 h 2122227"/>
              <a:gd name="connsiteX2" fmla="*/ 2115827 w 2803789"/>
              <a:gd name="connsiteY2" fmla="*/ 1112294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15075 w 2803789"/>
              <a:gd name="connsiteY13" fmla="*/ 1426192 h 2122227"/>
              <a:gd name="connsiteX14" fmla="*/ 1569917 w 2803789"/>
              <a:gd name="connsiteY14" fmla="*/ 1269242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231834 w 2803789"/>
              <a:gd name="connsiteY1" fmla="*/ 709684 h 2122227"/>
              <a:gd name="connsiteX2" fmla="*/ 2115827 w 2803789"/>
              <a:gd name="connsiteY2" fmla="*/ 1112294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15075 w 2803789"/>
              <a:gd name="connsiteY13" fmla="*/ 1426192 h 2122227"/>
              <a:gd name="connsiteX14" fmla="*/ 1569917 w 2803789"/>
              <a:gd name="connsiteY14" fmla="*/ 1269242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845983 w 2846010"/>
              <a:gd name="connsiteY0" fmla="*/ 0 h 2074460"/>
              <a:gd name="connsiteX1" fmla="*/ 2231834 w 2846010"/>
              <a:gd name="connsiteY1" fmla="*/ 661917 h 2074460"/>
              <a:gd name="connsiteX2" fmla="*/ 2115827 w 2846010"/>
              <a:gd name="connsiteY2" fmla="*/ 1064527 h 2074460"/>
              <a:gd name="connsiteX3" fmla="*/ 1644980 w 2846010"/>
              <a:gd name="connsiteY3" fmla="*/ 846162 h 2074460"/>
              <a:gd name="connsiteX4" fmla="*/ 1324258 w 2846010"/>
              <a:gd name="connsiteY4" fmla="*/ 1153236 h 2074460"/>
              <a:gd name="connsiteX5" fmla="*/ 675988 w 2846010"/>
              <a:gd name="connsiteY5" fmla="*/ 1583141 h 2074460"/>
              <a:gd name="connsiteX6" fmla="*/ 218789 w 2846010"/>
              <a:gd name="connsiteY6" fmla="*/ 1637731 h 2074460"/>
              <a:gd name="connsiteX7" fmla="*/ 424 w 2846010"/>
              <a:gd name="connsiteY7" fmla="*/ 2006221 h 2074460"/>
              <a:gd name="connsiteX8" fmla="*/ 171021 w 2846010"/>
              <a:gd name="connsiteY8" fmla="*/ 1828800 h 2074460"/>
              <a:gd name="connsiteX9" fmla="*/ 437153 w 2846010"/>
              <a:gd name="connsiteY9" fmla="*/ 1767386 h 2074460"/>
              <a:gd name="connsiteX10" fmla="*/ 737403 w 2846010"/>
              <a:gd name="connsiteY10" fmla="*/ 1815153 h 2074460"/>
              <a:gd name="connsiteX11" fmla="*/ 832938 w 2846010"/>
              <a:gd name="connsiteY11" fmla="*/ 1985750 h 2074460"/>
              <a:gd name="connsiteX12" fmla="*/ 880705 w 2846010"/>
              <a:gd name="connsiteY12" fmla="*/ 1767386 h 2074460"/>
              <a:gd name="connsiteX13" fmla="*/ 1215075 w 2846010"/>
              <a:gd name="connsiteY13" fmla="*/ 1378425 h 2074460"/>
              <a:gd name="connsiteX14" fmla="*/ 1569917 w 2846010"/>
              <a:gd name="connsiteY14" fmla="*/ 1221475 h 2074460"/>
              <a:gd name="connsiteX15" fmla="*/ 2006645 w 2846010"/>
              <a:gd name="connsiteY15" fmla="*/ 1201004 h 2074460"/>
              <a:gd name="connsiteX16" fmla="*/ 2648090 w 2846010"/>
              <a:gd name="connsiteY16" fmla="*/ 1241947 h 2074460"/>
              <a:gd name="connsiteX17" fmla="*/ 2798215 w 2846010"/>
              <a:gd name="connsiteY17" fmla="*/ 1460311 h 2074460"/>
              <a:gd name="connsiteX18" fmla="*/ 2770920 w 2846010"/>
              <a:gd name="connsiteY18" fmla="*/ 2074460 h 2074460"/>
              <a:gd name="connsiteX0" fmla="*/ 2845983 w 2846015"/>
              <a:gd name="connsiteY0" fmla="*/ 0 h 2074460"/>
              <a:gd name="connsiteX1" fmla="*/ 2306897 w 2846015"/>
              <a:gd name="connsiteY1" fmla="*/ 668741 h 2074460"/>
              <a:gd name="connsiteX2" fmla="*/ 2115827 w 2846015"/>
              <a:gd name="connsiteY2" fmla="*/ 1064527 h 2074460"/>
              <a:gd name="connsiteX3" fmla="*/ 1644980 w 2846015"/>
              <a:gd name="connsiteY3" fmla="*/ 846162 h 2074460"/>
              <a:gd name="connsiteX4" fmla="*/ 1324258 w 2846015"/>
              <a:gd name="connsiteY4" fmla="*/ 1153236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48090 w 2846015"/>
              <a:gd name="connsiteY16" fmla="*/ 1241947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644980 w 2846015"/>
              <a:gd name="connsiteY3" fmla="*/ 846162 h 2074460"/>
              <a:gd name="connsiteX4" fmla="*/ 1324258 w 2846015"/>
              <a:gd name="connsiteY4" fmla="*/ 1153236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48090 w 2846015"/>
              <a:gd name="connsiteY16" fmla="*/ 1241947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324258 w 2846015"/>
              <a:gd name="connsiteY4" fmla="*/ 1153236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48090 w 2846015"/>
              <a:gd name="connsiteY16" fmla="*/ 1241947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003536 w 2846015"/>
              <a:gd name="connsiteY4" fmla="*/ 1378424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48090 w 2846015"/>
              <a:gd name="connsiteY16" fmla="*/ 1241947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003536 w 2846015"/>
              <a:gd name="connsiteY4" fmla="*/ 1378424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61738 w 2846015"/>
              <a:gd name="connsiteY16" fmla="*/ 1289714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003536 w 2846015"/>
              <a:gd name="connsiteY4" fmla="*/ 1378424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13469 w 2846015"/>
              <a:gd name="connsiteY15" fmla="*/ 1269243 h 2074460"/>
              <a:gd name="connsiteX16" fmla="*/ 2661738 w 2846015"/>
              <a:gd name="connsiteY16" fmla="*/ 1289714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003536 w 2846015"/>
              <a:gd name="connsiteY4" fmla="*/ 1378424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35798 w 2846015"/>
              <a:gd name="connsiteY14" fmla="*/ 1262418 h 2074460"/>
              <a:gd name="connsiteX15" fmla="*/ 2013469 w 2846015"/>
              <a:gd name="connsiteY15" fmla="*/ 1269243 h 2074460"/>
              <a:gd name="connsiteX16" fmla="*/ 2661738 w 2846015"/>
              <a:gd name="connsiteY16" fmla="*/ 1289714 h 2074460"/>
              <a:gd name="connsiteX17" fmla="*/ 2798215 w 2846015"/>
              <a:gd name="connsiteY17" fmla="*/ 1460311 h 2074460"/>
              <a:gd name="connsiteX18" fmla="*/ 2770920 w 2846015"/>
              <a:gd name="connsiteY18" fmla="*/ 2074460 h 2074460"/>
              <a:gd name="connsiteX0" fmla="*/ 2845569 w 2845601"/>
              <a:gd name="connsiteY0" fmla="*/ 0 h 2074460"/>
              <a:gd name="connsiteX1" fmla="*/ 2306483 w 2845601"/>
              <a:gd name="connsiteY1" fmla="*/ 668741 h 2074460"/>
              <a:gd name="connsiteX2" fmla="*/ 2115413 w 2845601"/>
              <a:gd name="connsiteY2" fmla="*/ 1173709 h 2074460"/>
              <a:gd name="connsiteX3" fmla="*/ 1467145 w 2845601"/>
              <a:gd name="connsiteY3" fmla="*/ 1187356 h 2074460"/>
              <a:gd name="connsiteX4" fmla="*/ 1003122 w 2845601"/>
              <a:gd name="connsiteY4" fmla="*/ 1378424 h 2074460"/>
              <a:gd name="connsiteX5" fmla="*/ 675574 w 2845601"/>
              <a:gd name="connsiteY5" fmla="*/ 1583141 h 2074460"/>
              <a:gd name="connsiteX6" fmla="*/ 177432 w 2845601"/>
              <a:gd name="connsiteY6" fmla="*/ 1630907 h 2074460"/>
              <a:gd name="connsiteX7" fmla="*/ 10 w 2845601"/>
              <a:gd name="connsiteY7" fmla="*/ 2006221 h 2074460"/>
              <a:gd name="connsiteX8" fmla="*/ 170607 w 2845601"/>
              <a:gd name="connsiteY8" fmla="*/ 1828800 h 2074460"/>
              <a:gd name="connsiteX9" fmla="*/ 436739 w 2845601"/>
              <a:gd name="connsiteY9" fmla="*/ 1767386 h 2074460"/>
              <a:gd name="connsiteX10" fmla="*/ 736989 w 2845601"/>
              <a:gd name="connsiteY10" fmla="*/ 1815153 h 2074460"/>
              <a:gd name="connsiteX11" fmla="*/ 832524 w 2845601"/>
              <a:gd name="connsiteY11" fmla="*/ 1985750 h 2074460"/>
              <a:gd name="connsiteX12" fmla="*/ 880291 w 2845601"/>
              <a:gd name="connsiteY12" fmla="*/ 1767386 h 2074460"/>
              <a:gd name="connsiteX13" fmla="*/ 1214661 w 2845601"/>
              <a:gd name="connsiteY13" fmla="*/ 1378425 h 2074460"/>
              <a:gd name="connsiteX14" fmla="*/ 1535384 w 2845601"/>
              <a:gd name="connsiteY14" fmla="*/ 1262418 h 2074460"/>
              <a:gd name="connsiteX15" fmla="*/ 2013055 w 2845601"/>
              <a:gd name="connsiteY15" fmla="*/ 1269243 h 2074460"/>
              <a:gd name="connsiteX16" fmla="*/ 2661324 w 2845601"/>
              <a:gd name="connsiteY16" fmla="*/ 1289714 h 2074460"/>
              <a:gd name="connsiteX17" fmla="*/ 2797801 w 2845601"/>
              <a:gd name="connsiteY17" fmla="*/ 1460311 h 2074460"/>
              <a:gd name="connsiteX18" fmla="*/ 2770506 w 2845601"/>
              <a:gd name="connsiteY18" fmla="*/ 2074460 h 2074460"/>
              <a:gd name="connsiteX0" fmla="*/ 2845569 w 2845601"/>
              <a:gd name="connsiteY0" fmla="*/ 0 h 2074460"/>
              <a:gd name="connsiteX1" fmla="*/ 2306483 w 2845601"/>
              <a:gd name="connsiteY1" fmla="*/ 668741 h 2074460"/>
              <a:gd name="connsiteX2" fmla="*/ 2115413 w 2845601"/>
              <a:gd name="connsiteY2" fmla="*/ 1173709 h 2074460"/>
              <a:gd name="connsiteX3" fmla="*/ 1467145 w 2845601"/>
              <a:gd name="connsiteY3" fmla="*/ 1187356 h 2074460"/>
              <a:gd name="connsiteX4" fmla="*/ 1003122 w 2845601"/>
              <a:gd name="connsiteY4" fmla="*/ 1371600 h 2074460"/>
              <a:gd name="connsiteX5" fmla="*/ 675574 w 2845601"/>
              <a:gd name="connsiteY5" fmla="*/ 1583141 h 2074460"/>
              <a:gd name="connsiteX6" fmla="*/ 177432 w 2845601"/>
              <a:gd name="connsiteY6" fmla="*/ 1630907 h 2074460"/>
              <a:gd name="connsiteX7" fmla="*/ 10 w 2845601"/>
              <a:gd name="connsiteY7" fmla="*/ 2006221 h 2074460"/>
              <a:gd name="connsiteX8" fmla="*/ 170607 w 2845601"/>
              <a:gd name="connsiteY8" fmla="*/ 1828800 h 2074460"/>
              <a:gd name="connsiteX9" fmla="*/ 436739 w 2845601"/>
              <a:gd name="connsiteY9" fmla="*/ 1767386 h 2074460"/>
              <a:gd name="connsiteX10" fmla="*/ 736989 w 2845601"/>
              <a:gd name="connsiteY10" fmla="*/ 1815153 h 2074460"/>
              <a:gd name="connsiteX11" fmla="*/ 832524 w 2845601"/>
              <a:gd name="connsiteY11" fmla="*/ 1985750 h 2074460"/>
              <a:gd name="connsiteX12" fmla="*/ 880291 w 2845601"/>
              <a:gd name="connsiteY12" fmla="*/ 1767386 h 2074460"/>
              <a:gd name="connsiteX13" fmla="*/ 1214661 w 2845601"/>
              <a:gd name="connsiteY13" fmla="*/ 1378425 h 2074460"/>
              <a:gd name="connsiteX14" fmla="*/ 1535384 w 2845601"/>
              <a:gd name="connsiteY14" fmla="*/ 1262418 h 2074460"/>
              <a:gd name="connsiteX15" fmla="*/ 2013055 w 2845601"/>
              <a:gd name="connsiteY15" fmla="*/ 1269243 h 2074460"/>
              <a:gd name="connsiteX16" fmla="*/ 2661324 w 2845601"/>
              <a:gd name="connsiteY16" fmla="*/ 1289714 h 2074460"/>
              <a:gd name="connsiteX17" fmla="*/ 2797801 w 2845601"/>
              <a:gd name="connsiteY17" fmla="*/ 1460311 h 2074460"/>
              <a:gd name="connsiteX18" fmla="*/ 2770506 w 2845601"/>
              <a:gd name="connsiteY18" fmla="*/ 2074460 h 2074460"/>
              <a:gd name="connsiteX0" fmla="*/ 2845569 w 2845601"/>
              <a:gd name="connsiteY0" fmla="*/ 0 h 2074460"/>
              <a:gd name="connsiteX1" fmla="*/ 2306483 w 2845601"/>
              <a:gd name="connsiteY1" fmla="*/ 668741 h 2074460"/>
              <a:gd name="connsiteX2" fmla="*/ 2122237 w 2845601"/>
              <a:gd name="connsiteY2" fmla="*/ 1153237 h 2074460"/>
              <a:gd name="connsiteX3" fmla="*/ 1467145 w 2845601"/>
              <a:gd name="connsiteY3" fmla="*/ 1187356 h 2074460"/>
              <a:gd name="connsiteX4" fmla="*/ 1003122 w 2845601"/>
              <a:gd name="connsiteY4" fmla="*/ 1371600 h 2074460"/>
              <a:gd name="connsiteX5" fmla="*/ 675574 w 2845601"/>
              <a:gd name="connsiteY5" fmla="*/ 1583141 h 2074460"/>
              <a:gd name="connsiteX6" fmla="*/ 177432 w 2845601"/>
              <a:gd name="connsiteY6" fmla="*/ 1630907 h 2074460"/>
              <a:gd name="connsiteX7" fmla="*/ 10 w 2845601"/>
              <a:gd name="connsiteY7" fmla="*/ 2006221 h 2074460"/>
              <a:gd name="connsiteX8" fmla="*/ 170607 w 2845601"/>
              <a:gd name="connsiteY8" fmla="*/ 1828800 h 2074460"/>
              <a:gd name="connsiteX9" fmla="*/ 436739 w 2845601"/>
              <a:gd name="connsiteY9" fmla="*/ 1767386 h 2074460"/>
              <a:gd name="connsiteX10" fmla="*/ 736989 w 2845601"/>
              <a:gd name="connsiteY10" fmla="*/ 1815153 h 2074460"/>
              <a:gd name="connsiteX11" fmla="*/ 832524 w 2845601"/>
              <a:gd name="connsiteY11" fmla="*/ 1985750 h 2074460"/>
              <a:gd name="connsiteX12" fmla="*/ 880291 w 2845601"/>
              <a:gd name="connsiteY12" fmla="*/ 1767386 h 2074460"/>
              <a:gd name="connsiteX13" fmla="*/ 1214661 w 2845601"/>
              <a:gd name="connsiteY13" fmla="*/ 1378425 h 2074460"/>
              <a:gd name="connsiteX14" fmla="*/ 1535384 w 2845601"/>
              <a:gd name="connsiteY14" fmla="*/ 1262418 h 2074460"/>
              <a:gd name="connsiteX15" fmla="*/ 2013055 w 2845601"/>
              <a:gd name="connsiteY15" fmla="*/ 1269243 h 2074460"/>
              <a:gd name="connsiteX16" fmla="*/ 2661324 w 2845601"/>
              <a:gd name="connsiteY16" fmla="*/ 1289714 h 2074460"/>
              <a:gd name="connsiteX17" fmla="*/ 2797801 w 2845601"/>
              <a:gd name="connsiteY17" fmla="*/ 1460311 h 2074460"/>
              <a:gd name="connsiteX18" fmla="*/ 2770506 w 2845601"/>
              <a:gd name="connsiteY18" fmla="*/ 2074460 h 2074460"/>
              <a:gd name="connsiteX0" fmla="*/ 2845569 w 2845601"/>
              <a:gd name="connsiteY0" fmla="*/ 0 h 2074460"/>
              <a:gd name="connsiteX1" fmla="*/ 2306483 w 2845601"/>
              <a:gd name="connsiteY1" fmla="*/ 668741 h 2074460"/>
              <a:gd name="connsiteX2" fmla="*/ 2122237 w 2845601"/>
              <a:gd name="connsiteY2" fmla="*/ 1153237 h 2074460"/>
              <a:gd name="connsiteX3" fmla="*/ 1446673 w 2845601"/>
              <a:gd name="connsiteY3" fmla="*/ 1194179 h 2074460"/>
              <a:gd name="connsiteX4" fmla="*/ 1003122 w 2845601"/>
              <a:gd name="connsiteY4" fmla="*/ 1371600 h 2074460"/>
              <a:gd name="connsiteX5" fmla="*/ 675574 w 2845601"/>
              <a:gd name="connsiteY5" fmla="*/ 1583141 h 2074460"/>
              <a:gd name="connsiteX6" fmla="*/ 177432 w 2845601"/>
              <a:gd name="connsiteY6" fmla="*/ 1630907 h 2074460"/>
              <a:gd name="connsiteX7" fmla="*/ 10 w 2845601"/>
              <a:gd name="connsiteY7" fmla="*/ 2006221 h 2074460"/>
              <a:gd name="connsiteX8" fmla="*/ 170607 w 2845601"/>
              <a:gd name="connsiteY8" fmla="*/ 1828800 h 2074460"/>
              <a:gd name="connsiteX9" fmla="*/ 436739 w 2845601"/>
              <a:gd name="connsiteY9" fmla="*/ 1767386 h 2074460"/>
              <a:gd name="connsiteX10" fmla="*/ 736989 w 2845601"/>
              <a:gd name="connsiteY10" fmla="*/ 1815153 h 2074460"/>
              <a:gd name="connsiteX11" fmla="*/ 832524 w 2845601"/>
              <a:gd name="connsiteY11" fmla="*/ 1985750 h 2074460"/>
              <a:gd name="connsiteX12" fmla="*/ 880291 w 2845601"/>
              <a:gd name="connsiteY12" fmla="*/ 1767386 h 2074460"/>
              <a:gd name="connsiteX13" fmla="*/ 1214661 w 2845601"/>
              <a:gd name="connsiteY13" fmla="*/ 1378425 h 2074460"/>
              <a:gd name="connsiteX14" fmla="*/ 1535384 w 2845601"/>
              <a:gd name="connsiteY14" fmla="*/ 1262418 h 2074460"/>
              <a:gd name="connsiteX15" fmla="*/ 2013055 w 2845601"/>
              <a:gd name="connsiteY15" fmla="*/ 1269243 h 2074460"/>
              <a:gd name="connsiteX16" fmla="*/ 2661324 w 2845601"/>
              <a:gd name="connsiteY16" fmla="*/ 1289714 h 2074460"/>
              <a:gd name="connsiteX17" fmla="*/ 2797801 w 2845601"/>
              <a:gd name="connsiteY17" fmla="*/ 1460311 h 2074460"/>
              <a:gd name="connsiteX18" fmla="*/ 2770506 w 2845601"/>
              <a:gd name="connsiteY18" fmla="*/ 2074460 h 2074460"/>
              <a:gd name="connsiteX0" fmla="*/ 2845569 w 2845600"/>
              <a:gd name="connsiteY0" fmla="*/ 0 h 2074460"/>
              <a:gd name="connsiteX1" fmla="*/ 2306483 w 2845600"/>
              <a:gd name="connsiteY1" fmla="*/ 668741 h 2074460"/>
              <a:gd name="connsiteX2" fmla="*/ 2129061 w 2845600"/>
              <a:gd name="connsiteY2" fmla="*/ 1125942 h 2074460"/>
              <a:gd name="connsiteX3" fmla="*/ 1446673 w 2845600"/>
              <a:gd name="connsiteY3" fmla="*/ 1194179 h 2074460"/>
              <a:gd name="connsiteX4" fmla="*/ 1003122 w 2845600"/>
              <a:gd name="connsiteY4" fmla="*/ 1371600 h 2074460"/>
              <a:gd name="connsiteX5" fmla="*/ 675574 w 2845600"/>
              <a:gd name="connsiteY5" fmla="*/ 1583141 h 2074460"/>
              <a:gd name="connsiteX6" fmla="*/ 177432 w 2845600"/>
              <a:gd name="connsiteY6" fmla="*/ 1630907 h 2074460"/>
              <a:gd name="connsiteX7" fmla="*/ 10 w 2845600"/>
              <a:gd name="connsiteY7" fmla="*/ 2006221 h 2074460"/>
              <a:gd name="connsiteX8" fmla="*/ 170607 w 2845600"/>
              <a:gd name="connsiteY8" fmla="*/ 1828800 h 2074460"/>
              <a:gd name="connsiteX9" fmla="*/ 436739 w 2845600"/>
              <a:gd name="connsiteY9" fmla="*/ 1767386 h 2074460"/>
              <a:gd name="connsiteX10" fmla="*/ 736989 w 2845600"/>
              <a:gd name="connsiteY10" fmla="*/ 1815153 h 2074460"/>
              <a:gd name="connsiteX11" fmla="*/ 832524 w 2845600"/>
              <a:gd name="connsiteY11" fmla="*/ 1985750 h 2074460"/>
              <a:gd name="connsiteX12" fmla="*/ 880291 w 2845600"/>
              <a:gd name="connsiteY12" fmla="*/ 1767386 h 2074460"/>
              <a:gd name="connsiteX13" fmla="*/ 1214661 w 2845600"/>
              <a:gd name="connsiteY13" fmla="*/ 1378425 h 2074460"/>
              <a:gd name="connsiteX14" fmla="*/ 1535384 w 2845600"/>
              <a:gd name="connsiteY14" fmla="*/ 1262418 h 2074460"/>
              <a:gd name="connsiteX15" fmla="*/ 2013055 w 2845600"/>
              <a:gd name="connsiteY15" fmla="*/ 1269243 h 2074460"/>
              <a:gd name="connsiteX16" fmla="*/ 2661324 w 2845600"/>
              <a:gd name="connsiteY16" fmla="*/ 1289714 h 2074460"/>
              <a:gd name="connsiteX17" fmla="*/ 2797801 w 2845600"/>
              <a:gd name="connsiteY17" fmla="*/ 1460311 h 2074460"/>
              <a:gd name="connsiteX18" fmla="*/ 2770506 w 2845600"/>
              <a:gd name="connsiteY18" fmla="*/ 2074460 h 2074460"/>
              <a:gd name="connsiteX0" fmla="*/ 2845569 w 2845597"/>
              <a:gd name="connsiteY0" fmla="*/ 0 h 2074460"/>
              <a:gd name="connsiteX1" fmla="*/ 2258716 w 2845597"/>
              <a:gd name="connsiteY1" fmla="*/ 709684 h 2074460"/>
              <a:gd name="connsiteX2" fmla="*/ 2129061 w 2845597"/>
              <a:gd name="connsiteY2" fmla="*/ 1125942 h 2074460"/>
              <a:gd name="connsiteX3" fmla="*/ 1446673 w 2845597"/>
              <a:gd name="connsiteY3" fmla="*/ 1194179 h 2074460"/>
              <a:gd name="connsiteX4" fmla="*/ 1003122 w 2845597"/>
              <a:gd name="connsiteY4" fmla="*/ 1371600 h 2074460"/>
              <a:gd name="connsiteX5" fmla="*/ 675574 w 2845597"/>
              <a:gd name="connsiteY5" fmla="*/ 1583141 h 2074460"/>
              <a:gd name="connsiteX6" fmla="*/ 177432 w 2845597"/>
              <a:gd name="connsiteY6" fmla="*/ 1630907 h 2074460"/>
              <a:gd name="connsiteX7" fmla="*/ 10 w 2845597"/>
              <a:gd name="connsiteY7" fmla="*/ 2006221 h 2074460"/>
              <a:gd name="connsiteX8" fmla="*/ 170607 w 2845597"/>
              <a:gd name="connsiteY8" fmla="*/ 1828800 h 2074460"/>
              <a:gd name="connsiteX9" fmla="*/ 436739 w 2845597"/>
              <a:gd name="connsiteY9" fmla="*/ 1767386 h 2074460"/>
              <a:gd name="connsiteX10" fmla="*/ 736989 w 2845597"/>
              <a:gd name="connsiteY10" fmla="*/ 1815153 h 2074460"/>
              <a:gd name="connsiteX11" fmla="*/ 832524 w 2845597"/>
              <a:gd name="connsiteY11" fmla="*/ 1985750 h 2074460"/>
              <a:gd name="connsiteX12" fmla="*/ 880291 w 2845597"/>
              <a:gd name="connsiteY12" fmla="*/ 1767386 h 2074460"/>
              <a:gd name="connsiteX13" fmla="*/ 1214661 w 2845597"/>
              <a:gd name="connsiteY13" fmla="*/ 1378425 h 2074460"/>
              <a:gd name="connsiteX14" fmla="*/ 1535384 w 2845597"/>
              <a:gd name="connsiteY14" fmla="*/ 1262418 h 2074460"/>
              <a:gd name="connsiteX15" fmla="*/ 2013055 w 2845597"/>
              <a:gd name="connsiteY15" fmla="*/ 1269243 h 2074460"/>
              <a:gd name="connsiteX16" fmla="*/ 2661324 w 2845597"/>
              <a:gd name="connsiteY16" fmla="*/ 1289714 h 2074460"/>
              <a:gd name="connsiteX17" fmla="*/ 2797801 w 2845597"/>
              <a:gd name="connsiteY17" fmla="*/ 1460311 h 2074460"/>
              <a:gd name="connsiteX18" fmla="*/ 2770506 w 2845597"/>
              <a:gd name="connsiteY18" fmla="*/ 2074460 h 2074460"/>
              <a:gd name="connsiteX0" fmla="*/ 2845569 w 2845600"/>
              <a:gd name="connsiteY0" fmla="*/ 0 h 2074460"/>
              <a:gd name="connsiteX1" fmla="*/ 2258716 w 2845600"/>
              <a:gd name="connsiteY1" fmla="*/ 709684 h 2074460"/>
              <a:gd name="connsiteX2" fmla="*/ 2129061 w 2845600"/>
              <a:gd name="connsiteY2" fmla="*/ 1125942 h 2074460"/>
              <a:gd name="connsiteX3" fmla="*/ 1446673 w 2845600"/>
              <a:gd name="connsiteY3" fmla="*/ 1194179 h 2074460"/>
              <a:gd name="connsiteX4" fmla="*/ 1003122 w 2845600"/>
              <a:gd name="connsiteY4" fmla="*/ 1371600 h 2074460"/>
              <a:gd name="connsiteX5" fmla="*/ 675574 w 2845600"/>
              <a:gd name="connsiteY5" fmla="*/ 1583141 h 2074460"/>
              <a:gd name="connsiteX6" fmla="*/ 177432 w 2845600"/>
              <a:gd name="connsiteY6" fmla="*/ 1630907 h 2074460"/>
              <a:gd name="connsiteX7" fmla="*/ 10 w 2845600"/>
              <a:gd name="connsiteY7" fmla="*/ 2006221 h 2074460"/>
              <a:gd name="connsiteX8" fmla="*/ 170607 w 2845600"/>
              <a:gd name="connsiteY8" fmla="*/ 1828800 h 2074460"/>
              <a:gd name="connsiteX9" fmla="*/ 436739 w 2845600"/>
              <a:gd name="connsiteY9" fmla="*/ 1767386 h 2074460"/>
              <a:gd name="connsiteX10" fmla="*/ 736989 w 2845600"/>
              <a:gd name="connsiteY10" fmla="*/ 1815153 h 2074460"/>
              <a:gd name="connsiteX11" fmla="*/ 832524 w 2845600"/>
              <a:gd name="connsiteY11" fmla="*/ 1985750 h 2074460"/>
              <a:gd name="connsiteX12" fmla="*/ 880291 w 2845600"/>
              <a:gd name="connsiteY12" fmla="*/ 1767386 h 2074460"/>
              <a:gd name="connsiteX13" fmla="*/ 1214661 w 2845600"/>
              <a:gd name="connsiteY13" fmla="*/ 1378425 h 2074460"/>
              <a:gd name="connsiteX14" fmla="*/ 1535384 w 2845600"/>
              <a:gd name="connsiteY14" fmla="*/ 1262418 h 2074460"/>
              <a:gd name="connsiteX15" fmla="*/ 2013055 w 2845600"/>
              <a:gd name="connsiteY15" fmla="*/ 1269243 h 2074460"/>
              <a:gd name="connsiteX16" fmla="*/ 2661324 w 2845600"/>
              <a:gd name="connsiteY16" fmla="*/ 1289714 h 2074460"/>
              <a:gd name="connsiteX17" fmla="*/ 2797801 w 2845600"/>
              <a:gd name="connsiteY17" fmla="*/ 1460311 h 2074460"/>
              <a:gd name="connsiteX18" fmla="*/ 2770506 w 2845600"/>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13055 w 2845569"/>
              <a:gd name="connsiteY15" fmla="*/ 1269243 h 2074460"/>
              <a:gd name="connsiteX16" fmla="*/ 2661324 w 2845569"/>
              <a:gd name="connsiteY16" fmla="*/ 1289714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13055 w 2845569"/>
              <a:gd name="connsiteY15" fmla="*/ 1269243 h 2074460"/>
              <a:gd name="connsiteX16" fmla="*/ 2661324 w 2845569"/>
              <a:gd name="connsiteY16" fmla="*/ 1289714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13055 w 2845569"/>
              <a:gd name="connsiteY15" fmla="*/ 1269243 h 2074460"/>
              <a:gd name="connsiteX16" fmla="*/ 2558966 w 2845569"/>
              <a:gd name="connsiteY16" fmla="*/ 1228299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02267 w 2845569"/>
              <a:gd name="connsiteY17" fmla="*/ 1521726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70506 w 2845569"/>
              <a:gd name="connsiteY17"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70506 w 2845569"/>
              <a:gd name="connsiteY17"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93085 w 2845569"/>
              <a:gd name="connsiteY16" fmla="*/ 1296538 h 2074460"/>
              <a:gd name="connsiteX17" fmla="*/ 2770506 w 2845569"/>
              <a:gd name="connsiteY17" fmla="*/ 2074460 h 2074460"/>
              <a:gd name="connsiteX0" fmla="*/ 723342 w 2770506"/>
              <a:gd name="connsiteY0" fmla="*/ 0 h 2060813"/>
              <a:gd name="connsiteX1" fmla="*/ 2258716 w 2770506"/>
              <a:gd name="connsiteY1" fmla="*/ 696037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108591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108591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108591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108591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34882 w 2770506"/>
              <a:gd name="connsiteY12" fmla="*/ 1671853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34882 w 2770506"/>
              <a:gd name="connsiteY12" fmla="*/ 1671853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69002 w 2770506"/>
              <a:gd name="connsiteY12" fmla="*/ 1637734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69002 w 2770506"/>
              <a:gd name="connsiteY12" fmla="*/ 1637734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82649 w 2770506"/>
              <a:gd name="connsiteY12" fmla="*/ 1569495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48692 w 2770506"/>
              <a:gd name="connsiteY9" fmla="*/ 1610304 h 2060813"/>
              <a:gd name="connsiteX10" fmla="*/ 736989 w 2770506"/>
              <a:gd name="connsiteY10" fmla="*/ 1801506 h 2060813"/>
              <a:gd name="connsiteX11" fmla="*/ 832524 w 2770506"/>
              <a:gd name="connsiteY11" fmla="*/ 1972103 h 2060813"/>
              <a:gd name="connsiteX12" fmla="*/ 982649 w 2770506"/>
              <a:gd name="connsiteY12" fmla="*/ 1569495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48692 w 2770506"/>
              <a:gd name="connsiteY9" fmla="*/ 1610304 h 2060813"/>
              <a:gd name="connsiteX10" fmla="*/ 742965 w 2770506"/>
              <a:gd name="connsiteY10" fmla="*/ 1705882 h 2060813"/>
              <a:gd name="connsiteX11" fmla="*/ 832524 w 2770506"/>
              <a:gd name="connsiteY11" fmla="*/ 1972103 h 2060813"/>
              <a:gd name="connsiteX12" fmla="*/ 982649 w 2770506"/>
              <a:gd name="connsiteY12" fmla="*/ 1569495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481 w 2770645"/>
              <a:gd name="connsiteY0" fmla="*/ 0 h 2060813"/>
              <a:gd name="connsiteX1" fmla="*/ 2006371 w 2770645"/>
              <a:gd name="connsiteY1" fmla="*/ 539088 h 2060813"/>
              <a:gd name="connsiteX2" fmla="*/ 2108728 w 2770645"/>
              <a:gd name="connsiteY2" fmla="*/ 1112295 h 2060813"/>
              <a:gd name="connsiteX3" fmla="*/ 1419516 w 2770645"/>
              <a:gd name="connsiteY3" fmla="*/ 1173708 h 2060813"/>
              <a:gd name="connsiteX4" fmla="*/ 1003261 w 2770645"/>
              <a:gd name="connsiteY4" fmla="*/ 1357953 h 2060813"/>
              <a:gd name="connsiteX5" fmla="*/ 675713 w 2770645"/>
              <a:gd name="connsiteY5" fmla="*/ 1569494 h 2060813"/>
              <a:gd name="connsiteX6" fmla="*/ 177571 w 2770645"/>
              <a:gd name="connsiteY6" fmla="*/ 1617260 h 2060813"/>
              <a:gd name="connsiteX7" fmla="*/ 149 w 2770645"/>
              <a:gd name="connsiteY7" fmla="*/ 1992574 h 2060813"/>
              <a:gd name="connsiteX8" fmla="*/ 152816 w 2770645"/>
              <a:gd name="connsiteY8" fmla="*/ 1707576 h 2060813"/>
              <a:gd name="connsiteX9" fmla="*/ 448831 w 2770645"/>
              <a:gd name="connsiteY9" fmla="*/ 1610304 h 2060813"/>
              <a:gd name="connsiteX10" fmla="*/ 743104 w 2770645"/>
              <a:gd name="connsiteY10" fmla="*/ 1705882 h 2060813"/>
              <a:gd name="connsiteX11" fmla="*/ 832663 w 2770645"/>
              <a:gd name="connsiteY11" fmla="*/ 1972103 h 2060813"/>
              <a:gd name="connsiteX12" fmla="*/ 982788 w 2770645"/>
              <a:gd name="connsiteY12" fmla="*/ 1569495 h 2060813"/>
              <a:gd name="connsiteX13" fmla="*/ 1214800 w 2770645"/>
              <a:gd name="connsiteY13" fmla="*/ 1364778 h 2060813"/>
              <a:gd name="connsiteX14" fmla="*/ 1535523 w 2770645"/>
              <a:gd name="connsiteY14" fmla="*/ 1248771 h 2060813"/>
              <a:gd name="connsiteX15" fmla="*/ 2040490 w 2770645"/>
              <a:gd name="connsiteY15" fmla="*/ 1228301 h 2060813"/>
              <a:gd name="connsiteX16" fmla="*/ 2593224 w 2770645"/>
              <a:gd name="connsiteY16" fmla="*/ 1282891 h 2060813"/>
              <a:gd name="connsiteX17" fmla="*/ 2770645 w 2770645"/>
              <a:gd name="connsiteY17" fmla="*/ 2060813 h 2060813"/>
              <a:gd name="connsiteX0" fmla="*/ 723481 w 2770645"/>
              <a:gd name="connsiteY0" fmla="*/ 0 h 2060813"/>
              <a:gd name="connsiteX1" fmla="*/ 2006371 w 2770645"/>
              <a:gd name="connsiteY1" fmla="*/ 539088 h 2060813"/>
              <a:gd name="connsiteX2" fmla="*/ 2108728 w 2770645"/>
              <a:gd name="connsiteY2" fmla="*/ 1112295 h 2060813"/>
              <a:gd name="connsiteX3" fmla="*/ 1419516 w 2770645"/>
              <a:gd name="connsiteY3" fmla="*/ 1173708 h 2060813"/>
              <a:gd name="connsiteX4" fmla="*/ 1003261 w 2770645"/>
              <a:gd name="connsiteY4" fmla="*/ 1357953 h 2060813"/>
              <a:gd name="connsiteX5" fmla="*/ 675713 w 2770645"/>
              <a:gd name="connsiteY5" fmla="*/ 1569494 h 2060813"/>
              <a:gd name="connsiteX6" fmla="*/ 177571 w 2770645"/>
              <a:gd name="connsiteY6" fmla="*/ 1617260 h 2060813"/>
              <a:gd name="connsiteX7" fmla="*/ 149 w 2770645"/>
              <a:gd name="connsiteY7" fmla="*/ 1992574 h 2060813"/>
              <a:gd name="connsiteX8" fmla="*/ 152816 w 2770645"/>
              <a:gd name="connsiteY8" fmla="*/ 1707576 h 2060813"/>
              <a:gd name="connsiteX9" fmla="*/ 448831 w 2770645"/>
              <a:gd name="connsiteY9" fmla="*/ 1610304 h 2060813"/>
              <a:gd name="connsiteX10" fmla="*/ 743104 w 2770645"/>
              <a:gd name="connsiteY10" fmla="*/ 1705882 h 2060813"/>
              <a:gd name="connsiteX11" fmla="*/ 832663 w 2770645"/>
              <a:gd name="connsiteY11" fmla="*/ 1972103 h 2060813"/>
              <a:gd name="connsiteX12" fmla="*/ 982788 w 2770645"/>
              <a:gd name="connsiteY12" fmla="*/ 1569495 h 2060813"/>
              <a:gd name="connsiteX13" fmla="*/ 1214800 w 2770645"/>
              <a:gd name="connsiteY13" fmla="*/ 1364778 h 2060813"/>
              <a:gd name="connsiteX14" fmla="*/ 1535523 w 2770645"/>
              <a:gd name="connsiteY14" fmla="*/ 1248771 h 2060813"/>
              <a:gd name="connsiteX15" fmla="*/ 2040490 w 2770645"/>
              <a:gd name="connsiteY15" fmla="*/ 1228301 h 2060813"/>
              <a:gd name="connsiteX16" fmla="*/ 2593224 w 2770645"/>
              <a:gd name="connsiteY16" fmla="*/ 1282891 h 2060813"/>
              <a:gd name="connsiteX17" fmla="*/ 2770645 w 2770645"/>
              <a:gd name="connsiteY17" fmla="*/ 2060813 h 2060813"/>
              <a:gd name="connsiteX0" fmla="*/ 723481 w 2770645"/>
              <a:gd name="connsiteY0" fmla="*/ 0 h 2060813"/>
              <a:gd name="connsiteX1" fmla="*/ 2006371 w 2770645"/>
              <a:gd name="connsiteY1" fmla="*/ 539088 h 2060813"/>
              <a:gd name="connsiteX2" fmla="*/ 2108728 w 2770645"/>
              <a:gd name="connsiteY2" fmla="*/ 1112295 h 2060813"/>
              <a:gd name="connsiteX3" fmla="*/ 1419516 w 2770645"/>
              <a:gd name="connsiteY3" fmla="*/ 1173708 h 2060813"/>
              <a:gd name="connsiteX4" fmla="*/ 1003261 w 2770645"/>
              <a:gd name="connsiteY4" fmla="*/ 1357953 h 2060813"/>
              <a:gd name="connsiteX5" fmla="*/ 669736 w 2770645"/>
              <a:gd name="connsiteY5" fmla="*/ 1551564 h 2060813"/>
              <a:gd name="connsiteX6" fmla="*/ 177571 w 2770645"/>
              <a:gd name="connsiteY6" fmla="*/ 1617260 h 2060813"/>
              <a:gd name="connsiteX7" fmla="*/ 149 w 2770645"/>
              <a:gd name="connsiteY7" fmla="*/ 1992574 h 2060813"/>
              <a:gd name="connsiteX8" fmla="*/ 152816 w 2770645"/>
              <a:gd name="connsiteY8" fmla="*/ 1707576 h 2060813"/>
              <a:gd name="connsiteX9" fmla="*/ 448831 w 2770645"/>
              <a:gd name="connsiteY9" fmla="*/ 1610304 h 2060813"/>
              <a:gd name="connsiteX10" fmla="*/ 743104 w 2770645"/>
              <a:gd name="connsiteY10" fmla="*/ 1705882 h 2060813"/>
              <a:gd name="connsiteX11" fmla="*/ 832663 w 2770645"/>
              <a:gd name="connsiteY11" fmla="*/ 1972103 h 2060813"/>
              <a:gd name="connsiteX12" fmla="*/ 982788 w 2770645"/>
              <a:gd name="connsiteY12" fmla="*/ 1569495 h 2060813"/>
              <a:gd name="connsiteX13" fmla="*/ 1214800 w 2770645"/>
              <a:gd name="connsiteY13" fmla="*/ 1364778 h 2060813"/>
              <a:gd name="connsiteX14" fmla="*/ 1535523 w 2770645"/>
              <a:gd name="connsiteY14" fmla="*/ 1248771 h 2060813"/>
              <a:gd name="connsiteX15" fmla="*/ 2040490 w 2770645"/>
              <a:gd name="connsiteY15" fmla="*/ 1228301 h 2060813"/>
              <a:gd name="connsiteX16" fmla="*/ 2593224 w 2770645"/>
              <a:gd name="connsiteY16" fmla="*/ 1282891 h 2060813"/>
              <a:gd name="connsiteX17" fmla="*/ 2770645 w 2770645"/>
              <a:gd name="connsiteY17" fmla="*/ 2060813 h 2060813"/>
              <a:gd name="connsiteX0" fmla="*/ 723420 w 2770584"/>
              <a:gd name="connsiteY0" fmla="*/ 0 h 2060813"/>
              <a:gd name="connsiteX1" fmla="*/ 2006310 w 2770584"/>
              <a:gd name="connsiteY1" fmla="*/ 539088 h 2060813"/>
              <a:gd name="connsiteX2" fmla="*/ 2108667 w 2770584"/>
              <a:gd name="connsiteY2" fmla="*/ 1112295 h 2060813"/>
              <a:gd name="connsiteX3" fmla="*/ 1419455 w 2770584"/>
              <a:gd name="connsiteY3" fmla="*/ 1173708 h 2060813"/>
              <a:gd name="connsiteX4" fmla="*/ 1003200 w 2770584"/>
              <a:gd name="connsiteY4" fmla="*/ 1357953 h 2060813"/>
              <a:gd name="connsiteX5" fmla="*/ 669675 w 2770584"/>
              <a:gd name="connsiteY5" fmla="*/ 1551564 h 2060813"/>
              <a:gd name="connsiteX6" fmla="*/ 171534 w 2770584"/>
              <a:gd name="connsiteY6" fmla="*/ 1599330 h 2060813"/>
              <a:gd name="connsiteX7" fmla="*/ 88 w 2770584"/>
              <a:gd name="connsiteY7" fmla="*/ 1992574 h 2060813"/>
              <a:gd name="connsiteX8" fmla="*/ 152755 w 2770584"/>
              <a:gd name="connsiteY8" fmla="*/ 1707576 h 2060813"/>
              <a:gd name="connsiteX9" fmla="*/ 448770 w 2770584"/>
              <a:gd name="connsiteY9" fmla="*/ 1610304 h 2060813"/>
              <a:gd name="connsiteX10" fmla="*/ 743043 w 2770584"/>
              <a:gd name="connsiteY10" fmla="*/ 1705882 h 2060813"/>
              <a:gd name="connsiteX11" fmla="*/ 832602 w 2770584"/>
              <a:gd name="connsiteY11" fmla="*/ 1972103 h 2060813"/>
              <a:gd name="connsiteX12" fmla="*/ 982727 w 2770584"/>
              <a:gd name="connsiteY12" fmla="*/ 1569495 h 2060813"/>
              <a:gd name="connsiteX13" fmla="*/ 1214739 w 2770584"/>
              <a:gd name="connsiteY13" fmla="*/ 1364778 h 2060813"/>
              <a:gd name="connsiteX14" fmla="*/ 1535462 w 2770584"/>
              <a:gd name="connsiteY14" fmla="*/ 1248771 h 2060813"/>
              <a:gd name="connsiteX15" fmla="*/ 2040429 w 2770584"/>
              <a:gd name="connsiteY15" fmla="*/ 1228301 h 2060813"/>
              <a:gd name="connsiteX16" fmla="*/ 2593163 w 2770584"/>
              <a:gd name="connsiteY16" fmla="*/ 1282891 h 2060813"/>
              <a:gd name="connsiteX17" fmla="*/ 2770584 w 2770584"/>
              <a:gd name="connsiteY17" fmla="*/ 2060813 h 20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70584" h="2060813">
                <a:moveTo>
                  <a:pt x="723420" y="0"/>
                </a:moveTo>
                <a:cubicBezTo>
                  <a:pt x="707213" y="471702"/>
                  <a:pt x="1079401" y="551599"/>
                  <a:pt x="2006310" y="539088"/>
                </a:cubicBezTo>
                <a:cubicBezTo>
                  <a:pt x="2302373" y="535092"/>
                  <a:pt x="2206476" y="1006525"/>
                  <a:pt x="2108667" y="1112295"/>
                </a:cubicBezTo>
                <a:cubicBezTo>
                  <a:pt x="2010858" y="1218065"/>
                  <a:pt x="1603699" y="1132765"/>
                  <a:pt x="1419455" y="1173708"/>
                </a:cubicBezTo>
                <a:cubicBezTo>
                  <a:pt x="1235211" y="1214651"/>
                  <a:pt x="1128163" y="1294977"/>
                  <a:pt x="1003200" y="1357953"/>
                </a:cubicBezTo>
                <a:cubicBezTo>
                  <a:pt x="878237" y="1420929"/>
                  <a:pt x="808286" y="1511334"/>
                  <a:pt x="669675" y="1551564"/>
                </a:cubicBezTo>
                <a:cubicBezTo>
                  <a:pt x="531064" y="1591794"/>
                  <a:pt x="283132" y="1525828"/>
                  <a:pt x="171534" y="1599330"/>
                </a:cubicBezTo>
                <a:cubicBezTo>
                  <a:pt x="59936" y="1672832"/>
                  <a:pt x="3218" y="1974533"/>
                  <a:pt x="88" y="1992574"/>
                </a:cubicBezTo>
                <a:cubicBezTo>
                  <a:pt x="-3042" y="2010615"/>
                  <a:pt x="77975" y="1771288"/>
                  <a:pt x="152755" y="1707576"/>
                </a:cubicBezTo>
                <a:cubicBezTo>
                  <a:pt x="227535" y="1643864"/>
                  <a:pt x="354373" y="1612579"/>
                  <a:pt x="448770" y="1610304"/>
                </a:cubicBezTo>
                <a:cubicBezTo>
                  <a:pt x="543167" y="1608029"/>
                  <a:pt x="679071" y="1645582"/>
                  <a:pt x="743043" y="1705882"/>
                </a:cubicBezTo>
                <a:cubicBezTo>
                  <a:pt x="807015" y="1766182"/>
                  <a:pt x="808718" y="1980064"/>
                  <a:pt x="832602" y="1972103"/>
                </a:cubicBezTo>
                <a:cubicBezTo>
                  <a:pt x="870232" y="1779837"/>
                  <a:pt x="878095" y="1663892"/>
                  <a:pt x="982727" y="1569495"/>
                </a:cubicBezTo>
                <a:cubicBezTo>
                  <a:pt x="1071522" y="1489386"/>
                  <a:pt x="1122617" y="1418232"/>
                  <a:pt x="1214739" y="1364778"/>
                </a:cubicBezTo>
                <a:cubicBezTo>
                  <a:pt x="1306861" y="1311324"/>
                  <a:pt x="1397847" y="1271517"/>
                  <a:pt x="1535462" y="1248771"/>
                </a:cubicBezTo>
                <a:cubicBezTo>
                  <a:pt x="1673077" y="1226025"/>
                  <a:pt x="1864146" y="1222614"/>
                  <a:pt x="2040429" y="1228301"/>
                </a:cubicBezTo>
                <a:cubicBezTo>
                  <a:pt x="2216712" y="1233988"/>
                  <a:pt x="2471471" y="1144139"/>
                  <a:pt x="2593163" y="1282891"/>
                </a:cubicBezTo>
                <a:cubicBezTo>
                  <a:pt x="2714855" y="1421643"/>
                  <a:pt x="2760633" y="1427330"/>
                  <a:pt x="2770584" y="2060813"/>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92957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3BBEB915-74E7-0A4E-9E68-09F26EB04235}"/>
              </a:ext>
            </a:extLst>
          </p:cNvPr>
          <p:cNvSpPr/>
          <p:nvPr/>
        </p:nvSpPr>
        <p:spPr bwMode="auto">
          <a:xfrm>
            <a:off x="609600" y="4061332"/>
            <a:ext cx="4962002" cy="12954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44" name="Rectangle 143">
            <a:extLst>
              <a:ext uri="{FF2B5EF4-FFF2-40B4-BE49-F238E27FC236}">
                <a16:creationId xmlns:a16="http://schemas.microsoft.com/office/drawing/2014/main" id="{207E4899-FF74-5256-5A09-3AB61EA44891}"/>
              </a:ext>
            </a:extLst>
          </p:cNvPr>
          <p:cNvSpPr/>
          <p:nvPr/>
        </p:nvSpPr>
        <p:spPr bwMode="auto">
          <a:xfrm>
            <a:off x="3352800" y="3140015"/>
            <a:ext cx="2212569" cy="83139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46" name="Rectangle 145">
            <a:extLst>
              <a:ext uri="{FF2B5EF4-FFF2-40B4-BE49-F238E27FC236}">
                <a16:creationId xmlns:a16="http://schemas.microsoft.com/office/drawing/2014/main" id="{100857CA-6996-96A2-762E-5F5209586F13}"/>
              </a:ext>
            </a:extLst>
          </p:cNvPr>
          <p:cNvSpPr/>
          <p:nvPr/>
        </p:nvSpPr>
        <p:spPr bwMode="auto">
          <a:xfrm>
            <a:off x="609599" y="3124093"/>
            <a:ext cx="2212569" cy="83139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10" name="Rectangle 109">
            <a:extLst>
              <a:ext uri="{FF2B5EF4-FFF2-40B4-BE49-F238E27FC236}">
                <a16:creationId xmlns:a16="http://schemas.microsoft.com/office/drawing/2014/main" id="{D6679B68-6418-199B-71E8-0C026DB1AF8F}"/>
              </a:ext>
            </a:extLst>
          </p:cNvPr>
          <p:cNvSpPr/>
          <p:nvPr/>
        </p:nvSpPr>
        <p:spPr bwMode="auto">
          <a:xfrm>
            <a:off x="680258" y="366649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sp>
        <p:nvSpPr>
          <p:cNvPr id="112" name="Rectangle 111">
            <a:extLst>
              <a:ext uri="{FF2B5EF4-FFF2-40B4-BE49-F238E27FC236}">
                <a16:creationId xmlns:a16="http://schemas.microsoft.com/office/drawing/2014/main" id="{8E4BBFCA-A688-2512-E8F4-E29615302185}"/>
              </a:ext>
            </a:extLst>
          </p:cNvPr>
          <p:cNvSpPr/>
          <p:nvPr/>
        </p:nvSpPr>
        <p:spPr bwMode="auto">
          <a:xfrm>
            <a:off x="1830185" y="366649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sp>
        <p:nvSpPr>
          <p:cNvPr id="114" name="Rectangle 113">
            <a:extLst>
              <a:ext uri="{FF2B5EF4-FFF2-40B4-BE49-F238E27FC236}">
                <a16:creationId xmlns:a16="http://schemas.microsoft.com/office/drawing/2014/main" id="{86D07D06-A201-F17F-2888-264EF170B10C}"/>
              </a:ext>
            </a:extLst>
          </p:cNvPr>
          <p:cNvSpPr/>
          <p:nvPr/>
        </p:nvSpPr>
        <p:spPr bwMode="auto">
          <a:xfrm>
            <a:off x="3423458" y="366649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sp>
        <p:nvSpPr>
          <p:cNvPr id="116" name="Rectangle 115">
            <a:extLst>
              <a:ext uri="{FF2B5EF4-FFF2-40B4-BE49-F238E27FC236}">
                <a16:creationId xmlns:a16="http://schemas.microsoft.com/office/drawing/2014/main" id="{00AC7B26-A5DE-3C90-8730-957DD8F29807}"/>
              </a:ext>
            </a:extLst>
          </p:cNvPr>
          <p:cNvSpPr/>
          <p:nvPr/>
        </p:nvSpPr>
        <p:spPr bwMode="auto">
          <a:xfrm>
            <a:off x="4573385" y="366649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sp>
        <p:nvSpPr>
          <p:cNvPr id="118" name="Rectangle 117">
            <a:extLst>
              <a:ext uri="{FF2B5EF4-FFF2-40B4-BE49-F238E27FC236}">
                <a16:creationId xmlns:a16="http://schemas.microsoft.com/office/drawing/2014/main" id="{FB276C3A-78E4-45FF-CB4A-C13D396E4C22}"/>
              </a:ext>
            </a:extLst>
          </p:cNvPr>
          <p:cNvSpPr/>
          <p:nvPr/>
        </p:nvSpPr>
        <p:spPr bwMode="auto">
          <a:xfrm>
            <a:off x="680258" y="4114800"/>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sp>
        <p:nvSpPr>
          <p:cNvPr id="120" name="Rectangle 119">
            <a:extLst>
              <a:ext uri="{FF2B5EF4-FFF2-40B4-BE49-F238E27FC236}">
                <a16:creationId xmlns:a16="http://schemas.microsoft.com/office/drawing/2014/main" id="{16CD692C-5BE9-63E3-004A-C7E51DD03C85}"/>
              </a:ext>
            </a:extLst>
          </p:cNvPr>
          <p:cNvSpPr/>
          <p:nvPr/>
        </p:nvSpPr>
        <p:spPr bwMode="auto">
          <a:xfrm>
            <a:off x="1830185" y="4114800"/>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sp>
        <p:nvSpPr>
          <p:cNvPr id="122" name="Rectangle 121">
            <a:extLst>
              <a:ext uri="{FF2B5EF4-FFF2-40B4-BE49-F238E27FC236}">
                <a16:creationId xmlns:a16="http://schemas.microsoft.com/office/drawing/2014/main" id="{DF386C98-BE5B-B57D-DF3F-D0D5D85646A7}"/>
              </a:ext>
            </a:extLst>
          </p:cNvPr>
          <p:cNvSpPr/>
          <p:nvPr/>
        </p:nvSpPr>
        <p:spPr bwMode="auto">
          <a:xfrm>
            <a:off x="3423458" y="4114800"/>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sp>
        <p:nvSpPr>
          <p:cNvPr id="124" name="Rectangle 123">
            <a:extLst>
              <a:ext uri="{FF2B5EF4-FFF2-40B4-BE49-F238E27FC236}">
                <a16:creationId xmlns:a16="http://schemas.microsoft.com/office/drawing/2014/main" id="{504D413B-29B5-B93E-00EF-558679A6C022}"/>
              </a:ext>
            </a:extLst>
          </p:cNvPr>
          <p:cNvSpPr/>
          <p:nvPr/>
        </p:nvSpPr>
        <p:spPr bwMode="auto">
          <a:xfrm>
            <a:off x="4573385" y="4114800"/>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sp>
        <p:nvSpPr>
          <p:cNvPr id="37" name="Rectangle 36">
            <a:extLst>
              <a:ext uri="{FF2B5EF4-FFF2-40B4-BE49-F238E27FC236}">
                <a16:creationId xmlns:a16="http://schemas.microsoft.com/office/drawing/2014/main" id="{D037EF46-00F2-57A7-A646-38971709D68C}"/>
              </a:ext>
            </a:extLst>
          </p:cNvPr>
          <p:cNvSpPr/>
          <p:nvPr/>
        </p:nvSpPr>
        <p:spPr bwMode="auto">
          <a:xfrm>
            <a:off x="603367" y="2057400"/>
            <a:ext cx="4962002" cy="983576"/>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 name="Title 1"/>
          <p:cNvSpPr>
            <a:spLocks noGrp="1"/>
          </p:cNvSpPr>
          <p:nvPr>
            <p:ph type="title"/>
          </p:nvPr>
        </p:nvSpPr>
        <p:spPr/>
        <p:txBody>
          <a:bodyPr anchor="ctr"/>
          <a:lstStyle/>
          <a:p>
            <a:pPr algn="ctr"/>
            <a:r>
              <a:rPr lang="en-US" dirty="0"/>
              <a:t>[9b] … and the delays are worsened in a flattened architecture</a:t>
            </a:r>
            <a:endParaRPr lang="en-AU" dirty="0"/>
          </a:p>
        </p:txBody>
      </p:sp>
      <p:sp>
        <p:nvSpPr>
          <p:cNvPr id="3" name="Content Placeholder 2"/>
          <p:cNvSpPr>
            <a:spLocks noGrp="1"/>
          </p:cNvSpPr>
          <p:nvPr>
            <p:ph idx="1"/>
          </p:nvPr>
        </p:nvSpPr>
        <p:spPr>
          <a:xfrm>
            <a:off x="6172199" y="1981200"/>
            <a:ext cx="2438395" cy="4114800"/>
          </a:xfrm>
        </p:spPr>
        <p:txBody>
          <a:bodyPr/>
          <a:lstStyle/>
          <a:p>
            <a:pPr lvl="1"/>
            <a:r>
              <a:rPr lang="en-US" sz="1600" dirty="0"/>
              <a:t>Bolded items are worse: as shown, now 5x network hops compared to legacy</a:t>
            </a:r>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34</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sp>
        <p:nvSpPr>
          <p:cNvPr id="6" name="Rectangle 5">
            <a:extLst>
              <a:ext uri="{FF2B5EF4-FFF2-40B4-BE49-F238E27FC236}">
                <a16:creationId xmlns:a16="http://schemas.microsoft.com/office/drawing/2014/main" id="{11892198-BF7C-ABD9-6C6E-5C1AFA7A187C}"/>
              </a:ext>
            </a:extLst>
          </p:cNvPr>
          <p:cNvSpPr/>
          <p:nvPr/>
        </p:nvSpPr>
        <p:spPr bwMode="auto">
          <a:xfrm>
            <a:off x="685800" y="2133493"/>
            <a:ext cx="48006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mj-lt"/>
              </a:rPr>
              <a:t>AP Roaming MLD</a:t>
            </a:r>
          </a:p>
        </p:txBody>
      </p:sp>
      <p:sp>
        <p:nvSpPr>
          <p:cNvPr id="7" name="Rectangle 6">
            <a:extLst>
              <a:ext uri="{FF2B5EF4-FFF2-40B4-BE49-F238E27FC236}">
                <a16:creationId xmlns:a16="http://schemas.microsoft.com/office/drawing/2014/main" id="{B9022EDC-60D6-7231-5622-9E9CDCC01B39}"/>
              </a:ext>
            </a:extLst>
          </p:cNvPr>
          <p:cNvSpPr/>
          <p:nvPr/>
        </p:nvSpPr>
        <p:spPr bwMode="auto">
          <a:xfrm>
            <a:off x="685800" y="2362093"/>
            <a:ext cx="2743200" cy="609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27432" tIns="45720" rIns="27432"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TX: buffer, and send on one (or more) links; </a:t>
            </a:r>
            <a:r>
              <a:rPr kumimoji="0" lang="en-US" sz="1050" b="1" i="0" u="none" strike="noStrike" cap="none" normalizeH="0" baseline="0" dirty="0">
                <a:ln>
                  <a:noFill/>
                </a:ln>
                <a:solidFill>
                  <a:schemeClr val="tx1"/>
                </a:solidFill>
                <a:effectLst/>
                <a:latin typeface="+mj-lt"/>
              </a:rPr>
              <a:t>if the first try fails or retries persistently fail, retry on another link</a:t>
            </a:r>
          </a:p>
        </p:txBody>
      </p:sp>
      <p:sp>
        <p:nvSpPr>
          <p:cNvPr id="8" name="Rectangle 7">
            <a:extLst>
              <a:ext uri="{FF2B5EF4-FFF2-40B4-BE49-F238E27FC236}">
                <a16:creationId xmlns:a16="http://schemas.microsoft.com/office/drawing/2014/main" id="{BF9086AA-86DD-BF53-DFB8-6260D49B9BCB}"/>
              </a:ext>
            </a:extLst>
          </p:cNvPr>
          <p:cNvSpPr/>
          <p:nvPr/>
        </p:nvSpPr>
        <p:spPr bwMode="auto">
          <a:xfrm>
            <a:off x="3429000" y="2362093"/>
            <a:ext cx="2057400" cy="609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27432" tIns="45720" rIns="27432"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a:latin typeface="+mj-lt"/>
              </a:rPr>
              <a:t>R</a:t>
            </a:r>
            <a:r>
              <a:rPr kumimoji="0" lang="en-US" sz="1050" i="0" u="none" strike="noStrike" cap="none" normalizeH="0" baseline="0" dirty="0">
                <a:ln>
                  <a:noFill/>
                </a:ln>
                <a:solidFill>
                  <a:schemeClr val="tx1"/>
                </a:solidFill>
                <a:effectLst/>
                <a:latin typeface="+mj-lt"/>
              </a:rPr>
              <a:t>X: </a:t>
            </a:r>
            <a:r>
              <a:rPr lang="en-US" sz="1050" b="1" dirty="0">
                <a:latin typeface="+mj-lt"/>
              </a:rPr>
              <a:t>merge frames in </a:t>
            </a:r>
            <a:r>
              <a:rPr kumimoji="0" lang="en-US" sz="1050" b="1" i="0" u="none" strike="noStrike" cap="none" normalizeH="0" baseline="0" dirty="0">
                <a:ln>
                  <a:noFill/>
                </a:ln>
                <a:solidFill>
                  <a:schemeClr val="tx1"/>
                </a:solidFill>
                <a:effectLst/>
                <a:latin typeface="+mj-lt"/>
              </a:rPr>
              <a:t>reorder buffer </a:t>
            </a:r>
            <a:r>
              <a:rPr kumimoji="0" lang="en-US" sz="1050" i="0" u="none" strike="noStrike" cap="none" normalizeH="0" baseline="0" dirty="0">
                <a:ln>
                  <a:noFill/>
                </a:ln>
                <a:solidFill>
                  <a:schemeClr val="tx1"/>
                </a:solidFill>
                <a:effectLst/>
                <a:latin typeface="+mj-lt"/>
              </a:rPr>
              <a:t>and release de-duped &amp; ordered frames</a:t>
            </a:r>
          </a:p>
        </p:txBody>
      </p:sp>
      <p:cxnSp>
        <p:nvCxnSpPr>
          <p:cNvPr id="36" name="Straight Arrow Connector 35">
            <a:extLst>
              <a:ext uri="{FF2B5EF4-FFF2-40B4-BE49-F238E27FC236}">
                <a16:creationId xmlns:a16="http://schemas.microsoft.com/office/drawing/2014/main" id="{45B25A55-7924-F165-6527-EE6005E8EA27}"/>
              </a:ext>
            </a:extLst>
          </p:cNvPr>
          <p:cNvCxnSpPr>
            <a:cxnSpLocks/>
          </p:cNvCxnSpPr>
          <p:nvPr/>
        </p:nvCxnSpPr>
        <p:spPr bwMode="auto">
          <a:xfrm flipH="1">
            <a:off x="1137458" y="2971693"/>
            <a:ext cx="2286000" cy="694805"/>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39" name="Straight Arrow Connector 38">
            <a:extLst>
              <a:ext uri="{FF2B5EF4-FFF2-40B4-BE49-F238E27FC236}">
                <a16:creationId xmlns:a16="http://schemas.microsoft.com/office/drawing/2014/main" id="{B55C97F9-C0C8-7A70-5D38-C7239E187CDE}"/>
              </a:ext>
            </a:extLst>
          </p:cNvPr>
          <p:cNvCxnSpPr>
            <a:cxnSpLocks/>
          </p:cNvCxnSpPr>
          <p:nvPr/>
        </p:nvCxnSpPr>
        <p:spPr bwMode="auto">
          <a:xfrm flipH="1">
            <a:off x="2287385" y="2971693"/>
            <a:ext cx="1136073" cy="694805"/>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42" name="Straight Arrow Connector 41">
            <a:extLst>
              <a:ext uri="{FF2B5EF4-FFF2-40B4-BE49-F238E27FC236}">
                <a16:creationId xmlns:a16="http://schemas.microsoft.com/office/drawing/2014/main" id="{EF783931-6930-D020-5F70-8A7DB59F694F}"/>
              </a:ext>
            </a:extLst>
          </p:cNvPr>
          <p:cNvCxnSpPr>
            <a:cxnSpLocks/>
            <a:endCxn id="116" idx="0"/>
          </p:cNvCxnSpPr>
          <p:nvPr/>
        </p:nvCxnSpPr>
        <p:spPr bwMode="auto">
          <a:xfrm>
            <a:off x="3423458" y="2971693"/>
            <a:ext cx="1607127" cy="694805"/>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45" name="Straight Arrow Connector 44">
            <a:extLst>
              <a:ext uri="{FF2B5EF4-FFF2-40B4-BE49-F238E27FC236}">
                <a16:creationId xmlns:a16="http://schemas.microsoft.com/office/drawing/2014/main" id="{B21CB9D9-18A8-8286-F3A4-4CE854A60A6B}"/>
              </a:ext>
            </a:extLst>
          </p:cNvPr>
          <p:cNvCxnSpPr>
            <a:cxnSpLocks/>
            <a:endCxn id="114" idx="0"/>
          </p:cNvCxnSpPr>
          <p:nvPr/>
        </p:nvCxnSpPr>
        <p:spPr bwMode="auto">
          <a:xfrm>
            <a:off x="3423458" y="2971693"/>
            <a:ext cx="457200" cy="694805"/>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68" name="Straight Arrow Connector 67">
            <a:extLst>
              <a:ext uri="{FF2B5EF4-FFF2-40B4-BE49-F238E27FC236}">
                <a16:creationId xmlns:a16="http://schemas.microsoft.com/office/drawing/2014/main" id="{C3135C6C-5C7A-3EA6-6299-F7F7B8B855E0}"/>
              </a:ext>
            </a:extLst>
          </p:cNvPr>
          <p:cNvCxnSpPr>
            <a:cxnSpLocks/>
          </p:cNvCxnSpPr>
          <p:nvPr/>
        </p:nvCxnSpPr>
        <p:spPr bwMode="auto">
          <a:xfrm>
            <a:off x="1137458" y="3894513"/>
            <a:ext cx="0" cy="21800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72" name="Straight Arrow Connector 71">
            <a:extLst>
              <a:ext uri="{FF2B5EF4-FFF2-40B4-BE49-F238E27FC236}">
                <a16:creationId xmlns:a16="http://schemas.microsoft.com/office/drawing/2014/main" id="{2EE22431-652E-EA4A-D152-719668727458}"/>
              </a:ext>
            </a:extLst>
          </p:cNvPr>
          <p:cNvCxnSpPr>
            <a:cxnSpLocks/>
          </p:cNvCxnSpPr>
          <p:nvPr/>
        </p:nvCxnSpPr>
        <p:spPr bwMode="auto">
          <a:xfrm>
            <a:off x="2287385" y="3894513"/>
            <a:ext cx="0" cy="21800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73" name="Straight Arrow Connector 72">
            <a:extLst>
              <a:ext uri="{FF2B5EF4-FFF2-40B4-BE49-F238E27FC236}">
                <a16:creationId xmlns:a16="http://schemas.microsoft.com/office/drawing/2014/main" id="{50BF734C-C2F9-37E9-BBFF-020B53B858A6}"/>
              </a:ext>
            </a:extLst>
          </p:cNvPr>
          <p:cNvCxnSpPr>
            <a:cxnSpLocks/>
          </p:cNvCxnSpPr>
          <p:nvPr/>
        </p:nvCxnSpPr>
        <p:spPr bwMode="auto">
          <a:xfrm>
            <a:off x="3880658" y="3886200"/>
            <a:ext cx="0" cy="226320"/>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74" name="Straight Arrow Connector 73">
            <a:extLst>
              <a:ext uri="{FF2B5EF4-FFF2-40B4-BE49-F238E27FC236}">
                <a16:creationId xmlns:a16="http://schemas.microsoft.com/office/drawing/2014/main" id="{14C38E7F-E707-300C-E015-C6022E9B430F}"/>
              </a:ext>
            </a:extLst>
          </p:cNvPr>
          <p:cNvCxnSpPr>
            <a:cxnSpLocks/>
          </p:cNvCxnSpPr>
          <p:nvPr/>
        </p:nvCxnSpPr>
        <p:spPr bwMode="auto">
          <a:xfrm>
            <a:off x="5030585" y="3894513"/>
            <a:ext cx="0" cy="227013"/>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92" name="Straight Arrow Connector 91">
            <a:extLst>
              <a:ext uri="{FF2B5EF4-FFF2-40B4-BE49-F238E27FC236}">
                <a16:creationId xmlns:a16="http://schemas.microsoft.com/office/drawing/2014/main" id="{D69FC483-DC50-354A-884E-E97433BFEA9E}"/>
              </a:ext>
            </a:extLst>
          </p:cNvPr>
          <p:cNvCxnSpPr>
            <a:cxnSpLocks/>
          </p:cNvCxnSpPr>
          <p:nvPr/>
        </p:nvCxnSpPr>
        <p:spPr bwMode="auto">
          <a:xfrm>
            <a:off x="1137458" y="4343400"/>
            <a:ext cx="1943098" cy="466098"/>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95" name="Straight Arrow Connector 94">
            <a:extLst>
              <a:ext uri="{FF2B5EF4-FFF2-40B4-BE49-F238E27FC236}">
                <a16:creationId xmlns:a16="http://schemas.microsoft.com/office/drawing/2014/main" id="{1186A3E0-03C2-55DB-A528-6A8E6B4030E3}"/>
              </a:ext>
            </a:extLst>
          </p:cNvPr>
          <p:cNvCxnSpPr>
            <a:cxnSpLocks/>
            <a:stCxn id="131" idx="0"/>
            <a:endCxn id="120" idx="2"/>
          </p:cNvCxnSpPr>
          <p:nvPr/>
        </p:nvCxnSpPr>
        <p:spPr bwMode="auto">
          <a:xfrm flipH="1" flipV="1">
            <a:off x="2287385" y="4343400"/>
            <a:ext cx="793173" cy="47518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98" name="Straight Arrow Connector 97">
            <a:extLst>
              <a:ext uri="{FF2B5EF4-FFF2-40B4-BE49-F238E27FC236}">
                <a16:creationId xmlns:a16="http://schemas.microsoft.com/office/drawing/2014/main" id="{3A9D8F1A-6A77-B84C-52EB-575EDA3E5DC7}"/>
              </a:ext>
            </a:extLst>
          </p:cNvPr>
          <p:cNvCxnSpPr>
            <a:cxnSpLocks/>
            <a:endCxn id="131" idx="0"/>
          </p:cNvCxnSpPr>
          <p:nvPr/>
        </p:nvCxnSpPr>
        <p:spPr bwMode="auto">
          <a:xfrm flipH="1">
            <a:off x="3080558" y="4343400"/>
            <a:ext cx="800100" cy="47518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99" name="Straight Arrow Connector 98">
            <a:extLst>
              <a:ext uri="{FF2B5EF4-FFF2-40B4-BE49-F238E27FC236}">
                <a16:creationId xmlns:a16="http://schemas.microsoft.com/office/drawing/2014/main" id="{87541700-3CA2-8BFA-96D7-92CE10A1029D}"/>
              </a:ext>
            </a:extLst>
          </p:cNvPr>
          <p:cNvCxnSpPr>
            <a:cxnSpLocks/>
            <a:endCxn id="124" idx="2"/>
          </p:cNvCxnSpPr>
          <p:nvPr/>
        </p:nvCxnSpPr>
        <p:spPr bwMode="auto">
          <a:xfrm flipV="1">
            <a:off x="3048000" y="4343400"/>
            <a:ext cx="1982585" cy="466098"/>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96" name="Freeform: Shape 95">
            <a:extLst>
              <a:ext uri="{FF2B5EF4-FFF2-40B4-BE49-F238E27FC236}">
                <a16:creationId xmlns:a16="http://schemas.microsoft.com/office/drawing/2014/main" id="{0AA4F2AE-A022-112D-C996-91A65F61EDD1}"/>
              </a:ext>
            </a:extLst>
          </p:cNvPr>
          <p:cNvSpPr/>
          <p:nvPr/>
        </p:nvSpPr>
        <p:spPr bwMode="auto">
          <a:xfrm>
            <a:off x="1296516" y="1815152"/>
            <a:ext cx="2770515" cy="2060813"/>
          </a:xfrm>
          <a:custGeom>
            <a:avLst/>
            <a:gdLst>
              <a:gd name="connsiteX0" fmla="*/ 1954274 w 2770512"/>
              <a:gd name="connsiteY0" fmla="*/ 0 h 2122227"/>
              <a:gd name="connsiteX1" fmla="*/ 1961098 w 2770512"/>
              <a:gd name="connsiteY1" fmla="*/ 116006 h 2122227"/>
              <a:gd name="connsiteX2" fmla="*/ 1974746 w 2770512"/>
              <a:gd name="connsiteY2" fmla="*/ 266132 h 2122227"/>
              <a:gd name="connsiteX3" fmla="*/ 1879211 w 2770512"/>
              <a:gd name="connsiteY3" fmla="*/ 668741 h 2122227"/>
              <a:gd name="connsiteX4" fmla="*/ 1770029 w 2770512"/>
              <a:gd name="connsiteY4" fmla="*/ 784747 h 2122227"/>
              <a:gd name="connsiteX5" fmla="*/ 1585785 w 2770512"/>
              <a:gd name="connsiteY5" fmla="*/ 893929 h 2122227"/>
              <a:gd name="connsiteX6" fmla="*/ 1319653 w 2770512"/>
              <a:gd name="connsiteY6" fmla="*/ 1016759 h 2122227"/>
              <a:gd name="connsiteX7" fmla="*/ 1149056 w 2770512"/>
              <a:gd name="connsiteY7" fmla="*/ 1091821 h 2122227"/>
              <a:gd name="connsiteX8" fmla="*/ 1012579 w 2770512"/>
              <a:gd name="connsiteY8" fmla="*/ 1146412 h 2122227"/>
              <a:gd name="connsiteX9" fmla="*/ 678208 w 2770512"/>
              <a:gd name="connsiteY9" fmla="*/ 1296538 h 2122227"/>
              <a:gd name="connsiteX10" fmla="*/ 514435 w 2770512"/>
              <a:gd name="connsiteY10" fmla="*/ 1392072 h 2122227"/>
              <a:gd name="connsiteX11" fmla="*/ 296071 w 2770512"/>
              <a:gd name="connsiteY11" fmla="*/ 1535373 h 2122227"/>
              <a:gd name="connsiteX12" fmla="*/ 214185 w 2770512"/>
              <a:gd name="connsiteY12" fmla="*/ 1603612 h 2122227"/>
              <a:gd name="connsiteX13" fmla="*/ 139122 w 2770512"/>
              <a:gd name="connsiteY13" fmla="*/ 1658203 h 2122227"/>
              <a:gd name="connsiteX14" fmla="*/ 36764 w 2770512"/>
              <a:gd name="connsiteY14" fmla="*/ 1787857 h 2122227"/>
              <a:gd name="connsiteX15" fmla="*/ 9468 w 2770512"/>
              <a:gd name="connsiteY15" fmla="*/ 1849272 h 2122227"/>
              <a:gd name="connsiteX16" fmla="*/ 9468 w 2770512"/>
              <a:gd name="connsiteY16" fmla="*/ 2033517 h 2122227"/>
              <a:gd name="connsiteX17" fmla="*/ 16292 w 2770512"/>
              <a:gd name="connsiteY17" fmla="*/ 1999397 h 2122227"/>
              <a:gd name="connsiteX18" fmla="*/ 111826 w 2770512"/>
              <a:gd name="connsiteY18" fmla="*/ 1876567 h 2122227"/>
              <a:gd name="connsiteX19" fmla="*/ 214185 w 2770512"/>
              <a:gd name="connsiteY19" fmla="*/ 1842448 h 2122227"/>
              <a:gd name="connsiteX20" fmla="*/ 377958 w 2770512"/>
              <a:gd name="connsiteY20" fmla="*/ 1815153 h 2122227"/>
              <a:gd name="connsiteX21" fmla="*/ 637265 w 2770512"/>
              <a:gd name="connsiteY21" fmla="*/ 1842448 h 2122227"/>
              <a:gd name="connsiteX22" fmla="*/ 678208 w 2770512"/>
              <a:gd name="connsiteY22" fmla="*/ 1862920 h 2122227"/>
              <a:gd name="connsiteX23" fmla="*/ 746447 w 2770512"/>
              <a:gd name="connsiteY23" fmla="*/ 1917511 h 2122227"/>
              <a:gd name="connsiteX24" fmla="*/ 760095 w 2770512"/>
              <a:gd name="connsiteY24" fmla="*/ 1944806 h 2122227"/>
              <a:gd name="connsiteX25" fmla="*/ 766919 w 2770512"/>
              <a:gd name="connsiteY25" fmla="*/ 1965278 h 2122227"/>
              <a:gd name="connsiteX26" fmla="*/ 787391 w 2770512"/>
              <a:gd name="connsiteY26" fmla="*/ 1978926 h 2122227"/>
              <a:gd name="connsiteX27" fmla="*/ 821510 w 2770512"/>
              <a:gd name="connsiteY27" fmla="*/ 1815153 h 2122227"/>
              <a:gd name="connsiteX28" fmla="*/ 841982 w 2770512"/>
              <a:gd name="connsiteY28" fmla="*/ 1740090 h 2122227"/>
              <a:gd name="connsiteX29" fmla="*/ 930692 w 2770512"/>
              <a:gd name="connsiteY29" fmla="*/ 1576317 h 2122227"/>
              <a:gd name="connsiteX30" fmla="*/ 1087641 w 2770512"/>
              <a:gd name="connsiteY30" fmla="*/ 1357953 h 2122227"/>
              <a:gd name="connsiteX31" fmla="*/ 1121761 w 2770512"/>
              <a:gd name="connsiteY31" fmla="*/ 1303362 h 2122227"/>
              <a:gd name="connsiteX32" fmla="*/ 1162704 w 2770512"/>
              <a:gd name="connsiteY32" fmla="*/ 1255594 h 2122227"/>
              <a:gd name="connsiteX33" fmla="*/ 1210471 w 2770512"/>
              <a:gd name="connsiteY33" fmla="*/ 1207827 h 2122227"/>
              <a:gd name="connsiteX34" fmla="*/ 1299182 w 2770512"/>
              <a:gd name="connsiteY34" fmla="*/ 1112293 h 2122227"/>
              <a:gd name="connsiteX35" fmla="*/ 1633552 w 2770512"/>
              <a:gd name="connsiteY35" fmla="*/ 934872 h 2122227"/>
              <a:gd name="connsiteX36" fmla="*/ 1817796 w 2770512"/>
              <a:gd name="connsiteY36" fmla="*/ 893929 h 2122227"/>
              <a:gd name="connsiteX37" fmla="*/ 2397826 w 2770512"/>
              <a:gd name="connsiteY37" fmla="*/ 921224 h 2122227"/>
              <a:gd name="connsiteX38" fmla="*/ 2507008 w 2770512"/>
              <a:gd name="connsiteY38" fmla="*/ 975815 h 2122227"/>
              <a:gd name="connsiteX39" fmla="*/ 2663958 w 2770512"/>
              <a:gd name="connsiteY39" fmla="*/ 1112293 h 2122227"/>
              <a:gd name="connsiteX40" fmla="*/ 2745844 w 2770512"/>
              <a:gd name="connsiteY40" fmla="*/ 1228299 h 2122227"/>
              <a:gd name="connsiteX41" fmla="*/ 2759492 w 2770512"/>
              <a:gd name="connsiteY41" fmla="*/ 1262418 h 2122227"/>
              <a:gd name="connsiteX42" fmla="*/ 2759492 w 2770512"/>
              <a:gd name="connsiteY42" fmla="*/ 1439839 h 2122227"/>
              <a:gd name="connsiteX43" fmla="*/ 2739020 w 2770512"/>
              <a:gd name="connsiteY43" fmla="*/ 1508078 h 2122227"/>
              <a:gd name="connsiteX44" fmla="*/ 2698077 w 2770512"/>
              <a:gd name="connsiteY44" fmla="*/ 1644556 h 2122227"/>
              <a:gd name="connsiteX45" fmla="*/ 2643486 w 2770512"/>
              <a:gd name="connsiteY45" fmla="*/ 1787857 h 2122227"/>
              <a:gd name="connsiteX46" fmla="*/ 2616191 w 2770512"/>
              <a:gd name="connsiteY46" fmla="*/ 1862920 h 2122227"/>
              <a:gd name="connsiteX47" fmla="*/ 2595719 w 2770512"/>
              <a:gd name="connsiteY47" fmla="*/ 1897039 h 2122227"/>
              <a:gd name="connsiteX48" fmla="*/ 2568423 w 2770512"/>
              <a:gd name="connsiteY48" fmla="*/ 1972102 h 2122227"/>
              <a:gd name="connsiteX49" fmla="*/ 2554776 w 2770512"/>
              <a:gd name="connsiteY49" fmla="*/ 1999397 h 2122227"/>
              <a:gd name="connsiteX50" fmla="*/ 2568423 w 2770512"/>
              <a:gd name="connsiteY50" fmla="*/ 2108579 h 2122227"/>
              <a:gd name="connsiteX51" fmla="*/ 2575247 w 2770512"/>
              <a:gd name="connsiteY51"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770029 w 2770512"/>
              <a:gd name="connsiteY3" fmla="*/ 784747 h 2122227"/>
              <a:gd name="connsiteX4" fmla="*/ 1585785 w 2770512"/>
              <a:gd name="connsiteY4" fmla="*/ 893929 h 2122227"/>
              <a:gd name="connsiteX5" fmla="*/ 1319653 w 2770512"/>
              <a:gd name="connsiteY5" fmla="*/ 1016759 h 2122227"/>
              <a:gd name="connsiteX6" fmla="*/ 1149056 w 2770512"/>
              <a:gd name="connsiteY6" fmla="*/ 1091821 h 2122227"/>
              <a:gd name="connsiteX7" fmla="*/ 1012579 w 2770512"/>
              <a:gd name="connsiteY7" fmla="*/ 1146412 h 2122227"/>
              <a:gd name="connsiteX8" fmla="*/ 678208 w 2770512"/>
              <a:gd name="connsiteY8" fmla="*/ 1296538 h 2122227"/>
              <a:gd name="connsiteX9" fmla="*/ 514435 w 2770512"/>
              <a:gd name="connsiteY9" fmla="*/ 1392072 h 2122227"/>
              <a:gd name="connsiteX10" fmla="*/ 296071 w 2770512"/>
              <a:gd name="connsiteY10" fmla="*/ 1535373 h 2122227"/>
              <a:gd name="connsiteX11" fmla="*/ 214185 w 2770512"/>
              <a:gd name="connsiteY11" fmla="*/ 1603612 h 2122227"/>
              <a:gd name="connsiteX12" fmla="*/ 139122 w 2770512"/>
              <a:gd name="connsiteY12" fmla="*/ 1658203 h 2122227"/>
              <a:gd name="connsiteX13" fmla="*/ 36764 w 2770512"/>
              <a:gd name="connsiteY13" fmla="*/ 1787857 h 2122227"/>
              <a:gd name="connsiteX14" fmla="*/ 9468 w 2770512"/>
              <a:gd name="connsiteY14" fmla="*/ 1849272 h 2122227"/>
              <a:gd name="connsiteX15" fmla="*/ 9468 w 2770512"/>
              <a:gd name="connsiteY15" fmla="*/ 2033517 h 2122227"/>
              <a:gd name="connsiteX16" fmla="*/ 16292 w 2770512"/>
              <a:gd name="connsiteY16" fmla="*/ 1999397 h 2122227"/>
              <a:gd name="connsiteX17" fmla="*/ 111826 w 2770512"/>
              <a:gd name="connsiteY17" fmla="*/ 1876567 h 2122227"/>
              <a:gd name="connsiteX18" fmla="*/ 214185 w 2770512"/>
              <a:gd name="connsiteY18" fmla="*/ 1842448 h 2122227"/>
              <a:gd name="connsiteX19" fmla="*/ 377958 w 2770512"/>
              <a:gd name="connsiteY19" fmla="*/ 1815153 h 2122227"/>
              <a:gd name="connsiteX20" fmla="*/ 637265 w 2770512"/>
              <a:gd name="connsiteY20" fmla="*/ 1842448 h 2122227"/>
              <a:gd name="connsiteX21" fmla="*/ 678208 w 2770512"/>
              <a:gd name="connsiteY21" fmla="*/ 1862920 h 2122227"/>
              <a:gd name="connsiteX22" fmla="*/ 746447 w 2770512"/>
              <a:gd name="connsiteY22" fmla="*/ 1917511 h 2122227"/>
              <a:gd name="connsiteX23" fmla="*/ 760095 w 2770512"/>
              <a:gd name="connsiteY23" fmla="*/ 1944806 h 2122227"/>
              <a:gd name="connsiteX24" fmla="*/ 766919 w 2770512"/>
              <a:gd name="connsiteY24" fmla="*/ 1965278 h 2122227"/>
              <a:gd name="connsiteX25" fmla="*/ 787391 w 2770512"/>
              <a:gd name="connsiteY25" fmla="*/ 1978926 h 2122227"/>
              <a:gd name="connsiteX26" fmla="*/ 821510 w 2770512"/>
              <a:gd name="connsiteY26" fmla="*/ 1815153 h 2122227"/>
              <a:gd name="connsiteX27" fmla="*/ 841982 w 2770512"/>
              <a:gd name="connsiteY27" fmla="*/ 1740090 h 2122227"/>
              <a:gd name="connsiteX28" fmla="*/ 930692 w 2770512"/>
              <a:gd name="connsiteY28" fmla="*/ 1576317 h 2122227"/>
              <a:gd name="connsiteX29" fmla="*/ 1087641 w 2770512"/>
              <a:gd name="connsiteY29" fmla="*/ 1357953 h 2122227"/>
              <a:gd name="connsiteX30" fmla="*/ 1121761 w 2770512"/>
              <a:gd name="connsiteY30" fmla="*/ 1303362 h 2122227"/>
              <a:gd name="connsiteX31" fmla="*/ 1162704 w 2770512"/>
              <a:gd name="connsiteY31" fmla="*/ 1255594 h 2122227"/>
              <a:gd name="connsiteX32" fmla="*/ 1210471 w 2770512"/>
              <a:gd name="connsiteY32" fmla="*/ 1207827 h 2122227"/>
              <a:gd name="connsiteX33" fmla="*/ 1299182 w 2770512"/>
              <a:gd name="connsiteY33" fmla="*/ 1112293 h 2122227"/>
              <a:gd name="connsiteX34" fmla="*/ 1633552 w 2770512"/>
              <a:gd name="connsiteY34" fmla="*/ 934872 h 2122227"/>
              <a:gd name="connsiteX35" fmla="*/ 1817796 w 2770512"/>
              <a:gd name="connsiteY35" fmla="*/ 893929 h 2122227"/>
              <a:gd name="connsiteX36" fmla="*/ 2397826 w 2770512"/>
              <a:gd name="connsiteY36" fmla="*/ 921224 h 2122227"/>
              <a:gd name="connsiteX37" fmla="*/ 2507008 w 2770512"/>
              <a:gd name="connsiteY37" fmla="*/ 975815 h 2122227"/>
              <a:gd name="connsiteX38" fmla="*/ 2663958 w 2770512"/>
              <a:gd name="connsiteY38" fmla="*/ 1112293 h 2122227"/>
              <a:gd name="connsiteX39" fmla="*/ 2745844 w 2770512"/>
              <a:gd name="connsiteY39" fmla="*/ 1228299 h 2122227"/>
              <a:gd name="connsiteX40" fmla="*/ 2759492 w 2770512"/>
              <a:gd name="connsiteY40" fmla="*/ 1262418 h 2122227"/>
              <a:gd name="connsiteX41" fmla="*/ 2759492 w 2770512"/>
              <a:gd name="connsiteY41" fmla="*/ 1439839 h 2122227"/>
              <a:gd name="connsiteX42" fmla="*/ 2739020 w 2770512"/>
              <a:gd name="connsiteY42" fmla="*/ 1508078 h 2122227"/>
              <a:gd name="connsiteX43" fmla="*/ 2698077 w 2770512"/>
              <a:gd name="connsiteY43" fmla="*/ 1644556 h 2122227"/>
              <a:gd name="connsiteX44" fmla="*/ 2643486 w 2770512"/>
              <a:gd name="connsiteY44" fmla="*/ 1787857 h 2122227"/>
              <a:gd name="connsiteX45" fmla="*/ 2616191 w 2770512"/>
              <a:gd name="connsiteY45" fmla="*/ 1862920 h 2122227"/>
              <a:gd name="connsiteX46" fmla="*/ 2595719 w 2770512"/>
              <a:gd name="connsiteY46" fmla="*/ 1897039 h 2122227"/>
              <a:gd name="connsiteX47" fmla="*/ 2568423 w 2770512"/>
              <a:gd name="connsiteY47" fmla="*/ 1972102 h 2122227"/>
              <a:gd name="connsiteX48" fmla="*/ 2554776 w 2770512"/>
              <a:gd name="connsiteY48" fmla="*/ 1999397 h 2122227"/>
              <a:gd name="connsiteX49" fmla="*/ 2568423 w 2770512"/>
              <a:gd name="connsiteY49" fmla="*/ 2108579 h 2122227"/>
              <a:gd name="connsiteX50" fmla="*/ 2575247 w 2770512"/>
              <a:gd name="connsiteY50"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319653 w 2770512"/>
              <a:gd name="connsiteY4" fmla="*/ 1016759 h 2122227"/>
              <a:gd name="connsiteX5" fmla="*/ 1149056 w 2770512"/>
              <a:gd name="connsiteY5" fmla="*/ 1091821 h 2122227"/>
              <a:gd name="connsiteX6" fmla="*/ 1012579 w 2770512"/>
              <a:gd name="connsiteY6" fmla="*/ 1146412 h 2122227"/>
              <a:gd name="connsiteX7" fmla="*/ 678208 w 2770512"/>
              <a:gd name="connsiteY7" fmla="*/ 1296538 h 2122227"/>
              <a:gd name="connsiteX8" fmla="*/ 514435 w 2770512"/>
              <a:gd name="connsiteY8" fmla="*/ 1392072 h 2122227"/>
              <a:gd name="connsiteX9" fmla="*/ 296071 w 2770512"/>
              <a:gd name="connsiteY9" fmla="*/ 1535373 h 2122227"/>
              <a:gd name="connsiteX10" fmla="*/ 214185 w 2770512"/>
              <a:gd name="connsiteY10" fmla="*/ 1603612 h 2122227"/>
              <a:gd name="connsiteX11" fmla="*/ 139122 w 2770512"/>
              <a:gd name="connsiteY11" fmla="*/ 1658203 h 2122227"/>
              <a:gd name="connsiteX12" fmla="*/ 36764 w 2770512"/>
              <a:gd name="connsiteY12" fmla="*/ 1787857 h 2122227"/>
              <a:gd name="connsiteX13" fmla="*/ 9468 w 2770512"/>
              <a:gd name="connsiteY13" fmla="*/ 1849272 h 2122227"/>
              <a:gd name="connsiteX14" fmla="*/ 9468 w 2770512"/>
              <a:gd name="connsiteY14" fmla="*/ 2033517 h 2122227"/>
              <a:gd name="connsiteX15" fmla="*/ 16292 w 2770512"/>
              <a:gd name="connsiteY15" fmla="*/ 1999397 h 2122227"/>
              <a:gd name="connsiteX16" fmla="*/ 111826 w 2770512"/>
              <a:gd name="connsiteY16" fmla="*/ 1876567 h 2122227"/>
              <a:gd name="connsiteX17" fmla="*/ 214185 w 2770512"/>
              <a:gd name="connsiteY17" fmla="*/ 1842448 h 2122227"/>
              <a:gd name="connsiteX18" fmla="*/ 377958 w 2770512"/>
              <a:gd name="connsiteY18" fmla="*/ 1815153 h 2122227"/>
              <a:gd name="connsiteX19" fmla="*/ 637265 w 2770512"/>
              <a:gd name="connsiteY19" fmla="*/ 1842448 h 2122227"/>
              <a:gd name="connsiteX20" fmla="*/ 678208 w 2770512"/>
              <a:gd name="connsiteY20" fmla="*/ 1862920 h 2122227"/>
              <a:gd name="connsiteX21" fmla="*/ 746447 w 2770512"/>
              <a:gd name="connsiteY21" fmla="*/ 1917511 h 2122227"/>
              <a:gd name="connsiteX22" fmla="*/ 760095 w 2770512"/>
              <a:gd name="connsiteY22" fmla="*/ 1944806 h 2122227"/>
              <a:gd name="connsiteX23" fmla="*/ 766919 w 2770512"/>
              <a:gd name="connsiteY23" fmla="*/ 1965278 h 2122227"/>
              <a:gd name="connsiteX24" fmla="*/ 787391 w 2770512"/>
              <a:gd name="connsiteY24" fmla="*/ 1978926 h 2122227"/>
              <a:gd name="connsiteX25" fmla="*/ 821510 w 2770512"/>
              <a:gd name="connsiteY25" fmla="*/ 1815153 h 2122227"/>
              <a:gd name="connsiteX26" fmla="*/ 841982 w 2770512"/>
              <a:gd name="connsiteY26" fmla="*/ 1740090 h 2122227"/>
              <a:gd name="connsiteX27" fmla="*/ 930692 w 2770512"/>
              <a:gd name="connsiteY27" fmla="*/ 1576317 h 2122227"/>
              <a:gd name="connsiteX28" fmla="*/ 1087641 w 2770512"/>
              <a:gd name="connsiteY28" fmla="*/ 1357953 h 2122227"/>
              <a:gd name="connsiteX29" fmla="*/ 1121761 w 2770512"/>
              <a:gd name="connsiteY29" fmla="*/ 1303362 h 2122227"/>
              <a:gd name="connsiteX30" fmla="*/ 1162704 w 2770512"/>
              <a:gd name="connsiteY30" fmla="*/ 1255594 h 2122227"/>
              <a:gd name="connsiteX31" fmla="*/ 1210471 w 2770512"/>
              <a:gd name="connsiteY31" fmla="*/ 1207827 h 2122227"/>
              <a:gd name="connsiteX32" fmla="*/ 1299182 w 2770512"/>
              <a:gd name="connsiteY32" fmla="*/ 1112293 h 2122227"/>
              <a:gd name="connsiteX33" fmla="*/ 1633552 w 2770512"/>
              <a:gd name="connsiteY33" fmla="*/ 934872 h 2122227"/>
              <a:gd name="connsiteX34" fmla="*/ 1817796 w 2770512"/>
              <a:gd name="connsiteY34" fmla="*/ 893929 h 2122227"/>
              <a:gd name="connsiteX35" fmla="*/ 2397826 w 2770512"/>
              <a:gd name="connsiteY35" fmla="*/ 921224 h 2122227"/>
              <a:gd name="connsiteX36" fmla="*/ 2507008 w 2770512"/>
              <a:gd name="connsiteY36" fmla="*/ 975815 h 2122227"/>
              <a:gd name="connsiteX37" fmla="*/ 2663958 w 2770512"/>
              <a:gd name="connsiteY37" fmla="*/ 1112293 h 2122227"/>
              <a:gd name="connsiteX38" fmla="*/ 2745844 w 2770512"/>
              <a:gd name="connsiteY38" fmla="*/ 1228299 h 2122227"/>
              <a:gd name="connsiteX39" fmla="*/ 2759492 w 2770512"/>
              <a:gd name="connsiteY39" fmla="*/ 1262418 h 2122227"/>
              <a:gd name="connsiteX40" fmla="*/ 2759492 w 2770512"/>
              <a:gd name="connsiteY40" fmla="*/ 1439839 h 2122227"/>
              <a:gd name="connsiteX41" fmla="*/ 2739020 w 2770512"/>
              <a:gd name="connsiteY41" fmla="*/ 1508078 h 2122227"/>
              <a:gd name="connsiteX42" fmla="*/ 2698077 w 2770512"/>
              <a:gd name="connsiteY42" fmla="*/ 1644556 h 2122227"/>
              <a:gd name="connsiteX43" fmla="*/ 2643486 w 2770512"/>
              <a:gd name="connsiteY43" fmla="*/ 1787857 h 2122227"/>
              <a:gd name="connsiteX44" fmla="*/ 2616191 w 2770512"/>
              <a:gd name="connsiteY44" fmla="*/ 1862920 h 2122227"/>
              <a:gd name="connsiteX45" fmla="*/ 2595719 w 2770512"/>
              <a:gd name="connsiteY45" fmla="*/ 1897039 h 2122227"/>
              <a:gd name="connsiteX46" fmla="*/ 2568423 w 2770512"/>
              <a:gd name="connsiteY46" fmla="*/ 1972102 h 2122227"/>
              <a:gd name="connsiteX47" fmla="*/ 2554776 w 2770512"/>
              <a:gd name="connsiteY47" fmla="*/ 1999397 h 2122227"/>
              <a:gd name="connsiteX48" fmla="*/ 2568423 w 2770512"/>
              <a:gd name="connsiteY48" fmla="*/ 2108579 h 2122227"/>
              <a:gd name="connsiteX49" fmla="*/ 2575247 w 2770512"/>
              <a:gd name="connsiteY49"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149056 w 2770512"/>
              <a:gd name="connsiteY4" fmla="*/ 1091821 h 2122227"/>
              <a:gd name="connsiteX5" fmla="*/ 1012579 w 2770512"/>
              <a:gd name="connsiteY5" fmla="*/ 1146412 h 2122227"/>
              <a:gd name="connsiteX6" fmla="*/ 678208 w 2770512"/>
              <a:gd name="connsiteY6" fmla="*/ 1296538 h 2122227"/>
              <a:gd name="connsiteX7" fmla="*/ 514435 w 2770512"/>
              <a:gd name="connsiteY7" fmla="*/ 1392072 h 2122227"/>
              <a:gd name="connsiteX8" fmla="*/ 296071 w 2770512"/>
              <a:gd name="connsiteY8" fmla="*/ 1535373 h 2122227"/>
              <a:gd name="connsiteX9" fmla="*/ 214185 w 2770512"/>
              <a:gd name="connsiteY9" fmla="*/ 1603612 h 2122227"/>
              <a:gd name="connsiteX10" fmla="*/ 139122 w 2770512"/>
              <a:gd name="connsiteY10" fmla="*/ 1658203 h 2122227"/>
              <a:gd name="connsiteX11" fmla="*/ 36764 w 2770512"/>
              <a:gd name="connsiteY11" fmla="*/ 1787857 h 2122227"/>
              <a:gd name="connsiteX12" fmla="*/ 9468 w 2770512"/>
              <a:gd name="connsiteY12" fmla="*/ 1849272 h 2122227"/>
              <a:gd name="connsiteX13" fmla="*/ 9468 w 2770512"/>
              <a:gd name="connsiteY13" fmla="*/ 2033517 h 2122227"/>
              <a:gd name="connsiteX14" fmla="*/ 16292 w 2770512"/>
              <a:gd name="connsiteY14" fmla="*/ 1999397 h 2122227"/>
              <a:gd name="connsiteX15" fmla="*/ 111826 w 2770512"/>
              <a:gd name="connsiteY15" fmla="*/ 1876567 h 2122227"/>
              <a:gd name="connsiteX16" fmla="*/ 214185 w 2770512"/>
              <a:gd name="connsiteY16" fmla="*/ 1842448 h 2122227"/>
              <a:gd name="connsiteX17" fmla="*/ 377958 w 2770512"/>
              <a:gd name="connsiteY17" fmla="*/ 1815153 h 2122227"/>
              <a:gd name="connsiteX18" fmla="*/ 637265 w 2770512"/>
              <a:gd name="connsiteY18" fmla="*/ 1842448 h 2122227"/>
              <a:gd name="connsiteX19" fmla="*/ 678208 w 2770512"/>
              <a:gd name="connsiteY19" fmla="*/ 1862920 h 2122227"/>
              <a:gd name="connsiteX20" fmla="*/ 746447 w 2770512"/>
              <a:gd name="connsiteY20" fmla="*/ 1917511 h 2122227"/>
              <a:gd name="connsiteX21" fmla="*/ 760095 w 2770512"/>
              <a:gd name="connsiteY21" fmla="*/ 1944806 h 2122227"/>
              <a:gd name="connsiteX22" fmla="*/ 766919 w 2770512"/>
              <a:gd name="connsiteY22" fmla="*/ 1965278 h 2122227"/>
              <a:gd name="connsiteX23" fmla="*/ 787391 w 2770512"/>
              <a:gd name="connsiteY23" fmla="*/ 1978926 h 2122227"/>
              <a:gd name="connsiteX24" fmla="*/ 821510 w 2770512"/>
              <a:gd name="connsiteY24" fmla="*/ 1815153 h 2122227"/>
              <a:gd name="connsiteX25" fmla="*/ 841982 w 2770512"/>
              <a:gd name="connsiteY25" fmla="*/ 1740090 h 2122227"/>
              <a:gd name="connsiteX26" fmla="*/ 930692 w 2770512"/>
              <a:gd name="connsiteY26" fmla="*/ 1576317 h 2122227"/>
              <a:gd name="connsiteX27" fmla="*/ 1087641 w 2770512"/>
              <a:gd name="connsiteY27" fmla="*/ 1357953 h 2122227"/>
              <a:gd name="connsiteX28" fmla="*/ 1121761 w 2770512"/>
              <a:gd name="connsiteY28" fmla="*/ 1303362 h 2122227"/>
              <a:gd name="connsiteX29" fmla="*/ 1162704 w 2770512"/>
              <a:gd name="connsiteY29" fmla="*/ 1255594 h 2122227"/>
              <a:gd name="connsiteX30" fmla="*/ 1210471 w 2770512"/>
              <a:gd name="connsiteY30" fmla="*/ 1207827 h 2122227"/>
              <a:gd name="connsiteX31" fmla="*/ 1299182 w 2770512"/>
              <a:gd name="connsiteY31" fmla="*/ 1112293 h 2122227"/>
              <a:gd name="connsiteX32" fmla="*/ 1633552 w 2770512"/>
              <a:gd name="connsiteY32" fmla="*/ 934872 h 2122227"/>
              <a:gd name="connsiteX33" fmla="*/ 1817796 w 2770512"/>
              <a:gd name="connsiteY33" fmla="*/ 893929 h 2122227"/>
              <a:gd name="connsiteX34" fmla="*/ 2397826 w 2770512"/>
              <a:gd name="connsiteY34" fmla="*/ 921224 h 2122227"/>
              <a:gd name="connsiteX35" fmla="*/ 2507008 w 2770512"/>
              <a:gd name="connsiteY35" fmla="*/ 975815 h 2122227"/>
              <a:gd name="connsiteX36" fmla="*/ 2663958 w 2770512"/>
              <a:gd name="connsiteY36" fmla="*/ 1112293 h 2122227"/>
              <a:gd name="connsiteX37" fmla="*/ 2745844 w 2770512"/>
              <a:gd name="connsiteY37" fmla="*/ 1228299 h 2122227"/>
              <a:gd name="connsiteX38" fmla="*/ 2759492 w 2770512"/>
              <a:gd name="connsiteY38" fmla="*/ 1262418 h 2122227"/>
              <a:gd name="connsiteX39" fmla="*/ 2759492 w 2770512"/>
              <a:gd name="connsiteY39" fmla="*/ 1439839 h 2122227"/>
              <a:gd name="connsiteX40" fmla="*/ 2739020 w 2770512"/>
              <a:gd name="connsiteY40" fmla="*/ 1508078 h 2122227"/>
              <a:gd name="connsiteX41" fmla="*/ 2698077 w 2770512"/>
              <a:gd name="connsiteY41" fmla="*/ 1644556 h 2122227"/>
              <a:gd name="connsiteX42" fmla="*/ 2643486 w 2770512"/>
              <a:gd name="connsiteY42" fmla="*/ 1787857 h 2122227"/>
              <a:gd name="connsiteX43" fmla="*/ 2616191 w 2770512"/>
              <a:gd name="connsiteY43" fmla="*/ 1862920 h 2122227"/>
              <a:gd name="connsiteX44" fmla="*/ 2595719 w 2770512"/>
              <a:gd name="connsiteY44" fmla="*/ 1897039 h 2122227"/>
              <a:gd name="connsiteX45" fmla="*/ 2568423 w 2770512"/>
              <a:gd name="connsiteY45" fmla="*/ 1972102 h 2122227"/>
              <a:gd name="connsiteX46" fmla="*/ 2554776 w 2770512"/>
              <a:gd name="connsiteY46" fmla="*/ 1999397 h 2122227"/>
              <a:gd name="connsiteX47" fmla="*/ 2568423 w 2770512"/>
              <a:gd name="connsiteY47" fmla="*/ 2108579 h 2122227"/>
              <a:gd name="connsiteX48" fmla="*/ 2575247 w 2770512"/>
              <a:gd name="connsiteY48"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678208 w 2770512"/>
              <a:gd name="connsiteY5" fmla="*/ 1296538 h 2122227"/>
              <a:gd name="connsiteX6" fmla="*/ 514435 w 2770512"/>
              <a:gd name="connsiteY6" fmla="*/ 1392072 h 2122227"/>
              <a:gd name="connsiteX7" fmla="*/ 296071 w 2770512"/>
              <a:gd name="connsiteY7" fmla="*/ 1535373 h 2122227"/>
              <a:gd name="connsiteX8" fmla="*/ 214185 w 2770512"/>
              <a:gd name="connsiteY8" fmla="*/ 1603612 h 2122227"/>
              <a:gd name="connsiteX9" fmla="*/ 139122 w 2770512"/>
              <a:gd name="connsiteY9" fmla="*/ 1658203 h 2122227"/>
              <a:gd name="connsiteX10" fmla="*/ 36764 w 2770512"/>
              <a:gd name="connsiteY10" fmla="*/ 1787857 h 2122227"/>
              <a:gd name="connsiteX11" fmla="*/ 9468 w 2770512"/>
              <a:gd name="connsiteY11" fmla="*/ 1849272 h 2122227"/>
              <a:gd name="connsiteX12" fmla="*/ 9468 w 2770512"/>
              <a:gd name="connsiteY12" fmla="*/ 2033517 h 2122227"/>
              <a:gd name="connsiteX13" fmla="*/ 16292 w 2770512"/>
              <a:gd name="connsiteY13" fmla="*/ 1999397 h 2122227"/>
              <a:gd name="connsiteX14" fmla="*/ 111826 w 2770512"/>
              <a:gd name="connsiteY14" fmla="*/ 1876567 h 2122227"/>
              <a:gd name="connsiteX15" fmla="*/ 214185 w 2770512"/>
              <a:gd name="connsiteY15" fmla="*/ 1842448 h 2122227"/>
              <a:gd name="connsiteX16" fmla="*/ 377958 w 2770512"/>
              <a:gd name="connsiteY16" fmla="*/ 1815153 h 2122227"/>
              <a:gd name="connsiteX17" fmla="*/ 637265 w 2770512"/>
              <a:gd name="connsiteY17" fmla="*/ 1842448 h 2122227"/>
              <a:gd name="connsiteX18" fmla="*/ 678208 w 2770512"/>
              <a:gd name="connsiteY18" fmla="*/ 1862920 h 2122227"/>
              <a:gd name="connsiteX19" fmla="*/ 746447 w 2770512"/>
              <a:gd name="connsiteY19" fmla="*/ 1917511 h 2122227"/>
              <a:gd name="connsiteX20" fmla="*/ 760095 w 2770512"/>
              <a:gd name="connsiteY20" fmla="*/ 1944806 h 2122227"/>
              <a:gd name="connsiteX21" fmla="*/ 766919 w 2770512"/>
              <a:gd name="connsiteY21" fmla="*/ 1965278 h 2122227"/>
              <a:gd name="connsiteX22" fmla="*/ 787391 w 2770512"/>
              <a:gd name="connsiteY22" fmla="*/ 1978926 h 2122227"/>
              <a:gd name="connsiteX23" fmla="*/ 821510 w 2770512"/>
              <a:gd name="connsiteY23" fmla="*/ 1815153 h 2122227"/>
              <a:gd name="connsiteX24" fmla="*/ 841982 w 2770512"/>
              <a:gd name="connsiteY24" fmla="*/ 1740090 h 2122227"/>
              <a:gd name="connsiteX25" fmla="*/ 930692 w 2770512"/>
              <a:gd name="connsiteY25" fmla="*/ 1576317 h 2122227"/>
              <a:gd name="connsiteX26" fmla="*/ 1087641 w 2770512"/>
              <a:gd name="connsiteY26" fmla="*/ 1357953 h 2122227"/>
              <a:gd name="connsiteX27" fmla="*/ 1121761 w 2770512"/>
              <a:gd name="connsiteY27" fmla="*/ 1303362 h 2122227"/>
              <a:gd name="connsiteX28" fmla="*/ 1162704 w 2770512"/>
              <a:gd name="connsiteY28" fmla="*/ 1255594 h 2122227"/>
              <a:gd name="connsiteX29" fmla="*/ 1210471 w 2770512"/>
              <a:gd name="connsiteY29" fmla="*/ 1207827 h 2122227"/>
              <a:gd name="connsiteX30" fmla="*/ 1299182 w 2770512"/>
              <a:gd name="connsiteY30" fmla="*/ 1112293 h 2122227"/>
              <a:gd name="connsiteX31" fmla="*/ 1633552 w 2770512"/>
              <a:gd name="connsiteY31" fmla="*/ 934872 h 2122227"/>
              <a:gd name="connsiteX32" fmla="*/ 1817796 w 2770512"/>
              <a:gd name="connsiteY32" fmla="*/ 893929 h 2122227"/>
              <a:gd name="connsiteX33" fmla="*/ 2397826 w 2770512"/>
              <a:gd name="connsiteY33" fmla="*/ 921224 h 2122227"/>
              <a:gd name="connsiteX34" fmla="*/ 2507008 w 2770512"/>
              <a:gd name="connsiteY34" fmla="*/ 975815 h 2122227"/>
              <a:gd name="connsiteX35" fmla="*/ 2663958 w 2770512"/>
              <a:gd name="connsiteY35" fmla="*/ 1112293 h 2122227"/>
              <a:gd name="connsiteX36" fmla="*/ 2745844 w 2770512"/>
              <a:gd name="connsiteY36" fmla="*/ 1228299 h 2122227"/>
              <a:gd name="connsiteX37" fmla="*/ 2759492 w 2770512"/>
              <a:gd name="connsiteY37" fmla="*/ 1262418 h 2122227"/>
              <a:gd name="connsiteX38" fmla="*/ 2759492 w 2770512"/>
              <a:gd name="connsiteY38" fmla="*/ 1439839 h 2122227"/>
              <a:gd name="connsiteX39" fmla="*/ 2739020 w 2770512"/>
              <a:gd name="connsiteY39" fmla="*/ 1508078 h 2122227"/>
              <a:gd name="connsiteX40" fmla="*/ 2698077 w 2770512"/>
              <a:gd name="connsiteY40" fmla="*/ 1644556 h 2122227"/>
              <a:gd name="connsiteX41" fmla="*/ 2643486 w 2770512"/>
              <a:gd name="connsiteY41" fmla="*/ 1787857 h 2122227"/>
              <a:gd name="connsiteX42" fmla="*/ 2616191 w 2770512"/>
              <a:gd name="connsiteY42" fmla="*/ 1862920 h 2122227"/>
              <a:gd name="connsiteX43" fmla="*/ 2595719 w 2770512"/>
              <a:gd name="connsiteY43" fmla="*/ 1897039 h 2122227"/>
              <a:gd name="connsiteX44" fmla="*/ 2568423 w 2770512"/>
              <a:gd name="connsiteY44" fmla="*/ 1972102 h 2122227"/>
              <a:gd name="connsiteX45" fmla="*/ 2554776 w 2770512"/>
              <a:gd name="connsiteY45" fmla="*/ 1999397 h 2122227"/>
              <a:gd name="connsiteX46" fmla="*/ 2568423 w 2770512"/>
              <a:gd name="connsiteY46" fmla="*/ 2108579 h 2122227"/>
              <a:gd name="connsiteX47" fmla="*/ 2575247 w 2770512"/>
              <a:gd name="connsiteY47"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514435 w 2770512"/>
              <a:gd name="connsiteY5" fmla="*/ 1392072 h 2122227"/>
              <a:gd name="connsiteX6" fmla="*/ 296071 w 2770512"/>
              <a:gd name="connsiteY6" fmla="*/ 1535373 h 2122227"/>
              <a:gd name="connsiteX7" fmla="*/ 214185 w 2770512"/>
              <a:gd name="connsiteY7" fmla="*/ 1603612 h 2122227"/>
              <a:gd name="connsiteX8" fmla="*/ 139122 w 2770512"/>
              <a:gd name="connsiteY8" fmla="*/ 1658203 h 2122227"/>
              <a:gd name="connsiteX9" fmla="*/ 36764 w 2770512"/>
              <a:gd name="connsiteY9" fmla="*/ 1787857 h 2122227"/>
              <a:gd name="connsiteX10" fmla="*/ 9468 w 2770512"/>
              <a:gd name="connsiteY10" fmla="*/ 1849272 h 2122227"/>
              <a:gd name="connsiteX11" fmla="*/ 9468 w 2770512"/>
              <a:gd name="connsiteY11" fmla="*/ 2033517 h 2122227"/>
              <a:gd name="connsiteX12" fmla="*/ 16292 w 2770512"/>
              <a:gd name="connsiteY12" fmla="*/ 1999397 h 2122227"/>
              <a:gd name="connsiteX13" fmla="*/ 111826 w 2770512"/>
              <a:gd name="connsiteY13" fmla="*/ 1876567 h 2122227"/>
              <a:gd name="connsiteX14" fmla="*/ 214185 w 2770512"/>
              <a:gd name="connsiteY14" fmla="*/ 1842448 h 2122227"/>
              <a:gd name="connsiteX15" fmla="*/ 377958 w 2770512"/>
              <a:gd name="connsiteY15" fmla="*/ 1815153 h 2122227"/>
              <a:gd name="connsiteX16" fmla="*/ 637265 w 2770512"/>
              <a:gd name="connsiteY16" fmla="*/ 1842448 h 2122227"/>
              <a:gd name="connsiteX17" fmla="*/ 678208 w 2770512"/>
              <a:gd name="connsiteY17" fmla="*/ 1862920 h 2122227"/>
              <a:gd name="connsiteX18" fmla="*/ 746447 w 2770512"/>
              <a:gd name="connsiteY18" fmla="*/ 1917511 h 2122227"/>
              <a:gd name="connsiteX19" fmla="*/ 760095 w 2770512"/>
              <a:gd name="connsiteY19" fmla="*/ 1944806 h 2122227"/>
              <a:gd name="connsiteX20" fmla="*/ 766919 w 2770512"/>
              <a:gd name="connsiteY20" fmla="*/ 1965278 h 2122227"/>
              <a:gd name="connsiteX21" fmla="*/ 787391 w 2770512"/>
              <a:gd name="connsiteY21" fmla="*/ 1978926 h 2122227"/>
              <a:gd name="connsiteX22" fmla="*/ 821510 w 2770512"/>
              <a:gd name="connsiteY22" fmla="*/ 1815153 h 2122227"/>
              <a:gd name="connsiteX23" fmla="*/ 841982 w 2770512"/>
              <a:gd name="connsiteY23" fmla="*/ 1740090 h 2122227"/>
              <a:gd name="connsiteX24" fmla="*/ 930692 w 2770512"/>
              <a:gd name="connsiteY24" fmla="*/ 1576317 h 2122227"/>
              <a:gd name="connsiteX25" fmla="*/ 1087641 w 2770512"/>
              <a:gd name="connsiteY25" fmla="*/ 1357953 h 2122227"/>
              <a:gd name="connsiteX26" fmla="*/ 1121761 w 2770512"/>
              <a:gd name="connsiteY26" fmla="*/ 1303362 h 2122227"/>
              <a:gd name="connsiteX27" fmla="*/ 1162704 w 2770512"/>
              <a:gd name="connsiteY27" fmla="*/ 1255594 h 2122227"/>
              <a:gd name="connsiteX28" fmla="*/ 1210471 w 2770512"/>
              <a:gd name="connsiteY28" fmla="*/ 1207827 h 2122227"/>
              <a:gd name="connsiteX29" fmla="*/ 1299182 w 2770512"/>
              <a:gd name="connsiteY29" fmla="*/ 1112293 h 2122227"/>
              <a:gd name="connsiteX30" fmla="*/ 1633552 w 2770512"/>
              <a:gd name="connsiteY30" fmla="*/ 934872 h 2122227"/>
              <a:gd name="connsiteX31" fmla="*/ 1817796 w 2770512"/>
              <a:gd name="connsiteY31" fmla="*/ 893929 h 2122227"/>
              <a:gd name="connsiteX32" fmla="*/ 2397826 w 2770512"/>
              <a:gd name="connsiteY32" fmla="*/ 921224 h 2122227"/>
              <a:gd name="connsiteX33" fmla="*/ 2507008 w 2770512"/>
              <a:gd name="connsiteY33" fmla="*/ 975815 h 2122227"/>
              <a:gd name="connsiteX34" fmla="*/ 2663958 w 2770512"/>
              <a:gd name="connsiteY34" fmla="*/ 1112293 h 2122227"/>
              <a:gd name="connsiteX35" fmla="*/ 2745844 w 2770512"/>
              <a:gd name="connsiteY35" fmla="*/ 1228299 h 2122227"/>
              <a:gd name="connsiteX36" fmla="*/ 2759492 w 2770512"/>
              <a:gd name="connsiteY36" fmla="*/ 1262418 h 2122227"/>
              <a:gd name="connsiteX37" fmla="*/ 2759492 w 2770512"/>
              <a:gd name="connsiteY37" fmla="*/ 1439839 h 2122227"/>
              <a:gd name="connsiteX38" fmla="*/ 2739020 w 2770512"/>
              <a:gd name="connsiteY38" fmla="*/ 1508078 h 2122227"/>
              <a:gd name="connsiteX39" fmla="*/ 2698077 w 2770512"/>
              <a:gd name="connsiteY39" fmla="*/ 1644556 h 2122227"/>
              <a:gd name="connsiteX40" fmla="*/ 2643486 w 2770512"/>
              <a:gd name="connsiteY40" fmla="*/ 1787857 h 2122227"/>
              <a:gd name="connsiteX41" fmla="*/ 2616191 w 2770512"/>
              <a:gd name="connsiteY41" fmla="*/ 1862920 h 2122227"/>
              <a:gd name="connsiteX42" fmla="*/ 2595719 w 2770512"/>
              <a:gd name="connsiteY42" fmla="*/ 1897039 h 2122227"/>
              <a:gd name="connsiteX43" fmla="*/ 2568423 w 2770512"/>
              <a:gd name="connsiteY43" fmla="*/ 1972102 h 2122227"/>
              <a:gd name="connsiteX44" fmla="*/ 2554776 w 2770512"/>
              <a:gd name="connsiteY44" fmla="*/ 1999397 h 2122227"/>
              <a:gd name="connsiteX45" fmla="*/ 2568423 w 2770512"/>
              <a:gd name="connsiteY45" fmla="*/ 2108579 h 2122227"/>
              <a:gd name="connsiteX46" fmla="*/ 2575247 w 2770512"/>
              <a:gd name="connsiteY46"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514435 w 2770512"/>
              <a:gd name="connsiteY5" fmla="*/ 1392072 h 2122227"/>
              <a:gd name="connsiteX6" fmla="*/ 296071 w 2770512"/>
              <a:gd name="connsiteY6" fmla="*/ 1535373 h 2122227"/>
              <a:gd name="connsiteX7" fmla="*/ 139122 w 2770512"/>
              <a:gd name="connsiteY7" fmla="*/ 1658203 h 2122227"/>
              <a:gd name="connsiteX8" fmla="*/ 36764 w 2770512"/>
              <a:gd name="connsiteY8" fmla="*/ 1787857 h 2122227"/>
              <a:gd name="connsiteX9" fmla="*/ 9468 w 2770512"/>
              <a:gd name="connsiteY9" fmla="*/ 1849272 h 2122227"/>
              <a:gd name="connsiteX10" fmla="*/ 9468 w 2770512"/>
              <a:gd name="connsiteY10" fmla="*/ 2033517 h 2122227"/>
              <a:gd name="connsiteX11" fmla="*/ 16292 w 2770512"/>
              <a:gd name="connsiteY11" fmla="*/ 1999397 h 2122227"/>
              <a:gd name="connsiteX12" fmla="*/ 111826 w 2770512"/>
              <a:gd name="connsiteY12" fmla="*/ 1876567 h 2122227"/>
              <a:gd name="connsiteX13" fmla="*/ 214185 w 2770512"/>
              <a:gd name="connsiteY13" fmla="*/ 1842448 h 2122227"/>
              <a:gd name="connsiteX14" fmla="*/ 377958 w 2770512"/>
              <a:gd name="connsiteY14" fmla="*/ 1815153 h 2122227"/>
              <a:gd name="connsiteX15" fmla="*/ 637265 w 2770512"/>
              <a:gd name="connsiteY15" fmla="*/ 1842448 h 2122227"/>
              <a:gd name="connsiteX16" fmla="*/ 678208 w 2770512"/>
              <a:gd name="connsiteY16" fmla="*/ 1862920 h 2122227"/>
              <a:gd name="connsiteX17" fmla="*/ 746447 w 2770512"/>
              <a:gd name="connsiteY17" fmla="*/ 1917511 h 2122227"/>
              <a:gd name="connsiteX18" fmla="*/ 760095 w 2770512"/>
              <a:gd name="connsiteY18" fmla="*/ 1944806 h 2122227"/>
              <a:gd name="connsiteX19" fmla="*/ 766919 w 2770512"/>
              <a:gd name="connsiteY19" fmla="*/ 1965278 h 2122227"/>
              <a:gd name="connsiteX20" fmla="*/ 787391 w 2770512"/>
              <a:gd name="connsiteY20" fmla="*/ 1978926 h 2122227"/>
              <a:gd name="connsiteX21" fmla="*/ 821510 w 2770512"/>
              <a:gd name="connsiteY21" fmla="*/ 1815153 h 2122227"/>
              <a:gd name="connsiteX22" fmla="*/ 841982 w 2770512"/>
              <a:gd name="connsiteY22" fmla="*/ 1740090 h 2122227"/>
              <a:gd name="connsiteX23" fmla="*/ 930692 w 2770512"/>
              <a:gd name="connsiteY23" fmla="*/ 1576317 h 2122227"/>
              <a:gd name="connsiteX24" fmla="*/ 1087641 w 2770512"/>
              <a:gd name="connsiteY24" fmla="*/ 1357953 h 2122227"/>
              <a:gd name="connsiteX25" fmla="*/ 1121761 w 2770512"/>
              <a:gd name="connsiteY25" fmla="*/ 1303362 h 2122227"/>
              <a:gd name="connsiteX26" fmla="*/ 1162704 w 2770512"/>
              <a:gd name="connsiteY26" fmla="*/ 1255594 h 2122227"/>
              <a:gd name="connsiteX27" fmla="*/ 1210471 w 2770512"/>
              <a:gd name="connsiteY27" fmla="*/ 1207827 h 2122227"/>
              <a:gd name="connsiteX28" fmla="*/ 1299182 w 2770512"/>
              <a:gd name="connsiteY28" fmla="*/ 1112293 h 2122227"/>
              <a:gd name="connsiteX29" fmla="*/ 1633552 w 2770512"/>
              <a:gd name="connsiteY29" fmla="*/ 934872 h 2122227"/>
              <a:gd name="connsiteX30" fmla="*/ 1817796 w 2770512"/>
              <a:gd name="connsiteY30" fmla="*/ 893929 h 2122227"/>
              <a:gd name="connsiteX31" fmla="*/ 2397826 w 2770512"/>
              <a:gd name="connsiteY31" fmla="*/ 921224 h 2122227"/>
              <a:gd name="connsiteX32" fmla="*/ 2507008 w 2770512"/>
              <a:gd name="connsiteY32" fmla="*/ 975815 h 2122227"/>
              <a:gd name="connsiteX33" fmla="*/ 2663958 w 2770512"/>
              <a:gd name="connsiteY33" fmla="*/ 1112293 h 2122227"/>
              <a:gd name="connsiteX34" fmla="*/ 2745844 w 2770512"/>
              <a:gd name="connsiteY34" fmla="*/ 1228299 h 2122227"/>
              <a:gd name="connsiteX35" fmla="*/ 2759492 w 2770512"/>
              <a:gd name="connsiteY35" fmla="*/ 1262418 h 2122227"/>
              <a:gd name="connsiteX36" fmla="*/ 2759492 w 2770512"/>
              <a:gd name="connsiteY36" fmla="*/ 1439839 h 2122227"/>
              <a:gd name="connsiteX37" fmla="*/ 2739020 w 2770512"/>
              <a:gd name="connsiteY37" fmla="*/ 1508078 h 2122227"/>
              <a:gd name="connsiteX38" fmla="*/ 2698077 w 2770512"/>
              <a:gd name="connsiteY38" fmla="*/ 1644556 h 2122227"/>
              <a:gd name="connsiteX39" fmla="*/ 2643486 w 2770512"/>
              <a:gd name="connsiteY39" fmla="*/ 1787857 h 2122227"/>
              <a:gd name="connsiteX40" fmla="*/ 2616191 w 2770512"/>
              <a:gd name="connsiteY40" fmla="*/ 1862920 h 2122227"/>
              <a:gd name="connsiteX41" fmla="*/ 2595719 w 2770512"/>
              <a:gd name="connsiteY41" fmla="*/ 1897039 h 2122227"/>
              <a:gd name="connsiteX42" fmla="*/ 2568423 w 2770512"/>
              <a:gd name="connsiteY42" fmla="*/ 1972102 h 2122227"/>
              <a:gd name="connsiteX43" fmla="*/ 2554776 w 2770512"/>
              <a:gd name="connsiteY43" fmla="*/ 1999397 h 2122227"/>
              <a:gd name="connsiteX44" fmla="*/ 2568423 w 2770512"/>
              <a:gd name="connsiteY44" fmla="*/ 2108579 h 2122227"/>
              <a:gd name="connsiteX45" fmla="*/ 2575247 w 2770512"/>
              <a:gd name="connsiteY45"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514435 w 2770512"/>
              <a:gd name="connsiteY5" fmla="*/ 1392072 h 2122227"/>
              <a:gd name="connsiteX6" fmla="*/ 139122 w 2770512"/>
              <a:gd name="connsiteY6" fmla="*/ 1658203 h 2122227"/>
              <a:gd name="connsiteX7" fmla="*/ 36764 w 2770512"/>
              <a:gd name="connsiteY7" fmla="*/ 1787857 h 2122227"/>
              <a:gd name="connsiteX8" fmla="*/ 9468 w 2770512"/>
              <a:gd name="connsiteY8" fmla="*/ 1849272 h 2122227"/>
              <a:gd name="connsiteX9" fmla="*/ 9468 w 2770512"/>
              <a:gd name="connsiteY9" fmla="*/ 2033517 h 2122227"/>
              <a:gd name="connsiteX10" fmla="*/ 16292 w 2770512"/>
              <a:gd name="connsiteY10" fmla="*/ 1999397 h 2122227"/>
              <a:gd name="connsiteX11" fmla="*/ 111826 w 2770512"/>
              <a:gd name="connsiteY11" fmla="*/ 1876567 h 2122227"/>
              <a:gd name="connsiteX12" fmla="*/ 214185 w 2770512"/>
              <a:gd name="connsiteY12" fmla="*/ 1842448 h 2122227"/>
              <a:gd name="connsiteX13" fmla="*/ 377958 w 2770512"/>
              <a:gd name="connsiteY13" fmla="*/ 1815153 h 2122227"/>
              <a:gd name="connsiteX14" fmla="*/ 637265 w 2770512"/>
              <a:gd name="connsiteY14" fmla="*/ 1842448 h 2122227"/>
              <a:gd name="connsiteX15" fmla="*/ 678208 w 2770512"/>
              <a:gd name="connsiteY15" fmla="*/ 1862920 h 2122227"/>
              <a:gd name="connsiteX16" fmla="*/ 746447 w 2770512"/>
              <a:gd name="connsiteY16" fmla="*/ 1917511 h 2122227"/>
              <a:gd name="connsiteX17" fmla="*/ 760095 w 2770512"/>
              <a:gd name="connsiteY17" fmla="*/ 1944806 h 2122227"/>
              <a:gd name="connsiteX18" fmla="*/ 766919 w 2770512"/>
              <a:gd name="connsiteY18" fmla="*/ 1965278 h 2122227"/>
              <a:gd name="connsiteX19" fmla="*/ 787391 w 2770512"/>
              <a:gd name="connsiteY19" fmla="*/ 1978926 h 2122227"/>
              <a:gd name="connsiteX20" fmla="*/ 821510 w 2770512"/>
              <a:gd name="connsiteY20" fmla="*/ 1815153 h 2122227"/>
              <a:gd name="connsiteX21" fmla="*/ 841982 w 2770512"/>
              <a:gd name="connsiteY21" fmla="*/ 1740090 h 2122227"/>
              <a:gd name="connsiteX22" fmla="*/ 930692 w 2770512"/>
              <a:gd name="connsiteY22" fmla="*/ 1576317 h 2122227"/>
              <a:gd name="connsiteX23" fmla="*/ 1087641 w 2770512"/>
              <a:gd name="connsiteY23" fmla="*/ 1357953 h 2122227"/>
              <a:gd name="connsiteX24" fmla="*/ 1121761 w 2770512"/>
              <a:gd name="connsiteY24" fmla="*/ 1303362 h 2122227"/>
              <a:gd name="connsiteX25" fmla="*/ 1162704 w 2770512"/>
              <a:gd name="connsiteY25" fmla="*/ 1255594 h 2122227"/>
              <a:gd name="connsiteX26" fmla="*/ 1210471 w 2770512"/>
              <a:gd name="connsiteY26" fmla="*/ 1207827 h 2122227"/>
              <a:gd name="connsiteX27" fmla="*/ 1299182 w 2770512"/>
              <a:gd name="connsiteY27" fmla="*/ 1112293 h 2122227"/>
              <a:gd name="connsiteX28" fmla="*/ 1633552 w 2770512"/>
              <a:gd name="connsiteY28" fmla="*/ 934872 h 2122227"/>
              <a:gd name="connsiteX29" fmla="*/ 1817796 w 2770512"/>
              <a:gd name="connsiteY29" fmla="*/ 893929 h 2122227"/>
              <a:gd name="connsiteX30" fmla="*/ 2397826 w 2770512"/>
              <a:gd name="connsiteY30" fmla="*/ 921224 h 2122227"/>
              <a:gd name="connsiteX31" fmla="*/ 2507008 w 2770512"/>
              <a:gd name="connsiteY31" fmla="*/ 975815 h 2122227"/>
              <a:gd name="connsiteX32" fmla="*/ 2663958 w 2770512"/>
              <a:gd name="connsiteY32" fmla="*/ 1112293 h 2122227"/>
              <a:gd name="connsiteX33" fmla="*/ 2745844 w 2770512"/>
              <a:gd name="connsiteY33" fmla="*/ 1228299 h 2122227"/>
              <a:gd name="connsiteX34" fmla="*/ 2759492 w 2770512"/>
              <a:gd name="connsiteY34" fmla="*/ 1262418 h 2122227"/>
              <a:gd name="connsiteX35" fmla="*/ 2759492 w 2770512"/>
              <a:gd name="connsiteY35" fmla="*/ 1439839 h 2122227"/>
              <a:gd name="connsiteX36" fmla="*/ 2739020 w 2770512"/>
              <a:gd name="connsiteY36" fmla="*/ 1508078 h 2122227"/>
              <a:gd name="connsiteX37" fmla="*/ 2698077 w 2770512"/>
              <a:gd name="connsiteY37" fmla="*/ 1644556 h 2122227"/>
              <a:gd name="connsiteX38" fmla="*/ 2643486 w 2770512"/>
              <a:gd name="connsiteY38" fmla="*/ 1787857 h 2122227"/>
              <a:gd name="connsiteX39" fmla="*/ 2616191 w 2770512"/>
              <a:gd name="connsiteY39" fmla="*/ 1862920 h 2122227"/>
              <a:gd name="connsiteX40" fmla="*/ 2595719 w 2770512"/>
              <a:gd name="connsiteY40" fmla="*/ 1897039 h 2122227"/>
              <a:gd name="connsiteX41" fmla="*/ 2568423 w 2770512"/>
              <a:gd name="connsiteY41" fmla="*/ 1972102 h 2122227"/>
              <a:gd name="connsiteX42" fmla="*/ 2554776 w 2770512"/>
              <a:gd name="connsiteY42" fmla="*/ 1999397 h 2122227"/>
              <a:gd name="connsiteX43" fmla="*/ 2568423 w 2770512"/>
              <a:gd name="connsiteY43" fmla="*/ 2108579 h 2122227"/>
              <a:gd name="connsiteX44" fmla="*/ 2575247 w 2770512"/>
              <a:gd name="connsiteY44" fmla="*/ 2122227 h 2122227"/>
              <a:gd name="connsiteX0" fmla="*/ 1954274 w 2770512"/>
              <a:gd name="connsiteY0" fmla="*/ 0 h 2122227"/>
              <a:gd name="connsiteX1" fmla="*/ 1974746 w 2770512"/>
              <a:gd name="connsiteY1" fmla="*/ 266132 h 2122227"/>
              <a:gd name="connsiteX2" fmla="*/ 1879211 w 2770512"/>
              <a:gd name="connsiteY2" fmla="*/ 668741 h 2122227"/>
              <a:gd name="connsiteX3" fmla="*/ 1585785 w 2770512"/>
              <a:gd name="connsiteY3" fmla="*/ 893929 h 2122227"/>
              <a:gd name="connsiteX4" fmla="*/ 1012579 w 2770512"/>
              <a:gd name="connsiteY4" fmla="*/ 1146412 h 2122227"/>
              <a:gd name="connsiteX5" fmla="*/ 514435 w 2770512"/>
              <a:gd name="connsiteY5" fmla="*/ 1392072 h 2122227"/>
              <a:gd name="connsiteX6" fmla="*/ 139122 w 2770512"/>
              <a:gd name="connsiteY6" fmla="*/ 1658203 h 2122227"/>
              <a:gd name="connsiteX7" fmla="*/ 9468 w 2770512"/>
              <a:gd name="connsiteY7" fmla="*/ 1849272 h 2122227"/>
              <a:gd name="connsiteX8" fmla="*/ 9468 w 2770512"/>
              <a:gd name="connsiteY8" fmla="*/ 2033517 h 2122227"/>
              <a:gd name="connsiteX9" fmla="*/ 16292 w 2770512"/>
              <a:gd name="connsiteY9" fmla="*/ 1999397 h 2122227"/>
              <a:gd name="connsiteX10" fmla="*/ 111826 w 2770512"/>
              <a:gd name="connsiteY10" fmla="*/ 1876567 h 2122227"/>
              <a:gd name="connsiteX11" fmla="*/ 214185 w 2770512"/>
              <a:gd name="connsiteY11" fmla="*/ 1842448 h 2122227"/>
              <a:gd name="connsiteX12" fmla="*/ 377958 w 2770512"/>
              <a:gd name="connsiteY12" fmla="*/ 1815153 h 2122227"/>
              <a:gd name="connsiteX13" fmla="*/ 637265 w 2770512"/>
              <a:gd name="connsiteY13" fmla="*/ 1842448 h 2122227"/>
              <a:gd name="connsiteX14" fmla="*/ 678208 w 2770512"/>
              <a:gd name="connsiteY14" fmla="*/ 1862920 h 2122227"/>
              <a:gd name="connsiteX15" fmla="*/ 746447 w 2770512"/>
              <a:gd name="connsiteY15" fmla="*/ 1917511 h 2122227"/>
              <a:gd name="connsiteX16" fmla="*/ 760095 w 2770512"/>
              <a:gd name="connsiteY16" fmla="*/ 1944806 h 2122227"/>
              <a:gd name="connsiteX17" fmla="*/ 766919 w 2770512"/>
              <a:gd name="connsiteY17" fmla="*/ 1965278 h 2122227"/>
              <a:gd name="connsiteX18" fmla="*/ 787391 w 2770512"/>
              <a:gd name="connsiteY18" fmla="*/ 1978926 h 2122227"/>
              <a:gd name="connsiteX19" fmla="*/ 821510 w 2770512"/>
              <a:gd name="connsiteY19" fmla="*/ 1815153 h 2122227"/>
              <a:gd name="connsiteX20" fmla="*/ 841982 w 2770512"/>
              <a:gd name="connsiteY20" fmla="*/ 1740090 h 2122227"/>
              <a:gd name="connsiteX21" fmla="*/ 930692 w 2770512"/>
              <a:gd name="connsiteY21" fmla="*/ 1576317 h 2122227"/>
              <a:gd name="connsiteX22" fmla="*/ 1087641 w 2770512"/>
              <a:gd name="connsiteY22" fmla="*/ 1357953 h 2122227"/>
              <a:gd name="connsiteX23" fmla="*/ 1121761 w 2770512"/>
              <a:gd name="connsiteY23" fmla="*/ 1303362 h 2122227"/>
              <a:gd name="connsiteX24" fmla="*/ 1162704 w 2770512"/>
              <a:gd name="connsiteY24" fmla="*/ 1255594 h 2122227"/>
              <a:gd name="connsiteX25" fmla="*/ 1210471 w 2770512"/>
              <a:gd name="connsiteY25" fmla="*/ 1207827 h 2122227"/>
              <a:gd name="connsiteX26" fmla="*/ 1299182 w 2770512"/>
              <a:gd name="connsiteY26" fmla="*/ 1112293 h 2122227"/>
              <a:gd name="connsiteX27" fmla="*/ 1633552 w 2770512"/>
              <a:gd name="connsiteY27" fmla="*/ 934872 h 2122227"/>
              <a:gd name="connsiteX28" fmla="*/ 1817796 w 2770512"/>
              <a:gd name="connsiteY28" fmla="*/ 893929 h 2122227"/>
              <a:gd name="connsiteX29" fmla="*/ 2397826 w 2770512"/>
              <a:gd name="connsiteY29" fmla="*/ 921224 h 2122227"/>
              <a:gd name="connsiteX30" fmla="*/ 2507008 w 2770512"/>
              <a:gd name="connsiteY30" fmla="*/ 975815 h 2122227"/>
              <a:gd name="connsiteX31" fmla="*/ 2663958 w 2770512"/>
              <a:gd name="connsiteY31" fmla="*/ 1112293 h 2122227"/>
              <a:gd name="connsiteX32" fmla="*/ 2745844 w 2770512"/>
              <a:gd name="connsiteY32" fmla="*/ 1228299 h 2122227"/>
              <a:gd name="connsiteX33" fmla="*/ 2759492 w 2770512"/>
              <a:gd name="connsiteY33" fmla="*/ 1262418 h 2122227"/>
              <a:gd name="connsiteX34" fmla="*/ 2759492 w 2770512"/>
              <a:gd name="connsiteY34" fmla="*/ 1439839 h 2122227"/>
              <a:gd name="connsiteX35" fmla="*/ 2739020 w 2770512"/>
              <a:gd name="connsiteY35" fmla="*/ 1508078 h 2122227"/>
              <a:gd name="connsiteX36" fmla="*/ 2698077 w 2770512"/>
              <a:gd name="connsiteY36" fmla="*/ 1644556 h 2122227"/>
              <a:gd name="connsiteX37" fmla="*/ 2643486 w 2770512"/>
              <a:gd name="connsiteY37" fmla="*/ 1787857 h 2122227"/>
              <a:gd name="connsiteX38" fmla="*/ 2616191 w 2770512"/>
              <a:gd name="connsiteY38" fmla="*/ 1862920 h 2122227"/>
              <a:gd name="connsiteX39" fmla="*/ 2595719 w 2770512"/>
              <a:gd name="connsiteY39" fmla="*/ 1897039 h 2122227"/>
              <a:gd name="connsiteX40" fmla="*/ 2568423 w 2770512"/>
              <a:gd name="connsiteY40" fmla="*/ 1972102 h 2122227"/>
              <a:gd name="connsiteX41" fmla="*/ 2554776 w 2770512"/>
              <a:gd name="connsiteY41" fmla="*/ 1999397 h 2122227"/>
              <a:gd name="connsiteX42" fmla="*/ 2568423 w 2770512"/>
              <a:gd name="connsiteY42" fmla="*/ 2108579 h 2122227"/>
              <a:gd name="connsiteX43" fmla="*/ 2575247 w 2770512"/>
              <a:gd name="connsiteY43"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215340 w 2771667"/>
              <a:gd name="connsiteY10" fmla="*/ 1842448 h 2122227"/>
              <a:gd name="connsiteX11" fmla="*/ 379113 w 2771667"/>
              <a:gd name="connsiteY11" fmla="*/ 1815153 h 2122227"/>
              <a:gd name="connsiteX12" fmla="*/ 638420 w 2771667"/>
              <a:gd name="connsiteY12" fmla="*/ 1842448 h 2122227"/>
              <a:gd name="connsiteX13" fmla="*/ 679363 w 2771667"/>
              <a:gd name="connsiteY13" fmla="*/ 1862920 h 2122227"/>
              <a:gd name="connsiteX14" fmla="*/ 747602 w 2771667"/>
              <a:gd name="connsiteY14" fmla="*/ 1917511 h 2122227"/>
              <a:gd name="connsiteX15" fmla="*/ 761250 w 2771667"/>
              <a:gd name="connsiteY15" fmla="*/ 1944806 h 2122227"/>
              <a:gd name="connsiteX16" fmla="*/ 768074 w 2771667"/>
              <a:gd name="connsiteY16" fmla="*/ 1965278 h 2122227"/>
              <a:gd name="connsiteX17" fmla="*/ 788546 w 2771667"/>
              <a:gd name="connsiteY17" fmla="*/ 1978926 h 2122227"/>
              <a:gd name="connsiteX18" fmla="*/ 822665 w 2771667"/>
              <a:gd name="connsiteY18" fmla="*/ 1815153 h 2122227"/>
              <a:gd name="connsiteX19" fmla="*/ 843137 w 2771667"/>
              <a:gd name="connsiteY19" fmla="*/ 1740090 h 2122227"/>
              <a:gd name="connsiteX20" fmla="*/ 931847 w 2771667"/>
              <a:gd name="connsiteY20" fmla="*/ 1576317 h 2122227"/>
              <a:gd name="connsiteX21" fmla="*/ 1088796 w 2771667"/>
              <a:gd name="connsiteY21" fmla="*/ 1357953 h 2122227"/>
              <a:gd name="connsiteX22" fmla="*/ 1122916 w 2771667"/>
              <a:gd name="connsiteY22" fmla="*/ 1303362 h 2122227"/>
              <a:gd name="connsiteX23" fmla="*/ 1163859 w 2771667"/>
              <a:gd name="connsiteY23" fmla="*/ 1255594 h 2122227"/>
              <a:gd name="connsiteX24" fmla="*/ 1211626 w 2771667"/>
              <a:gd name="connsiteY24" fmla="*/ 1207827 h 2122227"/>
              <a:gd name="connsiteX25" fmla="*/ 1300337 w 2771667"/>
              <a:gd name="connsiteY25" fmla="*/ 1112293 h 2122227"/>
              <a:gd name="connsiteX26" fmla="*/ 1634707 w 2771667"/>
              <a:gd name="connsiteY26" fmla="*/ 934872 h 2122227"/>
              <a:gd name="connsiteX27" fmla="*/ 1818951 w 2771667"/>
              <a:gd name="connsiteY27" fmla="*/ 893929 h 2122227"/>
              <a:gd name="connsiteX28" fmla="*/ 2398981 w 2771667"/>
              <a:gd name="connsiteY28" fmla="*/ 921224 h 2122227"/>
              <a:gd name="connsiteX29" fmla="*/ 2508163 w 2771667"/>
              <a:gd name="connsiteY29" fmla="*/ 975815 h 2122227"/>
              <a:gd name="connsiteX30" fmla="*/ 2665113 w 2771667"/>
              <a:gd name="connsiteY30" fmla="*/ 1112293 h 2122227"/>
              <a:gd name="connsiteX31" fmla="*/ 2746999 w 2771667"/>
              <a:gd name="connsiteY31" fmla="*/ 1228299 h 2122227"/>
              <a:gd name="connsiteX32" fmla="*/ 2760647 w 2771667"/>
              <a:gd name="connsiteY32" fmla="*/ 1262418 h 2122227"/>
              <a:gd name="connsiteX33" fmla="*/ 2760647 w 2771667"/>
              <a:gd name="connsiteY33" fmla="*/ 1439839 h 2122227"/>
              <a:gd name="connsiteX34" fmla="*/ 2740175 w 2771667"/>
              <a:gd name="connsiteY34" fmla="*/ 1508078 h 2122227"/>
              <a:gd name="connsiteX35" fmla="*/ 2699232 w 2771667"/>
              <a:gd name="connsiteY35" fmla="*/ 1644556 h 2122227"/>
              <a:gd name="connsiteX36" fmla="*/ 2644641 w 2771667"/>
              <a:gd name="connsiteY36" fmla="*/ 1787857 h 2122227"/>
              <a:gd name="connsiteX37" fmla="*/ 2617346 w 2771667"/>
              <a:gd name="connsiteY37" fmla="*/ 1862920 h 2122227"/>
              <a:gd name="connsiteX38" fmla="*/ 2596874 w 2771667"/>
              <a:gd name="connsiteY38" fmla="*/ 1897039 h 2122227"/>
              <a:gd name="connsiteX39" fmla="*/ 2569578 w 2771667"/>
              <a:gd name="connsiteY39" fmla="*/ 1972102 h 2122227"/>
              <a:gd name="connsiteX40" fmla="*/ 2555931 w 2771667"/>
              <a:gd name="connsiteY40" fmla="*/ 1999397 h 2122227"/>
              <a:gd name="connsiteX41" fmla="*/ 2569578 w 2771667"/>
              <a:gd name="connsiteY41" fmla="*/ 2108579 h 2122227"/>
              <a:gd name="connsiteX42" fmla="*/ 2576402 w 2771667"/>
              <a:gd name="connsiteY4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38420 w 2771667"/>
              <a:gd name="connsiteY11" fmla="*/ 1842448 h 2122227"/>
              <a:gd name="connsiteX12" fmla="*/ 679363 w 2771667"/>
              <a:gd name="connsiteY12" fmla="*/ 1862920 h 2122227"/>
              <a:gd name="connsiteX13" fmla="*/ 747602 w 2771667"/>
              <a:gd name="connsiteY13" fmla="*/ 1917511 h 2122227"/>
              <a:gd name="connsiteX14" fmla="*/ 761250 w 2771667"/>
              <a:gd name="connsiteY14" fmla="*/ 1944806 h 2122227"/>
              <a:gd name="connsiteX15" fmla="*/ 768074 w 2771667"/>
              <a:gd name="connsiteY15" fmla="*/ 1965278 h 2122227"/>
              <a:gd name="connsiteX16" fmla="*/ 788546 w 2771667"/>
              <a:gd name="connsiteY16" fmla="*/ 1978926 h 2122227"/>
              <a:gd name="connsiteX17" fmla="*/ 822665 w 2771667"/>
              <a:gd name="connsiteY17" fmla="*/ 1815153 h 2122227"/>
              <a:gd name="connsiteX18" fmla="*/ 843137 w 2771667"/>
              <a:gd name="connsiteY18" fmla="*/ 1740090 h 2122227"/>
              <a:gd name="connsiteX19" fmla="*/ 931847 w 2771667"/>
              <a:gd name="connsiteY19" fmla="*/ 1576317 h 2122227"/>
              <a:gd name="connsiteX20" fmla="*/ 1088796 w 2771667"/>
              <a:gd name="connsiteY20" fmla="*/ 1357953 h 2122227"/>
              <a:gd name="connsiteX21" fmla="*/ 1122916 w 2771667"/>
              <a:gd name="connsiteY21" fmla="*/ 1303362 h 2122227"/>
              <a:gd name="connsiteX22" fmla="*/ 1163859 w 2771667"/>
              <a:gd name="connsiteY22" fmla="*/ 1255594 h 2122227"/>
              <a:gd name="connsiteX23" fmla="*/ 1211626 w 2771667"/>
              <a:gd name="connsiteY23" fmla="*/ 1207827 h 2122227"/>
              <a:gd name="connsiteX24" fmla="*/ 1300337 w 2771667"/>
              <a:gd name="connsiteY24" fmla="*/ 1112293 h 2122227"/>
              <a:gd name="connsiteX25" fmla="*/ 1634707 w 2771667"/>
              <a:gd name="connsiteY25" fmla="*/ 934872 h 2122227"/>
              <a:gd name="connsiteX26" fmla="*/ 1818951 w 2771667"/>
              <a:gd name="connsiteY26" fmla="*/ 893929 h 2122227"/>
              <a:gd name="connsiteX27" fmla="*/ 2398981 w 2771667"/>
              <a:gd name="connsiteY27" fmla="*/ 921224 h 2122227"/>
              <a:gd name="connsiteX28" fmla="*/ 2508163 w 2771667"/>
              <a:gd name="connsiteY28" fmla="*/ 975815 h 2122227"/>
              <a:gd name="connsiteX29" fmla="*/ 2665113 w 2771667"/>
              <a:gd name="connsiteY29" fmla="*/ 1112293 h 2122227"/>
              <a:gd name="connsiteX30" fmla="*/ 2746999 w 2771667"/>
              <a:gd name="connsiteY30" fmla="*/ 1228299 h 2122227"/>
              <a:gd name="connsiteX31" fmla="*/ 2760647 w 2771667"/>
              <a:gd name="connsiteY31" fmla="*/ 1262418 h 2122227"/>
              <a:gd name="connsiteX32" fmla="*/ 2760647 w 2771667"/>
              <a:gd name="connsiteY32" fmla="*/ 1439839 h 2122227"/>
              <a:gd name="connsiteX33" fmla="*/ 2740175 w 2771667"/>
              <a:gd name="connsiteY33" fmla="*/ 1508078 h 2122227"/>
              <a:gd name="connsiteX34" fmla="*/ 2699232 w 2771667"/>
              <a:gd name="connsiteY34" fmla="*/ 1644556 h 2122227"/>
              <a:gd name="connsiteX35" fmla="*/ 2644641 w 2771667"/>
              <a:gd name="connsiteY35" fmla="*/ 1787857 h 2122227"/>
              <a:gd name="connsiteX36" fmla="*/ 2617346 w 2771667"/>
              <a:gd name="connsiteY36" fmla="*/ 1862920 h 2122227"/>
              <a:gd name="connsiteX37" fmla="*/ 2596874 w 2771667"/>
              <a:gd name="connsiteY37" fmla="*/ 1897039 h 2122227"/>
              <a:gd name="connsiteX38" fmla="*/ 2569578 w 2771667"/>
              <a:gd name="connsiteY38" fmla="*/ 1972102 h 2122227"/>
              <a:gd name="connsiteX39" fmla="*/ 2555931 w 2771667"/>
              <a:gd name="connsiteY39" fmla="*/ 1999397 h 2122227"/>
              <a:gd name="connsiteX40" fmla="*/ 2569578 w 2771667"/>
              <a:gd name="connsiteY40" fmla="*/ 2108579 h 2122227"/>
              <a:gd name="connsiteX41" fmla="*/ 2576402 w 2771667"/>
              <a:gd name="connsiteY41"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47602 w 2771667"/>
              <a:gd name="connsiteY12" fmla="*/ 1917511 h 2122227"/>
              <a:gd name="connsiteX13" fmla="*/ 761250 w 2771667"/>
              <a:gd name="connsiteY13" fmla="*/ 1944806 h 2122227"/>
              <a:gd name="connsiteX14" fmla="*/ 768074 w 2771667"/>
              <a:gd name="connsiteY14" fmla="*/ 1965278 h 2122227"/>
              <a:gd name="connsiteX15" fmla="*/ 788546 w 2771667"/>
              <a:gd name="connsiteY15" fmla="*/ 1978926 h 2122227"/>
              <a:gd name="connsiteX16" fmla="*/ 822665 w 2771667"/>
              <a:gd name="connsiteY16" fmla="*/ 1815153 h 2122227"/>
              <a:gd name="connsiteX17" fmla="*/ 843137 w 2771667"/>
              <a:gd name="connsiteY17" fmla="*/ 1740090 h 2122227"/>
              <a:gd name="connsiteX18" fmla="*/ 931847 w 2771667"/>
              <a:gd name="connsiteY18" fmla="*/ 1576317 h 2122227"/>
              <a:gd name="connsiteX19" fmla="*/ 1088796 w 2771667"/>
              <a:gd name="connsiteY19" fmla="*/ 1357953 h 2122227"/>
              <a:gd name="connsiteX20" fmla="*/ 1122916 w 2771667"/>
              <a:gd name="connsiteY20" fmla="*/ 1303362 h 2122227"/>
              <a:gd name="connsiteX21" fmla="*/ 1163859 w 2771667"/>
              <a:gd name="connsiteY21" fmla="*/ 1255594 h 2122227"/>
              <a:gd name="connsiteX22" fmla="*/ 1211626 w 2771667"/>
              <a:gd name="connsiteY22" fmla="*/ 1207827 h 2122227"/>
              <a:gd name="connsiteX23" fmla="*/ 1300337 w 2771667"/>
              <a:gd name="connsiteY23" fmla="*/ 1112293 h 2122227"/>
              <a:gd name="connsiteX24" fmla="*/ 1634707 w 2771667"/>
              <a:gd name="connsiteY24" fmla="*/ 934872 h 2122227"/>
              <a:gd name="connsiteX25" fmla="*/ 1818951 w 2771667"/>
              <a:gd name="connsiteY25" fmla="*/ 893929 h 2122227"/>
              <a:gd name="connsiteX26" fmla="*/ 2398981 w 2771667"/>
              <a:gd name="connsiteY26" fmla="*/ 921224 h 2122227"/>
              <a:gd name="connsiteX27" fmla="*/ 2508163 w 2771667"/>
              <a:gd name="connsiteY27" fmla="*/ 975815 h 2122227"/>
              <a:gd name="connsiteX28" fmla="*/ 2665113 w 2771667"/>
              <a:gd name="connsiteY28" fmla="*/ 1112293 h 2122227"/>
              <a:gd name="connsiteX29" fmla="*/ 2746999 w 2771667"/>
              <a:gd name="connsiteY29" fmla="*/ 1228299 h 2122227"/>
              <a:gd name="connsiteX30" fmla="*/ 2760647 w 2771667"/>
              <a:gd name="connsiteY30" fmla="*/ 1262418 h 2122227"/>
              <a:gd name="connsiteX31" fmla="*/ 2760647 w 2771667"/>
              <a:gd name="connsiteY31" fmla="*/ 1439839 h 2122227"/>
              <a:gd name="connsiteX32" fmla="*/ 2740175 w 2771667"/>
              <a:gd name="connsiteY32" fmla="*/ 1508078 h 2122227"/>
              <a:gd name="connsiteX33" fmla="*/ 2699232 w 2771667"/>
              <a:gd name="connsiteY33" fmla="*/ 1644556 h 2122227"/>
              <a:gd name="connsiteX34" fmla="*/ 2644641 w 2771667"/>
              <a:gd name="connsiteY34" fmla="*/ 1787857 h 2122227"/>
              <a:gd name="connsiteX35" fmla="*/ 2617346 w 2771667"/>
              <a:gd name="connsiteY35" fmla="*/ 1862920 h 2122227"/>
              <a:gd name="connsiteX36" fmla="*/ 2596874 w 2771667"/>
              <a:gd name="connsiteY36" fmla="*/ 1897039 h 2122227"/>
              <a:gd name="connsiteX37" fmla="*/ 2569578 w 2771667"/>
              <a:gd name="connsiteY37" fmla="*/ 1972102 h 2122227"/>
              <a:gd name="connsiteX38" fmla="*/ 2555931 w 2771667"/>
              <a:gd name="connsiteY38" fmla="*/ 1999397 h 2122227"/>
              <a:gd name="connsiteX39" fmla="*/ 2569578 w 2771667"/>
              <a:gd name="connsiteY39" fmla="*/ 2108579 h 2122227"/>
              <a:gd name="connsiteX40" fmla="*/ 2576402 w 2771667"/>
              <a:gd name="connsiteY40"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61250 w 2771667"/>
              <a:gd name="connsiteY12" fmla="*/ 1944806 h 2122227"/>
              <a:gd name="connsiteX13" fmla="*/ 768074 w 2771667"/>
              <a:gd name="connsiteY13" fmla="*/ 1965278 h 2122227"/>
              <a:gd name="connsiteX14" fmla="*/ 788546 w 2771667"/>
              <a:gd name="connsiteY14" fmla="*/ 1978926 h 2122227"/>
              <a:gd name="connsiteX15" fmla="*/ 822665 w 2771667"/>
              <a:gd name="connsiteY15" fmla="*/ 1815153 h 2122227"/>
              <a:gd name="connsiteX16" fmla="*/ 843137 w 2771667"/>
              <a:gd name="connsiteY16" fmla="*/ 1740090 h 2122227"/>
              <a:gd name="connsiteX17" fmla="*/ 931847 w 2771667"/>
              <a:gd name="connsiteY17" fmla="*/ 1576317 h 2122227"/>
              <a:gd name="connsiteX18" fmla="*/ 1088796 w 2771667"/>
              <a:gd name="connsiteY18" fmla="*/ 1357953 h 2122227"/>
              <a:gd name="connsiteX19" fmla="*/ 1122916 w 2771667"/>
              <a:gd name="connsiteY19" fmla="*/ 1303362 h 2122227"/>
              <a:gd name="connsiteX20" fmla="*/ 1163859 w 2771667"/>
              <a:gd name="connsiteY20" fmla="*/ 1255594 h 2122227"/>
              <a:gd name="connsiteX21" fmla="*/ 1211626 w 2771667"/>
              <a:gd name="connsiteY21" fmla="*/ 1207827 h 2122227"/>
              <a:gd name="connsiteX22" fmla="*/ 1300337 w 2771667"/>
              <a:gd name="connsiteY22" fmla="*/ 1112293 h 2122227"/>
              <a:gd name="connsiteX23" fmla="*/ 1634707 w 2771667"/>
              <a:gd name="connsiteY23" fmla="*/ 934872 h 2122227"/>
              <a:gd name="connsiteX24" fmla="*/ 1818951 w 2771667"/>
              <a:gd name="connsiteY24" fmla="*/ 893929 h 2122227"/>
              <a:gd name="connsiteX25" fmla="*/ 2398981 w 2771667"/>
              <a:gd name="connsiteY25" fmla="*/ 921224 h 2122227"/>
              <a:gd name="connsiteX26" fmla="*/ 2508163 w 2771667"/>
              <a:gd name="connsiteY26" fmla="*/ 975815 h 2122227"/>
              <a:gd name="connsiteX27" fmla="*/ 2665113 w 2771667"/>
              <a:gd name="connsiteY27" fmla="*/ 1112293 h 2122227"/>
              <a:gd name="connsiteX28" fmla="*/ 2746999 w 2771667"/>
              <a:gd name="connsiteY28" fmla="*/ 1228299 h 2122227"/>
              <a:gd name="connsiteX29" fmla="*/ 2760647 w 2771667"/>
              <a:gd name="connsiteY29" fmla="*/ 1262418 h 2122227"/>
              <a:gd name="connsiteX30" fmla="*/ 2760647 w 2771667"/>
              <a:gd name="connsiteY30" fmla="*/ 1439839 h 2122227"/>
              <a:gd name="connsiteX31" fmla="*/ 2740175 w 2771667"/>
              <a:gd name="connsiteY31" fmla="*/ 1508078 h 2122227"/>
              <a:gd name="connsiteX32" fmla="*/ 2699232 w 2771667"/>
              <a:gd name="connsiteY32" fmla="*/ 1644556 h 2122227"/>
              <a:gd name="connsiteX33" fmla="*/ 2644641 w 2771667"/>
              <a:gd name="connsiteY33" fmla="*/ 1787857 h 2122227"/>
              <a:gd name="connsiteX34" fmla="*/ 2617346 w 2771667"/>
              <a:gd name="connsiteY34" fmla="*/ 1862920 h 2122227"/>
              <a:gd name="connsiteX35" fmla="*/ 2596874 w 2771667"/>
              <a:gd name="connsiteY35" fmla="*/ 1897039 h 2122227"/>
              <a:gd name="connsiteX36" fmla="*/ 2569578 w 2771667"/>
              <a:gd name="connsiteY36" fmla="*/ 1972102 h 2122227"/>
              <a:gd name="connsiteX37" fmla="*/ 2555931 w 2771667"/>
              <a:gd name="connsiteY37" fmla="*/ 1999397 h 2122227"/>
              <a:gd name="connsiteX38" fmla="*/ 2569578 w 2771667"/>
              <a:gd name="connsiteY38" fmla="*/ 2108579 h 2122227"/>
              <a:gd name="connsiteX39" fmla="*/ 2576402 w 2771667"/>
              <a:gd name="connsiteY39"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61250 w 2771667"/>
              <a:gd name="connsiteY12" fmla="*/ 1944806 h 2122227"/>
              <a:gd name="connsiteX13" fmla="*/ 788546 w 2771667"/>
              <a:gd name="connsiteY13" fmla="*/ 1978926 h 2122227"/>
              <a:gd name="connsiteX14" fmla="*/ 822665 w 2771667"/>
              <a:gd name="connsiteY14" fmla="*/ 1815153 h 2122227"/>
              <a:gd name="connsiteX15" fmla="*/ 843137 w 2771667"/>
              <a:gd name="connsiteY15" fmla="*/ 1740090 h 2122227"/>
              <a:gd name="connsiteX16" fmla="*/ 931847 w 2771667"/>
              <a:gd name="connsiteY16" fmla="*/ 1576317 h 2122227"/>
              <a:gd name="connsiteX17" fmla="*/ 1088796 w 2771667"/>
              <a:gd name="connsiteY17" fmla="*/ 1357953 h 2122227"/>
              <a:gd name="connsiteX18" fmla="*/ 1122916 w 2771667"/>
              <a:gd name="connsiteY18" fmla="*/ 1303362 h 2122227"/>
              <a:gd name="connsiteX19" fmla="*/ 1163859 w 2771667"/>
              <a:gd name="connsiteY19" fmla="*/ 1255594 h 2122227"/>
              <a:gd name="connsiteX20" fmla="*/ 1211626 w 2771667"/>
              <a:gd name="connsiteY20" fmla="*/ 1207827 h 2122227"/>
              <a:gd name="connsiteX21" fmla="*/ 1300337 w 2771667"/>
              <a:gd name="connsiteY21" fmla="*/ 1112293 h 2122227"/>
              <a:gd name="connsiteX22" fmla="*/ 1634707 w 2771667"/>
              <a:gd name="connsiteY22" fmla="*/ 934872 h 2122227"/>
              <a:gd name="connsiteX23" fmla="*/ 1818951 w 2771667"/>
              <a:gd name="connsiteY23" fmla="*/ 893929 h 2122227"/>
              <a:gd name="connsiteX24" fmla="*/ 2398981 w 2771667"/>
              <a:gd name="connsiteY24" fmla="*/ 921224 h 2122227"/>
              <a:gd name="connsiteX25" fmla="*/ 2508163 w 2771667"/>
              <a:gd name="connsiteY25" fmla="*/ 975815 h 2122227"/>
              <a:gd name="connsiteX26" fmla="*/ 2665113 w 2771667"/>
              <a:gd name="connsiteY26" fmla="*/ 1112293 h 2122227"/>
              <a:gd name="connsiteX27" fmla="*/ 2746999 w 2771667"/>
              <a:gd name="connsiteY27" fmla="*/ 1228299 h 2122227"/>
              <a:gd name="connsiteX28" fmla="*/ 2760647 w 2771667"/>
              <a:gd name="connsiteY28" fmla="*/ 1262418 h 2122227"/>
              <a:gd name="connsiteX29" fmla="*/ 2760647 w 2771667"/>
              <a:gd name="connsiteY29" fmla="*/ 1439839 h 2122227"/>
              <a:gd name="connsiteX30" fmla="*/ 2740175 w 2771667"/>
              <a:gd name="connsiteY30" fmla="*/ 1508078 h 2122227"/>
              <a:gd name="connsiteX31" fmla="*/ 2699232 w 2771667"/>
              <a:gd name="connsiteY31" fmla="*/ 1644556 h 2122227"/>
              <a:gd name="connsiteX32" fmla="*/ 2644641 w 2771667"/>
              <a:gd name="connsiteY32" fmla="*/ 1787857 h 2122227"/>
              <a:gd name="connsiteX33" fmla="*/ 2617346 w 2771667"/>
              <a:gd name="connsiteY33" fmla="*/ 1862920 h 2122227"/>
              <a:gd name="connsiteX34" fmla="*/ 2596874 w 2771667"/>
              <a:gd name="connsiteY34" fmla="*/ 1897039 h 2122227"/>
              <a:gd name="connsiteX35" fmla="*/ 2569578 w 2771667"/>
              <a:gd name="connsiteY35" fmla="*/ 1972102 h 2122227"/>
              <a:gd name="connsiteX36" fmla="*/ 2555931 w 2771667"/>
              <a:gd name="connsiteY36" fmla="*/ 1999397 h 2122227"/>
              <a:gd name="connsiteX37" fmla="*/ 2569578 w 2771667"/>
              <a:gd name="connsiteY37" fmla="*/ 2108579 h 2122227"/>
              <a:gd name="connsiteX38" fmla="*/ 2576402 w 2771667"/>
              <a:gd name="connsiteY38"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843137 w 2771667"/>
              <a:gd name="connsiteY14" fmla="*/ 1740090 h 2122227"/>
              <a:gd name="connsiteX15" fmla="*/ 931847 w 2771667"/>
              <a:gd name="connsiteY15" fmla="*/ 1576317 h 2122227"/>
              <a:gd name="connsiteX16" fmla="*/ 1088796 w 2771667"/>
              <a:gd name="connsiteY16" fmla="*/ 1357953 h 2122227"/>
              <a:gd name="connsiteX17" fmla="*/ 1122916 w 2771667"/>
              <a:gd name="connsiteY17" fmla="*/ 1303362 h 2122227"/>
              <a:gd name="connsiteX18" fmla="*/ 1163859 w 2771667"/>
              <a:gd name="connsiteY18" fmla="*/ 1255594 h 2122227"/>
              <a:gd name="connsiteX19" fmla="*/ 1211626 w 2771667"/>
              <a:gd name="connsiteY19" fmla="*/ 1207827 h 2122227"/>
              <a:gd name="connsiteX20" fmla="*/ 1300337 w 2771667"/>
              <a:gd name="connsiteY20" fmla="*/ 1112293 h 2122227"/>
              <a:gd name="connsiteX21" fmla="*/ 1634707 w 2771667"/>
              <a:gd name="connsiteY21" fmla="*/ 934872 h 2122227"/>
              <a:gd name="connsiteX22" fmla="*/ 1818951 w 2771667"/>
              <a:gd name="connsiteY22" fmla="*/ 893929 h 2122227"/>
              <a:gd name="connsiteX23" fmla="*/ 2398981 w 2771667"/>
              <a:gd name="connsiteY23" fmla="*/ 921224 h 2122227"/>
              <a:gd name="connsiteX24" fmla="*/ 2508163 w 2771667"/>
              <a:gd name="connsiteY24" fmla="*/ 975815 h 2122227"/>
              <a:gd name="connsiteX25" fmla="*/ 2665113 w 2771667"/>
              <a:gd name="connsiteY25" fmla="*/ 1112293 h 2122227"/>
              <a:gd name="connsiteX26" fmla="*/ 2746999 w 2771667"/>
              <a:gd name="connsiteY26" fmla="*/ 1228299 h 2122227"/>
              <a:gd name="connsiteX27" fmla="*/ 2760647 w 2771667"/>
              <a:gd name="connsiteY27" fmla="*/ 1262418 h 2122227"/>
              <a:gd name="connsiteX28" fmla="*/ 2760647 w 2771667"/>
              <a:gd name="connsiteY28" fmla="*/ 1439839 h 2122227"/>
              <a:gd name="connsiteX29" fmla="*/ 2740175 w 2771667"/>
              <a:gd name="connsiteY29" fmla="*/ 1508078 h 2122227"/>
              <a:gd name="connsiteX30" fmla="*/ 2699232 w 2771667"/>
              <a:gd name="connsiteY30" fmla="*/ 1644556 h 2122227"/>
              <a:gd name="connsiteX31" fmla="*/ 2644641 w 2771667"/>
              <a:gd name="connsiteY31" fmla="*/ 1787857 h 2122227"/>
              <a:gd name="connsiteX32" fmla="*/ 2617346 w 2771667"/>
              <a:gd name="connsiteY32" fmla="*/ 1862920 h 2122227"/>
              <a:gd name="connsiteX33" fmla="*/ 2596874 w 2771667"/>
              <a:gd name="connsiteY33" fmla="*/ 1897039 h 2122227"/>
              <a:gd name="connsiteX34" fmla="*/ 2569578 w 2771667"/>
              <a:gd name="connsiteY34" fmla="*/ 1972102 h 2122227"/>
              <a:gd name="connsiteX35" fmla="*/ 2555931 w 2771667"/>
              <a:gd name="connsiteY35" fmla="*/ 1999397 h 2122227"/>
              <a:gd name="connsiteX36" fmla="*/ 2569578 w 2771667"/>
              <a:gd name="connsiteY36" fmla="*/ 2108579 h 2122227"/>
              <a:gd name="connsiteX37" fmla="*/ 2576402 w 2771667"/>
              <a:gd name="connsiteY37"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122916 w 2771667"/>
              <a:gd name="connsiteY16" fmla="*/ 1303362 h 2122227"/>
              <a:gd name="connsiteX17" fmla="*/ 1163859 w 2771667"/>
              <a:gd name="connsiteY17" fmla="*/ 1255594 h 2122227"/>
              <a:gd name="connsiteX18" fmla="*/ 1211626 w 2771667"/>
              <a:gd name="connsiteY18" fmla="*/ 1207827 h 2122227"/>
              <a:gd name="connsiteX19" fmla="*/ 1300337 w 2771667"/>
              <a:gd name="connsiteY19" fmla="*/ 1112293 h 2122227"/>
              <a:gd name="connsiteX20" fmla="*/ 1634707 w 2771667"/>
              <a:gd name="connsiteY20" fmla="*/ 934872 h 2122227"/>
              <a:gd name="connsiteX21" fmla="*/ 1818951 w 2771667"/>
              <a:gd name="connsiteY21" fmla="*/ 893929 h 2122227"/>
              <a:gd name="connsiteX22" fmla="*/ 2398981 w 2771667"/>
              <a:gd name="connsiteY22" fmla="*/ 921224 h 2122227"/>
              <a:gd name="connsiteX23" fmla="*/ 2508163 w 2771667"/>
              <a:gd name="connsiteY23" fmla="*/ 975815 h 2122227"/>
              <a:gd name="connsiteX24" fmla="*/ 2665113 w 2771667"/>
              <a:gd name="connsiteY24" fmla="*/ 1112293 h 2122227"/>
              <a:gd name="connsiteX25" fmla="*/ 2746999 w 2771667"/>
              <a:gd name="connsiteY25" fmla="*/ 1228299 h 2122227"/>
              <a:gd name="connsiteX26" fmla="*/ 2760647 w 2771667"/>
              <a:gd name="connsiteY26" fmla="*/ 1262418 h 2122227"/>
              <a:gd name="connsiteX27" fmla="*/ 2760647 w 2771667"/>
              <a:gd name="connsiteY27" fmla="*/ 1439839 h 2122227"/>
              <a:gd name="connsiteX28" fmla="*/ 2740175 w 2771667"/>
              <a:gd name="connsiteY28" fmla="*/ 1508078 h 2122227"/>
              <a:gd name="connsiteX29" fmla="*/ 2699232 w 2771667"/>
              <a:gd name="connsiteY29" fmla="*/ 1644556 h 2122227"/>
              <a:gd name="connsiteX30" fmla="*/ 2644641 w 2771667"/>
              <a:gd name="connsiteY30" fmla="*/ 1787857 h 2122227"/>
              <a:gd name="connsiteX31" fmla="*/ 2617346 w 2771667"/>
              <a:gd name="connsiteY31" fmla="*/ 1862920 h 2122227"/>
              <a:gd name="connsiteX32" fmla="*/ 2596874 w 2771667"/>
              <a:gd name="connsiteY32" fmla="*/ 1897039 h 2122227"/>
              <a:gd name="connsiteX33" fmla="*/ 2569578 w 2771667"/>
              <a:gd name="connsiteY33" fmla="*/ 1972102 h 2122227"/>
              <a:gd name="connsiteX34" fmla="*/ 2555931 w 2771667"/>
              <a:gd name="connsiteY34" fmla="*/ 1999397 h 2122227"/>
              <a:gd name="connsiteX35" fmla="*/ 2569578 w 2771667"/>
              <a:gd name="connsiteY35" fmla="*/ 2108579 h 2122227"/>
              <a:gd name="connsiteX36" fmla="*/ 2576402 w 2771667"/>
              <a:gd name="connsiteY36"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122916 w 2771667"/>
              <a:gd name="connsiteY16" fmla="*/ 1303362 h 2122227"/>
              <a:gd name="connsiteX17" fmla="*/ 1211626 w 2771667"/>
              <a:gd name="connsiteY17" fmla="*/ 1207827 h 2122227"/>
              <a:gd name="connsiteX18" fmla="*/ 1300337 w 2771667"/>
              <a:gd name="connsiteY18" fmla="*/ 1112293 h 2122227"/>
              <a:gd name="connsiteX19" fmla="*/ 1634707 w 2771667"/>
              <a:gd name="connsiteY19" fmla="*/ 934872 h 2122227"/>
              <a:gd name="connsiteX20" fmla="*/ 1818951 w 2771667"/>
              <a:gd name="connsiteY20" fmla="*/ 893929 h 2122227"/>
              <a:gd name="connsiteX21" fmla="*/ 2398981 w 2771667"/>
              <a:gd name="connsiteY21" fmla="*/ 921224 h 2122227"/>
              <a:gd name="connsiteX22" fmla="*/ 2508163 w 2771667"/>
              <a:gd name="connsiteY22" fmla="*/ 975815 h 2122227"/>
              <a:gd name="connsiteX23" fmla="*/ 2665113 w 2771667"/>
              <a:gd name="connsiteY23" fmla="*/ 1112293 h 2122227"/>
              <a:gd name="connsiteX24" fmla="*/ 2746999 w 2771667"/>
              <a:gd name="connsiteY24" fmla="*/ 1228299 h 2122227"/>
              <a:gd name="connsiteX25" fmla="*/ 2760647 w 2771667"/>
              <a:gd name="connsiteY25" fmla="*/ 1262418 h 2122227"/>
              <a:gd name="connsiteX26" fmla="*/ 2760647 w 2771667"/>
              <a:gd name="connsiteY26" fmla="*/ 1439839 h 2122227"/>
              <a:gd name="connsiteX27" fmla="*/ 2740175 w 2771667"/>
              <a:gd name="connsiteY27" fmla="*/ 1508078 h 2122227"/>
              <a:gd name="connsiteX28" fmla="*/ 2699232 w 2771667"/>
              <a:gd name="connsiteY28" fmla="*/ 1644556 h 2122227"/>
              <a:gd name="connsiteX29" fmla="*/ 2644641 w 2771667"/>
              <a:gd name="connsiteY29" fmla="*/ 1787857 h 2122227"/>
              <a:gd name="connsiteX30" fmla="*/ 2617346 w 2771667"/>
              <a:gd name="connsiteY30" fmla="*/ 1862920 h 2122227"/>
              <a:gd name="connsiteX31" fmla="*/ 2596874 w 2771667"/>
              <a:gd name="connsiteY31" fmla="*/ 1897039 h 2122227"/>
              <a:gd name="connsiteX32" fmla="*/ 2569578 w 2771667"/>
              <a:gd name="connsiteY32" fmla="*/ 1972102 h 2122227"/>
              <a:gd name="connsiteX33" fmla="*/ 2555931 w 2771667"/>
              <a:gd name="connsiteY33" fmla="*/ 1999397 h 2122227"/>
              <a:gd name="connsiteX34" fmla="*/ 2569578 w 2771667"/>
              <a:gd name="connsiteY34" fmla="*/ 2108579 h 2122227"/>
              <a:gd name="connsiteX35" fmla="*/ 2576402 w 2771667"/>
              <a:gd name="connsiteY35"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211626 w 2771667"/>
              <a:gd name="connsiteY16" fmla="*/ 1207827 h 2122227"/>
              <a:gd name="connsiteX17" fmla="*/ 1300337 w 2771667"/>
              <a:gd name="connsiteY17" fmla="*/ 1112293 h 2122227"/>
              <a:gd name="connsiteX18" fmla="*/ 1634707 w 2771667"/>
              <a:gd name="connsiteY18" fmla="*/ 934872 h 2122227"/>
              <a:gd name="connsiteX19" fmla="*/ 1818951 w 2771667"/>
              <a:gd name="connsiteY19" fmla="*/ 893929 h 2122227"/>
              <a:gd name="connsiteX20" fmla="*/ 2398981 w 2771667"/>
              <a:gd name="connsiteY20" fmla="*/ 921224 h 2122227"/>
              <a:gd name="connsiteX21" fmla="*/ 2508163 w 2771667"/>
              <a:gd name="connsiteY21" fmla="*/ 975815 h 2122227"/>
              <a:gd name="connsiteX22" fmla="*/ 2665113 w 2771667"/>
              <a:gd name="connsiteY22" fmla="*/ 1112293 h 2122227"/>
              <a:gd name="connsiteX23" fmla="*/ 2746999 w 2771667"/>
              <a:gd name="connsiteY23" fmla="*/ 1228299 h 2122227"/>
              <a:gd name="connsiteX24" fmla="*/ 2760647 w 2771667"/>
              <a:gd name="connsiteY24" fmla="*/ 1262418 h 2122227"/>
              <a:gd name="connsiteX25" fmla="*/ 2760647 w 2771667"/>
              <a:gd name="connsiteY25" fmla="*/ 1439839 h 2122227"/>
              <a:gd name="connsiteX26" fmla="*/ 2740175 w 2771667"/>
              <a:gd name="connsiteY26" fmla="*/ 1508078 h 2122227"/>
              <a:gd name="connsiteX27" fmla="*/ 2699232 w 2771667"/>
              <a:gd name="connsiteY27" fmla="*/ 1644556 h 2122227"/>
              <a:gd name="connsiteX28" fmla="*/ 2644641 w 2771667"/>
              <a:gd name="connsiteY28" fmla="*/ 1787857 h 2122227"/>
              <a:gd name="connsiteX29" fmla="*/ 2617346 w 2771667"/>
              <a:gd name="connsiteY29" fmla="*/ 1862920 h 2122227"/>
              <a:gd name="connsiteX30" fmla="*/ 2596874 w 2771667"/>
              <a:gd name="connsiteY30" fmla="*/ 1897039 h 2122227"/>
              <a:gd name="connsiteX31" fmla="*/ 2569578 w 2771667"/>
              <a:gd name="connsiteY31" fmla="*/ 1972102 h 2122227"/>
              <a:gd name="connsiteX32" fmla="*/ 2555931 w 2771667"/>
              <a:gd name="connsiteY32" fmla="*/ 1999397 h 2122227"/>
              <a:gd name="connsiteX33" fmla="*/ 2569578 w 2771667"/>
              <a:gd name="connsiteY33" fmla="*/ 2108579 h 2122227"/>
              <a:gd name="connsiteX34" fmla="*/ 2576402 w 2771667"/>
              <a:gd name="connsiteY34"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1818951 w 2771667"/>
              <a:gd name="connsiteY18" fmla="*/ 893929 h 2122227"/>
              <a:gd name="connsiteX19" fmla="*/ 2398981 w 2771667"/>
              <a:gd name="connsiteY19" fmla="*/ 921224 h 2122227"/>
              <a:gd name="connsiteX20" fmla="*/ 2508163 w 2771667"/>
              <a:gd name="connsiteY20" fmla="*/ 975815 h 2122227"/>
              <a:gd name="connsiteX21" fmla="*/ 2665113 w 2771667"/>
              <a:gd name="connsiteY21" fmla="*/ 1112293 h 2122227"/>
              <a:gd name="connsiteX22" fmla="*/ 2746999 w 2771667"/>
              <a:gd name="connsiteY22" fmla="*/ 1228299 h 2122227"/>
              <a:gd name="connsiteX23" fmla="*/ 2760647 w 2771667"/>
              <a:gd name="connsiteY23" fmla="*/ 1262418 h 2122227"/>
              <a:gd name="connsiteX24" fmla="*/ 2760647 w 2771667"/>
              <a:gd name="connsiteY24" fmla="*/ 1439839 h 2122227"/>
              <a:gd name="connsiteX25" fmla="*/ 2740175 w 2771667"/>
              <a:gd name="connsiteY25" fmla="*/ 1508078 h 2122227"/>
              <a:gd name="connsiteX26" fmla="*/ 2699232 w 2771667"/>
              <a:gd name="connsiteY26" fmla="*/ 1644556 h 2122227"/>
              <a:gd name="connsiteX27" fmla="*/ 2644641 w 2771667"/>
              <a:gd name="connsiteY27" fmla="*/ 1787857 h 2122227"/>
              <a:gd name="connsiteX28" fmla="*/ 2617346 w 2771667"/>
              <a:gd name="connsiteY28" fmla="*/ 1862920 h 2122227"/>
              <a:gd name="connsiteX29" fmla="*/ 2596874 w 2771667"/>
              <a:gd name="connsiteY29" fmla="*/ 1897039 h 2122227"/>
              <a:gd name="connsiteX30" fmla="*/ 2569578 w 2771667"/>
              <a:gd name="connsiteY30" fmla="*/ 1972102 h 2122227"/>
              <a:gd name="connsiteX31" fmla="*/ 2555931 w 2771667"/>
              <a:gd name="connsiteY31" fmla="*/ 1999397 h 2122227"/>
              <a:gd name="connsiteX32" fmla="*/ 2569578 w 2771667"/>
              <a:gd name="connsiteY32" fmla="*/ 2108579 h 2122227"/>
              <a:gd name="connsiteX33" fmla="*/ 2576402 w 2771667"/>
              <a:gd name="connsiteY33"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508163 w 2771667"/>
              <a:gd name="connsiteY19" fmla="*/ 975815 h 2122227"/>
              <a:gd name="connsiteX20" fmla="*/ 2665113 w 2771667"/>
              <a:gd name="connsiteY20" fmla="*/ 1112293 h 2122227"/>
              <a:gd name="connsiteX21" fmla="*/ 2746999 w 2771667"/>
              <a:gd name="connsiteY21" fmla="*/ 1228299 h 2122227"/>
              <a:gd name="connsiteX22" fmla="*/ 2760647 w 2771667"/>
              <a:gd name="connsiteY22" fmla="*/ 1262418 h 2122227"/>
              <a:gd name="connsiteX23" fmla="*/ 2760647 w 2771667"/>
              <a:gd name="connsiteY23" fmla="*/ 1439839 h 2122227"/>
              <a:gd name="connsiteX24" fmla="*/ 2740175 w 2771667"/>
              <a:gd name="connsiteY24" fmla="*/ 1508078 h 2122227"/>
              <a:gd name="connsiteX25" fmla="*/ 2699232 w 2771667"/>
              <a:gd name="connsiteY25" fmla="*/ 1644556 h 2122227"/>
              <a:gd name="connsiteX26" fmla="*/ 2644641 w 2771667"/>
              <a:gd name="connsiteY26" fmla="*/ 1787857 h 2122227"/>
              <a:gd name="connsiteX27" fmla="*/ 2617346 w 2771667"/>
              <a:gd name="connsiteY27" fmla="*/ 1862920 h 2122227"/>
              <a:gd name="connsiteX28" fmla="*/ 2596874 w 2771667"/>
              <a:gd name="connsiteY28" fmla="*/ 1897039 h 2122227"/>
              <a:gd name="connsiteX29" fmla="*/ 2569578 w 2771667"/>
              <a:gd name="connsiteY29" fmla="*/ 1972102 h 2122227"/>
              <a:gd name="connsiteX30" fmla="*/ 2555931 w 2771667"/>
              <a:gd name="connsiteY30" fmla="*/ 1999397 h 2122227"/>
              <a:gd name="connsiteX31" fmla="*/ 2569578 w 2771667"/>
              <a:gd name="connsiteY31" fmla="*/ 2108579 h 2122227"/>
              <a:gd name="connsiteX32" fmla="*/ 2576402 w 2771667"/>
              <a:gd name="connsiteY32"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665113 w 2771667"/>
              <a:gd name="connsiteY19" fmla="*/ 1112293 h 2122227"/>
              <a:gd name="connsiteX20" fmla="*/ 2746999 w 2771667"/>
              <a:gd name="connsiteY20" fmla="*/ 1228299 h 2122227"/>
              <a:gd name="connsiteX21" fmla="*/ 2760647 w 2771667"/>
              <a:gd name="connsiteY21" fmla="*/ 1262418 h 2122227"/>
              <a:gd name="connsiteX22" fmla="*/ 2760647 w 2771667"/>
              <a:gd name="connsiteY22" fmla="*/ 1439839 h 2122227"/>
              <a:gd name="connsiteX23" fmla="*/ 2740175 w 2771667"/>
              <a:gd name="connsiteY23" fmla="*/ 1508078 h 2122227"/>
              <a:gd name="connsiteX24" fmla="*/ 2699232 w 2771667"/>
              <a:gd name="connsiteY24" fmla="*/ 1644556 h 2122227"/>
              <a:gd name="connsiteX25" fmla="*/ 2644641 w 2771667"/>
              <a:gd name="connsiteY25" fmla="*/ 1787857 h 2122227"/>
              <a:gd name="connsiteX26" fmla="*/ 2617346 w 2771667"/>
              <a:gd name="connsiteY26" fmla="*/ 1862920 h 2122227"/>
              <a:gd name="connsiteX27" fmla="*/ 2596874 w 2771667"/>
              <a:gd name="connsiteY27" fmla="*/ 1897039 h 2122227"/>
              <a:gd name="connsiteX28" fmla="*/ 2569578 w 2771667"/>
              <a:gd name="connsiteY28" fmla="*/ 1972102 h 2122227"/>
              <a:gd name="connsiteX29" fmla="*/ 2555931 w 2771667"/>
              <a:gd name="connsiteY29" fmla="*/ 1999397 h 2122227"/>
              <a:gd name="connsiteX30" fmla="*/ 2569578 w 2771667"/>
              <a:gd name="connsiteY30" fmla="*/ 2108579 h 2122227"/>
              <a:gd name="connsiteX31" fmla="*/ 2576402 w 2771667"/>
              <a:gd name="connsiteY31" fmla="*/ 2122227 h 2122227"/>
              <a:gd name="connsiteX0" fmla="*/ 1955429 w 2771667"/>
              <a:gd name="connsiteY0" fmla="*/ 0 h 2122227"/>
              <a:gd name="connsiteX1" fmla="*/ 1975901 w 2771667"/>
              <a:gd name="connsiteY1" fmla="*/ 266132 h 2122227"/>
              <a:gd name="connsiteX2" fmla="*/ 1880366 w 2771667"/>
              <a:gd name="connsiteY2" fmla="*/ 668741 h 2122227"/>
              <a:gd name="connsiteX3" fmla="*/ 1586940 w 2771667"/>
              <a:gd name="connsiteY3" fmla="*/ 893929 h 2122227"/>
              <a:gd name="connsiteX4" fmla="*/ 1013734 w 2771667"/>
              <a:gd name="connsiteY4" fmla="*/ 1146412 h 2122227"/>
              <a:gd name="connsiteX5" fmla="*/ 515590 w 2771667"/>
              <a:gd name="connsiteY5" fmla="*/ 1392072 h 2122227"/>
              <a:gd name="connsiteX6" fmla="*/ 140277 w 2771667"/>
              <a:gd name="connsiteY6" fmla="*/ 1658203 h 2122227"/>
              <a:gd name="connsiteX7" fmla="*/ 10623 w 2771667"/>
              <a:gd name="connsiteY7" fmla="*/ 1849272 h 2122227"/>
              <a:gd name="connsiteX8" fmla="*/ 10623 w 2771667"/>
              <a:gd name="connsiteY8" fmla="*/ 2033517 h 2122227"/>
              <a:gd name="connsiteX9" fmla="*/ 112981 w 2771667"/>
              <a:gd name="connsiteY9" fmla="*/ 1876567 h 2122227"/>
              <a:gd name="connsiteX10" fmla="*/ 379113 w 2771667"/>
              <a:gd name="connsiteY10" fmla="*/ 1815153 h 2122227"/>
              <a:gd name="connsiteX11" fmla="*/ 679363 w 2771667"/>
              <a:gd name="connsiteY11" fmla="*/ 1862920 h 2122227"/>
              <a:gd name="connsiteX12" fmla="*/ 788546 w 2771667"/>
              <a:gd name="connsiteY12" fmla="*/ 1978926 h 2122227"/>
              <a:gd name="connsiteX13" fmla="*/ 822665 w 2771667"/>
              <a:gd name="connsiteY13" fmla="*/ 1815153 h 2122227"/>
              <a:gd name="connsiteX14" fmla="*/ 931847 w 2771667"/>
              <a:gd name="connsiteY14" fmla="*/ 1576317 h 2122227"/>
              <a:gd name="connsiteX15" fmla="*/ 1088796 w 2771667"/>
              <a:gd name="connsiteY15" fmla="*/ 1357953 h 2122227"/>
              <a:gd name="connsiteX16" fmla="*/ 1300337 w 2771667"/>
              <a:gd name="connsiteY16" fmla="*/ 1112293 h 2122227"/>
              <a:gd name="connsiteX17" fmla="*/ 1634707 w 2771667"/>
              <a:gd name="connsiteY17" fmla="*/ 934872 h 2122227"/>
              <a:gd name="connsiteX18" fmla="*/ 2398981 w 2771667"/>
              <a:gd name="connsiteY18" fmla="*/ 921224 h 2122227"/>
              <a:gd name="connsiteX19" fmla="*/ 2665113 w 2771667"/>
              <a:gd name="connsiteY19" fmla="*/ 1112293 h 2122227"/>
              <a:gd name="connsiteX20" fmla="*/ 2760647 w 2771667"/>
              <a:gd name="connsiteY20" fmla="*/ 1262418 h 2122227"/>
              <a:gd name="connsiteX21" fmla="*/ 2760647 w 2771667"/>
              <a:gd name="connsiteY21" fmla="*/ 1439839 h 2122227"/>
              <a:gd name="connsiteX22" fmla="*/ 2740175 w 2771667"/>
              <a:gd name="connsiteY22" fmla="*/ 1508078 h 2122227"/>
              <a:gd name="connsiteX23" fmla="*/ 2699232 w 2771667"/>
              <a:gd name="connsiteY23" fmla="*/ 1644556 h 2122227"/>
              <a:gd name="connsiteX24" fmla="*/ 2644641 w 2771667"/>
              <a:gd name="connsiteY24" fmla="*/ 1787857 h 2122227"/>
              <a:gd name="connsiteX25" fmla="*/ 2617346 w 2771667"/>
              <a:gd name="connsiteY25" fmla="*/ 1862920 h 2122227"/>
              <a:gd name="connsiteX26" fmla="*/ 2596874 w 2771667"/>
              <a:gd name="connsiteY26" fmla="*/ 1897039 h 2122227"/>
              <a:gd name="connsiteX27" fmla="*/ 2569578 w 2771667"/>
              <a:gd name="connsiteY27" fmla="*/ 1972102 h 2122227"/>
              <a:gd name="connsiteX28" fmla="*/ 2555931 w 2771667"/>
              <a:gd name="connsiteY28" fmla="*/ 1999397 h 2122227"/>
              <a:gd name="connsiteX29" fmla="*/ 2569578 w 2771667"/>
              <a:gd name="connsiteY29" fmla="*/ 2108579 h 2122227"/>
              <a:gd name="connsiteX30" fmla="*/ 2576402 w 2771667"/>
              <a:gd name="connsiteY30" fmla="*/ 2122227 h 2122227"/>
              <a:gd name="connsiteX0" fmla="*/ 1955429 w 2763962"/>
              <a:gd name="connsiteY0" fmla="*/ 0 h 2122227"/>
              <a:gd name="connsiteX1" fmla="*/ 1975901 w 2763962"/>
              <a:gd name="connsiteY1" fmla="*/ 266132 h 2122227"/>
              <a:gd name="connsiteX2" fmla="*/ 1880366 w 2763962"/>
              <a:gd name="connsiteY2" fmla="*/ 668741 h 2122227"/>
              <a:gd name="connsiteX3" fmla="*/ 1586940 w 2763962"/>
              <a:gd name="connsiteY3" fmla="*/ 893929 h 2122227"/>
              <a:gd name="connsiteX4" fmla="*/ 1013734 w 2763962"/>
              <a:gd name="connsiteY4" fmla="*/ 1146412 h 2122227"/>
              <a:gd name="connsiteX5" fmla="*/ 515590 w 2763962"/>
              <a:gd name="connsiteY5" fmla="*/ 1392072 h 2122227"/>
              <a:gd name="connsiteX6" fmla="*/ 140277 w 2763962"/>
              <a:gd name="connsiteY6" fmla="*/ 1658203 h 2122227"/>
              <a:gd name="connsiteX7" fmla="*/ 10623 w 2763962"/>
              <a:gd name="connsiteY7" fmla="*/ 1849272 h 2122227"/>
              <a:gd name="connsiteX8" fmla="*/ 10623 w 2763962"/>
              <a:gd name="connsiteY8" fmla="*/ 2033517 h 2122227"/>
              <a:gd name="connsiteX9" fmla="*/ 112981 w 2763962"/>
              <a:gd name="connsiteY9" fmla="*/ 1876567 h 2122227"/>
              <a:gd name="connsiteX10" fmla="*/ 379113 w 2763962"/>
              <a:gd name="connsiteY10" fmla="*/ 1815153 h 2122227"/>
              <a:gd name="connsiteX11" fmla="*/ 679363 w 2763962"/>
              <a:gd name="connsiteY11" fmla="*/ 1862920 h 2122227"/>
              <a:gd name="connsiteX12" fmla="*/ 788546 w 2763962"/>
              <a:gd name="connsiteY12" fmla="*/ 1978926 h 2122227"/>
              <a:gd name="connsiteX13" fmla="*/ 822665 w 2763962"/>
              <a:gd name="connsiteY13" fmla="*/ 1815153 h 2122227"/>
              <a:gd name="connsiteX14" fmla="*/ 931847 w 2763962"/>
              <a:gd name="connsiteY14" fmla="*/ 1576317 h 2122227"/>
              <a:gd name="connsiteX15" fmla="*/ 1088796 w 2763962"/>
              <a:gd name="connsiteY15" fmla="*/ 1357953 h 2122227"/>
              <a:gd name="connsiteX16" fmla="*/ 1300337 w 2763962"/>
              <a:gd name="connsiteY16" fmla="*/ 1112293 h 2122227"/>
              <a:gd name="connsiteX17" fmla="*/ 1634707 w 2763962"/>
              <a:gd name="connsiteY17" fmla="*/ 934872 h 2122227"/>
              <a:gd name="connsiteX18" fmla="*/ 2398981 w 2763962"/>
              <a:gd name="connsiteY18" fmla="*/ 921224 h 2122227"/>
              <a:gd name="connsiteX19" fmla="*/ 2665113 w 2763962"/>
              <a:gd name="connsiteY19" fmla="*/ 1112293 h 2122227"/>
              <a:gd name="connsiteX20" fmla="*/ 2760647 w 2763962"/>
              <a:gd name="connsiteY20" fmla="*/ 1439839 h 2122227"/>
              <a:gd name="connsiteX21" fmla="*/ 2740175 w 2763962"/>
              <a:gd name="connsiteY21" fmla="*/ 1508078 h 2122227"/>
              <a:gd name="connsiteX22" fmla="*/ 2699232 w 2763962"/>
              <a:gd name="connsiteY22" fmla="*/ 1644556 h 2122227"/>
              <a:gd name="connsiteX23" fmla="*/ 2644641 w 2763962"/>
              <a:gd name="connsiteY23" fmla="*/ 1787857 h 2122227"/>
              <a:gd name="connsiteX24" fmla="*/ 2617346 w 2763962"/>
              <a:gd name="connsiteY24" fmla="*/ 1862920 h 2122227"/>
              <a:gd name="connsiteX25" fmla="*/ 2596874 w 2763962"/>
              <a:gd name="connsiteY25" fmla="*/ 1897039 h 2122227"/>
              <a:gd name="connsiteX26" fmla="*/ 2569578 w 2763962"/>
              <a:gd name="connsiteY26" fmla="*/ 1972102 h 2122227"/>
              <a:gd name="connsiteX27" fmla="*/ 2555931 w 2763962"/>
              <a:gd name="connsiteY27" fmla="*/ 1999397 h 2122227"/>
              <a:gd name="connsiteX28" fmla="*/ 2569578 w 2763962"/>
              <a:gd name="connsiteY28" fmla="*/ 2108579 h 2122227"/>
              <a:gd name="connsiteX29" fmla="*/ 2576402 w 2763962"/>
              <a:gd name="connsiteY29" fmla="*/ 2122227 h 2122227"/>
              <a:gd name="connsiteX0" fmla="*/ 1955429 w 2741038"/>
              <a:gd name="connsiteY0" fmla="*/ 0 h 2122227"/>
              <a:gd name="connsiteX1" fmla="*/ 1975901 w 2741038"/>
              <a:gd name="connsiteY1" fmla="*/ 266132 h 2122227"/>
              <a:gd name="connsiteX2" fmla="*/ 1880366 w 2741038"/>
              <a:gd name="connsiteY2" fmla="*/ 668741 h 2122227"/>
              <a:gd name="connsiteX3" fmla="*/ 1586940 w 2741038"/>
              <a:gd name="connsiteY3" fmla="*/ 893929 h 2122227"/>
              <a:gd name="connsiteX4" fmla="*/ 1013734 w 2741038"/>
              <a:gd name="connsiteY4" fmla="*/ 1146412 h 2122227"/>
              <a:gd name="connsiteX5" fmla="*/ 515590 w 2741038"/>
              <a:gd name="connsiteY5" fmla="*/ 1392072 h 2122227"/>
              <a:gd name="connsiteX6" fmla="*/ 140277 w 2741038"/>
              <a:gd name="connsiteY6" fmla="*/ 1658203 h 2122227"/>
              <a:gd name="connsiteX7" fmla="*/ 10623 w 2741038"/>
              <a:gd name="connsiteY7" fmla="*/ 1849272 h 2122227"/>
              <a:gd name="connsiteX8" fmla="*/ 10623 w 2741038"/>
              <a:gd name="connsiteY8" fmla="*/ 2033517 h 2122227"/>
              <a:gd name="connsiteX9" fmla="*/ 112981 w 2741038"/>
              <a:gd name="connsiteY9" fmla="*/ 1876567 h 2122227"/>
              <a:gd name="connsiteX10" fmla="*/ 379113 w 2741038"/>
              <a:gd name="connsiteY10" fmla="*/ 1815153 h 2122227"/>
              <a:gd name="connsiteX11" fmla="*/ 679363 w 2741038"/>
              <a:gd name="connsiteY11" fmla="*/ 1862920 h 2122227"/>
              <a:gd name="connsiteX12" fmla="*/ 788546 w 2741038"/>
              <a:gd name="connsiteY12" fmla="*/ 1978926 h 2122227"/>
              <a:gd name="connsiteX13" fmla="*/ 822665 w 2741038"/>
              <a:gd name="connsiteY13" fmla="*/ 1815153 h 2122227"/>
              <a:gd name="connsiteX14" fmla="*/ 931847 w 2741038"/>
              <a:gd name="connsiteY14" fmla="*/ 1576317 h 2122227"/>
              <a:gd name="connsiteX15" fmla="*/ 1088796 w 2741038"/>
              <a:gd name="connsiteY15" fmla="*/ 1357953 h 2122227"/>
              <a:gd name="connsiteX16" fmla="*/ 1300337 w 2741038"/>
              <a:gd name="connsiteY16" fmla="*/ 1112293 h 2122227"/>
              <a:gd name="connsiteX17" fmla="*/ 1634707 w 2741038"/>
              <a:gd name="connsiteY17" fmla="*/ 934872 h 2122227"/>
              <a:gd name="connsiteX18" fmla="*/ 2398981 w 2741038"/>
              <a:gd name="connsiteY18" fmla="*/ 921224 h 2122227"/>
              <a:gd name="connsiteX19" fmla="*/ 2665113 w 2741038"/>
              <a:gd name="connsiteY19" fmla="*/ 1112293 h 2122227"/>
              <a:gd name="connsiteX20" fmla="*/ 2740175 w 2741038"/>
              <a:gd name="connsiteY20" fmla="*/ 1508078 h 2122227"/>
              <a:gd name="connsiteX21" fmla="*/ 2699232 w 2741038"/>
              <a:gd name="connsiteY21" fmla="*/ 1644556 h 2122227"/>
              <a:gd name="connsiteX22" fmla="*/ 2644641 w 2741038"/>
              <a:gd name="connsiteY22" fmla="*/ 1787857 h 2122227"/>
              <a:gd name="connsiteX23" fmla="*/ 2617346 w 2741038"/>
              <a:gd name="connsiteY23" fmla="*/ 1862920 h 2122227"/>
              <a:gd name="connsiteX24" fmla="*/ 2596874 w 2741038"/>
              <a:gd name="connsiteY24" fmla="*/ 1897039 h 2122227"/>
              <a:gd name="connsiteX25" fmla="*/ 2569578 w 2741038"/>
              <a:gd name="connsiteY25" fmla="*/ 1972102 h 2122227"/>
              <a:gd name="connsiteX26" fmla="*/ 2555931 w 2741038"/>
              <a:gd name="connsiteY26" fmla="*/ 1999397 h 2122227"/>
              <a:gd name="connsiteX27" fmla="*/ 2569578 w 2741038"/>
              <a:gd name="connsiteY27" fmla="*/ 2108579 h 2122227"/>
              <a:gd name="connsiteX28" fmla="*/ 2576402 w 2741038"/>
              <a:gd name="connsiteY28" fmla="*/ 2122227 h 2122227"/>
              <a:gd name="connsiteX0" fmla="*/ 1955429 w 2741038"/>
              <a:gd name="connsiteY0" fmla="*/ 0 h 2122227"/>
              <a:gd name="connsiteX1" fmla="*/ 1975901 w 2741038"/>
              <a:gd name="connsiteY1" fmla="*/ 266132 h 2122227"/>
              <a:gd name="connsiteX2" fmla="*/ 1880366 w 2741038"/>
              <a:gd name="connsiteY2" fmla="*/ 668741 h 2122227"/>
              <a:gd name="connsiteX3" fmla="*/ 1586940 w 2741038"/>
              <a:gd name="connsiteY3" fmla="*/ 893929 h 2122227"/>
              <a:gd name="connsiteX4" fmla="*/ 1013734 w 2741038"/>
              <a:gd name="connsiteY4" fmla="*/ 1146412 h 2122227"/>
              <a:gd name="connsiteX5" fmla="*/ 515590 w 2741038"/>
              <a:gd name="connsiteY5" fmla="*/ 1392072 h 2122227"/>
              <a:gd name="connsiteX6" fmla="*/ 140277 w 2741038"/>
              <a:gd name="connsiteY6" fmla="*/ 1658203 h 2122227"/>
              <a:gd name="connsiteX7" fmla="*/ 10623 w 2741038"/>
              <a:gd name="connsiteY7" fmla="*/ 1849272 h 2122227"/>
              <a:gd name="connsiteX8" fmla="*/ 10623 w 2741038"/>
              <a:gd name="connsiteY8" fmla="*/ 2033517 h 2122227"/>
              <a:gd name="connsiteX9" fmla="*/ 112981 w 2741038"/>
              <a:gd name="connsiteY9" fmla="*/ 1876567 h 2122227"/>
              <a:gd name="connsiteX10" fmla="*/ 379113 w 2741038"/>
              <a:gd name="connsiteY10" fmla="*/ 1815153 h 2122227"/>
              <a:gd name="connsiteX11" fmla="*/ 679363 w 2741038"/>
              <a:gd name="connsiteY11" fmla="*/ 1862920 h 2122227"/>
              <a:gd name="connsiteX12" fmla="*/ 788546 w 2741038"/>
              <a:gd name="connsiteY12" fmla="*/ 1978926 h 2122227"/>
              <a:gd name="connsiteX13" fmla="*/ 822665 w 2741038"/>
              <a:gd name="connsiteY13" fmla="*/ 1815153 h 2122227"/>
              <a:gd name="connsiteX14" fmla="*/ 931847 w 2741038"/>
              <a:gd name="connsiteY14" fmla="*/ 1576317 h 2122227"/>
              <a:gd name="connsiteX15" fmla="*/ 1088796 w 2741038"/>
              <a:gd name="connsiteY15" fmla="*/ 1357953 h 2122227"/>
              <a:gd name="connsiteX16" fmla="*/ 1300337 w 2741038"/>
              <a:gd name="connsiteY16" fmla="*/ 1112293 h 2122227"/>
              <a:gd name="connsiteX17" fmla="*/ 1634707 w 2741038"/>
              <a:gd name="connsiteY17" fmla="*/ 934872 h 2122227"/>
              <a:gd name="connsiteX18" fmla="*/ 2398981 w 2741038"/>
              <a:gd name="connsiteY18" fmla="*/ 921224 h 2122227"/>
              <a:gd name="connsiteX19" fmla="*/ 2665113 w 2741038"/>
              <a:gd name="connsiteY19" fmla="*/ 1112293 h 2122227"/>
              <a:gd name="connsiteX20" fmla="*/ 2740175 w 2741038"/>
              <a:gd name="connsiteY20" fmla="*/ 1508078 h 2122227"/>
              <a:gd name="connsiteX21" fmla="*/ 2699232 w 2741038"/>
              <a:gd name="connsiteY21" fmla="*/ 1644556 h 2122227"/>
              <a:gd name="connsiteX22" fmla="*/ 2644641 w 2741038"/>
              <a:gd name="connsiteY22" fmla="*/ 1787857 h 2122227"/>
              <a:gd name="connsiteX23" fmla="*/ 2617346 w 2741038"/>
              <a:gd name="connsiteY23" fmla="*/ 1862920 h 2122227"/>
              <a:gd name="connsiteX24" fmla="*/ 2596874 w 2741038"/>
              <a:gd name="connsiteY24" fmla="*/ 1897039 h 2122227"/>
              <a:gd name="connsiteX25" fmla="*/ 2569578 w 2741038"/>
              <a:gd name="connsiteY25" fmla="*/ 1972102 h 2122227"/>
              <a:gd name="connsiteX26" fmla="*/ 2555931 w 2741038"/>
              <a:gd name="connsiteY26" fmla="*/ 1999397 h 2122227"/>
              <a:gd name="connsiteX27" fmla="*/ 2569578 w 2741038"/>
              <a:gd name="connsiteY27" fmla="*/ 2108579 h 2122227"/>
              <a:gd name="connsiteX28" fmla="*/ 2576402 w 2741038"/>
              <a:gd name="connsiteY28" fmla="*/ 2122227 h 2122227"/>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617346 w 2740520"/>
              <a:gd name="connsiteY22" fmla="*/ 1862920 h 2122227"/>
              <a:gd name="connsiteX23" fmla="*/ 2596874 w 2740520"/>
              <a:gd name="connsiteY23" fmla="*/ 1897039 h 2122227"/>
              <a:gd name="connsiteX24" fmla="*/ 2569578 w 2740520"/>
              <a:gd name="connsiteY24" fmla="*/ 1972102 h 2122227"/>
              <a:gd name="connsiteX25" fmla="*/ 2555931 w 2740520"/>
              <a:gd name="connsiteY25" fmla="*/ 1999397 h 2122227"/>
              <a:gd name="connsiteX26" fmla="*/ 2569578 w 2740520"/>
              <a:gd name="connsiteY26" fmla="*/ 2108579 h 2122227"/>
              <a:gd name="connsiteX27" fmla="*/ 2576402 w 2740520"/>
              <a:gd name="connsiteY27" fmla="*/ 2122227 h 2122227"/>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596874 w 2740520"/>
              <a:gd name="connsiteY22" fmla="*/ 1897039 h 2122227"/>
              <a:gd name="connsiteX23" fmla="*/ 2569578 w 2740520"/>
              <a:gd name="connsiteY23" fmla="*/ 1972102 h 2122227"/>
              <a:gd name="connsiteX24" fmla="*/ 2555931 w 2740520"/>
              <a:gd name="connsiteY24" fmla="*/ 1999397 h 2122227"/>
              <a:gd name="connsiteX25" fmla="*/ 2569578 w 2740520"/>
              <a:gd name="connsiteY25" fmla="*/ 2108579 h 2122227"/>
              <a:gd name="connsiteX26" fmla="*/ 2576402 w 2740520"/>
              <a:gd name="connsiteY26" fmla="*/ 2122227 h 2122227"/>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569578 w 2740520"/>
              <a:gd name="connsiteY22" fmla="*/ 1972102 h 2122227"/>
              <a:gd name="connsiteX23" fmla="*/ 2555931 w 2740520"/>
              <a:gd name="connsiteY23" fmla="*/ 1999397 h 2122227"/>
              <a:gd name="connsiteX24" fmla="*/ 2569578 w 2740520"/>
              <a:gd name="connsiteY24" fmla="*/ 2108579 h 2122227"/>
              <a:gd name="connsiteX25" fmla="*/ 2576402 w 2740520"/>
              <a:gd name="connsiteY25" fmla="*/ 2122227 h 2122227"/>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569578 w 2740520"/>
              <a:gd name="connsiteY22" fmla="*/ 1972102 h 2122227"/>
              <a:gd name="connsiteX23" fmla="*/ 2569578 w 2740520"/>
              <a:gd name="connsiteY23" fmla="*/ 2108579 h 2122227"/>
              <a:gd name="connsiteX24" fmla="*/ 2576402 w 2740520"/>
              <a:gd name="connsiteY24" fmla="*/ 2122227 h 2122227"/>
              <a:gd name="connsiteX0" fmla="*/ 1955429 w 2740520"/>
              <a:gd name="connsiteY0" fmla="*/ 0 h 2108579"/>
              <a:gd name="connsiteX1" fmla="*/ 1975901 w 2740520"/>
              <a:gd name="connsiteY1" fmla="*/ 266132 h 2108579"/>
              <a:gd name="connsiteX2" fmla="*/ 1880366 w 2740520"/>
              <a:gd name="connsiteY2" fmla="*/ 668741 h 2108579"/>
              <a:gd name="connsiteX3" fmla="*/ 1586940 w 2740520"/>
              <a:gd name="connsiteY3" fmla="*/ 893929 h 2108579"/>
              <a:gd name="connsiteX4" fmla="*/ 1013734 w 2740520"/>
              <a:gd name="connsiteY4" fmla="*/ 1146412 h 2108579"/>
              <a:gd name="connsiteX5" fmla="*/ 515590 w 2740520"/>
              <a:gd name="connsiteY5" fmla="*/ 1392072 h 2108579"/>
              <a:gd name="connsiteX6" fmla="*/ 140277 w 2740520"/>
              <a:gd name="connsiteY6" fmla="*/ 1658203 h 2108579"/>
              <a:gd name="connsiteX7" fmla="*/ 10623 w 2740520"/>
              <a:gd name="connsiteY7" fmla="*/ 1849272 h 2108579"/>
              <a:gd name="connsiteX8" fmla="*/ 10623 w 2740520"/>
              <a:gd name="connsiteY8" fmla="*/ 2033517 h 2108579"/>
              <a:gd name="connsiteX9" fmla="*/ 112981 w 2740520"/>
              <a:gd name="connsiteY9" fmla="*/ 1876567 h 2108579"/>
              <a:gd name="connsiteX10" fmla="*/ 379113 w 2740520"/>
              <a:gd name="connsiteY10" fmla="*/ 1815153 h 2108579"/>
              <a:gd name="connsiteX11" fmla="*/ 679363 w 2740520"/>
              <a:gd name="connsiteY11" fmla="*/ 1862920 h 2108579"/>
              <a:gd name="connsiteX12" fmla="*/ 788546 w 2740520"/>
              <a:gd name="connsiteY12" fmla="*/ 1978926 h 2108579"/>
              <a:gd name="connsiteX13" fmla="*/ 822665 w 2740520"/>
              <a:gd name="connsiteY13" fmla="*/ 1815153 h 2108579"/>
              <a:gd name="connsiteX14" fmla="*/ 931847 w 2740520"/>
              <a:gd name="connsiteY14" fmla="*/ 1576317 h 2108579"/>
              <a:gd name="connsiteX15" fmla="*/ 1088796 w 2740520"/>
              <a:gd name="connsiteY15" fmla="*/ 1357953 h 2108579"/>
              <a:gd name="connsiteX16" fmla="*/ 1300337 w 2740520"/>
              <a:gd name="connsiteY16" fmla="*/ 1112293 h 2108579"/>
              <a:gd name="connsiteX17" fmla="*/ 1634707 w 2740520"/>
              <a:gd name="connsiteY17" fmla="*/ 934872 h 2108579"/>
              <a:gd name="connsiteX18" fmla="*/ 2398981 w 2740520"/>
              <a:gd name="connsiteY18" fmla="*/ 921224 h 2108579"/>
              <a:gd name="connsiteX19" fmla="*/ 2665113 w 2740520"/>
              <a:gd name="connsiteY19" fmla="*/ 1112293 h 2108579"/>
              <a:gd name="connsiteX20" fmla="*/ 2740175 w 2740520"/>
              <a:gd name="connsiteY20" fmla="*/ 1508078 h 2108579"/>
              <a:gd name="connsiteX21" fmla="*/ 2644641 w 2740520"/>
              <a:gd name="connsiteY21" fmla="*/ 1787857 h 2108579"/>
              <a:gd name="connsiteX22" fmla="*/ 2569578 w 2740520"/>
              <a:gd name="connsiteY22" fmla="*/ 1972102 h 2108579"/>
              <a:gd name="connsiteX23" fmla="*/ 2569578 w 2740520"/>
              <a:gd name="connsiteY23" fmla="*/ 2108579 h 2108579"/>
              <a:gd name="connsiteX0" fmla="*/ 1955429 w 2740520"/>
              <a:gd name="connsiteY0" fmla="*/ 0 h 2108579"/>
              <a:gd name="connsiteX1" fmla="*/ 1975901 w 2740520"/>
              <a:gd name="connsiteY1" fmla="*/ 266132 h 2108579"/>
              <a:gd name="connsiteX2" fmla="*/ 1880366 w 2740520"/>
              <a:gd name="connsiteY2" fmla="*/ 668741 h 2108579"/>
              <a:gd name="connsiteX3" fmla="*/ 1586940 w 2740520"/>
              <a:gd name="connsiteY3" fmla="*/ 893929 h 2108579"/>
              <a:gd name="connsiteX4" fmla="*/ 1013734 w 2740520"/>
              <a:gd name="connsiteY4" fmla="*/ 1146412 h 2108579"/>
              <a:gd name="connsiteX5" fmla="*/ 515590 w 2740520"/>
              <a:gd name="connsiteY5" fmla="*/ 1392072 h 2108579"/>
              <a:gd name="connsiteX6" fmla="*/ 140277 w 2740520"/>
              <a:gd name="connsiteY6" fmla="*/ 1658203 h 2108579"/>
              <a:gd name="connsiteX7" fmla="*/ 10623 w 2740520"/>
              <a:gd name="connsiteY7" fmla="*/ 1849272 h 2108579"/>
              <a:gd name="connsiteX8" fmla="*/ 10623 w 2740520"/>
              <a:gd name="connsiteY8" fmla="*/ 2033517 h 2108579"/>
              <a:gd name="connsiteX9" fmla="*/ 112981 w 2740520"/>
              <a:gd name="connsiteY9" fmla="*/ 1876567 h 2108579"/>
              <a:gd name="connsiteX10" fmla="*/ 379113 w 2740520"/>
              <a:gd name="connsiteY10" fmla="*/ 1815153 h 2108579"/>
              <a:gd name="connsiteX11" fmla="*/ 679363 w 2740520"/>
              <a:gd name="connsiteY11" fmla="*/ 1862920 h 2108579"/>
              <a:gd name="connsiteX12" fmla="*/ 788546 w 2740520"/>
              <a:gd name="connsiteY12" fmla="*/ 1978926 h 2108579"/>
              <a:gd name="connsiteX13" fmla="*/ 822665 w 2740520"/>
              <a:gd name="connsiteY13" fmla="*/ 1815153 h 2108579"/>
              <a:gd name="connsiteX14" fmla="*/ 931847 w 2740520"/>
              <a:gd name="connsiteY14" fmla="*/ 1576317 h 2108579"/>
              <a:gd name="connsiteX15" fmla="*/ 1088796 w 2740520"/>
              <a:gd name="connsiteY15" fmla="*/ 1357953 h 2108579"/>
              <a:gd name="connsiteX16" fmla="*/ 1300337 w 2740520"/>
              <a:gd name="connsiteY16" fmla="*/ 1112293 h 2108579"/>
              <a:gd name="connsiteX17" fmla="*/ 1634707 w 2740520"/>
              <a:gd name="connsiteY17" fmla="*/ 934872 h 2108579"/>
              <a:gd name="connsiteX18" fmla="*/ 2398981 w 2740520"/>
              <a:gd name="connsiteY18" fmla="*/ 921224 h 2108579"/>
              <a:gd name="connsiteX19" fmla="*/ 2665113 w 2740520"/>
              <a:gd name="connsiteY19" fmla="*/ 1112293 h 2108579"/>
              <a:gd name="connsiteX20" fmla="*/ 2740175 w 2740520"/>
              <a:gd name="connsiteY20" fmla="*/ 1508078 h 2108579"/>
              <a:gd name="connsiteX21" fmla="*/ 2644641 w 2740520"/>
              <a:gd name="connsiteY21" fmla="*/ 1787857 h 2108579"/>
              <a:gd name="connsiteX22" fmla="*/ 2569578 w 2740520"/>
              <a:gd name="connsiteY22" fmla="*/ 2108579 h 2108579"/>
              <a:gd name="connsiteX0" fmla="*/ 1955429 w 2740520"/>
              <a:gd name="connsiteY0" fmla="*/ 0 h 2108579"/>
              <a:gd name="connsiteX1" fmla="*/ 1975901 w 2740520"/>
              <a:gd name="connsiteY1" fmla="*/ 266132 h 2108579"/>
              <a:gd name="connsiteX2" fmla="*/ 1880366 w 2740520"/>
              <a:gd name="connsiteY2" fmla="*/ 668741 h 2108579"/>
              <a:gd name="connsiteX3" fmla="*/ 1586940 w 2740520"/>
              <a:gd name="connsiteY3" fmla="*/ 893929 h 2108579"/>
              <a:gd name="connsiteX4" fmla="*/ 1013734 w 2740520"/>
              <a:gd name="connsiteY4" fmla="*/ 1146412 h 2108579"/>
              <a:gd name="connsiteX5" fmla="*/ 515590 w 2740520"/>
              <a:gd name="connsiteY5" fmla="*/ 1392072 h 2108579"/>
              <a:gd name="connsiteX6" fmla="*/ 140277 w 2740520"/>
              <a:gd name="connsiteY6" fmla="*/ 1658203 h 2108579"/>
              <a:gd name="connsiteX7" fmla="*/ 10623 w 2740520"/>
              <a:gd name="connsiteY7" fmla="*/ 1849272 h 2108579"/>
              <a:gd name="connsiteX8" fmla="*/ 10623 w 2740520"/>
              <a:gd name="connsiteY8" fmla="*/ 2033517 h 2108579"/>
              <a:gd name="connsiteX9" fmla="*/ 112981 w 2740520"/>
              <a:gd name="connsiteY9" fmla="*/ 1876567 h 2108579"/>
              <a:gd name="connsiteX10" fmla="*/ 379113 w 2740520"/>
              <a:gd name="connsiteY10" fmla="*/ 1815153 h 2108579"/>
              <a:gd name="connsiteX11" fmla="*/ 679363 w 2740520"/>
              <a:gd name="connsiteY11" fmla="*/ 1862920 h 2108579"/>
              <a:gd name="connsiteX12" fmla="*/ 788546 w 2740520"/>
              <a:gd name="connsiteY12" fmla="*/ 1978926 h 2108579"/>
              <a:gd name="connsiteX13" fmla="*/ 822665 w 2740520"/>
              <a:gd name="connsiteY13" fmla="*/ 1815153 h 2108579"/>
              <a:gd name="connsiteX14" fmla="*/ 931847 w 2740520"/>
              <a:gd name="connsiteY14" fmla="*/ 1576317 h 2108579"/>
              <a:gd name="connsiteX15" fmla="*/ 1088796 w 2740520"/>
              <a:gd name="connsiteY15" fmla="*/ 1357953 h 2108579"/>
              <a:gd name="connsiteX16" fmla="*/ 1300337 w 2740520"/>
              <a:gd name="connsiteY16" fmla="*/ 1112293 h 2108579"/>
              <a:gd name="connsiteX17" fmla="*/ 1634707 w 2740520"/>
              <a:gd name="connsiteY17" fmla="*/ 934872 h 2108579"/>
              <a:gd name="connsiteX18" fmla="*/ 2398981 w 2740520"/>
              <a:gd name="connsiteY18" fmla="*/ 921224 h 2108579"/>
              <a:gd name="connsiteX19" fmla="*/ 2665113 w 2740520"/>
              <a:gd name="connsiteY19" fmla="*/ 1112293 h 2108579"/>
              <a:gd name="connsiteX20" fmla="*/ 2740175 w 2740520"/>
              <a:gd name="connsiteY20" fmla="*/ 1508078 h 2108579"/>
              <a:gd name="connsiteX21" fmla="*/ 2644641 w 2740520"/>
              <a:gd name="connsiteY21" fmla="*/ 1787857 h 2108579"/>
              <a:gd name="connsiteX22" fmla="*/ 2610522 w 2740520"/>
              <a:gd name="connsiteY22" fmla="*/ 2108579 h 2108579"/>
              <a:gd name="connsiteX0" fmla="*/ 1955429 w 2740520"/>
              <a:gd name="connsiteY0" fmla="*/ 0 h 2122227"/>
              <a:gd name="connsiteX1" fmla="*/ 1975901 w 2740520"/>
              <a:gd name="connsiteY1" fmla="*/ 266132 h 2122227"/>
              <a:gd name="connsiteX2" fmla="*/ 1880366 w 2740520"/>
              <a:gd name="connsiteY2" fmla="*/ 668741 h 2122227"/>
              <a:gd name="connsiteX3" fmla="*/ 1586940 w 2740520"/>
              <a:gd name="connsiteY3" fmla="*/ 893929 h 2122227"/>
              <a:gd name="connsiteX4" fmla="*/ 1013734 w 2740520"/>
              <a:gd name="connsiteY4" fmla="*/ 1146412 h 2122227"/>
              <a:gd name="connsiteX5" fmla="*/ 515590 w 2740520"/>
              <a:gd name="connsiteY5" fmla="*/ 1392072 h 2122227"/>
              <a:gd name="connsiteX6" fmla="*/ 140277 w 2740520"/>
              <a:gd name="connsiteY6" fmla="*/ 1658203 h 2122227"/>
              <a:gd name="connsiteX7" fmla="*/ 10623 w 2740520"/>
              <a:gd name="connsiteY7" fmla="*/ 1849272 h 2122227"/>
              <a:gd name="connsiteX8" fmla="*/ 10623 w 2740520"/>
              <a:gd name="connsiteY8" fmla="*/ 2033517 h 2122227"/>
              <a:gd name="connsiteX9" fmla="*/ 112981 w 2740520"/>
              <a:gd name="connsiteY9" fmla="*/ 1876567 h 2122227"/>
              <a:gd name="connsiteX10" fmla="*/ 379113 w 2740520"/>
              <a:gd name="connsiteY10" fmla="*/ 1815153 h 2122227"/>
              <a:gd name="connsiteX11" fmla="*/ 679363 w 2740520"/>
              <a:gd name="connsiteY11" fmla="*/ 1862920 h 2122227"/>
              <a:gd name="connsiteX12" fmla="*/ 788546 w 2740520"/>
              <a:gd name="connsiteY12" fmla="*/ 1978926 h 2122227"/>
              <a:gd name="connsiteX13" fmla="*/ 822665 w 2740520"/>
              <a:gd name="connsiteY13" fmla="*/ 1815153 h 2122227"/>
              <a:gd name="connsiteX14" fmla="*/ 931847 w 2740520"/>
              <a:gd name="connsiteY14" fmla="*/ 1576317 h 2122227"/>
              <a:gd name="connsiteX15" fmla="*/ 1088796 w 2740520"/>
              <a:gd name="connsiteY15" fmla="*/ 1357953 h 2122227"/>
              <a:gd name="connsiteX16" fmla="*/ 1300337 w 2740520"/>
              <a:gd name="connsiteY16" fmla="*/ 1112293 h 2122227"/>
              <a:gd name="connsiteX17" fmla="*/ 1634707 w 2740520"/>
              <a:gd name="connsiteY17" fmla="*/ 934872 h 2122227"/>
              <a:gd name="connsiteX18" fmla="*/ 2398981 w 2740520"/>
              <a:gd name="connsiteY18" fmla="*/ 921224 h 2122227"/>
              <a:gd name="connsiteX19" fmla="*/ 2665113 w 2740520"/>
              <a:gd name="connsiteY19" fmla="*/ 1112293 h 2122227"/>
              <a:gd name="connsiteX20" fmla="*/ 2740175 w 2740520"/>
              <a:gd name="connsiteY20" fmla="*/ 1508078 h 2122227"/>
              <a:gd name="connsiteX21" fmla="*/ 2644641 w 2740520"/>
              <a:gd name="connsiteY21" fmla="*/ 1787857 h 2122227"/>
              <a:gd name="connsiteX22" fmla="*/ 2712880 w 2740520"/>
              <a:gd name="connsiteY22"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931847 w 2741526"/>
              <a:gd name="connsiteY14" fmla="*/ 1576317 h 2122227"/>
              <a:gd name="connsiteX15" fmla="*/ 1088796 w 2741526"/>
              <a:gd name="connsiteY15" fmla="*/ 1357953 h 2122227"/>
              <a:gd name="connsiteX16" fmla="*/ 1300337 w 2741526"/>
              <a:gd name="connsiteY16" fmla="*/ 1112293 h 2122227"/>
              <a:gd name="connsiteX17" fmla="*/ 1634707 w 2741526"/>
              <a:gd name="connsiteY17" fmla="*/ 934872 h 2122227"/>
              <a:gd name="connsiteX18" fmla="*/ 2398981 w 2741526"/>
              <a:gd name="connsiteY18" fmla="*/ 921224 h 2122227"/>
              <a:gd name="connsiteX19" fmla="*/ 2665113 w 2741526"/>
              <a:gd name="connsiteY19" fmla="*/ 1112293 h 2122227"/>
              <a:gd name="connsiteX20" fmla="*/ 2740175 w 2741526"/>
              <a:gd name="connsiteY20" fmla="*/ 1508078 h 2122227"/>
              <a:gd name="connsiteX21" fmla="*/ 2712880 w 2741526"/>
              <a:gd name="connsiteY21"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931847 w 2741526"/>
              <a:gd name="connsiteY14" fmla="*/ 1576317 h 2122227"/>
              <a:gd name="connsiteX15" fmla="*/ 1088796 w 2741526"/>
              <a:gd name="connsiteY15" fmla="*/ 1357953 h 2122227"/>
              <a:gd name="connsiteX16" fmla="*/ 1300337 w 2741526"/>
              <a:gd name="connsiteY16" fmla="*/ 1112293 h 2122227"/>
              <a:gd name="connsiteX17" fmla="*/ 1784832 w 2741526"/>
              <a:gd name="connsiteY17" fmla="*/ 968991 h 2122227"/>
              <a:gd name="connsiteX18" fmla="*/ 2398981 w 2741526"/>
              <a:gd name="connsiteY18" fmla="*/ 921224 h 2122227"/>
              <a:gd name="connsiteX19" fmla="*/ 2665113 w 2741526"/>
              <a:gd name="connsiteY19" fmla="*/ 1112293 h 2122227"/>
              <a:gd name="connsiteX20" fmla="*/ 2740175 w 2741526"/>
              <a:gd name="connsiteY20" fmla="*/ 1508078 h 2122227"/>
              <a:gd name="connsiteX21" fmla="*/ 2712880 w 2741526"/>
              <a:gd name="connsiteY21"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931847 w 2741526"/>
              <a:gd name="connsiteY14" fmla="*/ 1576317 h 2122227"/>
              <a:gd name="connsiteX15" fmla="*/ 1088796 w 2741526"/>
              <a:gd name="connsiteY15" fmla="*/ 1357953 h 2122227"/>
              <a:gd name="connsiteX16" fmla="*/ 1784832 w 2741526"/>
              <a:gd name="connsiteY16" fmla="*/ 968991 h 2122227"/>
              <a:gd name="connsiteX17" fmla="*/ 2398981 w 2741526"/>
              <a:gd name="connsiteY17" fmla="*/ 921224 h 2122227"/>
              <a:gd name="connsiteX18" fmla="*/ 2665113 w 2741526"/>
              <a:gd name="connsiteY18" fmla="*/ 1112293 h 2122227"/>
              <a:gd name="connsiteX19" fmla="*/ 2740175 w 2741526"/>
              <a:gd name="connsiteY19" fmla="*/ 1508078 h 2122227"/>
              <a:gd name="connsiteX20" fmla="*/ 2712880 w 2741526"/>
              <a:gd name="connsiteY20"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1088796 w 2741526"/>
              <a:gd name="connsiteY14" fmla="*/ 1357953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88546 w 2741526"/>
              <a:gd name="connsiteY12" fmla="*/ 1978926 h 2122227"/>
              <a:gd name="connsiteX13" fmla="*/ 822665 w 2741526"/>
              <a:gd name="connsiteY13" fmla="*/ 1815153 h 2122227"/>
              <a:gd name="connsiteX14" fmla="*/ 1218450 w 2741526"/>
              <a:gd name="connsiteY14" fmla="*/ 1276067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74898 w 2741526"/>
              <a:gd name="connsiteY12" fmla="*/ 2033517 h 2122227"/>
              <a:gd name="connsiteX13" fmla="*/ 822665 w 2741526"/>
              <a:gd name="connsiteY13" fmla="*/ 1815153 h 2122227"/>
              <a:gd name="connsiteX14" fmla="*/ 1218450 w 2741526"/>
              <a:gd name="connsiteY14" fmla="*/ 1276067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74898 w 2741526"/>
              <a:gd name="connsiteY12" fmla="*/ 2033517 h 2122227"/>
              <a:gd name="connsiteX13" fmla="*/ 822665 w 2741526"/>
              <a:gd name="connsiteY13" fmla="*/ 1815153 h 2122227"/>
              <a:gd name="connsiteX14" fmla="*/ 1218450 w 2741526"/>
              <a:gd name="connsiteY14" fmla="*/ 1276067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1955429 w 2741526"/>
              <a:gd name="connsiteY0" fmla="*/ 0 h 2122227"/>
              <a:gd name="connsiteX1" fmla="*/ 1975901 w 2741526"/>
              <a:gd name="connsiteY1" fmla="*/ 266132 h 2122227"/>
              <a:gd name="connsiteX2" fmla="*/ 1880366 w 2741526"/>
              <a:gd name="connsiteY2" fmla="*/ 668741 h 2122227"/>
              <a:gd name="connsiteX3" fmla="*/ 1586940 w 2741526"/>
              <a:gd name="connsiteY3" fmla="*/ 893929 h 2122227"/>
              <a:gd name="connsiteX4" fmla="*/ 1013734 w 2741526"/>
              <a:gd name="connsiteY4" fmla="*/ 1146412 h 2122227"/>
              <a:gd name="connsiteX5" fmla="*/ 515590 w 2741526"/>
              <a:gd name="connsiteY5" fmla="*/ 1392072 h 2122227"/>
              <a:gd name="connsiteX6" fmla="*/ 140277 w 2741526"/>
              <a:gd name="connsiteY6" fmla="*/ 1658203 h 2122227"/>
              <a:gd name="connsiteX7" fmla="*/ 10623 w 2741526"/>
              <a:gd name="connsiteY7" fmla="*/ 1849272 h 2122227"/>
              <a:gd name="connsiteX8" fmla="*/ 10623 w 2741526"/>
              <a:gd name="connsiteY8" fmla="*/ 2033517 h 2122227"/>
              <a:gd name="connsiteX9" fmla="*/ 112981 w 2741526"/>
              <a:gd name="connsiteY9" fmla="*/ 1876567 h 2122227"/>
              <a:gd name="connsiteX10" fmla="*/ 379113 w 2741526"/>
              <a:gd name="connsiteY10" fmla="*/ 1815153 h 2122227"/>
              <a:gd name="connsiteX11" fmla="*/ 679363 w 2741526"/>
              <a:gd name="connsiteY11" fmla="*/ 1862920 h 2122227"/>
              <a:gd name="connsiteX12" fmla="*/ 774898 w 2741526"/>
              <a:gd name="connsiteY12" fmla="*/ 2033517 h 2122227"/>
              <a:gd name="connsiteX13" fmla="*/ 822665 w 2741526"/>
              <a:gd name="connsiteY13" fmla="*/ 1815153 h 2122227"/>
              <a:gd name="connsiteX14" fmla="*/ 1218450 w 2741526"/>
              <a:gd name="connsiteY14" fmla="*/ 1276067 h 2122227"/>
              <a:gd name="connsiteX15" fmla="*/ 1784832 w 2741526"/>
              <a:gd name="connsiteY15" fmla="*/ 968991 h 2122227"/>
              <a:gd name="connsiteX16" fmla="*/ 2398981 w 2741526"/>
              <a:gd name="connsiteY16" fmla="*/ 921224 h 2122227"/>
              <a:gd name="connsiteX17" fmla="*/ 2665113 w 2741526"/>
              <a:gd name="connsiteY17" fmla="*/ 1112293 h 2122227"/>
              <a:gd name="connsiteX18" fmla="*/ 2740175 w 2741526"/>
              <a:gd name="connsiteY18" fmla="*/ 1508078 h 2122227"/>
              <a:gd name="connsiteX19" fmla="*/ 2712880 w 2741526"/>
              <a:gd name="connsiteY19" fmla="*/ 2122227 h 2122227"/>
              <a:gd name="connsiteX0" fmla="*/ 2015576 w 2801673"/>
              <a:gd name="connsiteY0" fmla="*/ 0 h 2122227"/>
              <a:gd name="connsiteX1" fmla="*/ 2036048 w 2801673"/>
              <a:gd name="connsiteY1" fmla="*/ 266132 h 2122227"/>
              <a:gd name="connsiteX2" fmla="*/ 1940513 w 2801673"/>
              <a:gd name="connsiteY2" fmla="*/ 668741 h 2122227"/>
              <a:gd name="connsiteX3" fmla="*/ 1647087 w 2801673"/>
              <a:gd name="connsiteY3" fmla="*/ 893929 h 2122227"/>
              <a:gd name="connsiteX4" fmla="*/ 1073881 w 2801673"/>
              <a:gd name="connsiteY4" fmla="*/ 1146412 h 2122227"/>
              <a:gd name="connsiteX5" fmla="*/ 575737 w 2801673"/>
              <a:gd name="connsiteY5" fmla="*/ 1392072 h 2122227"/>
              <a:gd name="connsiteX6" fmla="*/ 200424 w 2801673"/>
              <a:gd name="connsiteY6" fmla="*/ 1658203 h 2122227"/>
              <a:gd name="connsiteX7" fmla="*/ 70770 w 2801673"/>
              <a:gd name="connsiteY7" fmla="*/ 1849272 h 2122227"/>
              <a:gd name="connsiteX8" fmla="*/ 2531 w 2801673"/>
              <a:gd name="connsiteY8" fmla="*/ 2053988 h 2122227"/>
              <a:gd name="connsiteX9" fmla="*/ 173128 w 2801673"/>
              <a:gd name="connsiteY9" fmla="*/ 1876567 h 2122227"/>
              <a:gd name="connsiteX10" fmla="*/ 439260 w 2801673"/>
              <a:gd name="connsiteY10" fmla="*/ 1815153 h 2122227"/>
              <a:gd name="connsiteX11" fmla="*/ 739510 w 2801673"/>
              <a:gd name="connsiteY11" fmla="*/ 1862920 h 2122227"/>
              <a:gd name="connsiteX12" fmla="*/ 835045 w 2801673"/>
              <a:gd name="connsiteY12" fmla="*/ 2033517 h 2122227"/>
              <a:gd name="connsiteX13" fmla="*/ 882812 w 2801673"/>
              <a:gd name="connsiteY13" fmla="*/ 1815153 h 2122227"/>
              <a:gd name="connsiteX14" fmla="*/ 1278597 w 2801673"/>
              <a:gd name="connsiteY14" fmla="*/ 1276067 h 2122227"/>
              <a:gd name="connsiteX15" fmla="*/ 1844979 w 2801673"/>
              <a:gd name="connsiteY15" fmla="*/ 968991 h 2122227"/>
              <a:gd name="connsiteX16" fmla="*/ 2459128 w 2801673"/>
              <a:gd name="connsiteY16" fmla="*/ 921224 h 2122227"/>
              <a:gd name="connsiteX17" fmla="*/ 2725260 w 2801673"/>
              <a:gd name="connsiteY17" fmla="*/ 1112293 h 2122227"/>
              <a:gd name="connsiteX18" fmla="*/ 2800322 w 2801673"/>
              <a:gd name="connsiteY18" fmla="*/ 1508078 h 2122227"/>
              <a:gd name="connsiteX19" fmla="*/ 2773027 w 2801673"/>
              <a:gd name="connsiteY19" fmla="*/ 2122227 h 2122227"/>
              <a:gd name="connsiteX0" fmla="*/ 2019286 w 2805383"/>
              <a:gd name="connsiteY0" fmla="*/ 0 h 2122227"/>
              <a:gd name="connsiteX1" fmla="*/ 2039758 w 2805383"/>
              <a:gd name="connsiteY1" fmla="*/ 266132 h 2122227"/>
              <a:gd name="connsiteX2" fmla="*/ 1944223 w 2805383"/>
              <a:gd name="connsiteY2" fmla="*/ 668741 h 2122227"/>
              <a:gd name="connsiteX3" fmla="*/ 1650797 w 2805383"/>
              <a:gd name="connsiteY3" fmla="*/ 893929 h 2122227"/>
              <a:gd name="connsiteX4" fmla="*/ 1077591 w 2805383"/>
              <a:gd name="connsiteY4" fmla="*/ 1146412 h 2122227"/>
              <a:gd name="connsiteX5" fmla="*/ 579447 w 2805383"/>
              <a:gd name="connsiteY5" fmla="*/ 1392072 h 2122227"/>
              <a:gd name="connsiteX6" fmla="*/ 204134 w 2805383"/>
              <a:gd name="connsiteY6" fmla="*/ 1658203 h 2122227"/>
              <a:gd name="connsiteX7" fmla="*/ 40361 w 2805383"/>
              <a:gd name="connsiteY7" fmla="*/ 1828800 h 2122227"/>
              <a:gd name="connsiteX8" fmla="*/ 6241 w 2805383"/>
              <a:gd name="connsiteY8" fmla="*/ 2053988 h 2122227"/>
              <a:gd name="connsiteX9" fmla="*/ 176838 w 2805383"/>
              <a:gd name="connsiteY9" fmla="*/ 1876567 h 2122227"/>
              <a:gd name="connsiteX10" fmla="*/ 442970 w 2805383"/>
              <a:gd name="connsiteY10" fmla="*/ 1815153 h 2122227"/>
              <a:gd name="connsiteX11" fmla="*/ 743220 w 2805383"/>
              <a:gd name="connsiteY11" fmla="*/ 1862920 h 2122227"/>
              <a:gd name="connsiteX12" fmla="*/ 838755 w 2805383"/>
              <a:gd name="connsiteY12" fmla="*/ 2033517 h 2122227"/>
              <a:gd name="connsiteX13" fmla="*/ 886522 w 2805383"/>
              <a:gd name="connsiteY13" fmla="*/ 1815153 h 2122227"/>
              <a:gd name="connsiteX14" fmla="*/ 1282307 w 2805383"/>
              <a:gd name="connsiteY14" fmla="*/ 1276067 h 2122227"/>
              <a:gd name="connsiteX15" fmla="*/ 1848689 w 2805383"/>
              <a:gd name="connsiteY15" fmla="*/ 968991 h 2122227"/>
              <a:gd name="connsiteX16" fmla="*/ 2462838 w 2805383"/>
              <a:gd name="connsiteY16" fmla="*/ 921224 h 2122227"/>
              <a:gd name="connsiteX17" fmla="*/ 2728970 w 2805383"/>
              <a:gd name="connsiteY17" fmla="*/ 1112293 h 2122227"/>
              <a:gd name="connsiteX18" fmla="*/ 2804032 w 2805383"/>
              <a:gd name="connsiteY18" fmla="*/ 1508078 h 2122227"/>
              <a:gd name="connsiteX19" fmla="*/ 2776737 w 2805383"/>
              <a:gd name="connsiteY19" fmla="*/ 2122227 h 2122227"/>
              <a:gd name="connsiteX0" fmla="*/ 2013192 w 2799289"/>
              <a:gd name="connsiteY0" fmla="*/ 0 h 2122227"/>
              <a:gd name="connsiteX1" fmla="*/ 2033664 w 2799289"/>
              <a:gd name="connsiteY1" fmla="*/ 266132 h 2122227"/>
              <a:gd name="connsiteX2" fmla="*/ 1938129 w 2799289"/>
              <a:gd name="connsiteY2" fmla="*/ 668741 h 2122227"/>
              <a:gd name="connsiteX3" fmla="*/ 1644703 w 2799289"/>
              <a:gd name="connsiteY3" fmla="*/ 893929 h 2122227"/>
              <a:gd name="connsiteX4" fmla="*/ 1071497 w 2799289"/>
              <a:gd name="connsiteY4" fmla="*/ 1146412 h 2122227"/>
              <a:gd name="connsiteX5" fmla="*/ 573353 w 2799289"/>
              <a:gd name="connsiteY5" fmla="*/ 1392072 h 2122227"/>
              <a:gd name="connsiteX6" fmla="*/ 198040 w 2799289"/>
              <a:gd name="connsiteY6" fmla="*/ 1658203 h 2122227"/>
              <a:gd name="connsiteX7" fmla="*/ 147 w 2799289"/>
              <a:gd name="connsiteY7" fmla="*/ 2053988 h 2122227"/>
              <a:gd name="connsiteX8" fmla="*/ 170744 w 2799289"/>
              <a:gd name="connsiteY8" fmla="*/ 1876567 h 2122227"/>
              <a:gd name="connsiteX9" fmla="*/ 436876 w 2799289"/>
              <a:gd name="connsiteY9" fmla="*/ 1815153 h 2122227"/>
              <a:gd name="connsiteX10" fmla="*/ 737126 w 2799289"/>
              <a:gd name="connsiteY10" fmla="*/ 1862920 h 2122227"/>
              <a:gd name="connsiteX11" fmla="*/ 832661 w 2799289"/>
              <a:gd name="connsiteY11" fmla="*/ 2033517 h 2122227"/>
              <a:gd name="connsiteX12" fmla="*/ 880428 w 2799289"/>
              <a:gd name="connsiteY12" fmla="*/ 1815153 h 2122227"/>
              <a:gd name="connsiteX13" fmla="*/ 1276213 w 2799289"/>
              <a:gd name="connsiteY13" fmla="*/ 1276067 h 2122227"/>
              <a:gd name="connsiteX14" fmla="*/ 1842595 w 2799289"/>
              <a:gd name="connsiteY14" fmla="*/ 968991 h 2122227"/>
              <a:gd name="connsiteX15" fmla="*/ 2456744 w 2799289"/>
              <a:gd name="connsiteY15" fmla="*/ 921224 h 2122227"/>
              <a:gd name="connsiteX16" fmla="*/ 2722876 w 2799289"/>
              <a:gd name="connsiteY16" fmla="*/ 1112293 h 2122227"/>
              <a:gd name="connsiteX17" fmla="*/ 2797938 w 2799289"/>
              <a:gd name="connsiteY17" fmla="*/ 1508078 h 2122227"/>
              <a:gd name="connsiteX18" fmla="*/ 2770643 w 2799289"/>
              <a:gd name="connsiteY18" fmla="*/ 2122227 h 2122227"/>
              <a:gd name="connsiteX0" fmla="*/ 2013469 w 2799566"/>
              <a:gd name="connsiteY0" fmla="*/ 0 h 2122227"/>
              <a:gd name="connsiteX1" fmla="*/ 2033941 w 2799566"/>
              <a:gd name="connsiteY1" fmla="*/ 266132 h 2122227"/>
              <a:gd name="connsiteX2" fmla="*/ 1938406 w 2799566"/>
              <a:gd name="connsiteY2" fmla="*/ 668741 h 2122227"/>
              <a:gd name="connsiteX3" fmla="*/ 1644980 w 2799566"/>
              <a:gd name="connsiteY3" fmla="*/ 893929 h 2122227"/>
              <a:gd name="connsiteX4" fmla="*/ 1071774 w 2799566"/>
              <a:gd name="connsiteY4" fmla="*/ 1146412 h 2122227"/>
              <a:gd name="connsiteX5" fmla="*/ 573630 w 2799566"/>
              <a:gd name="connsiteY5" fmla="*/ 1392072 h 2122227"/>
              <a:gd name="connsiteX6" fmla="*/ 218789 w 2799566"/>
              <a:gd name="connsiteY6" fmla="*/ 1685498 h 2122227"/>
              <a:gd name="connsiteX7" fmla="*/ 424 w 2799566"/>
              <a:gd name="connsiteY7" fmla="*/ 2053988 h 2122227"/>
              <a:gd name="connsiteX8" fmla="*/ 171021 w 2799566"/>
              <a:gd name="connsiteY8" fmla="*/ 1876567 h 2122227"/>
              <a:gd name="connsiteX9" fmla="*/ 437153 w 2799566"/>
              <a:gd name="connsiteY9" fmla="*/ 1815153 h 2122227"/>
              <a:gd name="connsiteX10" fmla="*/ 737403 w 2799566"/>
              <a:gd name="connsiteY10" fmla="*/ 1862920 h 2122227"/>
              <a:gd name="connsiteX11" fmla="*/ 832938 w 2799566"/>
              <a:gd name="connsiteY11" fmla="*/ 2033517 h 2122227"/>
              <a:gd name="connsiteX12" fmla="*/ 880705 w 2799566"/>
              <a:gd name="connsiteY12" fmla="*/ 1815153 h 2122227"/>
              <a:gd name="connsiteX13" fmla="*/ 1276490 w 2799566"/>
              <a:gd name="connsiteY13" fmla="*/ 1276067 h 2122227"/>
              <a:gd name="connsiteX14" fmla="*/ 1842872 w 2799566"/>
              <a:gd name="connsiteY14" fmla="*/ 968991 h 2122227"/>
              <a:gd name="connsiteX15" fmla="*/ 2457021 w 2799566"/>
              <a:gd name="connsiteY15" fmla="*/ 921224 h 2122227"/>
              <a:gd name="connsiteX16" fmla="*/ 2723153 w 2799566"/>
              <a:gd name="connsiteY16" fmla="*/ 1112293 h 2122227"/>
              <a:gd name="connsiteX17" fmla="*/ 2798215 w 2799566"/>
              <a:gd name="connsiteY17" fmla="*/ 1508078 h 2122227"/>
              <a:gd name="connsiteX18" fmla="*/ 2770920 w 2799566"/>
              <a:gd name="connsiteY18" fmla="*/ 2122227 h 2122227"/>
              <a:gd name="connsiteX0" fmla="*/ 2013469 w 2799566"/>
              <a:gd name="connsiteY0" fmla="*/ 0 h 2122227"/>
              <a:gd name="connsiteX1" fmla="*/ 2033941 w 2799566"/>
              <a:gd name="connsiteY1" fmla="*/ 266132 h 2122227"/>
              <a:gd name="connsiteX2" fmla="*/ 1938406 w 2799566"/>
              <a:gd name="connsiteY2" fmla="*/ 668741 h 2122227"/>
              <a:gd name="connsiteX3" fmla="*/ 1644980 w 2799566"/>
              <a:gd name="connsiteY3" fmla="*/ 893929 h 2122227"/>
              <a:gd name="connsiteX4" fmla="*/ 1071774 w 2799566"/>
              <a:gd name="connsiteY4" fmla="*/ 1146412 h 2122227"/>
              <a:gd name="connsiteX5" fmla="*/ 675988 w 2799566"/>
              <a:gd name="connsiteY5" fmla="*/ 1630908 h 2122227"/>
              <a:gd name="connsiteX6" fmla="*/ 218789 w 2799566"/>
              <a:gd name="connsiteY6" fmla="*/ 1685498 h 2122227"/>
              <a:gd name="connsiteX7" fmla="*/ 424 w 2799566"/>
              <a:gd name="connsiteY7" fmla="*/ 2053988 h 2122227"/>
              <a:gd name="connsiteX8" fmla="*/ 171021 w 2799566"/>
              <a:gd name="connsiteY8" fmla="*/ 1876567 h 2122227"/>
              <a:gd name="connsiteX9" fmla="*/ 437153 w 2799566"/>
              <a:gd name="connsiteY9" fmla="*/ 1815153 h 2122227"/>
              <a:gd name="connsiteX10" fmla="*/ 737403 w 2799566"/>
              <a:gd name="connsiteY10" fmla="*/ 1862920 h 2122227"/>
              <a:gd name="connsiteX11" fmla="*/ 832938 w 2799566"/>
              <a:gd name="connsiteY11" fmla="*/ 2033517 h 2122227"/>
              <a:gd name="connsiteX12" fmla="*/ 880705 w 2799566"/>
              <a:gd name="connsiteY12" fmla="*/ 1815153 h 2122227"/>
              <a:gd name="connsiteX13" fmla="*/ 1276490 w 2799566"/>
              <a:gd name="connsiteY13" fmla="*/ 1276067 h 2122227"/>
              <a:gd name="connsiteX14" fmla="*/ 1842872 w 2799566"/>
              <a:gd name="connsiteY14" fmla="*/ 968991 h 2122227"/>
              <a:gd name="connsiteX15" fmla="*/ 2457021 w 2799566"/>
              <a:gd name="connsiteY15" fmla="*/ 921224 h 2122227"/>
              <a:gd name="connsiteX16" fmla="*/ 2723153 w 2799566"/>
              <a:gd name="connsiteY16" fmla="*/ 1112293 h 2122227"/>
              <a:gd name="connsiteX17" fmla="*/ 2798215 w 2799566"/>
              <a:gd name="connsiteY17" fmla="*/ 1508078 h 2122227"/>
              <a:gd name="connsiteX18" fmla="*/ 2770920 w 2799566"/>
              <a:gd name="connsiteY18" fmla="*/ 2122227 h 2122227"/>
              <a:gd name="connsiteX0" fmla="*/ 2013469 w 2799566"/>
              <a:gd name="connsiteY0" fmla="*/ 0 h 2122227"/>
              <a:gd name="connsiteX1" fmla="*/ 2033941 w 2799566"/>
              <a:gd name="connsiteY1" fmla="*/ 266132 h 2122227"/>
              <a:gd name="connsiteX2" fmla="*/ 1938406 w 2799566"/>
              <a:gd name="connsiteY2" fmla="*/ 668741 h 2122227"/>
              <a:gd name="connsiteX3" fmla="*/ 1644980 w 2799566"/>
              <a:gd name="connsiteY3" fmla="*/ 893929 h 2122227"/>
              <a:gd name="connsiteX4" fmla="*/ 1324258 w 2799566"/>
              <a:gd name="connsiteY4" fmla="*/ 1201003 h 2122227"/>
              <a:gd name="connsiteX5" fmla="*/ 675988 w 2799566"/>
              <a:gd name="connsiteY5" fmla="*/ 1630908 h 2122227"/>
              <a:gd name="connsiteX6" fmla="*/ 218789 w 2799566"/>
              <a:gd name="connsiteY6" fmla="*/ 1685498 h 2122227"/>
              <a:gd name="connsiteX7" fmla="*/ 424 w 2799566"/>
              <a:gd name="connsiteY7" fmla="*/ 2053988 h 2122227"/>
              <a:gd name="connsiteX8" fmla="*/ 171021 w 2799566"/>
              <a:gd name="connsiteY8" fmla="*/ 1876567 h 2122227"/>
              <a:gd name="connsiteX9" fmla="*/ 437153 w 2799566"/>
              <a:gd name="connsiteY9" fmla="*/ 1815153 h 2122227"/>
              <a:gd name="connsiteX10" fmla="*/ 737403 w 2799566"/>
              <a:gd name="connsiteY10" fmla="*/ 1862920 h 2122227"/>
              <a:gd name="connsiteX11" fmla="*/ 832938 w 2799566"/>
              <a:gd name="connsiteY11" fmla="*/ 2033517 h 2122227"/>
              <a:gd name="connsiteX12" fmla="*/ 880705 w 2799566"/>
              <a:gd name="connsiteY12" fmla="*/ 1815153 h 2122227"/>
              <a:gd name="connsiteX13" fmla="*/ 1276490 w 2799566"/>
              <a:gd name="connsiteY13" fmla="*/ 1276067 h 2122227"/>
              <a:gd name="connsiteX14" fmla="*/ 1842872 w 2799566"/>
              <a:gd name="connsiteY14" fmla="*/ 968991 h 2122227"/>
              <a:gd name="connsiteX15" fmla="*/ 2457021 w 2799566"/>
              <a:gd name="connsiteY15" fmla="*/ 921224 h 2122227"/>
              <a:gd name="connsiteX16" fmla="*/ 2723153 w 2799566"/>
              <a:gd name="connsiteY16" fmla="*/ 1112293 h 2122227"/>
              <a:gd name="connsiteX17" fmla="*/ 2798215 w 2799566"/>
              <a:gd name="connsiteY17" fmla="*/ 1508078 h 2122227"/>
              <a:gd name="connsiteX18" fmla="*/ 2770920 w 2799566"/>
              <a:gd name="connsiteY18" fmla="*/ 2122227 h 2122227"/>
              <a:gd name="connsiteX0" fmla="*/ 2013469 w 2803789"/>
              <a:gd name="connsiteY0" fmla="*/ 0 h 2122227"/>
              <a:gd name="connsiteX1" fmla="*/ 2033941 w 2803789"/>
              <a:gd name="connsiteY1" fmla="*/ 266132 h 2122227"/>
              <a:gd name="connsiteX2" fmla="*/ 1938406 w 2803789"/>
              <a:gd name="connsiteY2" fmla="*/ 668741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76490 w 2803789"/>
              <a:gd name="connsiteY13" fmla="*/ 1276067 h 2122227"/>
              <a:gd name="connsiteX14" fmla="*/ 1842872 w 2803789"/>
              <a:gd name="connsiteY14" fmla="*/ 968991 h 2122227"/>
              <a:gd name="connsiteX15" fmla="*/ 2457021 w 2803789"/>
              <a:gd name="connsiteY15" fmla="*/ 921224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033941 w 2803789"/>
              <a:gd name="connsiteY1" fmla="*/ 266132 h 2122227"/>
              <a:gd name="connsiteX2" fmla="*/ 1938406 w 2803789"/>
              <a:gd name="connsiteY2" fmla="*/ 668741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76490 w 2803789"/>
              <a:gd name="connsiteY13" fmla="*/ 1276067 h 2122227"/>
              <a:gd name="connsiteX14" fmla="*/ 1842872 w 2803789"/>
              <a:gd name="connsiteY14" fmla="*/ 968991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033941 w 2803789"/>
              <a:gd name="connsiteY1" fmla="*/ 266132 h 2122227"/>
              <a:gd name="connsiteX2" fmla="*/ 1938406 w 2803789"/>
              <a:gd name="connsiteY2" fmla="*/ 668741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76490 w 2803789"/>
              <a:gd name="connsiteY13" fmla="*/ 1276067 h 2122227"/>
              <a:gd name="connsiteX14" fmla="*/ 1569917 w 2803789"/>
              <a:gd name="connsiteY14" fmla="*/ 1269242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033941 w 2803789"/>
              <a:gd name="connsiteY1" fmla="*/ 266132 h 2122227"/>
              <a:gd name="connsiteX2" fmla="*/ 1938406 w 2803789"/>
              <a:gd name="connsiteY2" fmla="*/ 668741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15075 w 2803789"/>
              <a:gd name="connsiteY13" fmla="*/ 1426192 h 2122227"/>
              <a:gd name="connsiteX14" fmla="*/ 1569917 w 2803789"/>
              <a:gd name="connsiteY14" fmla="*/ 1269242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033941 w 2803789"/>
              <a:gd name="connsiteY1" fmla="*/ 266132 h 2122227"/>
              <a:gd name="connsiteX2" fmla="*/ 2115827 w 2803789"/>
              <a:gd name="connsiteY2" fmla="*/ 1112294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15075 w 2803789"/>
              <a:gd name="connsiteY13" fmla="*/ 1426192 h 2122227"/>
              <a:gd name="connsiteX14" fmla="*/ 1569917 w 2803789"/>
              <a:gd name="connsiteY14" fmla="*/ 1269242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013469 w 2803789"/>
              <a:gd name="connsiteY0" fmla="*/ 0 h 2122227"/>
              <a:gd name="connsiteX1" fmla="*/ 2231834 w 2803789"/>
              <a:gd name="connsiteY1" fmla="*/ 709684 h 2122227"/>
              <a:gd name="connsiteX2" fmla="*/ 2115827 w 2803789"/>
              <a:gd name="connsiteY2" fmla="*/ 1112294 h 2122227"/>
              <a:gd name="connsiteX3" fmla="*/ 1644980 w 2803789"/>
              <a:gd name="connsiteY3" fmla="*/ 893929 h 2122227"/>
              <a:gd name="connsiteX4" fmla="*/ 1324258 w 2803789"/>
              <a:gd name="connsiteY4" fmla="*/ 1201003 h 2122227"/>
              <a:gd name="connsiteX5" fmla="*/ 675988 w 2803789"/>
              <a:gd name="connsiteY5" fmla="*/ 1630908 h 2122227"/>
              <a:gd name="connsiteX6" fmla="*/ 218789 w 2803789"/>
              <a:gd name="connsiteY6" fmla="*/ 1685498 h 2122227"/>
              <a:gd name="connsiteX7" fmla="*/ 424 w 2803789"/>
              <a:gd name="connsiteY7" fmla="*/ 2053988 h 2122227"/>
              <a:gd name="connsiteX8" fmla="*/ 171021 w 2803789"/>
              <a:gd name="connsiteY8" fmla="*/ 1876567 h 2122227"/>
              <a:gd name="connsiteX9" fmla="*/ 437153 w 2803789"/>
              <a:gd name="connsiteY9" fmla="*/ 1815153 h 2122227"/>
              <a:gd name="connsiteX10" fmla="*/ 737403 w 2803789"/>
              <a:gd name="connsiteY10" fmla="*/ 1862920 h 2122227"/>
              <a:gd name="connsiteX11" fmla="*/ 832938 w 2803789"/>
              <a:gd name="connsiteY11" fmla="*/ 2033517 h 2122227"/>
              <a:gd name="connsiteX12" fmla="*/ 880705 w 2803789"/>
              <a:gd name="connsiteY12" fmla="*/ 1815153 h 2122227"/>
              <a:gd name="connsiteX13" fmla="*/ 1215075 w 2803789"/>
              <a:gd name="connsiteY13" fmla="*/ 1426192 h 2122227"/>
              <a:gd name="connsiteX14" fmla="*/ 1569917 w 2803789"/>
              <a:gd name="connsiteY14" fmla="*/ 1269242 h 2122227"/>
              <a:gd name="connsiteX15" fmla="*/ 2006645 w 2803789"/>
              <a:gd name="connsiteY15" fmla="*/ 1248771 h 2122227"/>
              <a:gd name="connsiteX16" fmla="*/ 2648090 w 2803789"/>
              <a:gd name="connsiteY16" fmla="*/ 1289714 h 2122227"/>
              <a:gd name="connsiteX17" fmla="*/ 2798215 w 2803789"/>
              <a:gd name="connsiteY17" fmla="*/ 1508078 h 2122227"/>
              <a:gd name="connsiteX18" fmla="*/ 2770920 w 2803789"/>
              <a:gd name="connsiteY18" fmla="*/ 2122227 h 2122227"/>
              <a:gd name="connsiteX0" fmla="*/ 2845983 w 2846010"/>
              <a:gd name="connsiteY0" fmla="*/ 0 h 2074460"/>
              <a:gd name="connsiteX1" fmla="*/ 2231834 w 2846010"/>
              <a:gd name="connsiteY1" fmla="*/ 661917 h 2074460"/>
              <a:gd name="connsiteX2" fmla="*/ 2115827 w 2846010"/>
              <a:gd name="connsiteY2" fmla="*/ 1064527 h 2074460"/>
              <a:gd name="connsiteX3" fmla="*/ 1644980 w 2846010"/>
              <a:gd name="connsiteY3" fmla="*/ 846162 h 2074460"/>
              <a:gd name="connsiteX4" fmla="*/ 1324258 w 2846010"/>
              <a:gd name="connsiteY4" fmla="*/ 1153236 h 2074460"/>
              <a:gd name="connsiteX5" fmla="*/ 675988 w 2846010"/>
              <a:gd name="connsiteY5" fmla="*/ 1583141 h 2074460"/>
              <a:gd name="connsiteX6" fmla="*/ 218789 w 2846010"/>
              <a:gd name="connsiteY6" fmla="*/ 1637731 h 2074460"/>
              <a:gd name="connsiteX7" fmla="*/ 424 w 2846010"/>
              <a:gd name="connsiteY7" fmla="*/ 2006221 h 2074460"/>
              <a:gd name="connsiteX8" fmla="*/ 171021 w 2846010"/>
              <a:gd name="connsiteY8" fmla="*/ 1828800 h 2074460"/>
              <a:gd name="connsiteX9" fmla="*/ 437153 w 2846010"/>
              <a:gd name="connsiteY9" fmla="*/ 1767386 h 2074460"/>
              <a:gd name="connsiteX10" fmla="*/ 737403 w 2846010"/>
              <a:gd name="connsiteY10" fmla="*/ 1815153 h 2074460"/>
              <a:gd name="connsiteX11" fmla="*/ 832938 w 2846010"/>
              <a:gd name="connsiteY11" fmla="*/ 1985750 h 2074460"/>
              <a:gd name="connsiteX12" fmla="*/ 880705 w 2846010"/>
              <a:gd name="connsiteY12" fmla="*/ 1767386 h 2074460"/>
              <a:gd name="connsiteX13" fmla="*/ 1215075 w 2846010"/>
              <a:gd name="connsiteY13" fmla="*/ 1378425 h 2074460"/>
              <a:gd name="connsiteX14" fmla="*/ 1569917 w 2846010"/>
              <a:gd name="connsiteY14" fmla="*/ 1221475 h 2074460"/>
              <a:gd name="connsiteX15" fmla="*/ 2006645 w 2846010"/>
              <a:gd name="connsiteY15" fmla="*/ 1201004 h 2074460"/>
              <a:gd name="connsiteX16" fmla="*/ 2648090 w 2846010"/>
              <a:gd name="connsiteY16" fmla="*/ 1241947 h 2074460"/>
              <a:gd name="connsiteX17" fmla="*/ 2798215 w 2846010"/>
              <a:gd name="connsiteY17" fmla="*/ 1460311 h 2074460"/>
              <a:gd name="connsiteX18" fmla="*/ 2770920 w 2846010"/>
              <a:gd name="connsiteY18" fmla="*/ 2074460 h 2074460"/>
              <a:gd name="connsiteX0" fmla="*/ 2845983 w 2846015"/>
              <a:gd name="connsiteY0" fmla="*/ 0 h 2074460"/>
              <a:gd name="connsiteX1" fmla="*/ 2306897 w 2846015"/>
              <a:gd name="connsiteY1" fmla="*/ 668741 h 2074460"/>
              <a:gd name="connsiteX2" fmla="*/ 2115827 w 2846015"/>
              <a:gd name="connsiteY2" fmla="*/ 1064527 h 2074460"/>
              <a:gd name="connsiteX3" fmla="*/ 1644980 w 2846015"/>
              <a:gd name="connsiteY3" fmla="*/ 846162 h 2074460"/>
              <a:gd name="connsiteX4" fmla="*/ 1324258 w 2846015"/>
              <a:gd name="connsiteY4" fmla="*/ 1153236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48090 w 2846015"/>
              <a:gd name="connsiteY16" fmla="*/ 1241947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644980 w 2846015"/>
              <a:gd name="connsiteY3" fmla="*/ 846162 h 2074460"/>
              <a:gd name="connsiteX4" fmla="*/ 1324258 w 2846015"/>
              <a:gd name="connsiteY4" fmla="*/ 1153236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48090 w 2846015"/>
              <a:gd name="connsiteY16" fmla="*/ 1241947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324258 w 2846015"/>
              <a:gd name="connsiteY4" fmla="*/ 1153236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48090 w 2846015"/>
              <a:gd name="connsiteY16" fmla="*/ 1241947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003536 w 2846015"/>
              <a:gd name="connsiteY4" fmla="*/ 1378424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48090 w 2846015"/>
              <a:gd name="connsiteY16" fmla="*/ 1241947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003536 w 2846015"/>
              <a:gd name="connsiteY4" fmla="*/ 1378424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06645 w 2846015"/>
              <a:gd name="connsiteY15" fmla="*/ 1201004 h 2074460"/>
              <a:gd name="connsiteX16" fmla="*/ 2661738 w 2846015"/>
              <a:gd name="connsiteY16" fmla="*/ 1289714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003536 w 2846015"/>
              <a:gd name="connsiteY4" fmla="*/ 1378424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69917 w 2846015"/>
              <a:gd name="connsiteY14" fmla="*/ 1221475 h 2074460"/>
              <a:gd name="connsiteX15" fmla="*/ 2013469 w 2846015"/>
              <a:gd name="connsiteY15" fmla="*/ 1269243 h 2074460"/>
              <a:gd name="connsiteX16" fmla="*/ 2661738 w 2846015"/>
              <a:gd name="connsiteY16" fmla="*/ 1289714 h 2074460"/>
              <a:gd name="connsiteX17" fmla="*/ 2798215 w 2846015"/>
              <a:gd name="connsiteY17" fmla="*/ 1460311 h 2074460"/>
              <a:gd name="connsiteX18" fmla="*/ 2770920 w 2846015"/>
              <a:gd name="connsiteY18" fmla="*/ 2074460 h 2074460"/>
              <a:gd name="connsiteX0" fmla="*/ 2845983 w 2846015"/>
              <a:gd name="connsiteY0" fmla="*/ 0 h 2074460"/>
              <a:gd name="connsiteX1" fmla="*/ 2306897 w 2846015"/>
              <a:gd name="connsiteY1" fmla="*/ 668741 h 2074460"/>
              <a:gd name="connsiteX2" fmla="*/ 2115827 w 2846015"/>
              <a:gd name="connsiteY2" fmla="*/ 1173709 h 2074460"/>
              <a:gd name="connsiteX3" fmla="*/ 1467559 w 2846015"/>
              <a:gd name="connsiteY3" fmla="*/ 1187356 h 2074460"/>
              <a:gd name="connsiteX4" fmla="*/ 1003536 w 2846015"/>
              <a:gd name="connsiteY4" fmla="*/ 1378424 h 2074460"/>
              <a:gd name="connsiteX5" fmla="*/ 675988 w 2846015"/>
              <a:gd name="connsiteY5" fmla="*/ 1583141 h 2074460"/>
              <a:gd name="connsiteX6" fmla="*/ 218789 w 2846015"/>
              <a:gd name="connsiteY6" fmla="*/ 1637731 h 2074460"/>
              <a:gd name="connsiteX7" fmla="*/ 424 w 2846015"/>
              <a:gd name="connsiteY7" fmla="*/ 2006221 h 2074460"/>
              <a:gd name="connsiteX8" fmla="*/ 171021 w 2846015"/>
              <a:gd name="connsiteY8" fmla="*/ 1828800 h 2074460"/>
              <a:gd name="connsiteX9" fmla="*/ 437153 w 2846015"/>
              <a:gd name="connsiteY9" fmla="*/ 1767386 h 2074460"/>
              <a:gd name="connsiteX10" fmla="*/ 737403 w 2846015"/>
              <a:gd name="connsiteY10" fmla="*/ 1815153 h 2074460"/>
              <a:gd name="connsiteX11" fmla="*/ 832938 w 2846015"/>
              <a:gd name="connsiteY11" fmla="*/ 1985750 h 2074460"/>
              <a:gd name="connsiteX12" fmla="*/ 880705 w 2846015"/>
              <a:gd name="connsiteY12" fmla="*/ 1767386 h 2074460"/>
              <a:gd name="connsiteX13" fmla="*/ 1215075 w 2846015"/>
              <a:gd name="connsiteY13" fmla="*/ 1378425 h 2074460"/>
              <a:gd name="connsiteX14" fmla="*/ 1535798 w 2846015"/>
              <a:gd name="connsiteY14" fmla="*/ 1262418 h 2074460"/>
              <a:gd name="connsiteX15" fmla="*/ 2013469 w 2846015"/>
              <a:gd name="connsiteY15" fmla="*/ 1269243 h 2074460"/>
              <a:gd name="connsiteX16" fmla="*/ 2661738 w 2846015"/>
              <a:gd name="connsiteY16" fmla="*/ 1289714 h 2074460"/>
              <a:gd name="connsiteX17" fmla="*/ 2798215 w 2846015"/>
              <a:gd name="connsiteY17" fmla="*/ 1460311 h 2074460"/>
              <a:gd name="connsiteX18" fmla="*/ 2770920 w 2846015"/>
              <a:gd name="connsiteY18" fmla="*/ 2074460 h 2074460"/>
              <a:gd name="connsiteX0" fmla="*/ 2845569 w 2845601"/>
              <a:gd name="connsiteY0" fmla="*/ 0 h 2074460"/>
              <a:gd name="connsiteX1" fmla="*/ 2306483 w 2845601"/>
              <a:gd name="connsiteY1" fmla="*/ 668741 h 2074460"/>
              <a:gd name="connsiteX2" fmla="*/ 2115413 w 2845601"/>
              <a:gd name="connsiteY2" fmla="*/ 1173709 h 2074460"/>
              <a:gd name="connsiteX3" fmla="*/ 1467145 w 2845601"/>
              <a:gd name="connsiteY3" fmla="*/ 1187356 h 2074460"/>
              <a:gd name="connsiteX4" fmla="*/ 1003122 w 2845601"/>
              <a:gd name="connsiteY4" fmla="*/ 1378424 h 2074460"/>
              <a:gd name="connsiteX5" fmla="*/ 675574 w 2845601"/>
              <a:gd name="connsiteY5" fmla="*/ 1583141 h 2074460"/>
              <a:gd name="connsiteX6" fmla="*/ 177432 w 2845601"/>
              <a:gd name="connsiteY6" fmla="*/ 1630907 h 2074460"/>
              <a:gd name="connsiteX7" fmla="*/ 10 w 2845601"/>
              <a:gd name="connsiteY7" fmla="*/ 2006221 h 2074460"/>
              <a:gd name="connsiteX8" fmla="*/ 170607 w 2845601"/>
              <a:gd name="connsiteY8" fmla="*/ 1828800 h 2074460"/>
              <a:gd name="connsiteX9" fmla="*/ 436739 w 2845601"/>
              <a:gd name="connsiteY9" fmla="*/ 1767386 h 2074460"/>
              <a:gd name="connsiteX10" fmla="*/ 736989 w 2845601"/>
              <a:gd name="connsiteY10" fmla="*/ 1815153 h 2074460"/>
              <a:gd name="connsiteX11" fmla="*/ 832524 w 2845601"/>
              <a:gd name="connsiteY11" fmla="*/ 1985750 h 2074460"/>
              <a:gd name="connsiteX12" fmla="*/ 880291 w 2845601"/>
              <a:gd name="connsiteY12" fmla="*/ 1767386 h 2074460"/>
              <a:gd name="connsiteX13" fmla="*/ 1214661 w 2845601"/>
              <a:gd name="connsiteY13" fmla="*/ 1378425 h 2074460"/>
              <a:gd name="connsiteX14" fmla="*/ 1535384 w 2845601"/>
              <a:gd name="connsiteY14" fmla="*/ 1262418 h 2074460"/>
              <a:gd name="connsiteX15" fmla="*/ 2013055 w 2845601"/>
              <a:gd name="connsiteY15" fmla="*/ 1269243 h 2074460"/>
              <a:gd name="connsiteX16" fmla="*/ 2661324 w 2845601"/>
              <a:gd name="connsiteY16" fmla="*/ 1289714 h 2074460"/>
              <a:gd name="connsiteX17" fmla="*/ 2797801 w 2845601"/>
              <a:gd name="connsiteY17" fmla="*/ 1460311 h 2074460"/>
              <a:gd name="connsiteX18" fmla="*/ 2770506 w 2845601"/>
              <a:gd name="connsiteY18" fmla="*/ 2074460 h 2074460"/>
              <a:gd name="connsiteX0" fmla="*/ 2845569 w 2845601"/>
              <a:gd name="connsiteY0" fmla="*/ 0 h 2074460"/>
              <a:gd name="connsiteX1" fmla="*/ 2306483 w 2845601"/>
              <a:gd name="connsiteY1" fmla="*/ 668741 h 2074460"/>
              <a:gd name="connsiteX2" fmla="*/ 2115413 w 2845601"/>
              <a:gd name="connsiteY2" fmla="*/ 1173709 h 2074460"/>
              <a:gd name="connsiteX3" fmla="*/ 1467145 w 2845601"/>
              <a:gd name="connsiteY3" fmla="*/ 1187356 h 2074460"/>
              <a:gd name="connsiteX4" fmla="*/ 1003122 w 2845601"/>
              <a:gd name="connsiteY4" fmla="*/ 1371600 h 2074460"/>
              <a:gd name="connsiteX5" fmla="*/ 675574 w 2845601"/>
              <a:gd name="connsiteY5" fmla="*/ 1583141 h 2074460"/>
              <a:gd name="connsiteX6" fmla="*/ 177432 w 2845601"/>
              <a:gd name="connsiteY6" fmla="*/ 1630907 h 2074460"/>
              <a:gd name="connsiteX7" fmla="*/ 10 w 2845601"/>
              <a:gd name="connsiteY7" fmla="*/ 2006221 h 2074460"/>
              <a:gd name="connsiteX8" fmla="*/ 170607 w 2845601"/>
              <a:gd name="connsiteY8" fmla="*/ 1828800 h 2074460"/>
              <a:gd name="connsiteX9" fmla="*/ 436739 w 2845601"/>
              <a:gd name="connsiteY9" fmla="*/ 1767386 h 2074460"/>
              <a:gd name="connsiteX10" fmla="*/ 736989 w 2845601"/>
              <a:gd name="connsiteY10" fmla="*/ 1815153 h 2074460"/>
              <a:gd name="connsiteX11" fmla="*/ 832524 w 2845601"/>
              <a:gd name="connsiteY11" fmla="*/ 1985750 h 2074460"/>
              <a:gd name="connsiteX12" fmla="*/ 880291 w 2845601"/>
              <a:gd name="connsiteY12" fmla="*/ 1767386 h 2074460"/>
              <a:gd name="connsiteX13" fmla="*/ 1214661 w 2845601"/>
              <a:gd name="connsiteY13" fmla="*/ 1378425 h 2074460"/>
              <a:gd name="connsiteX14" fmla="*/ 1535384 w 2845601"/>
              <a:gd name="connsiteY14" fmla="*/ 1262418 h 2074460"/>
              <a:gd name="connsiteX15" fmla="*/ 2013055 w 2845601"/>
              <a:gd name="connsiteY15" fmla="*/ 1269243 h 2074460"/>
              <a:gd name="connsiteX16" fmla="*/ 2661324 w 2845601"/>
              <a:gd name="connsiteY16" fmla="*/ 1289714 h 2074460"/>
              <a:gd name="connsiteX17" fmla="*/ 2797801 w 2845601"/>
              <a:gd name="connsiteY17" fmla="*/ 1460311 h 2074460"/>
              <a:gd name="connsiteX18" fmla="*/ 2770506 w 2845601"/>
              <a:gd name="connsiteY18" fmla="*/ 2074460 h 2074460"/>
              <a:gd name="connsiteX0" fmla="*/ 2845569 w 2845601"/>
              <a:gd name="connsiteY0" fmla="*/ 0 h 2074460"/>
              <a:gd name="connsiteX1" fmla="*/ 2306483 w 2845601"/>
              <a:gd name="connsiteY1" fmla="*/ 668741 h 2074460"/>
              <a:gd name="connsiteX2" fmla="*/ 2122237 w 2845601"/>
              <a:gd name="connsiteY2" fmla="*/ 1153237 h 2074460"/>
              <a:gd name="connsiteX3" fmla="*/ 1467145 w 2845601"/>
              <a:gd name="connsiteY3" fmla="*/ 1187356 h 2074460"/>
              <a:gd name="connsiteX4" fmla="*/ 1003122 w 2845601"/>
              <a:gd name="connsiteY4" fmla="*/ 1371600 h 2074460"/>
              <a:gd name="connsiteX5" fmla="*/ 675574 w 2845601"/>
              <a:gd name="connsiteY5" fmla="*/ 1583141 h 2074460"/>
              <a:gd name="connsiteX6" fmla="*/ 177432 w 2845601"/>
              <a:gd name="connsiteY6" fmla="*/ 1630907 h 2074460"/>
              <a:gd name="connsiteX7" fmla="*/ 10 w 2845601"/>
              <a:gd name="connsiteY7" fmla="*/ 2006221 h 2074460"/>
              <a:gd name="connsiteX8" fmla="*/ 170607 w 2845601"/>
              <a:gd name="connsiteY8" fmla="*/ 1828800 h 2074460"/>
              <a:gd name="connsiteX9" fmla="*/ 436739 w 2845601"/>
              <a:gd name="connsiteY9" fmla="*/ 1767386 h 2074460"/>
              <a:gd name="connsiteX10" fmla="*/ 736989 w 2845601"/>
              <a:gd name="connsiteY10" fmla="*/ 1815153 h 2074460"/>
              <a:gd name="connsiteX11" fmla="*/ 832524 w 2845601"/>
              <a:gd name="connsiteY11" fmla="*/ 1985750 h 2074460"/>
              <a:gd name="connsiteX12" fmla="*/ 880291 w 2845601"/>
              <a:gd name="connsiteY12" fmla="*/ 1767386 h 2074460"/>
              <a:gd name="connsiteX13" fmla="*/ 1214661 w 2845601"/>
              <a:gd name="connsiteY13" fmla="*/ 1378425 h 2074460"/>
              <a:gd name="connsiteX14" fmla="*/ 1535384 w 2845601"/>
              <a:gd name="connsiteY14" fmla="*/ 1262418 h 2074460"/>
              <a:gd name="connsiteX15" fmla="*/ 2013055 w 2845601"/>
              <a:gd name="connsiteY15" fmla="*/ 1269243 h 2074460"/>
              <a:gd name="connsiteX16" fmla="*/ 2661324 w 2845601"/>
              <a:gd name="connsiteY16" fmla="*/ 1289714 h 2074460"/>
              <a:gd name="connsiteX17" fmla="*/ 2797801 w 2845601"/>
              <a:gd name="connsiteY17" fmla="*/ 1460311 h 2074460"/>
              <a:gd name="connsiteX18" fmla="*/ 2770506 w 2845601"/>
              <a:gd name="connsiteY18" fmla="*/ 2074460 h 2074460"/>
              <a:gd name="connsiteX0" fmla="*/ 2845569 w 2845601"/>
              <a:gd name="connsiteY0" fmla="*/ 0 h 2074460"/>
              <a:gd name="connsiteX1" fmla="*/ 2306483 w 2845601"/>
              <a:gd name="connsiteY1" fmla="*/ 668741 h 2074460"/>
              <a:gd name="connsiteX2" fmla="*/ 2122237 w 2845601"/>
              <a:gd name="connsiteY2" fmla="*/ 1153237 h 2074460"/>
              <a:gd name="connsiteX3" fmla="*/ 1446673 w 2845601"/>
              <a:gd name="connsiteY3" fmla="*/ 1194179 h 2074460"/>
              <a:gd name="connsiteX4" fmla="*/ 1003122 w 2845601"/>
              <a:gd name="connsiteY4" fmla="*/ 1371600 h 2074460"/>
              <a:gd name="connsiteX5" fmla="*/ 675574 w 2845601"/>
              <a:gd name="connsiteY5" fmla="*/ 1583141 h 2074460"/>
              <a:gd name="connsiteX6" fmla="*/ 177432 w 2845601"/>
              <a:gd name="connsiteY6" fmla="*/ 1630907 h 2074460"/>
              <a:gd name="connsiteX7" fmla="*/ 10 w 2845601"/>
              <a:gd name="connsiteY7" fmla="*/ 2006221 h 2074460"/>
              <a:gd name="connsiteX8" fmla="*/ 170607 w 2845601"/>
              <a:gd name="connsiteY8" fmla="*/ 1828800 h 2074460"/>
              <a:gd name="connsiteX9" fmla="*/ 436739 w 2845601"/>
              <a:gd name="connsiteY9" fmla="*/ 1767386 h 2074460"/>
              <a:gd name="connsiteX10" fmla="*/ 736989 w 2845601"/>
              <a:gd name="connsiteY10" fmla="*/ 1815153 h 2074460"/>
              <a:gd name="connsiteX11" fmla="*/ 832524 w 2845601"/>
              <a:gd name="connsiteY11" fmla="*/ 1985750 h 2074460"/>
              <a:gd name="connsiteX12" fmla="*/ 880291 w 2845601"/>
              <a:gd name="connsiteY12" fmla="*/ 1767386 h 2074460"/>
              <a:gd name="connsiteX13" fmla="*/ 1214661 w 2845601"/>
              <a:gd name="connsiteY13" fmla="*/ 1378425 h 2074460"/>
              <a:gd name="connsiteX14" fmla="*/ 1535384 w 2845601"/>
              <a:gd name="connsiteY14" fmla="*/ 1262418 h 2074460"/>
              <a:gd name="connsiteX15" fmla="*/ 2013055 w 2845601"/>
              <a:gd name="connsiteY15" fmla="*/ 1269243 h 2074460"/>
              <a:gd name="connsiteX16" fmla="*/ 2661324 w 2845601"/>
              <a:gd name="connsiteY16" fmla="*/ 1289714 h 2074460"/>
              <a:gd name="connsiteX17" fmla="*/ 2797801 w 2845601"/>
              <a:gd name="connsiteY17" fmla="*/ 1460311 h 2074460"/>
              <a:gd name="connsiteX18" fmla="*/ 2770506 w 2845601"/>
              <a:gd name="connsiteY18" fmla="*/ 2074460 h 2074460"/>
              <a:gd name="connsiteX0" fmla="*/ 2845569 w 2845600"/>
              <a:gd name="connsiteY0" fmla="*/ 0 h 2074460"/>
              <a:gd name="connsiteX1" fmla="*/ 2306483 w 2845600"/>
              <a:gd name="connsiteY1" fmla="*/ 668741 h 2074460"/>
              <a:gd name="connsiteX2" fmla="*/ 2129061 w 2845600"/>
              <a:gd name="connsiteY2" fmla="*/ 1125942 h 2074460"/>
              <a:gd name="connsiteX3" fmla="*/ 1446673 w 2845600"/>
              <a:gd name="connsiteY3" fmla="*/ 1194179 h 2074460"/>
              <a:gd name="connsiteX4" fmla="*/ 1003122 w 2845600"/>
              <a:gd name="connsiteY4" fmla="*/ 1371600 h 2074460"/>
              <a:gd name="connsiteX5" fmla="*/ 675574 w 2845600"/>
              <a:gd name="connsiteY5" fmla="*/ 1583141 h 2074460"/>
              <a:gd name="connsiteX6" fmla="*/ 177432 w 2845600"/>
              <a:gd name="connsiteY6" fmla="*/ 1630907 h 2074460"/>
              <a:gd name="connsiteX7" fmla="*/ 10 w 2845600"/>
              <a:gd name="connsiteY7" fmla="*/ 2006221 h 2074460"/>
              <a:gd name="connsiteX8" fmla="*/ 170607 w 2845600"/>
              <a:gd name="connsiteY8" fmla="*/ 1828800 h 2074460"/>
              <a:gd name="connsiteX9" fmla="*/ 436739 w 2845600"/>
              <a:gd name="connsiteY9" fmla="*/ 1767386 h 2074460"/>
              <a:gd name="connsiteX10" fmla="*/ 736989 w 2845600"/>
              <a:gd name="connsiteY10" fmla="*/ 1815153 h 2074460"/>
              <a:gd name="connsiteX11" fmla="*/ 832524 w 2845600"/>
              <a:gd name="connsiteY11" fmla="*/ 1985750 h 2074460"/>
              <a:gd name="connsiteX12" fmla="*/ 880291 w 2845600"/>
              <a:gd name="connsiteY12" fmla="*/ 1767386 h 2074460"/>
              <a:gd name="connsiteX13" fmla="*/ 1214661 w 2845600"/>
              <a:gd name="connsiteY13" fmla="*/ 1378425 h 2074460"/>
              <a:gd name="connsiteX14" fmla="*/ 1535384 w 2845600"/>
              <a:gd name="connsiteY14" fmla="*/ 1262418 h 2074460"/>
              <a:gd name="connsiteX15" fmla="*/ 2013055 w 2845600"/>
              <a:gd name="connsiteY15" fmla="*/ 1269243 h 2074460"/>
              <a:gd name="connsiteX16" fmla="*/ 2661324 w 2845600"/>
              <a:gd name="connsiteY16" fmla="*/ 1289714 h 2074460"/>
              <a:gd name="connsiteX17" fmla="*/ 2797801 w 2845600"/>
              <a:gd name="connsiteY17" fmla="*/ 1460311 h 2074460"/>
              <a:gd name="connsiteX18" fmla="*/ 2770506 w 2845600"/>
              <a:gd name="connsiteY18" fmla="*/ 2074460 h 2074460"/>
              <a:gd name="connsiteX0" fmla="*/ 2845569 w 2845597"/>
              <a:gd name="connsiteY0" fmla="*/ 0 h 2074460"/>
              <a:gd name="connsiteX1" fmla="*/ 2258716 w 2845597"/>
              <a:gd name="connsiteY1" fmla="*/ 709684 h 2074460"/>
              <a:gd name="connsiteX2" fmla="*/ 2129061 w 2845597"/>
              <a:gd name="connsiteY2" fmla="*/ 1125942 h 2074460"/>
              <a:gd name="connsiteX3" fmla="*/ 1446673 w 2845597"/>
              <a:gd name="connsiteY3" fmla="*/ 1194179 h 2074460"/>
              <a:gd name="connsiteX4" fmla="*/ 1003122 w 2845597"/>
              <a:gd name="connsiteY4" fmla="*/ 1371600 h 2074460"/>
              <a:gd name="connsiteX5" fmla="*/ 675574 w 2845597"/>
              <a:gd name="connsiteY5" fmla="*/ 1583141 h 2074460"/>
              <a:gd name="connsiteX6" fmla="*/ 177432 w 2845597"/>
              <a:gd name="connsiteY6" fmla="*/ 1630907 h 2074460"/>
              <a:gd name="connsiteX7" fmla="*/ 10 w 2845597"/>
              <a:gd name="connsiteY7" fmla="*/ 2006221 h 2074460"/>
              <a:gd name="connsiteX8" fmla="*/ 170607 w 2845597"/>
              <a:gd name="connsiteY8" fmla="*/ 1828800 h 2074460"/>
              <a:gd name="connsiteX9" fmla="*/ 436739 w 2845597"/>
              <a:gd name="connsiteY9" fmla="*/ 1767386 h 2074460"/>
              <a:gd name="connsiteX10" fmla="*/ 736989 w 2845597"/>
              <a:gd name="connsiteY10" fmla="*/ 1815153 h 2074460"/>
              <a:gd name="connsiteX11" fmla="*/ 832524 w 2845597"/>
              <a:gd name="connsiteY11" fmla="*/ 1985750 h 2074460"/>
              <a:gd name="connsiteX12" fmla="*/ 880291 w 2845597"/>
              <a:gd name="connsiteY12" fmla="*/ 1767386 h 2074460"/>
              <a:gd name="connsiteX13" fmla="*/ 1214661 w 2845597"/>
              <a:gd name="connsiteY13" fmla="*/ 1378425 h 2074460"/>
              <a:gd name="connsiteX14" fmla="*/ 1535384 w 2845597"/>
              <a:gd name="connsiteY14" fmla="*/ 1262418 h 2074460"/>
              <a:gd name="connsiteX15" fmla="*/ 2013055 w 2845597"/>
              <a:gd name="connsiteY15" fmla="*/ 1269243 h 2074460"/>
              <a:gd name="connsiteX16" fmla="*/ 2661324 w 2845597"/>
              <a:gd name="connsiteY16" fmla="*/ 1289714 h 2074460"/>
              <a:gd name="connsiteX17" fmla="*/ 2797801 w 2845597"/>
              <a:gd name="connsiteY17" fmla="*/ 1460311 h 2074460"/>
              <a:gd name="connsiteX18" fmla="*/ 2770506 w 2845597"/>
              <a:gd name="connsiteY18" fmla="*/ 2074460 h 2074460"/>
              <a:gd name="connsiteX0" fmla="*/ 2845569 w 2845600"/>
              <a:gd name="connsiteY0" fmla="*/ 0 h 2074460"/>
              <a:gd name="connsiteX1" fmla="*/ 2258716 w 2845600"/>
              <a:gd name="connsiteY1" fmla="*/ 709684 h 2074460"/>
              <a:gd name="connsiteX2" fmla="*/ 2129061 w 2845600"/>
              <a:gd name="connsiteY2" fmla="*/ 1125942 h 2074460"/>
              <a:gd name="connsiteX3" fmla="*/ 1446673 w 2845600"/>
              <a:gd name="connsiteY3" fmla="*/ 1194179 h 2074460"/>
              <a:gd name="connsiteX4" fmla="*/ 1003122 w 2845600"/>
              <a:gd name="connsiteY4" fmla="*/ 1371600 h 2074460"/>
              <a:gd name="connsiteX5" fmla="*/ 675574 w 2845600"/>
              <a:gd name="connsiteY5" fmla="*/ 1583141 h 2074460"/>
              <a:gd name="connsiteX6" fmla="*/ 177432 w 2845600"/>
              <a:gd name="connsiteY6" fmla="*/ 1630907 h 2074460"/>
              <a:gd name="connsiteX7" fmla="*/ 10 w 2845600"/>
              <a:gd name="connsiteY7" fmla="*/ 2006221 h 2074460"/>
              <a:gd name="connsiteX8" fmla="*/ 170607 w 2845600"/>
              <a:gd name="connsiteY8" fmla="*/ 1828800 h 2074460"/>
              <a:gd name="connsiteX9" fmla="*/ 436739 w 2845600"/>
              <a:gd name="connsiteY9" fmla="*/ 1767386 h 2074460"/>
              <a:gd name="connsiteX10" fmla="*/ 736989 w 2845600"/>
              <a:gd name="connsiteY10" fmla="*/ 1815153 h 2074460"/>
              <a:gd name="connsiteX11" fmla="*/ 832524 w 2845600"/>
              <a:gd name="connsiteY11" fmla="*/ 1985750 h 2074460"/>
              <a:gd name="connsiteX12" fmla="*/ 880291 w 2845600"/>
              <a:gd name="connsiteY12" fmla="*/ 1767386 h 2074460"/>
              <a:gd name="connsiteX13" fmla="*/ 1214661 w 2845600"/>
              <a:gd name="connsiteY13" fmla="*/ 1378425 h 2074460"/>
              <a:gd name="connsiteX14" fmla="*/ 1535384 w 2845600"/>
              <a:gd name="connsiteY14" fmla="*/ 1262418 h 2074460"/>
              <a:gd name="connsiteX15" fmla="*/ 2013055 w 2845600"/>
              <a:gd name="connsiteY15" fmla="*/ 1269243 h 2074460"/>
              <a:gd name="connsiteX16" fmla="*/ 2661324 w 2845600"/>
              <a:gd name="connsiteY16" fmla="*/ 1289714 h 2074460"/>
              <a:gd name="connsiteX17" fmla="*/ 2797801 w 2845600"/>
              <a:gd name="connsiteY17" fmla="*/ 1460311 h 2074460"/>
              <a:gd name="connsiteX18" fmla="*/ 2770506 w 2845600"/>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13055 w 2845569"/>
              <a:gd name="connsiteY15" fmla="*/ 1269243 h 2074460"/>
              <a:gd name="connsiteX16" fmla="*/ 2661324 w 2845569"/>
              <a:gd name="connsiteY16" fmla="*/ 1289714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13055 w 2845569"/>
              <a:gd name="connsiteY15" fmla="*/ 1269243 h 2074460"/>
              <a:gd name="connsiteX16" fmla="*/ 2661324 w 2845569"/>
              <a:gd name="connsiteY16" fmla="*/ 1289714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13055 w 2845569"/>
              <a:gd name="connsiteY15" fmla="*/ 1269243 h 2074460"/>
              <a:gd name="connsiteX16" fmla="*/ 2558966 w 2845569"/>
              <a:gd name="connsiteY16" fmla="*/ 1228299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97801 w 2845569"/>
              <a:gd name="connsiteY17" fmla="*/ 1460311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02267 w 2845569"/>
              <a:gd name="connsiteY17" fmla="*/ 1521726 h 2074460"/>
              <a:gd name="connsiteX18" fmla="*/ 2770506 w 2845569"/>
              <a:gd name="connsiteY18"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70506 w 2845569"/>
              <a:gd name="connsiteY17"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58966 w 2845569"/>
              <a:gd name="connsiteY16" fmla="*/ 1228299 h 2074460"/>
              <a:gd name="connsiteX17" fmla="*/ 2770506 w 2845569"/>
              <a:gd name="connsiteY17" fmla="*/ 2074460 h 2074460"/>
              <a:gd name="connsiteX0" fmla="*/ 2845569 w 2845569"/>
              <a:gd name="connsiteY0" fmla="*/ 0 h 2074460"/>
              <a:gd name="connsiteX1" fmla="*/ 2258716 w 2845569"/>
              <a:gd name="connsiteY1" fmla="*/ 709684 h 2074460"/>
              <a:gd name="connsiteX2" fmla="*/ 2129061 w 2845569"/>
              <a:gd name="connsiteY2" fmla="*/ 1125942 h 2074460"/>
              <a:gd name="connsiteX3" fmla="*/ 1446673 w 2845569"/>
              <a:gd name="connsiteY3" fmla="*/ 1194179 h 2074460"/>
              <a:gd name="connsiteX4" fmla="*/ 1003122 w 2845569"/>
              <a:gd name="connsiteY4" fmla="*/ 1371600 h 2074460"/>
              <a:gd name="connsiteX5" fmla="*/ 675574 w 2845569"/>
              <a:gd name="connsiteY5" fmla="*/ 1583141 h 2074460"/>
              <a:gd name="connsiteX6" fmla="*/ 177432 w 2845569"/>
              <a:gd name="connsiteY6" fmla="*/ 1630907 h 2074460"/>
              <a:gd name="connsiteX7" fmla="*/ 10 w 2845569"/>
              <a:gd name="connsiteY7" fmla="*/ 2006221 h 2074460"/>
              <a:gd name="connsiteX8" fmla="*/ 170607 w 2845569"/>
              <a:gd name="connsiteY8" fmla="*/ 1828800 h 2074460"/>
              <a:gd name="connsiteX9" fmla="*/ 436739 w 2845569"/>
              <a:gd name="connsiteY9" fmla="*/ 1767386 h 2074460"/>
              <a:gd name="connsiteX10" fmla="*/ 736989 w 2845569"/>
              <a:gd name="connsiteY10" fmla="*/ 1815153 h 2074460"/>
              <a:gd name="connsiteX11" fmla="*/ 832524 w 2845569"/>
              <a:gd name="connsiteY11" fmla="*/ 1985750 h 2074460"/>
              <a:gd name="connsiteX12" fmla="*/ 880291 w 2845569"/>
              <a:gd name="connsiteY12" fmla="*/ 1767386 h 2074460"/>
              <a:gd name="connsiteX13" fmla="*/ 1214661 w 2845569"/>
              <a:gd name="connsiteY13" fmla="*/ 1378425 h 2074460"/>
              <a:gd name="connsiteX14" fmla="*/ 1535384 w 2845569"/>
              <a:gd name="connsiteY14" fmla="*/ 1262418 h 2074460"/>
              <a:gd name="connsiteX15" fmla="*/ 2053999 w 2845569"/>
              <a:gd name="connsiteY15" fmla="*/ 1221476 h 2074460"/>
              <a:gd name="connsiteX16" fmla="*/ 2593085 w 2845569"/>
              <a:gd name="connsiteY16" fmla="*/ 1296538 h 2074460"/>
              <a:gd name="connsiteX17" fmla="*/ 2770506 w 2845569"/>
              <a:gd name="connsiteY17" fmla="*/ 2074460 h 2074460"/>
              <a:gd name="connsiteX0" fmla="*/ 723342 w 2770506"/>
              <a:gd name="connsiteY0" fmla="*/ 0 h 2060813"/>
              <a:gd name="connsiteX1" fmla="*/ 2258716 w 2770506"/>
              <a:gd name="connsiteY1" fmla="*/ 696037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108591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108591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108591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108591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29061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46673 w 2770506"/>
              <a:gd name="connsiteY3" fmla="*/ 1180532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53999 w 2770506"/>
              <a:gd name="connsiteY15" fmla="*/ 1207829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880291 w 2770506"/>
              <a:gd name="connsiteY12" fmla="*/ 1753739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34882 w 2770506"/>
              <a:gd name="connsiteY12" fmla="*/ 1671853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34882 w 2770506"/>
              <a:gd name="connsiteY12" fmla="*/ 1671853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69002 w 2770506"/>
              <a:gd name="connsiteY12" fmla="*/ 1637734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69002 w 2770506"/>
              <a:gd name="connsiteY12" fmla="*/ 1637734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23342 w 2770506"/>
              <a:gd name="connsiteY0" fmla="*/ 0 h 2060813"/>
              <a:gd name="connsiteX1" fmla="*/ 2006232 w 2770506"/>
              <a:gd name="connsiteY1" fmla="*/ 539088 h 2060813"/>
              <a:gd name="connsiteX2" fmla="*/ 2108589 w 2770506"/>
              <a:gd name="connsiteY2" fmla="*/ 1112295 h 2060813"/>
              <a:gd name="connsiteX3" fmla="*/ 1419377 w 2770506"/>
              <a:gd name="connsiteY3" fmla="*/ 1173708 h 2060813"/>
              <a:gd name="connsiteX4" fmla="*/ 1003122 w 2770506"/>
              <a:gd name="connsiteY4" fmla="*/ 1357953 h 2060813"/>
              <a:gd name="connsiteX5" fmla="*/ 675574 w 2770506"/>
              <a:gd name="connsiteY5" fmla="*/ 1569494 h 2060813"/>
              <a:gd name="connsiteX6" fmla="*/ 177432 w 2770506"/>
              <a:gd name="connsiteY6" fmla="*/ 1617260 h 2060813"/>
              <a:gd name="connsiteX7" fmla="*/ 10 w 2770506"/>
              <a:gd name="connsiteY7" fmla="*/ 1992574 h 2060813"/>
              <a:gd name="connsiteX8" fmla="*/ 170607 w 2770506"/>
              <a:gd name="connsiteY8" fmla="*/ 1815153 h 2060813"/>
              <a:gd name="connsiteX9" fmla="*/ 436739 w 2770506"/>
              <a:gd name="connsiteY9" fmla="*/ 1753739 h 2060813"/>
              <a:gd name="connsiteX10" fmla="*/ 736989 w 2770506"/>
              <a:gd name="connsiteY10" fmla="*/ 1801506 h 2060813"/>
              <a:gd name="connsiteX11" fmla="*/ 832524 w 2770506"/>
              <a:gd name="connsiteY11" fmla="*/ 1972103 h 2060813"/>
              <a:gd name="connsiteX12" fmla="*/ 982649 w 2770506"/>
              <a:gd name="connsiteY12" fmla="*/ 1569495 h 2060813"/>
              <a:gd name="connsiteX13" fmla="*/ 1214661 w 2770506"/>
              <a:gd name="connsiteY13" fmla="*/ 1364778 h 2060813"/>
              <a:gd name="connsiteX14" fmla="*/ 1535384 w 2770506"/>
              <a:gd name="connsiteY14" fmla="*/ 1248771 h 2060813"/>
              <a:gd name="connsiteX15" fmla="*/ 2040351 w 2770506"/>
              <a:gd name="connsiteY15" fmla="*/ 1228301 h 2060813"/>
              <a:gd name="connsiteX16" fmla="*/ 2593085 w 2770506"/>
              <a:gd name="connsiteY16" fmla="*/ 1282891 h 2060813"/>
              <a:gd name="connsiteX17" fmla="*/ 2770506 w 2770506"/>
              <a:gd name="connsiteY17" fmla="*/ 2060813 h 2060813"/>
              <a:gd name="connsiteX0" fmla="*/ 732572 w 2779736"/>
              <a:gd name="connsiteY0" fmla="*/ 0 h 2060813"/>
              <a:gd name="connsiteX1" fmla="*/ 2015462 w 2779736"/>
              <a:gd name="connsiteY1" fmla="*/ 539088 h 2060813"/>
              <a:gd name="connsiteX2" fmla="*/ 2117819 w 2779736"/>
              <a:gd name="connsiteY2" fmla="*/ 1112295 h 2060813"/>
              <a:gd name="connsiteX3" fmla="*/ 1428607 w 2779736"/>
              <a:gd name="connsiteY3" fmla="*/ 1173708 h 2060813"/>
              <a:gd name="connsiteX4" fmla="*/ 1012352 w 2779736"/>
              <a:gd name="connsiteY4" fmla="*/ 1357953 h 2060813"/>
              <a:gd name="connsiteX5" fmla="*/ 684804 w 2779736"/>
              <a:gd name="connsiteY5" fmla="*/ 1569494 h 2060813"/>
              <a:gd name="connsiteX6" fmla="*/ 186662 w 2779736"/>
              <a:gd name="connsiteY6" fmla="*/ 1617260 h 2060813"/>
              <a:gd name="connsiteX7" fmla="*/ 9240 w 2779736"/>
              <a:gd name="connsiteY7" fmla="*/ 1992574 h 2060813"/>
              <a:gd name="connsiteX8" fmla="*/ 179837 w 2779736"/>
              <a:gd name="connsiteY8" fmla="*/ 1815153 h 2060813"/>
              <a:gd name="connsiteX9" fmla="*/ 1435432 w 2779736"/>
              <a:gd name="connsiteY9" fmla="*/ 1201005 h 2060813"/>
              <a:gd name="connsiteX10" fmla="*/ 746219 w 2779736"/>
              <a:gd name="connsiteY10" fmla="*/ 1801506 h 2060813"/>
              <a:gd name="connsiteX11" fmla="*/ 841754 w 2779736"/>
              <a:gd name="connsiteY11" fmla="*/ 1972103 h 2060813"/>
              <a:gd name="connsiteX12" fmla="*/ 991879 w 2779736"/>
              <a:gd name="connsiteY12" fmla="*/ 1569495 h 2060813"/>
              <a:gd name="connsiteX13" fmla="*/ 1223891 w 2779736"/>
              <a:gd name="connsiteY13" fmla="*/ 1364778 h 2060813"/>
              <a:gd name="connsiteX14" fmla="*/ 1544614 w 2779736"/>
              <a:gd name="connsiteY14" fmla="*/ 1248771 h 2060813"/>
              <a:gd name="connsiteX15" fmla="*/ 2049581 w 2779736"/>
              <a:gd name="connsiteY15" fmla="*/ 1228301 h 2060813"/>
              <a:gd name="connsiteX16" fmla="*/ 2602315 w 2779736"/>
              <a:gd name="connsiteY16" fmla="*/ 1282891 h 2060813"/>
              <a:gd name="connsiteX17" fmla="*/ 2779736 w 2779736"/>
              <a:gd name="connsiteY17" fmla="*/ 2060813 h 2060813"/>
              <a:gd name="connsiteX0" fmla="*/ 732572 w 2779736"/>
              <a:gd name="connsiteY0" fmla="*/ 0 h 2060813"/>
              <a:gd name="connsiteX1" fmla="*/ 2015462 w 2779736"/>
              <a:gd name="connsiteY1" fmla="*/ 539088 h 2060813"/>
              <a:gd name="connsiteX2" fmla="*/ 2117819 w 2779736"/>
              <a:gd name="connsiteY2" fmla="*/ 1112295 h 2060813"/>
              <a:gd name="connsiteX3" fmla="*/ 1428607 w 2779736"/>
              <a:gd name="connsiteY3" fmla="*/ 1173708 h 2060813"/>
              <a:gd name="connsiteX4" fmla="*/ 1012352 w 2779736"/>
              <a:gd name="connsiteY4" fmla="*/ 1357953 h 2060813"/>
              <a:gd name="connsiteX5" fmla="*/ 684804 w 2779736"/>
              <a:gd name="connsiteY5" fmla="*/ 1569494 h 2060813"/>
              <a:gd name="connsiteX6" fmla="*/ 186662 w 2779736"/>
              <a:gd name="connsiteY6" fmla="*/ 1617260 h 2060813"/>
              <a:gd name="connsiteX7" fmla="*/ 9240 w 2779736"/>
              <a:gd name="connsiteY7" fmla="*/ 1992574 h 2060813"/>
              <a:gd name="connsiteX8" fmla="*/ 179837 w 2779736"/>
              <a:gd name="connsiteY8" fmla="*/ 1815153 h 2060813"/>
              <a:gd name="connsiteX9" fmla="*/ 1435432 w 2779736"/>
              <a:gd name="connsiteY9" fmla="*/ 1201005 h 2060813"/>
              <a:gd name="connsiteX10" fmla="*/ 889520 w 2779736"/>
              <a:gd name="connsiteY10" fmla="*/ 1624085 h 2060813"/>
              <a:gd name="connsiteX11" fmla="*/ 841754 w 2779736"/>
              <a:gd name="connsiteY11" fmla="*/ 1972103 h 2060813"/>
              <a:gd name="connsiteX12" fmla="*/ 991879 w 2779736"/>
              <a:gd name="connsiteY12" fmla="*/ 1569495 h 2060813"/>
              <a:gd name="connsiteX13" fmla="*/ 1223891 w 2779736"/>
              <a:gd name="connsiteY13" fmla="*/ 1364778 h 2060813"/>
              <a:gd name="connsiteX14" fmla="*/ 1544614 w 2779736"/>
              <a:gd name="connsiteY14" fmla="*/ 1248771 h 2060813"/>
              <a:gd name="connsiteX15" fmla="*/ 2049581 w 2779736"/>
              <a:gd name="connsiteY15" fmla="*/ 1228301 h 2060813"/>
              <a:gd name="connsiteX16" fmla="*/ 2602315 w 2779736"/>
              <a:gd name="connsiteY16" fmla="*/ 1282891 h 2060813"/>
              <a:gd name="connsiteX17" fmla="*/ 2779736 w 2779736"/>
              <a:gd name="connsiteY17" fmla="*/ 2060813 h 2060813"/>
              <a:gd name="connsiteX0" fmla="*/ 732572 w 2779736"/>
              <a:gd name="connsiteY0" fmla="*/ 0 h 2060813"/>
              <a:gd name="connsiteX1" fmla="*/ 2015462 w 2779736"/>
              <a:gd name="connsiteY1" fmla="*/ 539088 h 2060813"/>
              <a:gd name="connsiteX2" fmla="*/ 2117819 w 2779736"/>
              <a:gd name="connsiteY2" fmla="*/ 1112295 h 2060813"/>
              <a:gd name="connsiteX3" fmla="*/ 1266509 w 2779736"/>
              <a:gd name="connsiteY3" fmla="*/ 1157083 h 2060813"/>
              <a:gd name="connsiteX4" fmla="*/ 1012352 w 2779736"/>
              <a:gd name="connsiteY4" fmla="*/ 1357953 h 2060813"/>
              <a:gd name="connsiteX5" fmla="*/ 684804 w 2779736"/>
              <a:gd name="connsiteY5" fmla="*/ 1569494 h 2060813"/>
              <a:gd name="connsiteX6" fmla="*/ 186662 w 2779736"/>
              <a:gd name="connsiteY6" fmla="*/ 1617260 h 2060813"/>
              <a:gd name="connsiteX7" fmla="*/ 9240 w 2779736"/>
              <a:gd name="connsiteY7" fmla="*/ 1992574 h 2060813"/>
              <a:gd name="connsiteX8" fmla="*/ 179837 w 2779736"/>
              <a:gd name="connsiteY8" fmla="*/ 1815153 h 2060813"/>
              <a:gd name="connsiteX9" fmla="*/ 1435432 w 2779736"/>
              <a:gd name="connsiteY9" fmla="*/ 1201005 h 2060813"/>
              <a:gd name="connsiteX10" fmla="*/ 889520 w 2779736"/>
              <a:gd name="connsiteY10" fmla="*/ 1624085 h 2060813"/>
              <a:gd name="connsiteX11" fmla="*/ 841754 w 2779736"/>
              <a:gd name="connsiteY11" fmla="*/ 1972103 h 2060813"/>
              <a:gd name="connsiteX12" fmla="*/ 991879 w 2779736"/>
              <a:gd name="connsiteY12" fmla="*/ 1569495 h 2060813"/>
              <a:gd name="connsiteX13" fmla="*/ 1223891 w 2779736"/>
              <a:gd name="connsiteY13" fmla="*/ 1364778 h 2060813"/>
              <a:gd name="connsiteX14" fmla="*/ 1544614 w 2779736"/>
              <a:gd name="connsiteY14" fmla="*/ 1248771 h 2060813"/>
              <a:gd name="connsiteX15" fmla="*/ 2049581 w 2779736"/>
              <a:gd name="connsiteY15" fmla="*/ 1228301 h 2060813"/>
              <a:gd name="connsiteX16" fmla="*/ 2602315 w 2779736"/>
              <a:gd name="connsiteY16" fmla="*/ 1282891 h 2060813"/>
              <a:gd name="connsiteX17" fmla="*/ 2779736 w 2779736"/>
              <a:gd name="connsiteY17" fmla="*/ 2060813 h 2060813"/>
              <a:gd name="connsiteX0" fmla="*/ 732572 w 2779736"/>
              <a:gd name="connsiteY0" fmla="*/ 0 h 2060813"/>
              <a:gd name="connsiteX1" fmla="*/ 2015462 w 2779736"/>
              <a:gd name="connsiteY1" fmla="*/ 539088 h 2060813"/>
              <a:gd name="connsiteX2" fmla="*/ 2117819 w 2779736"/>
              <a:gd name="connsiteY2" fmla="*/ 1112295 h 2060813"/>
              <a:gd name="connsiteX3" fmla="*/ 1266509 w 2779736"/>
              <a:gd name="connsiteY3" fmla="*/ 1157083 h 2060813"/>
              <a:gd name="connsiteX4" fmla="*/ 663218 w 2779736"/>
              <a:gd name="connsiteY4" fmla="*/ 1283138 h 2060813"/>
              <a:gd name="connsiteX5" fmla="*/ 684804 w 2779736"/>
              <a:gd name="connsiteY5" fmla="*/ 1569494 h 2060813"/>
              <a:gd name="connsiteX6" fmla="*/ 186662 w 2779736"/>
              <a:gd name="connsiteY6" fmla="*/ 1617260 h 2060813"/>
              <a:gd name="connsiteX7" fmla="*/ 9240 w 2779736"/>
              <a:gd name="connsiteY7" fmla="*/ 1992574 h 2060813"/>
              <a:gd name="connsiteX8" fmla="*/ 179837 w 2779736"/>
              <a:gd name="connsiteY8" fmla="*/ 1815153 h 2060813"/>
              <a:gd name="connsiteX9" fmla="*/ 1435432 w 2779736"/>
              <a:gd name="connsiteY9" fmla="*/ 1201005 h 2060813"/>
              <a:gd name="connsiteX10" fmla="*/ 889520 w 2779736"/>
              <a:gd name="connsiteY10" fmla="*/ 1624085 h 2060813"/>
              <a:gd name="connsiteX11" fmla="*/ 841754 w 2779736"/>
              <a:gd name="connsiteY11" fmla="*/ 1972103 h 2060813"/>
              <a:gd name="connsiteX12" fmla="*/ 991879 w 2779736"/>
              <a:gd name="connsiteY12" fmla="*/ 1569495 h 2060813"/>
              <a:gd name="connsiteX13" fmla="*/ 1223891 w 2779736"/>
              <a:gd name="connsiteY13" fmla="*/ 1364778 h 2060813"/>
              <a:gd name="connsiteX14" fmla="*/ 1544614 w 2779736"/>
              <a:gd name="connsiteY14" fmla="*/ 1248771 h 2060813"/>
              <a:gd name="connsiteX15" fmla="*/ 2049581 w 2779736"/>
              <a:gd name="connsiteY15" fmla="*/ 1228301 h 2060813"/>
              <a:gd name="connsiteX16" fmla="*/ 2602315 w 2779736"/>
              <a:gd name="connsiteY16" fmla="*/ 1282891 h 2060813"/>
              <a:gd name="connsiteX17" fmla="*/ 2779736 w 2779736"/>
              <a:gd name="connsiteY17" fmla="*/ 2060813 h 2060813"/>
              <a:gd name="connsiteX0" fmla="*/ 732572 w 2779736"/>
              <a:gd name="connsiteY0" fmla="*/ 0 h 2060813"/>
              <a:gd name="connsiteX1" fmla="*/ 2015462 w 2779736"/>
              <a:gd name="connsiteY1" fmla="*/ 539088 h 2060813"/>
              <a:gd name="connsiteX2" fmla="*/ 2117819 w 2779736"/>
              <a:gd name="connsiteY2" fmla="*/ 1112295 h 2060813"/>
              <a:gd name="connsiteX3" fmla="*/ 1266509 w 2779736"/>
              <a:gd name="connsiteY3" fmla="*/ 1157083 h 2060813"/>
              <a:gd name="connsiteX4" fmla="*/ 663218 w 2779736"/>
              <a:gd name="connsiteY4" fmla="*/ 1283138 h 2060813"/>
              <a:gd name="connsiteX5" fmla="*/ 406328 w 2779736"/>
              <a:gd name="connsiteY5" fmla="*/ 1457272 h 2060813"/>
              <a:gd name="connsiteX6" fmla="*/ 186662 w 2779736"/>
              <a:gd name="connsiteY6" fmla="*/ 1617260 h 2060813"/>
              <a:gd name="connsiteX7" fmla="*/ 9240 w 2779736"/>
              <a:gd name="connsiteY7" fmla="*/ 1992574 h 2060813"/>
              <a:gd name="connsiteX8" fmla="*/ 179837 w 2779736"/>
              <a:gd name="connsiteY8" fmla="*/ 1815153 h 2060813"/>
              <a:gd name="connsiteX9" fmla="*/ 1435432 w 2779736"/>
              <a:gd name="connsiteY9" fmla="*/ 1201005 h 2060813"/>
              <a:gd name="connsiteX10" fmla="*/ 889520 w 2779736"/>
              <a:gd name="connsiteY10" fmla="*/ 1624085 h 2060813"/>
              <a:gd name="connsiteX11" fmla="*/ 841754 w 2779736"/>
              <a:gd name="connsiteY11" fmla="*/ 1972103 h 2060813"/>
              <a:gd name="connsiteX12" fmla="*/ 991879 w 2779736"/>
              <a:gd name="connsiteY12" fmla="*/ 1569495 h 2060813"/>
              <a:gd name="connsiteX13" fmla="*/ 1223891 w 2779736"/>
              <a:gd name="connsiteY13" fmla="*/ 1364778 h 2060813"/>
              <a:gd name="connsiteX14" fmla="*/ 1544614 w 2779736"/>
              <a:gd name="connsiteY14" fmla="*/ 1248771 h 2060813"/>
              <a:gd name="connsiteX15" fmla="*/ 2049581 w 2779736"/>
              <a:gd name="connsiteY15" fmla="*/ 1228301 h 2060813"/>
              <a:gd name="connsiteX16" fmla="*/ 2602315 w 2779736"/>
              <a:gd name="connsiteY16" fmla="*/ 1282891 h 2060813"/>
              <a:gd name="connsiteX17" fmla="*/ 2779736 w 2779736"/>
              <a:gd name="connsiteY17" fmla="*/ 2060813 h 2060813"/>
              <a:gd name="connsiteX0" fmla="*/ 723351 w 2770515"/>
              <a:gd name="connsiteY0" fmla="*/ 0 h 2060813"/>
              <a:gd name="connsiteX1" fmla="*/ 2006241 w 2770515"/>
              <a:gd name="connsiteY1" fmla="*/ 539088 h 2060813"/>
              <a:gd name="connsiteX2" fmla="*/ 2108598 w 2770515"/>
              <a:gd name="connsiteY2" fmla="*/ 1112295 h 2060813"/>
              <a:gd name="connsiteX3" fmla="*/ 1257288 w 2770515"/>
              <a:gd name="connsiteY3" fmla="*/ 1157083 h 2060813"/>
              <a:gd name="connsiteX4" fmla="*/ 653997 w 2770515"/>
              <a:gd name="connsiteY4" fmla="*/ 1283138 h 2060813"/>
              <a:gd name="connsiteX5" fmla="*/ 397107 w 2770515"/>
              <a:gd name="connsiteY5" fmla="*/ 1457272 h 2060813"/>
              <a:gd name="connsiteX6" fmla="*/ 177441 w 2770515"/>
              <a:gd name="connsiteY6" fmla="*/ 1617260 h 2060813"/>
              <a:gd name="connsiteX7" fmla="*/ 19 w 2770515"/>
              <a:gd name="connsiteY7" fmla="*/ 1992574 h 2060813"/>
              <a:gd name="connsiteX8" fmla="*/ 170616 w 2770515"/>
              <a:gd name="connsiteY8" fmla="*/ 1815153 h 2060813"/>
              <a:gd name="connsiteX9" fmla="*/ 719320 w 2770515"/>
              <a:gd name="connsiteY9" fmla="*/ 1534877 h 2060813"/>
              <a:gd name="connsiteX10" fmla="*/ 1426211 w 2770515"/>
              <a:gd name="connsiteY10" fmla="*/ 1201005 h 2060813"/>
              <a:gd name="connsiteX11" fmla="*/ 880299 w 2770515"/>
              <a:gd name="connsiteY11" fmla="*/ 1624085 h 2060813"/>
              <a:gd name="connsiteX12" fmla="*/ 832533 w 2770515"/>
              <a:gd name="connsiteY12" fmla="*/ 1972103 h 2060813"/>
              <a:gd name="connsiteX13" fmla="*/ 982658 w 2770515"/>
              <a:gd name="connsiteY13" fmla="*/ 1569495 h 2060813"/>
              <a:gd name="connsiteX14" fmla="*/ 1214670 w 2770515"/>
              <a:gd name="connsiteY14" fmla="*/ 1364778 h 2060813"/>
              <a:gd name="connsiteX15" fmla="*/ 1535393 w 2770515"/>
              <a:gd name="connsiteY15" fmla="*/ 1248771 h 2060813"/>
              <a:gd name="connsiteX16" fmla="*/ 2040360 w 2770515"/>
              <a:gd name="connsiteY16" fmla="*/ 1228301 h 2060813"/>
              <a:gd name="connsiteX17" fmla="*/ 2593094 w 2770515"/>
              <a:gd name="connsiteY17" fmla="*/ 1282891 h 2060813"/>
              <a:gd name="connsiteX18" fmla="*/ 2770515 w 2770515"/>
              <a:gd name="connsiteY18" fmla="*/ 2060813 h 2060813"/>
              <a:gd name="connsiteX0" fmla="*/ 723351 w 2770515"/>
              <a:gd name="connsiteY0" fmla="*/ 0 h 2060813"/>
              <a:gd name="connsiteX1" fmla="*/ 2006241 w 2770515"/>
              <a:gd name="connsiteY1" fmla="*/ 539088 h 2060813"/>
              <a:gd name="connsiteX2" fmla="*/ 2108598 w 2770515"/>
              <a:gd name="connsiteY2" fmla="*/ 1112295 h 2060813"/>
              <a:gd name="connsiteX3" fmla="*/ 1257288 w 2770515"/>
              <a:gd name="connsiteY3" fmla="*/ 1157083 h 2060813"/>
              <a:gd name="connsiteX4" fmla="*/ 653997 w 2770515"/>
              <a:gd name="connsiteY4" fmla="*/ 1283138 h 2060813"/>
              <a:gd name="connsiteX5" fmla="*/ 177441 w 2770515"/>
              <a:gd name="connsiteY5" fmla="*/ 1617260 h 2060813"/>
              <a:gd name="connsiteX6" fmla="*/ 19 w 2770515"/>
              <a:gd name="connsiteY6" fmla="*/ 1992574 h 2060813"/>
              <a:gd name="connsiteX7" fmla="*/ 170616 w 2770515"/>
              <a:gd name="connsiteY7" fmla="*/ 1815153 h 2060813"/>
              <a:gd name="connsiteX8" fmla="*/ 719320 w 2770515"/>
              <a:gd name="connsiteY8" fmla="*/ 1534877 h 2060813"/>
              <a:gd name="connsiteX9" fmla="*/ 1426211 w 2770515"/>
              <a:gd name="connsiteY9" fmla="*/ 1201005 h 2060813"/>
              <a:gd name="connsiteX10" fmla="*/ 880299 w 2770515"/>
              <a:gd name="connsiteY10" fmla="*/ 1624085 h 2060813"/>
              <a:gd name="connsiteX11" fmla="*/ 832533 w 2770515"/>
              <a:gd name="connsiteY11" fmla="*/ 1972103 h 2060813"/>
              <a:gd name="connsiteX12" fmla="*/ 982658 w 2770515"/>
              <a:gd name="connsiteY12" fmla="*/ 1569495 h 2060813"/>
              <a:gd name="connsiteX13" fmla="*/ 1214670 w 2770515"/>
              <a:gd name="connsiteY13" fmla="*/ 1364778 h 2060813"/>
              <a:gd name="connsiteX14" fmla="*/ 1535393 w 2770515"/>
              <a:gd name="connsiteY14" fmla="*/ 1248771 h 2060813"/>
              <a:gd name="connsiteX15" fmla="*/ 2040360 w 2770515"/>
              <a:gd name="connsiteY15" fmla="*/ 1228301 h 2060813"/>
              <a:gd name="connsiteX16" fmla="*/ 2593094 w 2770515"/>
              <a:gd name="connsiteY16" fmla="*/ 1282891 h 2060813"/>
              <a:gd name="connsiteX17" fmla="*/ 2770515 w 2770515"/>
              <a:gd name="connsiteY17" fmla="*/ 2060813 h 2060813"/>
              <a:gd name="connsiteX0" fmla="*/ 723351 w 2770515"/>
              <a:gd name="connsiteY0" fmla="*/ 0 h 2060813"/>
              <a:gd name="connsiteX1" fmla="*/ 2006241 w 2770515"/>
              <a:gd name="connsiteY1" fmla="*/ 539088 h 2060813"/>
              <a:gd name="connsiteX2" fmla="*/ 2108598 w 2770515"/>
              <a:gd name="connsiteY2" fmla="*/ 1112295 h 2060813"/>
              <a:gd name="connsiteX3" fmla="*/ 1257288 w 2770515"/>
              <a:gd name="connsiteY3" fmla="*/ 1157083 h 2060813"/>
              <a:gd name="connsiteX4" fmla="*/ 653997 w 2770515"/>
              <a:gd name="connsiteY4" fmla="*/ 1283138 h 2060813"/>
              <a:gd name="connsiteX5" fmla="*/ 177441 w 2770515"/>
              <a:gd name="connsiteY5" fmla="*/ 1617260 h 2060813"/>
              <a:gd name="connsiteX6" fmla="*/ 19 w 2770515"/>
              <a:gd name="connsiteY6" fmla="*/ 1992574 h 2060813"/>
              <a:gd name="connsiteX7" fmla="*/ 170616 w 2770515"/>
              <a:gd name="connsiteY7" fmla="*/ 1815153 h 2060813"/>
              <a:gd name="connsiteX8" fmla="*/ 727633 w 2770515"/>
              <a:gd name="connsiteY8" fmla="*/ 1364467 h 2060813"/>
              <a:gd name="connsiteX9" fmla="*/ 1426211 w 2770515"/>
              <a:gd name="connsiteY9" fmla="*/ 1201005 h 2060813"/>
              <a:gd name="connsiteX10" fmla="*/ 880299 w 2770515"/>
              <a:gd name="connsiteY10" fmla="*/ 1624085 h 2060813"/>
              <a:gd name="connsiteX11" fmla="*/ 832533 w 2770515"/>
              <a:gd name="connsiteY11" fmla="*/ 1972103 h 2060813"/>
              <a:gd name="connsiteX12" fmla="*/ 982658 w 2770515"/>
              <a:gd name="connsiteY12" fmla="*/ 1569495 h 2060813"/>
              <a:gd name="connsiteX13" fmla="*/ 1214670 w 2770515"/>
              <a:gd name="connsiteY13" fmla="*/ 1364778 h 2060813"/>
              <a:gd name="connsiteX14" fmla="*/ 1535393 w 2770515"/>
              <a:gd name="connsiteY14" fmla="*/ 1248771 h 2060813"/>
              <a:gd name="connsiteX15" fmla="*/ 2040360 w 2770515"/>
              <a:gd name="connsiteY15" fmla="*/ 1228301 h 2060813"/>
              <a:gd name="connsiteX16" fmla="*/ 2593094 w 2770515"/>
              <a:gd name="connsiteY16" fmla="*/ 1282891 h 2060813"/>
              <a:gd name="connsiteX17" fmla="*/ 2770515 w 2770515"/>
              <a:gd name="connsiteY17" fmla="*/ 2060813 h 2060813"/>
              <a:gd name="connsiteX0" fmla="*/ 723351 w 2770515"/>
              <a:gd name="connsiteY0" fmla="*/ 0 h 2060813"/>
              <a:gd name="connsiteX1" fmla="*/ 2006241 w 2770515"/>
              <a:gd name="connsiteY1" fmla="*/ 539088 h 2060813"/>
              <a:gd name="connsiteX2" fmla="*/ 2108598 w 2770515"/>
              <a:gd name="connsiteY2" fmla="*/ 1112295 h 2060813"/>
              <a:gd name="connsiteX3" fmla="*/ 1257288 w 2770515"/>
              <a:gd name="connsiteY3" fmla="*/ 1157083 h 2060813"/>
              <a:gd name="connsiteX4" fmla="*/ 653997 w 2770515"/>
              <a:gd name="connsiteY4" fmla="*/ 1283138 h 2060813"/>
              <a:gd name="connsiteX5" fmla="*/ 177441 w 2770515"/>
              <a:gd name="connsiteY5" fmla="*/ 1617260 h 2060813"/>
              <a:gd name="connsiteX6" fmla="*/ 19 w 2770515"/>
              <a:gd name="connsiteY6" fmla="*/ 1992574 h 2060813"/>
              <a:gd name="connsiteX7" fmla="*/ 170616 w 2770515"/>
              <a:gd name="connsiteY7" fmla="*/ 1815153 h 2060813"/>
              <a:gd name="connsiteX8" fmla="*/ 727633 w 2770515"/>
              <a:gd name="connsiteY8" fmla="*/ 1364467 h 2060813"/>
              <a:gd name="connsiteX9" fmla="*/ 1426211 w 2770515"/>
              <a:gd name="connsiteY9" fmla="*/ 1201005 h 2060813"/>
              <a:gd name="connsiteX10" fmla="*/ 880299 w 2770515"/>
              <a:gd name="connsiteY10" fmla="*/ 1624085 h 2060813"/>
              <a:gd name="connsiteX11" fmla="*/ 832533 w 2770515"/>
              <a:gd name="connsiteY11" fmla="*/ 1972103 h 2060813"/>
              <a:gd name="connsiteX12" fmla="*/ 982658 w 2770515"/>
              <a:gd name="connsiteY12" fmla="*/ 1569495 h 2060813"/>
              <a:gd name="connsiteX13" fmla="*/ 1256234 w 2770515"/>
              <a:gd name="connsiteY13" fmla="*/ 1402185 h 2060813"/>
              <a:gd name="connsiteX14" fmla="*/ 1535393 w 2770515"/>
              <a:gd name="connsiteY14" fmla="*/ 1248771 h 2060813"/>
              <a:gd name="connsiteX15" fmla="*/ 2040360 w 2770515"/>
              <a:gd name="connsiteY15" fmla="*/ 1228301 h 2060813"/>
              <a:gd name="connsiteX16" fmla="*/ 2593094 w 2770515"/>
              <a:gd name="connsiteY16" fmla="*/ 1282891 h 2060813"/>
              <a:gd name="connsiteX17" fmla="*/ 2770515 w 2770515"/>
              <a:gd name="connsiteY17" fmla="*/ 2060813 h 2060813"/>
              <a:gd name="connsiteX0" fmla="*/ 723351 w 2770515"/>
              <a:gd name="connsiteY0" fmla="*/ 0 h 2060813"/>
              <a:gd name="connsiteX1" fmla="*/ 2006241 w 2770515"/>
              <a:gd name="connsiteY1" fmla="*/ 539088 h 2060813"/>
              <a:gd name="connsiteX2" fmla="*/ 2108598 w 2770515"/>
              <a:gd name="connsiteY2" fmla="*/ 1112295 h 2060813"/>
              <a:gd name="connsiteX3" fmla="*/ 1257288 w 2770515"/>
              <a:gd name="connsiteY3" fmla="*/ 1157083 h 2060813"/>
              <a:gd name="connsiteX4" fmla="*/ 653997 w 2770515"/>
              <a:gd name="connsiteY4" fmla="*/ 1283138 h 2060813"/>
              <a:gd name="connsiteX5" fmla="*/ 177441 w 2770515"/>
              <a:gd name="connsiteY5" fmla="*/ 1617260 h 2060813"/>
              <a:gd name="connsiteX6" fmla="*/ 19 w 2770515"/>
              <a:gd name="connsiteY6" fmla="*/ 1992574 h 2060813"/>
              <a:gd name="connsiteX7" fmla="*/ 170616 w 2770515"/>
              <a:gd name="connsiteY7" fmla="*/ 1815153 h 2060813"/>
              <a:gd name="connsiteX8" fmla="*/ 727633 w 2770515"/>
              <a:gd name="connsiteY8" fmla="*/ 1364467 h 2060813"/>
              <a:gd name="connsiteX9" fmla="*/ 1426211 w 2770515"/>
              <a:gd name="connsiteY9" fmla="*/ 1201005 h 2060813"/>
              <a:gd name="connsiteX10" fmla="*/ 888612 w 2770515"/>
              <a:gd name="connsiteY10" fmla="*/ 1528489 h 2060813"/>
              <a:gd name="connsiteX11" fmla="*/ 832533 w 2770515"/>
              <a:gd name="connsiteY11" fmla="*/ 1972103 h 2060813"/>
              <a:gd name="connsiteX12" fmla="*/ 982658 w 2770515"/>
              <a:gd name="connsiteY12" fmla="*/ 1569495 h 2060813"/>
              <a:gd name="connsiteX13" fmla="*/ 1256234 w 2770515"/>
              <a:gd name="connsiteY13" fmla="*/ 1402185 h 2060813"/>
              <a:gd name="connsiteX14" fmla="*/ 1535393 w 2770515"/>
              <a:gd name="connsiteY14" fmla="*/ 1248771 h 2060813"/>
              <a:gd name="connsiteX15" fmla="*/ 2040360 w 2770515"/>
              <a:gd name="connsiteY15" fmla="*/ 1228301 h 2060813"/>
              <a:gd name="connsiteX16" fmla="*/ 2593094 w 2770515"/>
              <a:gd name="connsiteY16" fmla="*/ 1282891 h 2060813"/>
              <a:gd name="connsiteX17" fmla="*/ 2770515 w 2770515"/>
              <a:gd name="connsiteY17" fmla="*/ 2060813 h 2060813"/>
              <a:gd name="connsiteX0" fmla="*/ 723351 w 2770515"/>
              <a:gd name="connsiteY0" fmla="*/ 0 h 2060813"/>
              <a:gd name="connsiteX1" fmla="*/ 2006241 w 2770515"/>
              <a:gd name="connsiteY1" fmla="*/ 539088 h 2060813"/>
              <a:gd name="connsiteX2" fmla="*/ 2108598 w 2770515"/>
              <a:gd name="connsiteY2" fmla="*/ 1112295 h 2060813"/>
              <a:gd name="connsiteX3" fmla="*/ 1257288 w 2770515"/>
              <a:gd name="connsiteY3" fmla="*/ 1157083 h 2060813"/>
              <a:gd name="connsiteX4" fmla="*/ 653997 w 2770515"/>
              <a:gd name="connsiteY4" fmla="*/ 1283138 h 2060813"/>
              <a:gd name="connsiteX5" fmla="*/ 177441 w 2770515"/>
              <a:gd name="connsiteY5" fmla="*/ 1617260 h 2060813"/>
              <a:gd name="connsiteX6" fmla="*/ 19 w 2770515"/>
              <a:gd name="connsiteY6" fmla="*/ 1992574 h 2060813"/>
              <a:gd name="connsiteX7" fmla="*/ 170616 w 2770515"/>
              <a:gd name="connsiteY7" fmla="*/ 1815153 h 2060813"/>
              <a:gd name="connsiteX8" fmla="*/ 727633 w 2770515"/>
              <a:gd name="connsiteY8" fmla="*/ 1364467 h 2060813"/>
              <a:gd name="connsiteX9" fmla="*/ 1426211 w 2770515"/>
              <a:gd name="connsiteY9" fmla="*/ 1201005 h 2060813"/>
              <a:gd name="connsiteX10" fmla="*/ 888612 w 2770515"/>
              <a:gd name="connsiteY10" fmla="*/ 1528489 h 2060813"/>
              <a:gd name="connsiteX11" fmla="*/ 832533 w 2770515"/>
              <a:gd name="connsiteY11" fmla="*/ 1972103 h 2060813"/>
              <a:gd name="connsiteX12" fmla="*/ 982658 w 2770515"/>
              <a:gd name="connsiteY12" fmla="*/ 1569495 h 2060813"/>
              <a:gd name="connsiteX13" fmla="*/ 1535393 w 2770515"/>
              <a:gd name="connsiteY13" fmla="*/ 1248771 h 2060813"/>
              <a:gd name="connsiteX14" fmla="*/ 2040360 w 2770515"/>
              <a:gd name="connsiteY14" fmla="*/ 1228301 h 2060813"/>
              <a:gd name="connsiteX15" fmla="*/ 2593094 w 2770515"/>
              <a:gd name="connsiteY15" fmla="*/ 1282891 h 2060813"/>
              <a:gd name="connsiteX16" fmla="*/ 2770515 w 2770515"/>
              <a:gd name="connsiteY16" fmla="*/ 2060813 h 20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0515" h="2060813">
                <a:moveTo>
                  <a:pt x="723351" y="0"/>
                </a:moveTo>
                <a:cubicBezTo>
                  <a:pt x="707144" y="471702"/>
                  <a:pt x="1079332" y="551599"/>
                  <a:pt x="2006241" y="539088"/>
                </a:cubicBezTo>
                <a:cubicBezTo>
                  <a:pt x="2302304" y="535092"/>
                  <a:pt x="2233424" y="1009296"/>
                  <a:pt x="2108598" y="1112295"/>
                </a:cubicBezTo>
                <a:cubicBezTo>
                  <a:pt x="1983773" y="1215294"/>
                  <a:pt x="1499722" y="1128609"/>
                  <a:pt x="1257288" y="1157083"/>
                </a:cubicBezTo>
                <a:cubicBezTo>
                  <a:pt x="1014855" y="1185557"/>
                  <a:pt x="833972" y="1206442"/>
                  <a:pt x="653997" y="1283138"/>
                </a:cubicBezTo>
                <a:cubicBezTo>
                  <a:pt x="474023" y="1359834"/>
                  <a:pt x="286437" y="1499021"/>
                  <a:pt x="177441" y="1617260"/>
                </a:cubicBezTo>
                <a:cubicBezTo>
                  <a:pt x="68445" y="1735499"/>
                  <a:pt x="1156" y="1959592"/>
                  <a:pt x="19" y="1992574"/>
                </a:cubicBezTo>
                <a:cubicBezTo>
                  <a:pt x="-1118" y="2025556"/>
                  <a:pt x="49347" y="1919838"/>
                  <a:pt x="170616" y="1815153"/>
                </a:cubicBezTo>
                <a:cubicBezTo>
                  <a:pt x="291885" y="1710469"/>
                  <a:pt x="518367" y="1466825"/>
                  <a:pt x="727633" y="1364467"/>
                </a:cubicBezTo>
                <a:cubicBezTo>
                  <a:pt x="936899" y="1262109"/>
                  <a:pt x="1399381" y="1186137"/>
                  <a:pt x="1426211" y="1201005"/>
                </a:cubicBezTo>
                <a:cubicBezTo>
                  <a:pt x="1520608" y="1198730"/>
                  <a:pt x="987558" y="1399973"/>
                  <a:pt x="888612" y="1528489"/>
                </a:cubicBezTo>
                <a:cubicBezTo>
                  <a:pt x="789666" y="1657005"/>
                  <a:pt x="808649" y="1980064"/>
                  <a:pt x="832533" y="1972103"/>
                </a:cubicBezTo>
                <a:cubicBezTo>
                  <a:pt x="870163" y="1779837"/>
                  <a:pt x="865515" y="1690050"/>
                  <a:pt x="982658" y="1569495"/>
                </a:cubicBezTo>
                <a:cubicBezTo>
                  <a:pt x="1099801" y="1448940"/>
                  <a:pt x="1359109" y="1305637"/>
                  <a:pt x="1535393" y="1248771"/>
                </a:cubicBezTo>
                <a:cubicBezTo>
                  <a:pt x="1711677" y="1191905"/>
                  <a:pt x="1864077" y="1222614"/>
                  <a:pt x="2040360" y="1228301"/>
                </a:cubicBezTo>
                <a:cubicBezTo>
                  <a:pt x="2216643" y="1233988"/>
                  <a:pt x="2471402" y="1144139"/>
                  <a:pt x="2593094" y="1282891"/>
                </a:cubicBezTo>
                <a:cubicBezTo>
                  <a:pt x="2714786" y="1421643"/>
                  <a:pt x="2760564" y="1427330"/>
                  <a:pt x="2770515" y="2060813"/>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131" name="Rectangle 130">
            <a:extLst>
              <a:ext uri="{FF2B5EF4-FFF2-40B4-BE49-F238E27FC236}">
                <a16:creationId xmlns:a16="http://schemas.microsoft.com/office/drawing/2014/main" id="{174F8020-F45F-CD0A-0FE7-3C9AE9833452}"/>
              </a:ext>
            </a:extLst>
          </p:cNvPr>
          <p:cNvSpPr/>
          <p:nvPr/>
        </p:nvSpPr>
        <p:spPr bwMode="auto">
          <a:xfrm>
            <a:off x="680258" y="4818587"/>
            <a:ext cx="48006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 Roaming MLD</a:t>
            </a:r>
          </a:p>
        </p:txBody>
      </p:sp>
      <p:sp>
        <p:nvSpPr>
          <p:cNvPr id="133" name="Rectangle 132">
            <a:extLst>
              <a:ext uri="{FF2B5EF4-FFF2-40B4-BE49-F238E27FC236}">
                <a16:creationId xmlns:a16="http://schemas.microsoft.com/office/drawing/2014/main" id="{55131F52-DE05-6897-8AC5-FC524F00F2D8}"/>
              </a:ext>
            </a:extLst>
          </p:cNvPr>
          <p:cNvSpPr/>
          <p:nvPr/>
        </p:nvSpPr>
        <p:spPr bwMode="auto">
          <a:xfrm>
            <a:off x="680258" y="5047187"/>
            <a:ext cx="2743200" cy="24215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TX</a:t>
            </a:r>
          </a:p>
        </p:txBody>
      </p:sp>
      <p:sp>
        <p:nvSpPr>
          <p:cNvPr id="135" name="Rectangle 134">
            <a:extLst>
              <a:ext uri="{FF2B5EF4-FFF2-40B4-BE49-F238E27FC236}">
                <a16:creationId xmlns:a16="http://schemas.microsoft.com/office/drawing/2014/main" id="{64517CE8-9E3E-DC66-2340-25B612EB658E}"/>
              </a:ext>
            </a:extLst>
          </p:cNvPr>
          <p:cNvSpPr/>
          <p:nvPr/>
        </p:nvSpPr>
        <p:spPr bwMode="auto">
          <a:xfrm>
            <a:off x="3423458" y="5047187"/>
            <a:ext cx="2057400" cy="24215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50" dirty="0">
                <a:latin typeface="+mj-lt"/>
              </a:rPr>
              <a:t>R</a:t>
            </a:r>
            <a:r>
              <a:rPr kumimoji="0" lang="en-US" sz="1050" i="0" u="none" strike="noStrike" cap="none" normalizeH="0" baseline="0" dirty="0">
                <a:ln>
                  <a:noFill/>
                </a:ln>
                <a:solidFill>
                  <a:schemeClr val="tx1"/>
                </a:solidFill>
                <a:effectLst/>
                <a:latin typeface="+mj-lt"/>
              </a:rPr>
              <a:t>X</a:t>
            </a:r>
          </a:p>
        </p:txBody>
      </p:sp>
    </p:spTree>
    <p:extLst>
      <p:ext uri="{BB962C8B-B14F-4D97-AF65-F5344CB8AC3E}">
        <p14:creationId xmlns:p14="http://schemas.microsoft.com/office/powerpoint/2010/main" val="2573063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tangle 229">
            <a:extLst>
              <a:ext uri="{FF2B5EF4-FFF2-40B4-BE49-F238E27FC236}">
                <a16:creationId xmlns:a16="http://schemas.microsoft.com/office/drawing/2014/main" id="{75064621-9837-66CB-AC8A-B0DA214C005F}"/>
              </a:ext>
            </a:extLst>
          </p:cNvPr>
          <p:cNvSpPr/>
          <p:nvPr/>
        </p:nvSpPr>
        <p:spPr bwMode="auto">
          <a:xfrm>
            <a:off x="7112002" y="2828873"/>
            <a:ext cx="907914" cy="10668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265" name="Rectangle 264">
            <a:extLst>
              <a:ext uri="{FF2B5EF4-FFF2-40B4-BE49-F238E27FC236}">
                <a16:creationId xmlns:a16="http://schemas.microsoft.com/office/drawing/2014/main" id="{96E53B8B-C23C-1229-92D3-91B8CE9EE2D7}"/>
              </a:ext>
            </a:extLst>
          </p:cNvPr>
          <p:cNvSpPr/>
          <p:nvPr/>
        </p:nvSpPr>
        <p:spPr bwMode="auto">
          <a:xfrm>
            <a:off x="7231848" y="2905008"/>
            <a:ext cx="720811" cy="46728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 MLD2</a:t>
            </a:r>
          </a:p>
        </p:txBody>
      </p:sp>
      <p:sp>
        <p:nvSpPr>
          <p:cNvPr id="221" name="Rectangle 220">
            <a:extLst>
              <a:ext uri="{FF2B5EF4-FFF2-40B4-BE49-F238E27FC236}">
                <a16:creationId xmlns:a16="http://schemas.microsoft.com/office/drawing/2014/main" id="{4593A1B7-DDF5-0F75-9CF8-5FA1C1F84BDD}"/>
              </a:ext>
            </a:extLst>
          </p:cNvPr>
          <p:cNvSpPr/>
          <p:nvPr/>
        </p:nvSpPr>
        <p:spPr bwMode="auto">
          <a:xfrm>
            <a:off x="3896177" y="2829667"/>
            <a:ext cx="913285" cy="10668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93" name="Arrow: Right 92">
            <a:extLst>
              <a:ext uri="{FF2B5EF4-FFF2-40B4-BE49-F238E27FC236}">
                <a16:creationId xmlns:a16="http://schemas.microsoft.com/office/drawing/2014/main" id="{EB49F8FE-5BFC-9EE0-62CD-F74C965B6A28}"/>
              </a:ext>
            </a:extLst>
          </p:cNvPr>
          <p:cNvSpPr/>
          <p:nvPr/>
        </p:nvSpPr>
        <p:spPr bwMode="auto">
          <a:xfrm>
            <a:off x="1283371" y="2217761"/>
            <a:ext cx="1082641" cy="3362242"/>
          </a:xfrm>
          <a:prstGeom prst="rightArrow">
            <a:avLst>
              <a:gd name="adj1" fmla="val 50000"/>
              <a:gd name="adj2" fmla="val 51837"/>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 name="Title 1"/>
          <p:cNvSpPr>
            <a:spLocks noGrp="1"/>
          </p:cNvSpPr>
          <p:nvPr>
            <p:ph type="title"/>
          </p:nvPr>
        </p:nvSpPr>
        <p:spPr/>
        <p:txBody>
          <a:bodyPr anchor="ctr"/>
          <a:lstStyle/>
          <a:p>
            <a:r>
              <a:rPr lang="en-US" dirty="0"/>
              <a:t>[9c] … Meanwhile, AP Add/Delete also introduces extra delays</a:t>
            </a:r>
            <a:endParaRPr lang="en-AU" dirty="0"/>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35</a:t>
            </a:fld>
            <a:endParaRPr lang="en-US" dirty="0"/>
          </a:p>
        </p:txBody>
      </p:sp>
      <p:sp>
        <p:nvSpPr>
          <p:cNvPr id="9" name="Rectangle 8">
            <a:extLst>
              <a:ext uri="{FF2B5EF4-FFF2-40B4-BE49-F238E27FC236}">
                <a16:creationId xmlns:a16="http://schemas.microsoft.com/office/drawing/2014/main" id="{A7A6EF07-DC34-1C0F-8125-13F6D1DCDE8D}"/>
              </a:ext>
            </a:extLst>
          </p:cNvPr>
          <p:cNvSpPr/>
          <p:nvPr/>
        </p:nvSpPr>
        <p:spPr bwMode="auto">
          <a:xfrm>
            <a:off x="152401" y="4004731"/>
            <a:ext cx="1057407" cy="83139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2" name="Rectangle 11">
            <a:extLst>
              <a:ext uri="{FF2B5EF4-FFF2-40B4-BE49-F238E27FC236}">
                <a16:creationId xmlns:a16="http://schemas.microsoft.com/office/drawing/2014/main" id="{4DB5A8F3-8F4D-3B6D-1A6B-B526C9587DF9}"/>
              </a:ext>
            </a:extLst>
          </p:cNvPr>
          <p:cNvSpPr/>
          <p:nvPr/>
        </p:nvSpPr>
        <p:spPr bwMode="auto">
          <a:xfrm>
            <a:off x="152400" y="3067492"/>
            <a:ext cx="1057407" cy="83139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6" name="Rectangle 15">
            <a:extLst>
              <a:ext uri="{FF2B5EF4-FFF2-40B4-BE49-F238E27FC236}">
                <a16:creationId xmlns:a16="http://schemas.microsoft.com/office/drawing/2014/main" id="{AB95B34C-D324-202F-3DAC-B4D00541FC1F}"/>
              </a:ext>
            </a:extLst>
          </p:cNvPr>
          <p:cNvSpPr/>
          <p:nvPr/>
        </p:nvSpPr>
        <p:spPr bwMode="auto">
          <a:xfrm>
            <a:off x="228601" y="3143692"/>
            <a:ext cx="926394"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 MLD1</a:t>
            </a:r>
          </a:p>
        </p:txBody>
      </p:sp>
      <p:sp>
        <p:nvSpPr>
          <p:cNvPr id="18" name="Rectangle 17">
            <a:extLst>
              <a:ext uri="{FF2B5EF4-FFF2-40B4-BE49-F238E27FC236}">
                <a16:creationId xmlns:a16="http://schemas.microsoft.com/office/drawing/2014/main" id="{759DF863-2A75-5AA0-8409-1FDB4785F5D5}"/>
              </a:ext>
            </a:extLst>
          </p:cNvPr>
          <p:cNvSpPr/>
          <p:nvPr/>
        </p:nvSpPr>
        <p:spPr bwMode="auto">
          <a:xfrm>
            <a:off x="223059" y="3609897"/>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cxnSp>
        <p:nvCxnSpPr>
          <p:cNvPr id="24" name="Straight Arrow Connector 23">
            <a:extLst>
              <a:ext uri="{FF2B5EF4-FFF2-40B4-BE49-F238E27FC236}">
                <a16:creationId xmlns:a16="http://schemas.microsoft.com/office/drawing/2014/main" id="{4693BF4B-1C93-82EB-9E3D-A97BF5C52057}"/>
              </a:ext>
            </a:extLst>
          </p:cNvPr>
          <p:cNvCxnSpPr>
            <a:cxnSpLocks/>
            <a:stCxn id="16" idx="2"/>
            <a:endCxn id="18" idx="0"/>
          </p:cNvCxnSpPr>
          <p:nvPr/>
        </p:nvCxnSpPr>
        <p:spPr bwMode="auto">
          <a:xfrm flipH="1">
            <a:off x="680259" y="3372292"/>
            <a:ext cx="11539" cy="237605"/>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8" name="Rectangle 27">
            <a:extLst>
              <a:ext uri="{FF2B5EF4-FFF2-40B4-BE49-F238E27FC236}">
                <a16:creationId xmlns:a16="http://schemas.microsoft.com/office/drawing/2014/main" id="{43F5C95B-A205-5F2F-2DC8-6C5CF6E39A11}"/>
              </a:ext>
            </a:extLst>
          </p:cNvPr>
          <p:cNvSpPr/>
          <p:nvPr/>
        </p:nvSpPr>
        <p:spPr bwMode="auto">
          <a:xfrm>
            <a:off x="223059" y="4055812"/>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cxnSp>
        <p:nvCxnSpPr>
          <p:cNvPr id="32" name="Straight Arrow Connector 31">
            <a:extLst>
              <a:ext uri="{FF2B5EF4-FFF2-40B4-BE49-F238E27FC236}">
                <a16:creationId xmlns:a16="http://schemas.microsoft.com/office/drawing/2014/main" id="{563AA305-0E54-9AD5-E757-B934FFA24BAE}"/>
              </a:ext>
            </a:extLst>
          </p:cNvPr>
          <p:cNvCxnSpPr>
            <a:cxnSpLocks/>
            <a:endCxn id="28" idx="0"/>
          </p:cNvCxnSpPr>
          <p:nvPr/>
        </p:nvCxnSpPr>
        <p:spPr bwMode="auto">
          <a:xfrm>
            <a:off x="680259" y="3837805"/>
            <a:ext cx="0" cy="218007"/>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38" name="Rectangle 37">
            <a:extLst>
              <a:ext uri="{FF2B5EF4-FFF2-40B4-BE49-F238E27FC236}">
                <a16:creationId xmlns:a16="http://schemas.microsoft.com/office/drawing/2014/main" id="{69AB4F6B-A812-88FA-EEDD-676A9B71E9C2}"/>
              </a:ext>
            </a:extLst>
          </p:cNvPr>
          <p:cNvSpPr/>
          <p:nvPr/>
        </p:nvSpPr>
        <p:spPr bwMode="auto">
          <a:xfrm>
            <a:off x="223059" y="4539388"/>
            <a:ext cx="91440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27432" tIns="45720" rIns="27432"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 MLD</a:t>
            </a:r>
          </a:p>
        </p:txBody>
      </p:sp>
      <p:cxnSp>
        <p:nvCxnSpPr>
          <p:cNvPr id="46" name="Straight Arrow Connector 45">
            <a:extLst>
              <a:ext uri="{FF2B5EF4-FFF2-40B4-BE49-F238E27FC236}">
                <a16:creationId xmlns:a16="http://schemas.microsoft.com/office/drawing/2014/main" id="{2D781778-1472-C1D6-8447-B17AB3273AC7}"/>
              </a:ext>
            </a:extLst>
          </p:cNvPr>
          <p:cNvCxnSpPr>
            <a:cxnSpLocks/>
            <a:endCxn id="38" idx="0"/>
          </p:cNvCxnSpPr>
          <p:nvPr/>
        </p:nvCxnSpPr>
        <p:spPr bwMode="auto">
          <a:xfrm>
            <a:off x="680259" y="4297234"/>
            <a:ext cx="0" cy="242154"/>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91" name="Content Placeholder 2">
            <a:extLst>
              <a:ext uri="{FF2B5EF4-FFF2-40B4-BE49-F238E27FC236}">
                <a16:creationId xmlns:a16="http://schemas.microsoft.com/office/drawing/2014/main" id="{916A70F7-6C79-680F-3DCA-644654CC2BAD}"/>
              </a:ext>
            </a:extLst>
          </p:cNvPr>
          <p:cNvSpPr txBox="1">
            <a:spLocks/>
          </p:cNvSpPr>
          <p:nvPr/>
        </p:nvSpPr>
        <p:spPr bwMode="auto">
          <a:xfrm>
            <a:off x="1287639" y="3061247"/>
            <a:ext cx="889370" cy="166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588" lvl="1" indent="0" algn="ctr">
              <a:buNone/>
            </a:pPr>
            <a:r>
              <a:rPr lang="en-US" sz="1100" kern="0" dirty="0"/>
              <a:t>Client moves to right; </a:t>
            </a:r>
            <a:br>
              <a:rPr lang="en-US" sz="1100" kern="0" dirty="0"/>
            </a:br>
            <a:r>
              <a:rPr lang="en-US" sz="1100" b="1" kern="0" dirty="0"/>
              <a:t>AP Add</a:t>
            </a:r>
            <a:r>
              <a:rPr lang="en-US" sz="1100" kern="0" dirty="0"/>
              <a:t> for AP MLD2’s link(s)</a:t>
            </a:r>
          </a:p>
        </p:txBody>
      </p:sp>
      <p:cxnSp>
        <p:nvCxnSpPr>
          <p:cNvPr id="166" name="Straight Arrow Connector 165">
            <a:extLst>
              <a:ext uri="{FF2B5EF4-FFF2-40B4-BE49-F238E27FC236}">
                <a16:creationId xmlns:a16="http://schemas.microsoft.com/office/drawing/2014/main" id="{D0818F90-D750-87B3-21BF-B036F4E6BF3E}"/>
              </a:ext>
            </a:extLst>
          </p:cNvPr>
          <p:cNvCxnSpPr>
            <a:cxnSpLocks/>
          </p:cNvCxnSpPr>
          <p:nvPr/>
        </p:nvCxnSpPr>
        <p:spPr bwMode="auto">
          <a:xfrm>
            <a:off x="705201" y="2938902"/>
            <a:ext cx="0" cy="204897"/>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67" name="Rectangle 166">
            <a:extLst>
              <a:ext uri="{FF2B5EF4-FFF2-40B4-BE49-F238E27FC236}">
                <a16:creationId xmlns:a16="http://schemas.microsoft.com/office/drawing/2014/main" id="{F03FF263-9FE6-A3CC-B73A-D40BA824EAF3}"/>
              </a:ext>
            </a:extLst>
          </p:cNvPr>
          <p:cNvSpPr/>
          <p:nvPr/>
        </p:nvSpPr>
        <p:spPr bwMode="auto">
          <a:xfrm>
            <a:off x="166867" y="2722836"/>
            <a:ext cx="1053715" cy="21606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Switch</a:t>
            </a:r>
          </a:p>
        </p:txBody>
      </p:sp>
      <p:cxnSp>
        <p:nvCxnSpPr>
          <p:cNvPr id="168" name="Straight Arrow Connector 167">
            <a:extLst>
              <a:ext uri="{FF2B5EF4-FFF2-40B4-BE49-F238E27FC236}">
                <a16:creationId xmlns:a16="http://schemas.microsoft.com/office/drawing/2014/main" id="{8EAE1128-F4B5-EE29-5E68-56B5F5822AA2}"/>
              </a:ext>
            </a:extLst>
          </p:cNvPr>
          <p:cNvCxnSpPr>
            <a:cxnSpLocks/>
          </p:cNvCxnSpPr>
          <p:nvPr/>
        </p:nvCxnSpPr>
        <p:spPr bwMode="auto">
          <a:xfrm>
            <a:off x="685801" y="2518141"/>
            <a:ext cx="0" cy="204897"/>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72" name="Freeform: Shape 171">
            <a:extLst>
              <a:ext uri="{FF2B5EF4-FFF2-40B4-BE49-F238E27FC236}">
                <a16:creationId xmlns:a16="http://schemas.microsoft.com/office/drawing/2014/main" id="{04CBFBB7-0611-BB7F-4402-A9EE79B1BF6B}"/>
              </a:ext>
            </a:extLst>
          </p:cNvPr>
          <p:cNvSpPr/>
          <p:nvPr/>
        </p:nvSpPr>
        <p:spPr bwMode="auto">
          <a:xfrm>
            <a:off x="261833" y="2527710"/>
            <a:ext cx="74737" cy="2171804"/>
          </a:xfrm>
          <a:custGeom>
            <a:avLst/>
            <a:gdLst>
              <a:gd name="connsiteX0" fmla="*/ 838823 w 838823"/>
              <a:gd name="connsiteY0" fmla="*/ 2302625 h 2302625"/>
              <a:gd name="connsiteX1" fmla="*/ 797259 w 838823"/>
              <a:gd name="connsiteY1" fmla="*/ 2286000 h 2302625"/>
              <a:gd name="connsiteX2" fmla="*/ 730757 w 838823"/>
              <a:gd name="connsiteY2" fmla="*/ 2252749 h 2302625"/>
              <a:gd name="connsiteX3" fmla="*/ 631004 w 838823"/>
              <a:gd name="connsiteY3" fmla="*/ 2219498 h 2302625"/>
              <a:gd name="connsiteX4" fmla="*/ 597753 w 838823"/>
              <a:gd name="connsiteY4" fmla="*/ 2211185 h 2302625"/>
              <a:gd name="connsiteX5" fmla="*/ 439812 w 838823"/>
              <a:gd name="connsiteY5" fmla="*/ 2136371 h 2302625"/>
              <a:gd name="connsiteX6" fmla="*/ 273557 w 838823"/>
              <a:gd name="connsiteY6" fmla="*/ 2036618 h 2302625"/>
              <a:gd name="connsiteX7" fmla="*/ 231993 w 838823"/>
              <a:gd name="connsiteY7" fmla="*/ 2003367 h 2302625"/>
              <a:gd name="connsiteX8" fmla="*/ 140553 w 838823"/>
              <a:gd name="connsiteY8" fmla="*/ 1903614 h 2302625"/>
              <a:gd name="connsiteX9" fmla="*/ 90677 w 838823"/>
              <a:gd name="connsiteY9" fmla="*/ 1837113 h 2302625"/>
              <a:gd name="connsiteX10" fmla="*/ 74052 w 838823"/>
              <a:gd name="connsiteY10" fmla="*/ 1803862 h 2302625"/>
              <a:gd name="connsiteX11" fmla="*/ 24175 w 838823"/>
              <a:gd name="connsiteY11" fmla="*/ 1720734 h 2302625"/>
              <a:gd name="connsiteX12" fmla="*/ 15863 w 838823"/>
              <a:gd name="connsiteY12" fmla="*/ 1305098 h 2302625"/>
              <a:gd name="connsiteX13" fmla="*/ 40801 w 838823"/>
              <a:gd name="connsiteY13" fmla="*/ 1246909 h 2302625"/>
              <a:gd name="connsiteX14" fmla="*/ 74052 w 838823"/>
              <a:gd name="connsiteY14" fmla="*/ 1188720 h 2302625"/>
              <a:gd name="connsiteX15" fmla="*/ 123928 w 838823"/>
              <a:gd name="connsiteY15" fmla="*/ 1105593 h 2302625"/>
              <a:gd name="connsiteX16" fmla="*/ 165492 w 838823"/>
              <a:gd name="connsiteY16" fmla="*/ 1047403 h 2302625"/>
              <a:gd name="connsiteX17" fmla="*/ 182117 w 838823"/>
              <a:gd name="connsiteY17" fmla="*/ 1005840 h 2302625"/>
              <a:gd name="connsiteX18" fmla="*/ 248619 w 838823"/>
              <a:gd name="connsiteY18" fmla="*/ 931025 h 2302625"/>
              <a:gd name="connsiteX19" fmla="*/ 298495 w 838823"/>
              <a:gd name="connsiteY19" fmla="*/ 872836 h 2302625"/>
              <a:gd name="connsiteX20" fmla="*/ 323433 w 838823"/>
              <a:gd name="connsiteY20" fmla="*/ 731520 h 2302625"/>
              <a:gd name="connsiteX21" fmla="*/ 315121 w 838823"/>
              <a:gd name="connsiteY21" fmla="*/ 440574 h 2302625"/>
              <a:gd name="connsiteX22" fmla="*/ 306808 w 838823"/>
              <a:gd name="connsiteY22" fmla="*/ 407323 h 2302625"/>
              <a:gd name="connsiteX23" fmla="*/ 281870 w 838823"/>
              <a:gd name="connsiteY23" fmla="*/ 241069 h 2302625"/>
              <a:gd name="connsiteX24" fmla="*/ 265244 w 838823"/>
              <a:gd name="connsiteY24" fmla="*/ 166254 h 2302625"/>
              <a:gd name="connsiteX25" fmla="*/ 231993 w 838823"/>
              <a:gd name="connsiteY25" fmla="*/ 33251 h 2302625"/>
              <a:gd name="connsiteX26" fmla="*/ 231993 w 838823"/>
              <a:gd name="connsiteY26" fmla="*/ 0 h 2302625"/>
              <a:gd name="connsiteX0" fmla="*/ 838823 w 838823"/>
              <a:gd name="connsiteY0" fmla="*/ 2302625 h 2302625"/>
              <a:gd name="connsiteX1" fmla="*/ 730757 w 838823"/>
              <a:gd name="connsiteY1" fmla="*/ 2252749 h 2302625"/>
              <a:gd name="connsiteX2" fmla="*/ 631004 w 838823"/>
              <a:gd name="connsiteY2" fmla="*/ 2219498 h 2302625"/>
              <a:gd name="connsiteX3" fmla="*/ 597753 w 838823"/>
              <a:gd name="connsiteY3" fmla="*/ 2211185 h 2302625"/>
              <a:gd name="connsiteX4" fmla="*/ 439812 w 838823"/>
              <a:gd name="connsiteY4" fmla="*/ 2136371 h 2302625"/>
              <a:gd name="connsiteX5" fmla="*/ 273557 w 838823"/>
              <a:gd name="connsiteY5" fmla="*/ 2036618 h 2302625"/>
              <a:gd name="connsiteX6" fmla="*/ 231993 w 838823"/>
              <a:gd name="connsiteY6" fmla="*/ 2003367 h 2302625"/>
              <a:gd name="connsiteX7" fmla="*/ 140553 w 838823"/>
              <a:gd name="connsiteY7" fmla="*/ 1903614 h 2302625"/>
              <a:gd name="connsiteX8" fmla="*/ 90677 w 838823"/>
              <a:gd name="connsiteY8" fmla="*/ 1837113 h 2302625"/>
              <a:gd name="connsiteX9" fmla="*/ 74052 w 838823"/>
              <a:gd name="connsiteY9" fmla="*/ 1803862 h 2302625"/>
              <a:gd name="connsiteX10" fmla="*/ 24175 w 838823"/>
              <a:gd name="connsiteY10" fmla="*/ 1720734 h 2302625"/>
              <a:gd name="connsiteX11" fmla="*/ 15863 w 838823"/>
              <a:gd name="connsiteY11" fmla="*/ 1305098 h 2302625"/>
              <a:gd name="connsiteX12" fmla="*/ 40801 w 838823"/>
              <a:gd name="connsiteY12" fmla="*/ 1246909 h 2302625"/>
              <a:gd name="connsiteX13" fmla="*/ 74052 w 838823"/>
              <a:gd name="connsiteY13" fmla="*/ 1188720 h 2302625"/>
              <a:gd name="connsiteX14" fmla="*/ 123928 w 838823"/>
              <a:gd name="connsiteY14" fmla="*/ 1105593 h 2302625"/>
              <a:gd name="connsiteX15" fmla="*/ 165492 w 838823"/>
              <a:gd name="connsiteY15" fmla="*/ 1047403 h 2302625"/>
              <a:gd name="connsiteX16" fmla="*/ 182117 w 838823"/>
              <a:gd name="connsiteY16" fmla="*/ 1005840 h 2302625"/>
              <a:gd name="connsiteX17" fmla="*/ 248619 w 838823"/>
              <a:gd name="connsiteY17" fmla="*/ 931025 h 2302625"/>
              <a:gd name="connsiteX18" fmla="*/ 298495 w 838823"/>
              <a:gd name="connsiteY18" fmla="*/ 872836 h 2302625"/>
              <a:gd name="connsiteX19" fmla="*/ 323433 w 838823"/>
              <a:gd name="connsiteY19" fmla="*/ 731520 h 2302625"/>
              <a:gd name="connsiteX20" fmla="*/ 315121 w 838823"/>
              <a:gd name="connsiteY20" fmla="*/ 440574 h 2302625"/>
              <a:gd name="connsiteX21" fmla="*/ 306808 w 838823"/>
              <a:gd name="connsiteY21" fmla="*/ 407323 h 2302625"/>
              <a:gd name="connsiteX22" fmla="*/ 281870 w 838823"/>
              <a:gd name="connsiteY22" fmla="*/ 241069 h 2302625"/>
              <a:gd name="connsiteX23" fmla="*/ 265244 w 838823"/>
              <a:gd name="connsiteY23" fmla="*/ 166254 h 2302625"/>
              <a:gd name="connsiteX24" fmla="*/ 231993 w 838823"/>
              <a:gd name="connsiteY24" fmla="*/ 33251 h 2302625"/>
              <a:gd name="connsiteX25" fmla="*/ 231993 w 838823"/>
              <a:gd name="connsiteY25" fmla="*/ 0 h 2302625"/>
              <a:gd name="connsiteX0" fmla="*/ 838823 w 838823"/>
              <a:gd name="connsiteY0" fmla="*/ 2302625 h 2302625"/>
              <a:gd name="connsiteX1" fmla="*/ 631004 w 838823"/>
              <a:gd name="connsiteY1" fmla="*/ 2219498 h 2302625"/>
              <a:gd name="connsiteX2" fmla="*/ 597753 w 838823"/>
              <a:gd name="connsiteY2" fmla="*/ 2211185 h 2302625"/>
              <a:gd name="connsiteX3" fmla="*/ 439812 w 838823"/>
              <a:gd name="connsiteY3" fmla="*/ 2136371 h 2302625"/>
              <a:gd name="connsiteX4" fmla="*/ 273557 w 838823"/>
              <a:gd name="connsiteY4" fmla="*/ 2036618 h 2302625"/>
              <a:gd name="connsiteX5" fmla="*/ 231993 w 838823"/>
              <a:gd name="connsiteY5" fmla="*/ 2003367 h 2302625"/>
              <a:gd name="connsiteX6" fmla="*/ 140553 w 838823"/>
              <a:gd name="connsiteY6" fmla="*/ 1903614 h 2302625"/>
              <a:gd name="connsiteX7" fmla="*/ 90677 w 838823"/>
              <a:gd name="connsiteY7" fmla="*/ 1837113 h 2302625"/>
              <a:gd name="connsiteX8" fmla="*/ 74052 w 838823"/>
              <a:gd name="connsiteY8" fmla="*/ 1803862 h 2302625"/>
              <a:gd name="connsiteX9" fmla="*/ 24175 w 838823"/>
              <a:gd name="connsiteY9" fmla="*/ 1720734 h 2302625"/>
              <a:gd name="connsiteX10" fmla="*/ 15863 w 838823"/>
              <a:gd name="connsiteY10" fmla="*/ 1305098 h 2302625"/>
              <a:gd name="connsiteX11" fmla="*/ 40801 w 838823"/>
              <a:gd name="connsiteY11" fmla="*/ 1246909 h 2302625"/>
              <a:gd name="connsiteX12" fmla="*/ 74052 w 838823"/>
              <a:gd name="connsiteY12" fmla="*/ 1188720 h 2302625"/>
              <a:gd name="connsiteX13" fmla="*/ 123928 w 838823"/>
              <a:gd name="connsiteY13" fmla="*/ 1105593 h 2302625"/>
              <a:gd name="connsiteX14" fmla="*/ 165492 w 838823"/>
              <a:gd name="connsiteY14" fmla="*/ 1047403 h 2302625"/>
              <a:gd name="connsiteX15" fmla="*/ 182117 w 838823"/>
              <a:gd name="connsiteY15" fmla="*/ 1005840 h 2302625"/>
              <a:gd name="connsiteX16" fmla="*/ 248619 w 838823"/>
              <a:gd name="connsiteY16" fmla="*/ 931025 h 2302625"/>
              <a:gd name="connsiteX17" fmla="*/ 298495 w 838823"/>
              <a:gd name="connsiteY17" fmla="*/ 872836 h 2302625"/>
              <a:gd name="connsiteX18" fmla="*/ 323433 w 838823"/>
              <a:gd name="connsiteY18" fmla="*/ 731520 h 2302625"/>
              <a:gd name="connsiteX19" fmla="*/ 315121 w 838823"/>
              <a:gd name="connsiteY19" fmla="*/ 440574 h 2302625"/>
              <a:gd name="connsiteX20" fmla="*/ 306808 w 838823"/>
              <a:gd name="connsiteY20" fmla="*/ 407323 h 2302625"/>
              <a:gd name="connsiteX21" fmla="*/ 281870 w 838823"/>
              <a:gd name="connsiteY21" fmla="*/ 241069 h 2302625"/>
              <a:gd name="connsiteX22" fmla="*/ 265244 w 838823"/>
              <a:gd name="connsiteY22" fmla="*/ 166254 h 2302625"/>
              <a:gd name="connsiteX23" fmla="*/ 231993 w 838823"/>
              <a:gd name="connsiteY23" fmla="*/ 33251 h 2302625"/>
              <a:gd name="connsiteX24" fmla="*/ 231993 w 838823"/>
              <a:gd name="connsiteY24" fmla="*/ 0 h 2302625"/>
              <a:gd name="connsiteX0" fmla="*/ 838823 w 838823"/>
              <a:gd name="connsiteY0" fmla="*/ 2302625 h 2302625"/>
              <a:gd name="connsiteX1" fmla="*/ 631004 w 838823"/>
              <a:gd name="connsiteY1" fmla="*/ 2219498 h 2302625"/>
              <a:gd name="connsiteX2" fmla="*/ 439812 w 838823"/>
              <a:gd name="connsiteY2" fmla="*/ 2136371 h 2302625"/>
              <a:gd name="connsiteX3" fmla="*/ 273557 w 838823"/>
              <a:gd name="connsiteY3" fmla="*/ 2036618 h 2302625"/>
              <a:gd name="connsiteX4" fmla="*/ 231993 w 838823"/>
              <a:gd name="connsiteY4" fmla="*/ 2003367 h 2302625"/>
              <a:gd name="connsiteX5" fmla="*/ 140553 w 838823"/>
              <a:gd name="connsiteY5" fmla="*/ 1903614 h 2302625"/>
              <a:gd name="connsiteX6" fmla="*/ 90677 w 838823"/>
              <a:gd name="connsiteY6" fmla="*/ 1837113 h 2302625"/>
              <a:gd name="connsiteX7" fmla="*/ 74052 w 838823"/>
              <a:gd name="connsiteY7" fmla="*/ 1803862 h 2302625"/>
              <a:gd name="connsiteX8" fmla="*/ 24175 w 838823"/>
              <a:gd name="connsiteY8" fmla="*/ 1720734 h 2302625"/>
              <a:gd name="connsiteX9" fmla="*/ 15863 w 838823"/>
              <a:gd name="connsiteY9" fmla="*/ 1305098 h 2302625"/>
              <a:gd name="connsiteX10" fmla="*/ 40801 w 838823"/>
              <a:gd name="connsiteY10" fmla="*/ 1246909 h 2302625"/>
              <a:gd name="connsiteX11" fmla="*/ 74052 w 838823"/>
              <a:gd name="connsiteY11" fmla="*/ 1188720 h 2302625"/>
              <a:gd name="connsiteX12" fmla="*/ 123928 w 838823"/>
              <a:gd name="connsiteY12" fmla="*/ 1105593 h 2302625"/>
              <a:gd name="connsiteX13" fmla="*/ 165492 w 838823"/>
              <a:gd name="connsiteY13" fmla="*/ 1047403 h 2302625"/>
              <a:gd name="connsiteX14" fmla="*/ 182117 w 838823"/>
              <a:gd name="connsiteY14" fmla="*/ 1005840 h 2302625"/>
              <a:gd name="connsiteX15" fmla="*/ 248619 w 838823"/>
              <a:gd name="connsiteY15" fmla="*/ 931025 h 2302625"/>
              <a:gd name="connsiteX16" fmla="*/ 298495 w 838823"/>
              <a:gd name="connsiteY16" fmla="*/ 872836 h 2302625"/>
              <a:gd name="connsiteX17" fmla="*/ 323433 w 838823"/>
              <a:gd name="connsiteY17" fmla="*/ 731520 h 2302625"/>
              <a:gd name="connsiteX18" fmla="*/ 315121 w 838823"/>
              <a:gd name="connsiteY18" fmla="*/ 440574 h 2302625"/>
              <a:gd name="connsiteX19" fmla="*/ 306808 w 838823"/>
              <a:gd name="connsiteY19" fmla="*/ 407323 h 2302625"/>
              <a:gd name="connsiteX20" fmla="*/ 281870 w 838823"/>
              <a:gd name="connsiteY20" fmla="*/ 241069 h 2302625"/>
              <a:gd name="connsiteX21" fmla="*/ 265244 w 838823"/>
              <a:gd name="connsiteY21" fmla="*/ 166254 h 2302625"/>
              <a:gd name="connsiteX22" fmla="*/ 231993 w 838823"/>
              <a:gd name="connsiteY22" fmla="*/ 33251 h 2302625"/>
              <a:gd name="connsiteX23" fmla="*/ 231993 w 838823"/>
              <a:gd name="connsiteY23" fmla="*/ 0 h 2302625"/>
              <a:gd name="connsiteX0" fmla="*/ 838823 w 838823"/>
              <a:gd name="connsiteY0" fmla="*/ 2302625 h 2302625"/>
              <a:gd name="connsiteX1" fmla="*/ 439812 w 838823"/>
              <a:gd name="connsiteY1" fmla="*/ 2136371 h 2302625"/>
              <a:gd name="connsiteX2" fmla="*/ 273557 w 838823"/>
              <a:gd name="connsiteY2" fmla="*/ 2036618 h 2302625"/>
              <a:gd name="connsiteX3" fmla="*/ 231993 w 838823"/>
              <a:gd name="connsiteY3" fmla="*/ 2003367 h 2302625"/>
              <a:gd name="connsiteX4" fmla="*/ 140553 w 838823"/>
              <a:gd name="connsiteY4" fmla="*/ 1903614 h 2302625"/>
              <a:gd name="connsiteX5" fmla="*/ 90677 w 838823"/>
              <a:gd name="connsiteY5" fmla="*/ 1837113 h 2302625"/>
              <a:gd name="connsiteX6" fmla="*/ 74052 w 838823"/>
              <a:gd name="connsiteY6" fmla="*/ 1803862 h 2302625"/>
              <a:gd name="connsiteX7" fmla="*/ 24175 w 838823"/>
              <a:gd name="connsiteY7" fmla="*/ 1720734 h 2302625"/>
              <a:gd name="connsiteX8" fmla="*/ 15863 w 838823"/>
              <a:gd name="connsiteY8" fmla="*/ 1305098 h 2302625"/>
              <a:gd name="connsiteX9" fmla="*/ 40801 w 838823"/>
              <a:gd name="connsiteY9" fmla="*/ 1246909 h 2302625"/>
              <a:gd name="connsiteX10" fmla="*/ 74052 w 838823"/>
              <a:gd name="connsiteY10" fmla="*/ 1188720 h 2302625"/>
              <a:gd name="connsiteX11" fmla="*/ 123928 w 838823"/>
              <a:gd name="connsiteY11" fmla="*/ 1105593 h 2302625"/>
              <a:gd name="connsiteX12" fmla="*/ 165492 w 838823"/>
              <a:gd name="connsiteY12" fmla="*/ 1047403 h 2302625"/>
              <a:gd name="connsiteX13" fmla="*/ 182117 w 838823"/>
              <a:gd name="connsiteY13" fmla="*/ 1005840 h 2302625"/>
              <a:gd name="connsiteX14" fmla="*/ 248619 w 838823"/>
              <a:gd name="connsiteY14" fmla="*/ 931025 h 2302625"/>
              <a:gd name="connsiteX15" fmla="*/ 298495 w 838823"/>
              <a:gd name="connsiteY15" fmla="*/ 872836 h 2302625"/>
              <a:gd name="connsiteX16" fmla="*/ 323433 w 838823"/>
              <a:gd name="connsiteY16" fmla="*/ 731520 h 2302625"/>
              <a:gd name="connsiteX17" fmla="*/ 315121 w 838823"/>
              <a:gd name="connsiteY17" fmla="*/ 440574 h 2302625"/>
              <a:gd name="connsiteX18" fmla="*/ 306808 w 838823"/>
              <a:gd name="connsiteY18" fmla="*/ 407323 h 2302625"/>
              <a:gd name="connsiteX19" fmla="*/ 281870 w 838823"/>
              <a:gd name="connsiteY19" fmla="*/ 241069 h 2302625"/>
              <a:gd name="connsiteX20" fmla="*/ 265244 w 838823"/>
              <a:gd name="connsiteY20" fmla="*/ 166254 h 2302625"/>
              <a:gd name="connsiteX21" fmla="*/ 231993 w 838823"/>
              <a:gd name="connsiteY21" fmla="*/ 33251 h 2302625"/>
              <a:gd name="connsiteX22" fmla="*/ 231993 w 838823"/>
              <a:gd name="connsiteY22" fmla="*/ 0 h 2302625"/>
              <a:gd name="connsiteX0" fmla="*/ 838823 w 838823"/>
              <a:gd name="connsiteY0" fmla="*/ 2302625 h 2302625"/>
              <a:gd name="connsiteX1" fmla="*/ 439812 w 838823"/>
              <a:gd name="connsiteY1" fmla="*/ 2136371 h 2302625"/>
              <a:gd name="connsiteX2" fmla="*/ 231993 w 838823"/>
              <a:gd name="connsiteY2" fmla="*/ 2003367 h 2302625"/>
              <a:gd name="connsiteX3" fmla="*/ 140553 w 838823"/>
              <a:gd name="connsiteY3" fmla="*/ 1903614 h 2302625"/>
              <a:gd name="connsiteX4" fmla="*/ 90677 w 838823"/>
              <a:gd name="connsiteY4" fmla="*/ 1837113 h 2302625"/>
              <a:gd name="connsiteX5" fmla="*/ 74052 w 838823"/>
              <a:gd name="connsiteY5" fmla="*/ 1803862 h 2302625"/>
              <a:gd name="connsiteX6" fmla="*/ 24175 w 838823"/>
              <a:gd name="connsiteY6" fmla="*/ 1720734 h 2302625"/>
              <a:gd name="connsiteX7" fmla="*/ 15863 w 838823"/>
              <a:gd name="connsiteY7" fmla="*/ 1305098 h 2302625"/>
              <a:gd name="connsiteX8" fmla="*/ 40801 w 838823"/>
              <a:gd name="connsiteY8" fmla="*/ 1246909 h 2302625"/>
              <a:gd name="connsiteX9" fmla="*/ 74052 w 838823"/>
              <a:gd name="connsiteY9" fmla="*/ 1188720 h 2302625"/>
              <a:gd name="connsiteX10" fmla="*/ 123928 w 838823"/>
              <a:gd name="connsiteY10" fmla="*/ 1105593 h 2302625"/>
              <a:gd name="connsiteX11" fmla="*/ 165492 w 838823"/>
              <a:gd name="connsiteY11" fmla="*/ 1047403 h 2302625"/>
              <a:gd name="connsiteX12" fmla="*/ 182117 w 838823"/>
              <a:gd name="connsiteY12" fmla="*/ 1005840 h 2302625"/>
              <a:gd name="connsiteX13" fmla="*/ 248619 w 838823"/>
              <a:gd name="connsiteY13" fmla="*/ 931025 h 2302625"/>
              <a:gd name="connsiteX14" fmla="*/ 298495 w 838823"/>
              <a:gd name="connsiteY14" fmla="*/ 872836 h 2302625"/>
              <a:gd name="connsiteX15" fmla="*/ 323433 w 838823"/>
              <a:gd name="connsiteY15" fmla="*/ 731520 h 2302625"/>
              <a:gd name="connsiteX16" fmla="*/ 315121 w 838823"/>
              <a:gd name="connsiteY16" fmla="*/ 440574 h 2302625"/>
              <a:gd name="connsiteX17" fmla="*/ 306808 w 838823"/>
              <a:gd name="connsiteY17" fmla="*/ 407323 h 2302625"/>
              <a:gd name="connsiteX18" fmla="*/ 281870 w 838823"/>
              <a:gd name="connsiteY18" fmla="*/ 241069 h 2302625"/>
              <a:gd name="connsiteX19" fmla="*/ 265244 w 838823"/>
              <a:gd name="connsiteY19" fmla="*/ 166254 h 2302625"/>
              <a:gd name="connsiteX20" fmla="*/ 231993 w 838823"/>
              <a:gd name="connsiteY20" fmla="*/ 33251 h 2302625"/>
              <a:gd name="connsiteX21" fmla="*/ 231993 w 838823"/>
              <a:gd name="connsiteY21" fmla="*/ 0 h 2302625"/>
              <a:gd name="connsiteX0" fmla="*/ 838823 w 838823"/>
              <a:gd name="connsiteY0" fmla="*/ 2302625 h 2302625"/>
              <a:gd name="connsiteX1" fmla="*/ 231993 w 838823"/>
              <a:gd name="connsiteY1" fmla="*/ 2003367 h 2302625"/>
              <a:gd name="connsiteX2" fmla="*/ 140553 w 838823"/>
              <a:gd name="connsiteY2" fmla="*/ 1903614 h 2302625"/>
              <a:gd name="connsiteX3" fmla="*/ 90677 w 838823"/>
              <a:gd name="connsiteY3" fmla="*/ 1837113 h 2302625"/>
              <a:gd name="connsiteX4" fmla="*/ 74052 w 838823"/>
              <a:gd name="connsiteY4" fmla="*/ 1803862 h 2302625"/>
              <a:gd name="connsiteX5" fmla="*/ 24175 w 838823"/>
              <a:gd name="connsiteY5" fmla="*/ 1720734 h 2302625"/>
              <a:gd name="connsiteX6" fmla="*/ 15863 w 838823"/>
              <a:gd name="connsiteY6" fmla="*/ 1305098 h 2302625"/>
              <a:gd name="connsiteX7" fmla="*/ 40801 w 838823"/>
              <a:gd name="connsiteY7" fmla="*/ 1246909 h 2302625"/>
              <a:gd name="connsiteX8" fmla="*/ 74052 w 838823"/>
              <a:gd name="connsiteY8" fmla="*/ 1188720 h 2302625"/>
              <a:gd name="connsiteX9" fmla="*/ 123928 w 838823"/>
              <a:gd name="connsiteY9" fmla="*/ 1105593 h 2302625"/>
              <a:gd name="connsiteX10" fmla="*/ 165492 w 838823"/>
              <a:gd name="connsiteY10" fmla="*/ 1047403 h 2302625"/>
              <a:gd name="connsiteX11" fmla="*/ 182117 w 838823"/>
              <a:gd name="connsiteY11" fmla="*/ 1005840 h 2302625"/>
              <a:gd name="connsiteX12" fmla="*/ 248619 w 838823"/>
              <a:gd name="connsiteY12" fmla="*/ 931025 h 2302625"/>
              <a:gd name="connsiteX13" fmla="*/ 298495 w 838823"/>
              <a:gd name="connsiteY13" fmla="*/ 872836 h 2302625"/>
              <a:gd name="connsiteX14" fmla="*/ 323433 w 838823"/>
              <a:gd name="connsiteY14" fmla="*/ 731520 h 2302625"/>
              <a:gd name="connsiteX15" fmla="*/ 315121 w 838823"/>
              <a:gd name="connsiteY15" fmla="*/ 440574 h 2302625"/>
              <a:gd name="connsiteX16" fmla="*/ 306808 w 838823"/>
              <a:gd name="connsiteY16" fmla="*/ 407323 h 2302625"/>
              <a:gd name="connsiteX17" fmla="*/ 281870 w 838823"/>
              <a:gd name="connsiteY17" fmla="*/ 241069 h 2302625"/>
              <a:gd name="connsiteX18" fmla="*/ 265244 w 838823"/>
              <a:gd name="connsiteY18" fmla="*/ 166254 h 2302625"/>
              <a:gd name="connsiteX19" fmla="*/ 231993 w 838823"/>
              <a:gd name="connsiteY19" fmla="*/ 33251 h 2302625"/>
              <a:gd name="connsiteX20" fmla="*/ 231993 w 838823"/>
              <a:gd name="connsiteY20" fmla="*/ 0 h 2302625"/>
              <a:gd name="connsiteX0" fmla="*/ 838823 w 838823"/>
              <a:gd name="connsiteY0" fmla="*/ 2302625 h 2302625"/>
              <a:gd name="connsiteX1" fmla="*/ 231993 w 838823"/>
              <a:gd name="connsiteY1" fmla="*/ 2003367 h 2302625"/>
              <a:gd name="connsiteX2" fmla="*/ 90677 w 838823"/>
              <a:gd name="connsiteY2" fmla="*/ 1837113 h 2302625"/>
              <a:gd name="connsiteX3" fmla="*/ 74052 w 838823"/>
              <a:gd name="connsiteY3" fmla="*/ 1803862 h 2302625"/>
              <a:gd name="connsiteX4" fmla="*/ 24175 w 838823"/>
              <a:gd name="connsiteY4" fmla="*/ 1720734 h 2302625"/>
              <a:gd name="connsiteX5" fmla="*/ 15863 w 838823"/>
              <a:gd name="connsiteY5" fmla="*/ 1305098 h 2302625"/>
              <a:gd name="connsiteX6" fmla="*/ 40801 w 838823"/>
              <a:gd name="connsiteY6" fmla="*/ 1246909 h 2302625"/>
              <a:gd name="connsiteX7" fmla="*/ 74052 w 838823"/>
              <a:gd name="connsiteY7" fmla="*/ 1188720 h 2302625"/>
              <a:gd name="connsiteX8" fmla="*/ 123928 w 838823"/>
              <a:gd name="connsiteY8" fmla="*/ 1105593 h 2302625"/>
              <a:gd name="connsiteX9" fmla="*/ 165492 w 838823"/>
              <a:gd name="connsiteY9" fmla="*/ 1047403 h 2302625"/>
              <a:gd name="connsiteX10" fmla="*/ 182117 w 838823"/>
              <a:gd name="connsiteY10" fmla="*/ 1005840 h 2302625"/>
              <a:gd name="connsiteX11" fmla="*/ 248619 w 838823"/>
              <a:gd name="connsiteY11" fmla="*/ 931025 h 2302625"/>
              <a:gd name="connsiteX12" fmla="*/ 298495 w 838823"/>
              <a:gd name="connsiteY12" fmla="*/ 872836 h 2302625"/>
              <a:gd name="connsiteX13" fmla="*/ 323433 w 838823"/>
              <a:gd name="connsiteY13" fmla="*/ 731520 h 2302625"/>
              <a:gd name="connsiteX14" fmla="*/ 315121 w 838823"/>
              <a:gd name="connsiteY14" fmla="*/ 440574 h 2302625"/>
              <a:gd name="connsiteX15" fmla="*/ 306808 w 838823"/>
              <a:gd name="connsiteY15" fmla="*/ 407323 h 2302625"/>
              <a:gd name="connsiteX16" fmla="*/ 281870 w 838823"/>
              <a:gd name="connsiteY16" fmla="*/ 241069 h 2302625"/>
              <a:gd name="connsiteX17" fmla="*/ 265244 w 838823"/>
              <a:gd name="connsiteY17" fmla="*/ 166254 h 2302625"/>
              <a:gd name="connsiteX18" fmla="*/ 231993 w 838823"/>
              <a:gd name="connsiteY18" fmla="*/ 33251 h 2302625"/>
              <a:gd name="connsiteX19" fmla="*/ 231993 w 838823"/>
              <a:gd name="connsiteY19" fmla="*/ 0 h 2302625"/>
              <a:gd name="connsiteX0" fmla="*/ 838823 w 838823"/>
              <a:gd name="connsiteY0" fmla="*/ 2302625 h 2302625"/>
              <a:gd name="connsiteX1" fmla="*/ 231993 w 838823"/>
              <a:gd name="connsiteY1" fmla="*/ 2003367 h 2302625"/>
              <a:gd name="connsiteX2" fmla="*/ 74052 w 838823"/>
              <a:gd name="connsiteY2" fmla="*/ 1803862 h 2302625"/>
              <a:gd name="connsiteX3" fmla="*/ 24175 w 838823"/>
              <a:gd name="connsiteY3" fmla="*/ 1720734 h 2302625"/>
              <a:gd name="connsiteX4" fmla="*/ 15863 w 838823"/>
              <a:gd name="connsiteY4" fmla="*/ 1305098 h 2302625"/>
              <a:gd name="connsiteX5" fmla="*/ 40801 w 838823"/>
              <a:gd name="connsiteY5" fmla="*/ 1246909 h 2302625"/>
              <a:gd name="connsiteX6" fmla="*/ 74052 w 838823"/>
              <a:gd name="connsiteY6" fmla="*/ 1188720 h 2302625"/>
              <a:gd name="connsiteX7" fmla="*/ 123928 w 838823"/>
              <a:gd name="connsiteY7" fmla="*/ 1105593 h 2302625"/>
              <a:gd name="connsiteX8" fmla="*/ 165492 w 838823"/>
              <a:gd name="connsiteY8" fmla="*/ 1047403 h 2302625"/>
              <a:gd name="connsiteX9" fmla="*/ 182117 w 838823"/>
              <a:gd name="connsiteY9" fmla="*/ 1005840 h 2302625"/>
              <a:gd name="connsiteX10" fmla="*/ 248619 w 838823"/>
              <a:gd name="connsiteY10" fmla="*/ 931025 h 2302625"/>
              <a:gd name="connsiteX11" fmla="*/ 298495 w 838823"/>
              <a:gd name="connsiteY11" fmla="*/ 872836 h 2302625"/>
              <a:gd name="connsiteX12" fmla="*/ 323433 w 838823"/>
              <a:gd name="connsiteY12" fmla="*/ 731520 h 2302625"/>
              <a:gd name="connsiteX13" fmla="*/ 315121 w 838823"/>
              <a:gd name="connsiteY13" fmla="*/ 440574 h 2302625"/>
              <a:gd name="connsiteX14" fmla="*/ 306808 w 838823"/>
              <a:gd name="connsiteY14" fmla="*/ 407323 h 2302625"/>
              <a:gd name="connsiteX15" fmla="*/ 281870 w 838823"/>
              <a:gd name="connsiteY15" fmla="*/ 241069 h 2302625"/>
              <a:gd name="connsiteX16" fmla="*/ 265244 w 838823"/>
              <a:gd name="connsiteY16" fmla="*/ 166254 h 2302625"/>
              <a:gd name="connsiteX17" fmla="*/ 231993 w 838823"/>
              <a:gd name="connsiteY17" fmla="*/ 33251 h 2302625"/>
              <a:gd name="connsiteX18" fmla="*/ 231993 w 838823"/>
              <a:gd name="connsiteY18" fmla="*/ 0 h 2302625"/>
              <a:gd name="connsiteX0" fmla="*/ 838823 w 838823"/>
              <a:gd name="connsiteY0" fmla="*/ 2302625 h 2302625"/>
              <a:gd name="connsiteX1" fmla="*/ 231993 w 838823"/>
              <a:gd name="connsiteY1" fmla="*/ 2003367 h 2302625"/>
              <a:gd name="connsiteX2" fmla="*/ 24175 w 838823"/>
              <a:gd name="connsiteY2" fmla="*/ 1720734 h 2302625"/>
              <a:gd name="connsiteX3" fmla="*/ 15863 w 838823"/>
              <a:gd name="connsiteY3" fmla="*/ 1305098 h 2302625"/>
              <a:gd name="connsiteX4" fmla="*/ 40801 w 838823"/>
              <a:gd name="connsiteY4" fmla="*/ 1246909 h 2302625"/>
              <a:gd name="connsiteX5" fmla="*/ 74052 w 838823"/>
              <a:gd name="connsiteY5" fmla="*/ 1188720 h 2302625"/>
              <a:gd name="connsiteX6" fmla="*/ 123928 w 838823"/>
              <a:gd name="connsiteY6" fmla="*/ 1105593 h 2302625"/>
              <a:gd name="connsiteX7" fmla="*/ 165492 w 838823"/>
              <a:gd name="connsiteY7" fmla="*/ 1047403 h 2302625"/>
              <a:gd name="connsiteX8" fmla="*/ 182117 w 838823"/>
              <a:gd name="connsiteY8" fmla="*/ 1005840 h 2302625"/>
              <a:gd name="connsiteX9" fmla="*/ 248619 w 838823"/>
              <a:gd name="connsiteY9" fmla="*/ 931025 h 2302625"/>
              <a:gd name="connsiteX10" fmla="*/ 298495 w 838823"/>
              <a:gd name="connsiteY10" fmla="*/ 872836 h 2302625"/>
              <a:gd name="connsiteX11" fmla="*/ 323433 w 838823"/>
              <a:gd name="connsiteY11" fmla="*/ 731520 h 2302625"/>
              <a:gd name="connsiteX12" fmla="*/ 315121 w 838823"/>
              <a:gd name="connsiteY12" fmla="*/ 440574 h 2302625"/>
              <a:gd name="connsiteX13" fmla="*/ 306808 w 838823"/>
              <a:gd name="connsiteY13" fmla="*/ 407323 h 2302625"/>
              <a:gd name="connsiteX14" fmla="*/ 281870 w 838823"/>
              <a:gd name="connsiteY14" fmla="*/ 241069 h 2302625"/>
              <a:gd name="connsiteX15" fmla="*/ 265244 w 838823"/>
              <a:gd name="connsiteY15" fmla="*/ 166254 h 2302625"/>
              <a:gd name="connsiteX16" fmla="*/ 231993 w 838823"/>
              <a:gd name="connsiteY16" fmla="*/ 33251 h 2302625"/>
              <a:gd name="connsiteX17" fmla="*/ 231993 w 838823"/>
              <a:gd name="connsiteY17"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118091 w 832986"/>
              <a:gd name="connsiteY5" fmla="*/ 1105593 h 2302625"/>
              <a:gd name="connsiteX6" fmla="*/ 159655 w 832986"/>
              <a:gd name="connsiteY6" fmla="*/ 1047403 h 2302625"/>
              <a:gd name="connsiteX7" fmla="*/ 176280 w 832986"/>
              <a:gd name="connsiteY7" fmla="*/ 1005840 h 2302625"/>
              <a:gd name="connsiteX8" fmla="*/ 242782 w 832986"/>
              <a:gd name="connsiteY8" fmla="*/ 931025 h 2302625"/>
              <a:gd name="connsiteX9" fmla="*/ 292658 w 832986"/>
              <a:gd name="connsiteY9" fmla="*/ 872836 h 2302625"/>
              <a:gd name="connsiteX10" fmla="*/ 317596 w 832986"/>
              <a:gd name="connsiteY10" fmla="*/ 731520 h 2302625"/>
              <a:gd name="connsiteX11" fmla="*/ 309284 w 832986"/>
              <a:gd name="connsiteY11" fmla="*/ 440574 h 2302625"/>
              <a:gd name="connsiteX12" fmla="*/ 300971 w 832986"/>
              <a:gd name="connsiteY12" fmla="*/ 407323 h 2302625"/>
              <a:gd name="connsiteX13" fmla="*/ 276033 w 832986"/>
              <a:gd name="connsiteY13" fmla="*/ 241069 h 2302625"/>
              <a:gd name="connsiteX14" fmla="*/ 259407 w 832986"/>
              <a:gd name="connsiteY14" fmla="*/ 166254 h 2302625"/>
              <a:gd name="connsiteX15" fmla="*/ 226156 w 832986"/>
              <a:gd name="connsiteY15" fmla="*/ 33251 h 2302625"/>
              <a:gd name="connsiteX16" fmla="*/ 226156 w 832986"/>
              <a:gd name="connsiteY16"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159655 w 832986"/>
              <a:gd name="connsiteY5" fmla="*/ 1047403 h 2302625"/>
              <a:gd name="connsiteX6" fmla="*/ 176280 w 832986"/>
              <a:gd name="connsiteY6" fmla="*/ 1005840 h 2302625"/>
              <a:gd name="connsiteX7" fmla="*/ 242782 w 832986"/>
              <a:gd name="connsiteY7" fmla="*/ 931025 h 2302625"/>
              <a:gd name="connsiteX8" fmla="*/ 292658 w 832986"/>
              <a:gd name="connsiteY8" fmla="*/ 872836 h 2302625"/>
              <a:gd name="connsiteX9" fmla="*/ 317596 w 832986"/>
              <a:gd name="connsiteY9" fmla="*/ 731520 h 2302625"/>
              <a:gd name="connsiteX10" fmla="*/ 309284 w 832986"/>
              <a:gd name="connsiteY10" fmla="*/ 440574 h 2302625"/>
              <a:gd name="connsiteX11" fmla="*/ 300971 w 832986"/>
              <a:gd name="connsiteY11" fmla="*/ 407323 h 2302625"/>
              <a:gd name="connsiteX12" fmla="*/ 276033 w 832986"/>
              <a:gd name="connsiteY12" fmla="*/ 241069 h 2302625"/>
              <a:gd name="connsiteX13" fmla="*/ 259407 w 832986"/>
              <a:gd name="connsiteY13" fmla="*/ 166254 h 2302625"/>
              <a:gd name="connsiteX14" fmla="*/ 226156 w 832986"/>
              <a:gd name="connsiteY14" fmla="*/ 33251 h 2302625"/>
              <a:gd name="connsiteX15" fmla="*/ 226156 w 832986"/>
              <a:gd name="connsiteY15"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176280 w 832986"/>
              <a:gd name="connsiteY5" fmla="*/ 1005840 h 2302625"/>
              <a:gd name="connsiteX6" fmla="*/ 242782 w 832986"/>
              <a:gd name="connsiteY6" fmla="*/ 931025 h 2302625"/>
              <a:gd name="connsiteX7" fmla="*/ 292658 w 832986"/>
              <a:gd name="connsiteY7" fmla="*/ 872836 h 2302625"/>
              <a:gd name="connsiteX8" fmla="*/ 317596 w 832986"/>
              <a:gd name="connsiteY8" fmla="*/ 731520 h 2302625"/>
              <a:gd name="connsiteX9" fmla="*/ 309284 w 832986"/>
              <a:gd name="connsiteY9" fmla="*/ 440574 h 2302625"/>
              <a:gd name="connsiteX10" fmla="*/ 300971 w 832986"/>
              <a:gd name="connsiteY10" fmla="*/ 407323 h 2302625"/>
              <a:gd name="connsiteX11" fmla="*/ 276033 w 832986"/>
              <a:gd name="connsiteY11" fmla="*/ 241069 h 2302625"/>
              <a:gd name="connsiteX12" fmla="*/ 259407 w 832986"/>
              <a:gd name="connsiteY12" fmla="*/ 166254 h 2302625"/>
              <a:gd name="connsiteX13" fmla="*/ 226156 w 832986"/>
              <a:gd name="connsiteY13" fmla="*/ 33251 h 2302625"/>
              <a:gd name="connsiteX14" fmla="*/ 226156 w 832986"/>
              <a:gd name="connsiteY14"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242782 w 832986"/>
              <a:gd name="connsiteY5" fmla="*/ 931025 h 2302625"/>
              <a:gd name="connsiteX6" fmla="*/ 292658 w 832986"/>
              <a:gd name="connsiteY6" fmla="*/ 872836 h 2302625"/>
              <a:gd name="connsiteX7" fmla="*/ 317596 w 832986"/>
              <a:gd name="connsiteY7" fmla="*/ 731520 h 2302625"/>
              <a:gd name="connsiteX8" fmla="*/ 309284 w 832986"/>
              <a:gd name="connsiteY8" fmla="*/ 440574 h 2302625"/>
              <a:gd name="connsiteX9" fmla="*/ 300971 w 832986"/>
              <a:gd name="connsiteY9" fmla="*/ 407323 h 2302625"/>
              <a:gd name="connsiteX10" fmla="*/ 276033 w 832986"/>
              <a:gd name="connsiteY10" fmla="*/ 241069 h 2302625"/>
              <a:gd name="connsiteX11" fmla="*/ 259407 w 832986"/>
              <a:gd name="connsiteY11" fmla="*/ 166254 h 2302625"/>
              <a:gd name="connsiteX12" fmla="*/ 226156 w 832986"/>
              <a:gd name="connsiteY12" fmla="*/ 33251 h 2302625"/>
              <a:gd name="connsiteX13" fmla="*/ 226156 w 832986"/>
              <a:gd name="connsiteY13"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292658 w 832986"/>
              <a:gd name="connsiteY5" fmla="*/ 872836 h 2302625"/>
              <a:gd name="connsiteX6" fmla="*/ 317596 w 832986"/>
              <a:gd name="connsiteY6" fmla="*/ 731520 h 2302625"/>
              <a:gd name="connsiteX7" fmla="*/ 309284 w 832986"/>
              <a:gd name="connsiteY7" fmla="*/ 440574 h 2302625"/>
              <a:gd name="connsiteX8" fmla="*/ 300971 w 832986"/>
              <a:gd name="connsiteY8" fmla="*/ 407323 h 2302625"/>
              <a:gd name="connsiteX9" fmla="*/ 276033 w 832986"/>
              <a:gd name="connsiteY9" fmla="*/ 241069 h 2302625"/>
              <a:gd name="connsiteX10" fmla="*/ 259407 w 832986"/>
              <a:gd name="connsiteY10" fmla="*/ 166254 h 2302625"/>
              <a:gd name="connsiteX11" fmla="*/ 226156 w 832986"/>
              <a:gd name="connsiteY11" fmla="*/ 33251 h 2302625"/>
              <a:gd name="connsiteX12" fmla="*/ 226156 w 832986"/>
              <a:gd name="connsiteY12"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300692 w 824394"/>
              <a:gd name="connsiteY6" fmla="*/ 440574 h 2302625"/>
              <a:gd name="connsiteX7" fmla="*/ 292379 w 824394"/>
              <a:gd name="connsiteY7" fmla="*/ 407323 h 2302625"/>
              <a:gd name="connsiteX8" fmla="*/ 267441 w 824394"/>
              <a:gd name="connsiteY8" fmla="*/ 241069 h 2302625"/>
              <a:gd name="connsiteX9" fmla="*/ 250815 w 824394"/>
              <a:gd name="connsiteY9" fmla="*/ 166254 h 2302625"/>
              <a:gd name="connsiteX10" fmla="*/ 217564 w 824394"/>
              <a:gd name="connsiteY10" fmla="*/ 33251 h 2302625"/>
              <a:gd name="connsiteX11" fmla="*/ 217564 w 824394"/>
              <a:gd name="connsiteY11"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300692 w 824394"/>
              <a:gd name="connsiteY6" fmla="*/ 440574 h 2302625"/>
              <a:gd name="connsiteX7" fmla="*/ 267441 w 824394"/>
              <a:gd name="connsiteY7" fmla="*/ 241069 h 2302625"/>
              <a:gd name="connsiteX8" fmla="*/ 250815 w 824394"/>
              <a:gd name="connsiteY8" fmla="*/ 166254 h 2302625"/>
              <a:gd name="connsiteX9" fmla="*/ 217564 w 824394"/>
              <a:gd name="connsiteY9" fmla="*/ 33251 h 2302625"/>
              <a:gd name="connsiteX10" fmla="*/ 217564 w 824394"/>
              <a:gd name="connsiteY10"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67441 w 824394"/>
              <a:gd name="connsiteY6" fmla="*/ 241069 h 2302625"/>
              <a:gd name="connsiteX7" fmla="*/ 250815 w 824394"/>
              <a:gd name="connsiteY7" fmla="*/ 166254 h 2302625"/>
              <a:gd name="connsiteX8" fmla="*/ 217564 w 824394"/>
              <a:gd name="connsiteY8" fmla="*/ 33251 h 2302625"/>
              <a:gd name="connsiteX9" fmla="*/ 217564 w 824394"/>
              <a:gd name="connsiteY9"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50815 w 824394"/>
              <a:gd name="connsiteY6" fmla="*/ 166254 h 2302625"/>
              <a:gd name="connsiteX7" fmla="*/ 217564 w 824394"/>
              <a:gd name="connsiteY7" fmla="*/ 33251 h 2302625"/>
              <a:gd name="connsiteX8" fmla="*/ 217564 w 824394"/>
              <a:gd name="connsiteY8"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50815 w 824394"/>
              <a:gd name="connsiteY6" fmla="*/ 166254 h 2302625"/>
              <a:gd name="connsiteX7" fmla="*/ 217564 w 824394"/>
              <a:gd name="connsiteY7"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17564 w 824394"/>
              <a:gd name="connsiteY6"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17564 w 824394"/>
              <a:gd name="connsiteY6"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62167 w 824394"/>
              <a:gd name="connsiteY5" fmla="*/ 736836 h 2302625"/>
              <a:gd name="connsiteX6" fmla="*/ 217564 w 824394"/>
              <a:gd name="connsiteY6" fmla="*/ 0 h 2302625"/>
              <a:gd name="connsiteX0" fmla="*/ 826586 w 826586"/>
              <a:gd name="connsiteY0" fmla="*/ 2302625 h 2302625"/>
              <a:gd name="connsiteX1" fmla="*/ 219756 w 826586"/>
              <a:gd name="connsiteY1" fmla="*/ 2003367 h 2302625"/>
              <a:gd name="connsiteX2" fmla="*/ 11938 w 826586"/>
              <a:gd name="connsiteY2" fmla="*/ 1720734 h 2302625"/>
              <a:gd name="connsiteX3" fmla="*/ 61815 w 826586"/>
              <a:gd name="connsiteY3" fmla="*/ 1188720 h 2302625"/>
              <a:gd name="connsiteX4" fmla="*/ 364359 w 826586"/>
              <a:gd name="connsiteY4" fmla="*/ 736836 h 2302625"/>
              <a:gd name="connsiteX5" fmla="*/ 219756 w 826586"/>
              <a:gd name="connsiteY5" fmla="*/ 0 h 2302625"/>
              <a:gd name="connsiteX0" fmla="*/ 800676 w 800676"/>
              <a:gd name="connsiteY0" fmla="*/ 2302625 h 2302625"/>
              <a:gd name="connsiteX1" fmla="*/ 193846 w 800676"/>
              <a:gd name="connsiteY1" fmla="*/ 2003367 h 2302625"/>
              <a:gd name="connsiteX2" fmla="*/ 23242 w 800676"/>
              <a:gd name="connsiteY2" fmla="*/ 1789846 h 2302625"/>
              <a:gd name="connsiteX3" fmla="*/ 35905 w 800676"/>
              <a:gd name="connsiteY3" fmla="*/ 1188720 h 2302625"/>
              <a:gd name="connsiteX4" fmla="*/ 338449 w 800676"/>
              <a:gd name="connsiteY4" fmla="*/ 736836 h 2302625"/>
              <a:gd name="connsiteX5" fmla="*/ 193846 w 800676"/>
              <a:gd name="connsiteY5" fmla="*/ 0 h 2302625"/>
              <a:gd name="connsiteX0" fmla="*/ 813345 w 813345"/>
              <a:gd name="connsiteY0" fmla="*/ 2302625 h 2302625"/>
              <a:gd name="connsiteX1" fmla="*/ 206515 w 813345"/>
              <a:gd name="connsiteY1" fmla="*/ 2003367 h 2302625"/>
              <a:gd name="connsiteX2" fmla="*/ 35911 w 813345"/>
              <a:gd name="connsiteY2" fmla="*/ 1789846 h 2302625"/>
              <a:gd name="connsiteX3" fmla="*/ 27309 w 813345"/>
              <a:gd name="connsiteY3" fmla="*/ 1342892 h 2302625"/>
              <a:gd name="connsiteX4" fmla="*/ 351118 w 813345"/>
              <a:gd name="connsiteY4" fmla="*/ 736836 h 2302625"/>
              <a:gd name="connsiteX5" fmla="*/ 206515 w 813345"/>
              <a:gd name="connsiteY5" fmla="*/ 0 h 2302625"/>
              <a:gd name="connsiteX0" fmla="*/ 812182 w 812182"/>
              <a:gd name="connsiteY0" fmla="*/ 2302625 h 2302625"/>
              <a:gd name="connsiteX1" fmla="*/ 205352 w 812182"/>
              <a:gd name="connsiteY1" fmla="*/ 2003367 h 2302625"/>
              <a:gd name="connsiteX2" fmla="*/ 34748 w 812182"/>
              <a:gd name="connsiteY2" fmla="*/ 1789846 h 2302625"/>
              <a:gd name="connsiteX3" fmla="*/ 26146 w 812182"/>
              <a:gd name="connsiteY3" fmla="*/ 1342892 h 2302625"/>
              <a:gd name="connsiteX4" fmla="*/ 334006 w 812182"/>
              <a:gd name="connsiteY4" fmla="*/ 747469 h 2302625"/>
              <a:gd name="connsiteX5" fmla="*/ 205352 w 812182"/>
              <a:gd name="connsiteY5" fmla="*/ 0 h 2302625"/>
              <a:gd name="connsiteX0" fmla="*/ 812182 w 812182"/>
              <a:gd name="connsiteY0" fmla="*/ 2302625 h 2302625"/>
              <a:gd name="connsiteX1" fmla="*/ 205352 w 812182"/>
              <a:gd name="connsiteY1" fmla="*/ 2003367 h 2302625"/>
              <a:gd name="connsiteX2" fmla="*/ 34748 w 812182"/>
              <a:gd name="connsiteY2" fmla="*/ 1789846 h 2302625"/>
              <a:gd name="connsiteX3" fmla="*/ 26146 w 812182"/>
              <a:gd name="connsiteY3" fmla="*/ 1342892 h 2302625"/>
              <a:gd name="connsiteX4" fmla="*/ 334006 w 812182"/>
              <a:gd name="connsiteY4" fmla="*/ 747469 h 2302625"/>
              <a:gd name="connsiteX5" fmla="*/ 205352 w 812182"/>
              <a:gd name="connsiteY5" fmla="*/ 0 h 2302625"/>
              <a:gd name="connsiteX0" fmla="*/ 812182 w 812182"/>
              <a:gd name="connsiteY0" fmla="*/ 2302625 h 2302625"/>
              <a:gd name="connsiteX1" fmla="*/ 343575 w 812182"/>
              <a:gd name="connsiteY1" fmla="*/ 2109692 h 2302625"/>
              <a:gd name="connsiteX2" fmla="*/ 34748 w 812182"/>
              <a:gd name="connsiteY2" fmla="*/ 1789846 h 2302625"/>
              <a:gd name="connsiteX3" fmla="*/ 26146 w 812182"/>
              <a:gd name="connsiteY3" fmla="*/ 1342892 h 2302625"/>
              <a:gd name="connsiteX4" fmla="*/ 334006 w 812182"/>
              <a:gd name="connsiteY4" fmla="*/ 747469 h 2302625"/>
              <a:gd name="connsiteX5" fmla="*/ 205352 w 812182"/>
              <a:gd name="connsiteY5" fmla="*/ 0 h 2302625"/>
              <a:gd name="connsiteX0" fmla="*/ 812182 w 812182"/>
              <a:gd name="connsiteY0" fmla="*/ 2265411 h 2265411"/>
              <a:gd name="connsiteX1" fmla="*/ 343575 w 812182"/>
              <a:gd name="connsiteY1" fmla="*/ 2072478 h 2265411"/>
              <a:gd name="connsiteX2" fmla="*/ 34748 w 812182"/>
              <a:gd name="connsiteY2" fmla="*/ 1752632 h 2265411"/>
              <a:gd name="connsiteX3" fmla="*/ 26146 w 812182"/>
              <a:gd name="connsiteY3" fmla="*/ 1305678 h 2265411"/>
              <a:gd name="connsiteX4" fmla="*/ 334006 w 812182"/>
              <a:gd name="connsiteY4" fmla="*/ 710255 h 2265411"/>
              <a:gd name="connsiteX5" fmla="*/ 242566 w 812182"/>
              <a:gd name="connsiteY5" fmla="*/ 0 h 2265411"/>
              <a:gd name="connsiteX0" fmla="*/ 812182 w 812182"/>
              <a:gd name="connsiteY0" fmla="*/ 2265411 h 2265411"/>
              <a:gd name="connsiteX1" fmla="*/ 343575 w 812182"/>
              <a:gd name="connsiteY1" fmla="*/ 2072478 h 2265411"/>
              <a:gd name="connsiteX2" fmla="*/ 34748 w 812182"/>
              <a:gd name="connsiteY2" fmla="*/ 1752632 h 2265411"/>
              <a:gd name="connsiteX3" fmla="*/ 26146 w 812182"/>
              <a:gd name="connsiteY3" fmla="*/ 1305678 h 2265411"/>
              <a:gd name="connsiteX4" fmla="*/ 334006 w 812182"/>
              <a:gd name="connsiteY4" fmla="*/ 710255 h 2265411"/>
              <a:gd name="connsiteX5" fmla="*/ 242566 w 812182"/>
              <a:gd name="connsiteY5" fmla="*/ 0 h 2265411"/>
              <a:gd name="connsiteX0" fmla="*/ 812182 w 812182"/>
              <a:gd name="connsiteY0" fmla="*/ 2265411 h 2265411"/>
              <a:gd name="connsiteX1" fmla="*/ 343575 w 812182"/>
              <a:gd name="connsiteY1" fmla="*/ 2072478 h 2265411"/>
              <a:gd name="connsiteX2" fmla="*/ 34748 w 812182"/>
              <a:gd name="connsiteY2" fmla="*/ 1752632 h 2265411"/>
              <a:gd name="connsiteX3" fmla="*/ 26146 w 812182"/>
              <a:gd name="connsiteY3" fmla="*/ 1305678 h 2265411"/>
              <a:gd name="connsiteX4" fmla="*/ 334006 w 812182"/>
              <a:gd name="connsiteY4" fmla="*/ 710255 h 2265411"/>
              <a:gd name="connsiteX5" fmla="*/ 242566 w 812182"/>
              <a:gd name="connsiteY5" fmla="*/ 0 h 2265411"/>
              <a:gd name="connsiteX0" fmla="*/ 812182 w 812182"/>
              <a:gd name="connsiteY0" fmla="*/ 2286677 h 2286677"/>
              <a:gd name="connsiteX1" fmla="*/ 343575 w 812182"/>
              <a:gd name="connsiteY1" fmla="*/ 2093744 h 2286677"/>
              <a:gd name="connsiteX2" fmla="*/ 34748 w 812182"/>
              <a:gd name="connsiteY2" fmla="*/ 1773898 h 2286677"/>
              <a:gd name="connsiteX3" fmla="*/ 26146 w 812182"/>
              <a:gd name="connsiteY3" fmla="*/ 1326944 h 2286677"/>
              <a:gd name="connsiteX4" fmla="*/ 334006 w 812182"/>
              <a:gd name="connsiteY4" fmla="*/ 731521 h 2286677"/>
              <a:gd name="connsiteX5" fmla="*/ 215984 w 812182"/>
              <a:gd name="connsiteY5" fmla="*/ 0 h 2286677"/>
              <a:gd name="connsiteX0" fmla="*/ 812182 w 812182"/>
              <a:gd name="connsiteY0" fmla="*/ 2297309 h 2297309"/>
              <a:gd name="connsiteX1" fmla="*/ 343575 w 812182"/>
              <a:gd name="connsiteY1" fmla="*/ 2104376 h 2297309"/>
              <a:gd name="connsiteX2" fmla="*/ 34748 w 812182"/>
              <a:gd name="connsiteY2" fmla="*/ 1784530 h 2297309"/>
              <a:gd name="connsiteX3" fmla="*/ 26146 w 812182"/>
              <a:gd name="connsiteY3" fmla="*/ 1337576 h 2297309"/>
              <a:gd name="connsiteX4" fmla="*/ 334006 w 812182"/>
              <a:gd name="connsiteY4" fmla="*/ 742153 h 2297309"/>
              <a:gd name="connsiteX5" fmla="*/ 237249 w 812182"/>
              <a:gd name="connsiteY5" fmla="*/ 0 h 2297309"/>
              <a:gd name="connsiteX0" fmla="*/ 244417 w 346832"/>
              <a:gd name="connsiteY0" fmla="*/ 2351098 h 2351098"/>
              <a:gd name="connsiteX1" fmla="*/ 343575 w 346832"/>
              <a:gd name="connsiteY1" fmla="*/ 2104376 h 2351098"/>
              <a:gd name="connsiteX2" fmla="*/ 34748 w 346832"/>
              <a:gd name="connsiteY2" fmla="*/ 1784530 h 2351098"/>
              <a:gd name="connsiteX3" fmla="*/ 26146 w 346832"/>
              <a:gd name="connsiteY3" fmla="*/ 1337576 h 2351098"/>
              <a:gd name="connsiteX4" fmla="*/ 334006 w 346832"/>
              <a:gd name="connsiteY4" fmla="*/ 742153 h 2351098"/>
              <a:gd name="connsiteX5" fmla="*/ 237249 w 346832"/>
              <a:gd name="connsiteY5" fmla="*/ 0 h 2351098"/>
              <a:gd name="connsiteX0" fmla="*/ 218836 w 318043"/>
              <a:gd name="connsiteY0" fmla="*/ 2351098 h 2351098"/>
              <a:gd name="connsiteX1" fmla="*/ 317994 w 318043"/>
              <a:gd name="connsiteY1" fmla="*/ 2104376 h 2351098"/>
              <a:gd name="connsiteX2" fmla="*/ 230296 w 318043"/>
              <a:gd name="connsiteY2" fmla="*/ 1778554 h 2351098"/>
              <a:gd name="connsiteX3" fmla="*/ 565 w 318043"/>
              <a:gd name="connsiteY3" fmla="*/ 1337576 h 2351098"/>
              <a:gd name="connsiteX4" fmla="*/ 308425 w 318043"/>
              <a:gd name="connsiteY4" fmla="*/ 742153 h 2351098"/>
              <a:gd name="connsiteX5" fmla="*/ 211668 w 318043"/>
              <a:gd name="connsiteY5" fmla="*/ 0 h 2351098"/>
              <a:gd name="connsiteX0" fmla="*/ 38695 w 137902"/>
              <a:gd name="connsiteY0" fmla="*/ 2351098 h 2351098"/>
              <a:gd name="connsiteX1" fmla="*/ 137853 w 137902"/>
              <a:gd name="connsiteY1" fmla="*/ 2104376 h 2351098"/>
              <a:gd name="connsiteX2" fmla="*/ 50155 w 137902"/>
              <a:gd name="connsiteY2" fmla="*/ 1778554 h 2351098"/>
              <a:gd name="connsiteX3" fmla="*/ 47530 w 137902"/>
              <a:gd name="connsiteY3" fmla="*/ 1367458 h 2351098"/>
              <a:gd name="connsiteX4" fmla="*/ 128284 w 137902"/>
              <a:gd name="connsiteY4" fmla="*/ 742153 h 2351098"/>
              <a:gd name="connsiteX5" fmla="*/ 31527 w 137902"/>
              <a:gd name="connsiteY5" fmla="*/ 0 h 2351098"/>
              <a:gd name="connsiteX0" fmla="*/ 38695 w 137902"/>
              <a:gd name="connsiteY0" fmla="*/ 2351098 h 2351098"/>
              <a:gd name="connsiteX1" fmla="*/ 137853 w 137902"/>
              <a:gd name="connsiteY1" fmla="*/ 2104376 h 2351098"/>
              <a:gd name="connsiteX2" fmla="*/ 50155 w 137902"/>
              <a:gd name="connsiteY2" fmla="*/ 1778554 h 2351098"/>
              <a:gd name="connsiteX3" fmla="*/ 47530 w 137902"/>
              <a:gd name="connsiteY3" fmla="*/ 1367458 h 2351098"/>
              <a:gd name="connsiteX4" fmla="*/ 92425 w 137902"/>
              <a:gd name="connsiteY4" fmla="*/ 885588 h 2351098"/>
              <a:gd name="connsiteX5" fmla="*/ 31527 w 137902"/>
              <a:gd name="connsiteY5" fmla="*/ 0 h 2351098"/>
              <a:gd name="connsiteX0" fmla="*/ 38695 w 137902"/>
              <a:gd name="connsiteY0" fmla="*/ 2165828 h 2165828"/>
              <a:gd name="connsiteX1" fmla="*/ 137853 w 137902"/>
              <a:gd name="connsiteY1" fmla="*/ 1919106 h 2165828"/>
              <a:gd name="connsiteX2" fmla="*/ 50155 w 137902"/>
              <a:gd name="connsiteY2" fmla="*/ 1593284 h 2165828"/>
              <a:gd name="connsiteX3" fmla="*/ 47530 w 137902"/>
              <a:gd name="connsiteY3" fmla="*/ 1182188 h 2165828"/>
              <a:gd name="connsiteX4" fmla="*/ 92425 w 137902"/>
              <a:gd name="connsiteY4" fmla="*/ 700318 h 2165828"/>
              <a:gd name="connsiteX5" fmla="*/ 91291 w 137902"/>
              <a:gd name="connsiteY5" fmla="*/ 0 h 2165828"/>
              <a:gd name="connsiteX0" fmla="*/ 2870 w 102077"/>
              <a:gd name="connsiteY0" fmla="*/ 2165828 h 2165828"/>
              <a:gd name="connsiteX1" fmla="*/ 102028 w 102077"/>
              <a:gd name="connsiteY1" fmla="*/ 1919106 h 2165828"/>
              <a:gd name="connsiteX2" fmla="*/ 14330 w 102077"/>
              <a:gd name="connsiteY2" fmla="*/ 1593284 h 2165828"/>
              <a:gd name="connsiteX3" fmla="*/ 11705 w 102077"/>
              <a:gd name="connsiteY3" fmla="*/ 1182188 h 2165828"/>
              <a:gd name="connsiteX4" fmla="*/ 56600 w 102077"/>
              <a:gd name="connsiteY4" fmla="*/ 700318 h 2165828"/>
              <a:gd name="connsiteX5" fmla="*/ 55466 w 102077"/>
              <a:gd name="connsiteY5" fmla="*/ 0 h 2165828"/>
              <a:gd name="connsiteX0" fmla="*/ 2870 w 70802"/>
              <a:gd name="connsiteY0" fmla="*/ 2165828 h 2165828"/>
              <a:gd name="connsiteX1" fmla="*/ 36287 w 70802"/>
              <a:gd name="connsiteY1" fmla="*/ 1889224 h 2165828"/>
              <a:gd name="connsiteX2" fmla="*/ 14330 w 70802"/>
              <a:gd name="connsiteY2" fmla="*/ 1593284 h 2165828"/>
              <a:gd name="connsiteX3" fmla="*/ 11705 w 70802"/>
              <a:gd name="connsiteY3" fmla="*/ 1182188 h 2165828"/>
              <a:gd name="connsiteX4" fmla="*/ 56600 w 70802"/>
              <a:gd name="connsiteY4" fmla="*/ 700318 h 2165828"/>
              <a:gd name="connsiteX5" fmla="*/ 55466 w 70802"/>
              <a:gd name="connsiteY5" fmla="*/ 0 h 2165828"/>
              <a:gd name="connsiteX0" fmla="*/ 0 w 67932"/>
              <a:gd name="connsiteY0" fmla="*/ 2165828 h 2165828"/>
              <a:gd name="connsiteX1" fmla="*/ 11460 w 67932"/>
              <a:gd name="connsiteY1" fmla="*/ 1593284 h 2165828"/>
              <a:gd name="connsiteX2" fmla="*/ 8835 w 67932"/>
              <a:gd name="connsiteY2" fmla="*/ 1182188 h 2165828"/>
              <a:gd name="connsiteX3" fmla="*/ 53730 w 67932"/>
              <a:gd name="connsiteY3" fmla="*/ 700318 h 2165828"/>
              <a:gd name="connsiteX4" fmla="*/ 52596 w 67932"/>
              <a:gd name="connsiteY4" fmla="*/ 0 h 2165828"/>
              <a:gd name="connsiteX0" fmla="*/ 23405 w 61454"/>
              <a:gd name="connsiteY0" fmla="*/ 2171804 h 2171804"/>
              <a:gd name="connsiteX1" fmla="*/ 4982 w 61454"/>
              <a:gd name="connsiteY1" fmla="*/ 1593284 h 2171804"/>
              <a:gd name="connsiteX2" fmla="*/ 2357 w 61454"/>
              <a:gd name="connsiteY2" fmla="*/ 1182188 h 2171804"/>
              <a:gd name="connsiteX3" fmla="*/ 47252 w 61454"/>
              <a:gd name="connsiteY3" fmla="*/ 700318 h 2171804"/>
              <a:gd name="connsiteX4" fmla="*/ 46118 w 61454"/>
              <a:gd name="connsiteY4" fmla="*/ 0 h 2171804"/>
              <a:gd name="connsiteX0" fmla="*/ 21597 w 80890"/>
              <a:gd name="connsiteY0" fmla="*/ 2171804 h 2171804"/>
              <a:gd name="connsiteX1" fmla="*/ 80869 w 80890"/>
              <a:gd name="connsiteY1" fmla="*/ 1599260 h 2171804"/>
              <a:gd name="connsiteX2" fmla="*/ 549 w 80890"/>
              <a:gd name="connsiteY2" fmla="*/ 1182188 h 2171804"/>
              <a:gd name="connsiteX3" fmla="*/ 45444 w 80890"/>
              <a:gd name="connsiteY3" fmla="*/ 700318 h 2171804"/>
              <a:gd name="connsiteX4" fmla="*/ 44310 w 80890"/>
              <a:gd name="connsiteY4" fmla="*/ 0 h 2171804"/>
              <a:gd name="connsiteX0" fmla="*/ 0 w 75675"/>
              <a:gd name="connsiteY0" fmla="*/ 2171804 h 2171804"/>
              <a:gd name="connsiteX1" fmla="*/ 59272 w 75675"/>
              <a:gd name="connsiteY1" fmla="*/ 1599260 h 2171804"/>
              <a:gd name="connsiteX2" fmla="*/ 74576 w 75675"/>
              <a:gd name="connsiteY2" fmla="*/ 1182188 h 2171804"/>
              <a:gd name="connsiteX3" fmla="*/ 23847 w 75675"/>
              <a:gd name="connsiteY3" fmla="*/ 700318 h 2171804"/>
              <a:gd name="connsiteX4" fmla="*/ 22713 w 75675"/>
              <a:gd name="connsiteY4" fmla="*/ 0 h 2171804"/>
              <a:gd name="connsiteX0" fmla="*/ 0 w 74737"/>
              <a:gd name="connsiteY0" fmla="*/ 2171804 h 2171804"/>
              <a:gd name="connsiteX1" fmla="*/ 59272 w 74737"/>
              <a:gd name="connsiteY1" fmla="*/ 1599260 h 2171804"/>
              <a:gd name="connsiteX2" fmla="*/ 74576 w 74737"/>
              <a:gd name="connsiteY2" fmla="*/ 1182188 h 2171804"/>
              <a:gd name="connsiteX3" fmla="*/ 47753 w 74737"/>
              <a:gd name="connsiteY3" fmla="*/ 700318 h 2171804"/>
              <a:gd name="connsiteX4" fmla="*/ 22713 w 74737"/>
              <a:gd name="connsiteY4" fmla="*/ 0 h 2171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37" h="2171804">
                <a:moveTo>
                  <a:pt x="0" y="2171804"/>
                </a:moveTo>
                <a:cubicBezTo>
                  <a:pt x="2387" y="2052524"/>
                  <a:pt x="57800" y="1763200"/>
                  <a:pt x="59272" y="1599260"/>
                </a:cubicBezTo>
                <a:cubicBezTo>
                  <a:pt x="60744" y="1435320"/>
                  <a:pt x="76496" y="1332012"/>
                  <a:pt x="74576" y="1182188"/>
                </a:cubicBezTo>
                <a:cubicBezTo>
                  <a:pt x="72656" y="1032364"/>
                  <a:pt x="56397" y="897349"/>
                  <a:pt x="47753" y="700318"/>
                </a:cubicBezTo>
                <a:cubicBezTo>
                  <a:pt x="39109" y="503287"/>
                  <a:pt x="52396" y="396948"/>
                  <a:pt x="22713" y="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76" name="Rectangle 175">
            <a:extLst>
              <a:ext uri="{FF2B5EF4-FFF2-40B4-BE49-F238E27FC236}">
                <a16:creationId xmlns:a16="http://schemas.microsoft.com/office/drawing/2014/main" id="{5CADACA6-4232-87BC-9F5B-1EBCF8321D26}"/>
              </a:ext>
            </a:extLst>
          </p:cNvPr>
          <p:cNvSpPr/>
          <p:nvPr/>
        </p:nvSpPr>
        <p:spPr bwMode="auto">
          <a:xfrm>
            <a:off x="2440232" y="4001522"/>
            <a:ext cx="2369230" cy="83139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77" name="Rectangle 176">
            <a:extLst>
              <a:ext uri="{FF2B5EF4-FFF2-40B4-BE49-F238E27FC236}">
                <a16:creationId xmlns:a16="http://schemas.microsoft.com/office/drawing/2014/main" id="{4F7A04B7-D93E-2C0C-622C-6DC51B6600A0}"/>
              </a:ext>
            </a:extLst>
          </p:cNvPr>
          <p:cNvSpPr/>
          <p:nvPr/>
        </p:nvSpPr>
        <p:spPr bwMode="auto">
          <a:xfrm>
            <a:off x="2440233" y="2828873"/>
            <a:ext cx="1390516" cy="10668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178" name="Rectangle 177">
            <a:extLst>
              <a:ext uri="{FF2B5EF4-FFF2-40B4-BE49-F238E27FC236}">
                <a16:creationId xmlns:a16="http://schemas.microsoft.com/office/drawing/2014/main" id="{BEE86BFB-AE97-89A4-BB78-45F9812C6F84}"/>
              </a:ext>
            </a:extLst>
          </p:cNvPr>
          <p:cNvSpPr/>
          <p:nvPr/>
        </p:nvSpPr>
        <p:spPr bwMode="auto">
          <a:xfrm>
            <a:off x="2516433" y="2901799"/>
            <a:ext cx="1247805" cy="46728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 </a:t>
            </a:r>
            <a:br>
              <a:rPr kumimoji="0" lang="en-US" sz="1050" i="0" u="none" strike="noStrike" cap="none" normalizeH="0" baseline="0" dirty="0">
                <a:ln>
                  <a:noFill/>
                </a:ln>
                <a:solidFill>
                  <a:schemeClr val="tx1"/>
                </a:solidFill>
                <a:effectLst/>
                <a:latin typeface="+mj-lt"/>
              </a:rPr>
            </a:br>
            <a:r>
              <a:rPr kumimoji="0" lang="en-US" sz="1050" i="0" u="none" strike="noStrike" cap="none" normalizeH="0" baseline="0" dirty="0">
                <a:ln>
                  <a:noFill/>
                </a:ln>
                <a:solidFill>
                  <a:schemeClr val="tx1"/>
                </a:solidFill>
                <a:effectLst/>
                <a:latin typeface="+mj-lt"/>
              </a:rPr>
              <a:t>MLD1</a:t>
            </a:r>
          </a:p>
        </p:txBody>
      </p:sp>
      <p:sp>
        <p:nvSpPr>
          <p:cNvPr id="179" name="Rectangle 178">
            <a:extLst>
              <a:ext uri="{FF2B5EF4-FFF2-40B4-BE49-F238E27FC236}">
                <a16:creationId xmlns:a16="http://schemas.microsoft.com/office/drawing/2014/main" id="{7BD5EDF8-3BF3-7DCB-E307-AE97CABC99B1}"/>
              </a:ext>
            </a:extLst>
          </p:cNvPr>
          <p:cNvSpPr/>
          <p:nvPr/>
        </p:nvSpPr>
        <p:spPr bwMode="auto">
          <a:xfrm>
            <a:off x="2510890" y="3606688"/>
            <a:ext cx="1247805"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cxnSp>
        <p:nvCxnSpPr>
          <p:cNvPr id="181" name="Straight Arrow Connector 180">
            <a:extLst>
              <a:ext uri="{FF2B5EF4-FFF2-40B4-BE49-F238E27FC236}">
                <a16:creationId xmlns:a16="http://schemas.microsoft.com/office/drawing/2014/main" id="{3A19B037-D4FC-9320-F363-C13BEA9AB4D2}"/>
              </a:ext>
            </a:extLst>
          </p:cNvPr>
          <p:cNvCxnSpPr>
            <a:cxnSpLocks/>
            <a:endCxn id="178" idx="0"/>
          </p:cNvCxnSpPr>
          <p:nvPr/>
        </p:nvCxnSpPr>
        <p:spPr bwMode="auto">
          <a:xfrm>
            <a:off x="3138504" y="2722836"/>
            <a:ext cx="1832" cy="178963"/>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182" name="Straight Arrow Connector 181">
            <a:extLst>
              <a:ext uri="{FF2B5EF4-FFF2-40B4-BE49-F238E27FC236}">
                <a16:creationId xmlns:a16="http://schemas.microsoft.com/office/drawing/2014/main" id="{BBB59A89-BB83-BFAD-55ED-EC22917EB093}"/>
              </a:ext>
            </a:extLst>
          </p:cNvPr>
          <p:cNvCxnSpPr>
            <a:cxnSpLocks/>
            <a:stCxn id="178" idx="2"/>
            <a:endCxn id="179" idx="0"/>
          </p:cNvCxnSpPr>
          <p:nvPr/>
        </p:nvCxnSpPr>
        <p:spPr bwMode="auto">
          <a:xfrm flipH="1">
            <a:off x="3134793" y="3369083"/>
            <a:ext cx="5543" cy="237605"/>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84" name="Rectangle 183">
            <a:extLst>
              <a:ext uri="{FF2B5EF4-FFF2-40B4-BE49-F238E27FC236}">
                <a16:creationId xmlns:a16="http://schemas.microsoft.com/office/drawing/2014/main" id="{69C25C8A-63E2-525B-442B-F6B4B955D2E7}"/>
              </a:ext>
            </a:extLst>
          </p:cNvPr>
          <p:cNvSpPr/>
          <p:nvPr/>
        </p:nvSpPr>
        <p:spPr bwMode="auto">
          <a:xfrm>
            <a:off x="2510891" y="4052603"/>
            <a:ext cx="1247804"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cxnSp>
        <p:nvCxnSpPr>
          <p:cNvPr id="186" name="Straight Arrow Connector 185">
            <a:extLst>
              <a:ext uri="{FF2B5EF4-FFF2-40B4-BE49-F238E27FC236}">
                <a16:creationId xmlns:a16="http://schemas.microsoft.com/office/drawing/2014/main" id="{0BE994D7-081A-375B-4572-793AE8C8223A}"/>
              </a:ext>
            </a:extLst>
          </p:cNvPr>
          <p:cNvCxnSpPr>
            <a:cxnSpLocks/>
            <a:stCxn id="179" idx="2"/>
          </p:cNvCxnSpPr>
          <p:nvPr/>
        </p:nvCxnSpPr>
        <p:spPr bwMode="auto">
          <a:xfrm>
            <a:off x="3134793" y="3835288"/>
            <a:ext cx="0" cy="195621"/>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88" name="Rectangle 187">
            <a:extLst>
              <a:ext uri="{FF2B5EF4-FFF2-40B4-BE49-F238E27FC236}">
                <a16:creationId xmlns:a16="http://schemas.microsoft.com/office/drawing/2014/main" id="{C9DC658F-8FD8-58CE-265C-A1C84B01B182}"/>
              </a:ext>
            </a:extLst>
          </p:cNvPr>
          <p:cNvSpPr/>
          <p:nvPr/>
        </p:nvSpPr>
        <p:spPr bwMode="auto">
          <a:xfrm>
            <a:off x="2510891" y="4536179"/>
            <a:ext cx="2222907"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 MLD</a:t>
            </a:r>
          </a:p>
        </p:txBody>
      </p:sp>
      <p:cxnSp>
        <p:nvCxnSpPr>
          <p:cNvPr id="189" name="Straight Arrow Connector 188">
            <a:extLst>
              <a:ext uri="{FF2B5EF4-FFF2-40B4-BE49-F238E27FC236}">
                <a16:creationId xmlns:a16="http://schemas.microsoft.com/office/drawing/2014/main" id="{A4C9F9EB-9A61-E964-A653-5D9C559AB04B}"/>
              </a:ext>
            </a:extLst>
          </p:cNvPr>
          <p:cNvCxnSpPr>
            <a:cxnSpLocks/>
            <a:endCxn id="188" idx="0"/>
          </p:cNvCxnSpPr>
          <p:nvPr/>
        </p:nvCxnSpPr>
        <p:spPr bwMode="auto">
          <a:xfrm>
            <a:off x="2968091" y="4294025"/>
            <a:ext cx="654254" cy="242154"/>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91" name="Rectangle 190">
            <a:extLst>
              <a:ext uri="{FF2B5EF4-FFF2-40B4-BE49-F238E27FC236}">
                <a16:creationId xmlns:a16="http://schemas.microsoft.com/office/drawing/2014/main" id="{CD05AD3F-91F5-1EA6-E34A-03CF51434776}"/>
              </a:ext>
            </a:extLst>
          </p:cNvPr>
          <p:cNvSpPr/>
          <p:nvPr/>
        </p:nvSpPr>
        <p:spPr bwMode="auto">
          <a:xfrm>
            <a:off x="3976253" y="2901799"/>
            <a:ext cx="757545" cy="46728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 MLD2</a:t>
            </a:r>
          </a:p>
        </p:txBody>
      </p:sp>
      <p:sp>
        <p:nvSpPr>
          <p:cNvPr id="192" name="Rectangle 191">
            <a:extLst>
              <a:ext uri="{FF2B5EF4-FFF2-40B4-BE49-F238E27FC236}">
                <a16:creationId xmlns:a16="http://schemas.microsoft.com/office/drawing/2014/main" id="{B5708CE5-ED07-12C2-0D99-585F78A4C1FC}"/>
              </a:ext>
            </a:extLst>
          </p:cNvPr>
          <p:cNvSpPr/>
          <p:nvPr/>
        </p:nvSpPr>
        <p:spPr bwMode="auto">
          <a:xfrm>
            <a:off x="3970711" y="3606688"/>
            <a:ext cx="766463"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cxnSp>
        <p:nvCxnSpPr>
          <p:cNvPr id="194" name="Straight Arrow Connector 193">
            <a:extLst>
              <a:ext uri="{FF2B5EF4-FFF2-40B4-BE49-F238E27FC236}">
                <a16:creationId xmlns:a16="http://schemas.microsoft.com/office/drawing/2014/main" id="{C6BCCEA8-B4CA-1DB7-7233-E59A927C0DF5}"/>
              </a:ext>
            </a:extLst>
          </p:cNvPr>
          <p:cNvCxnSpPr>
            <a:cxnSpLocks/>
            <a:stCxn id="191" idx="2"/>
            <a:endCxn id="192" idx="0"/>
          </p:cNvCxnSpPr>
          <p:nvPr/>
        </p:nvCxnSpPr>
        <p:spPr bwMode="auto">
          <a:xfrm flipH="1">
            <a:off x="4353943" y="3369083"/>
            <a:ext cx="1083" cy="237605"/>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196" name="Rectangle 195">
            <a:extLst>
              <a:ext uri="{FF2B5EF4-FFF2-40B4-BE49-F238E27FC236}">
                <a16:creationId xmlns:a16="http://schemas.microsoft.com/office/drawing/2014/main" id="{08E90F5A-4F6A-5503-DFA0-9A59FF0E8BAA}"/>
              </a:ext>
            </a:extLst>
          </p:cNvPr>
          <p:cNvSpPr/>
          <p:nvPr/>
        </p:nvSpPr>
        <p:spPr bwMode="auto">
          <a:xfrm>
            <a:off x="3970711" y="4052603"/>
            <a:ext cx="766463"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cxnSp>
        <p:nvCxnSpPr>
          <p:cNvPr id="198" name="Straight Arrow Connector 197">
            <a:extLst>
              <a:ext uri="{FF2B5EF4-FFF2-40B4-BE49-F238E27FC236}">
                <a16:creationId xmlns:a16="http://schemas.microsoft.com/office/drawing/2014/main" id="{463DD654-2576-8CD0-3D13-F89E7AF8BCDF}"/>
              </a:ext>
            </a:extLst>
          </p:cNvPr>
          <p:cNvCxnSpPr>
            <a:cxnSpLocks/>
            <a:endCxn id="196" idx="0"/>
          </p:cNvCxnSpPr>
          <p:nvPr/>
        </p:nvCxnSpPr>
        <p:spPr bwMode="auto">
          <a:xfrm flipH="1">
            <a:off x="4353943" y="3834596"/>
            <a:ext cx="73968" cy="21800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200" name="Straight Arrow Connector 199">
            <a:extLst>
              <a:ext uri="{FF2B5EF4-FFF2-40B4-BE49-F238E27FC236}">
                <a16:creationId xmlns:a16="http://schemas.microsoft.com/office/drawing/2014/main" id="{9BCD3550-AF56-1138-7C23-A44A066D6F1F}"/>
              </a:ext>
            </a:extLst>
          </p:cNvPr>
          <p:cNvCxnSpPr>
            <a:cxnSpLocks/>
            <a:stCxn id="196" idx="2"/>
            <a:endCxn id="188" idx="0"/>
          </p:cNvCxnSpPr>
          <p:nvPr/>
        </p:nvCxnSpPr>
        <p:spPr bwMode="auto">
          <a:xfrm flipH="1">
            <a:off x="3622345" y="4281203"/>
            <a:ext cx="731598" cy="254976"/>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02" name="Rectangle 201">
            <a:extLst>
              <a:ext uri="{FF2B5EF4-FFF2-40B4-BE49-F238E27FC236}">
                <a16:creationId xmlns:a16="http://schemas.microsoft.com/office/drawing/2014/main" id="{C29BD7F0-5CAD-673E-25D5-10FECED8572C}"/>
              </a:ext>
            </a:extLst>
          </p:cNvPr>
          <p:cNvSpPr/>
          <p:nvPr/>
        </p:nvSpPr>
        <p:spPr bwMode="auto">
          <a:xfrm>
            <a:off x="3019820" y="2975220"/>
            <a:ext cx="692727" cy="30394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Reorder buffer</a:t>
            </a:r>
          </a:p>
        </p:txBody>
      </p:sp>
      <p:sp>
        <p:nvSpPr>
          <p:cNvPr id="203" name="Rectangle 202">
            <a:extLst>
              <a:ext uri="{FF2B5EF4-FFF2-40B4-BE49-F238E27FC236}">
                <a16:creationId xmlns:a16="http://schemas.microsoft.com/office/drawing/2014/main" id="{5019C589-B93D-3B32-D13D-23B04DF6D179}"/>
              </a:ext>
            </a:extLst>
          </p:cNvPr>
          <p:cNvSpPr/>
          <p:nvPr/>
        </p:nvSpPr>
        <p:spPr bwMode="auto">
          <a:xfrm>
            <a:off x="2438401" y="2480836"/>
            <a:ext cx="2295398" cy="21606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Switch</a:t>
            </a:r>
          </a:p>
        </p:txBody>
      </p:sp>
      <p:cxnSp>
        <p:nvCxnSpPr>
          <p:cNvPr id="204" name="Straight Arrow Connector 203">
            <a:extLst>
              <a:ext uri="{FF2B5EF4-FFF2-40B4-BE49-F238E27FC236}">
                <a16:creationId xmlns:a16="http://schemas.microsoft.com/office/drawing/2014/main" id="{3DAF5FE9-13F4-56D8-713D-0F1BB32526EE}"/>
              </a:ext>
            </a:extLst>
          </p:cNvPr>
          <p:cNvCxnSpPr>
            <a:cxnSpLocks/>
          </p:cNvCxnSpPr>
          <p:nvPr/>
        </p:nvCxnSpPr>
        <p:spPr bwMode="auto">
          <a:xfrm>
            <a:off x="4427911" y="2696321"/>
            <a:ext cx="0" cy="20489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205" name="Straight Arrow Connector 204">
            <a:extLst>
              <a:ext uri="{FF2B5EF4-FFF2-40B4-BE49-F238E27FC236}">
                <a16:creationId xmlns:a16="http://schemas.microsoft.com/office/drawing/2014/main" id="{6702E087-615B-5C8B-A3E8-255F1EAC11AC}"/>
              </a:ext>
            </a:extLst>
          </p:cNvPr>
          <p:cNvCxnSpPr>
            <a:cxnSpLocks/>
          </p:cNvCxnSpPr>
          <p:nvPr/>
        </p:nvCxnSpPr>
        <p:spPr bwMode="auto">
          <a:xfrm>
            <a:off x="3449533" y="2276141"/>
            <a:ext cx="0" cy="204897"/>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06" name="Freeform: Shape 205">
            <a:extLst>
              <a:ext uri="{FF2B5EF4-FFF2-40B4-BE49-F238E27FC236}">
                <a16:creationId xmlns:a16="http://schemas.microsoft.com/office/drawing/2014/main" id="{1B162E89-C845-8A7F-10D4-AB2B25BECCBF}"/>
              </a:ext>
            </a:extLst>
          </p:cNvPr>
          <p:cNvSpPr/>
          <p:nvPr/>
        </p:nvSpPr>
        <p:spPr bwMode="auto">
          <a:xfrm>
            <a:off x="2721227" y="2348505"/>
            <a:ext cx="1003012" cy="2351900"/>
          </a:xfrm>
          <a:custGeom>
            <a:avLst/>
            <a:gdLst>
              <a:gd name="connsiteX0" fmla="*/ 838823 w 838823"/>
              <a:gd name="connsiteY0" fmla="*/ 2302625 h 2302625"/>
              <a:gd name="connsiteX1" fmla="*/ 797259 w 838823"/>
              <a:gd name="connsiteY1" fmla="*/ 2286000 h 2302625"/>
              <a:gd name="connsiteX2" fmla="*/ 730757 w 838823"/>
              <a:gd name="connsiteY2" fmla="*/ 2252749 h 2302625"/>
              <a:gd name="connsiteX3" fmla="*/ 631004 w 838823"/>
              <a:gd name="connsiteY3" fmla="*/ 2219498 h 2302625"/>
              <a:gd name="connsiteX4" fmla="*/ 597753 w 838823"/>
              <a:gd name="connsiteY4" fmla="*/ 2211185 h 2302625"/>
              <a:gd name="connsiteX5" fmla="*/ 439812 w 838823"/>
              <a:gd name="connsiteY5" fmla="*/ 2136371 h 2302625"/>
              <a:gd name="connsiteX6" fmla="*/ 273557 w 838823"/>
              <a:gd name="connsiteY6" fmla="*/ 2036618 h 2302625"/>
              <a:gd name="connsiteX7" fmla="*/ 231993 w 838823"/>
              <a:gd name="connsiteY7" fmla="*/ 2003367 h 2302625"/>
              <a:gd name="connsiteX8" fmla="*/ 140553 w 838823"/>
              <a:gd name="connsiteY8" fmla="*/ 1903614 h 2302625"/>
              <a:gd name="connsiteX9" fmla="*/ 90677 w 838823"/>
              <a:gd name="connsiteY9" fmla="*/ 1837113 h 2302625"/>
              <a:gd name="connsiteX10" fmla="*/ 74052 w 838823"/>
              <a:gd name="connsiteY10" fmla="*/ 1803862 h 2302625"/>
              <a:gd name="connsiteX11" fmla="*/ 24175 w 838823"/>
              <a:gd name="connsiteY11" fmla="*/ 1720734 h 2302625"/>
              <a:gd name="connsiteX12" fmla="*/ 15863 w 838823"/>
              <a:gd name="connsiteY12" fmla="*/ 1305098 h 2302625"/>
              <a:gd name="connsiteX13" fmla="*/ 40801 w 838823"/>
              <a:gd name="connsiteY13" fmla="*/ 1246909 h 2302625"/>
              <a:gd name="connsiteX14" fmla="*/ 74052 w 838823"/>
              <a:gd name="connsiteY14" fmla="*/ 1188720 h 2302625"/>
              <a:gd name="connsiteX15" fmla="*/ 123928 w 838823"/>
              <a:gd name="connsiteY15" fmla="*/ 1105593 h 2302625"/>
              <a:gd name="connsiteX16" fmla="*/ 165492 w 838823"/>
              <a:gd name="connsiteY16" fmla="*/ 1047403 h 2302625"/>
              <a:gd name="connsiteX17" fmla="*/ 182117 w 838823"/>
              <a:gd name="connsiteY17" fmla="*/ 1005840 h 2302625"/>
              <a:gd name="connsiteX18" fmla="*/ 248619 w 838823"/>
              <a:gd name="connsiteY18" fmla="*/ 931025 h 2302625"/>
              <a:gd name="connsiteX19" fmla="*/ 298495 w 838823"/>
              <a:gd name="connsiteY19" fmla="*/ 872836 h 2302625"/>
              <a:gd name="connsiteX20" fmla="*/ 323433 w 838823"/>
              <a:gd name="connsiteY20" fmla="*/ 731520 h 2302625"/>
              <a:gd name="connsiteX21" fmla="*/ 315121 w 838823"/>
              <a:gd name="connsiteY21" fmla="*/ 440574 h 2302625"/>
              <a:gd name="connsiteX22" fmla="*/ 306808 w 838823"/>
              <a:gd name="connsiteY22" fmla="*/ 407323 h 2302625"/>
              <a:gd name="connsiteX23" fmla="*/ 281870 w 838823"/>
              <a:gd name="connsiteY23" fmla="*/ 241069 h 2302625"/>
              <a:gd name="connsiteX24" fmla="*/ 265244 w 838823"/>
              <a:gd name="connsiteY24" fmla="*/ 166254 h 2302625"/>
              <a:gd name="connsiteX25" fmla="*/ 231993 w 838823"/>
              <a:gd name="connsiteY25" fmla="*/ 33251 h 2302625"/>
              <a:gd name="connsiteX26" fmla="*/ 231993 w 838823"/>
              <a:gd name="connsiteY26" fmla="*/ 0 h 2302625"/>
              <a:gd name="connsiteX0" fmla="*/ 838823 w 838823"/>
              <a:gd name="connsiteY0" fmla="*/ 2302625 h 2302625"/>
              <a:gd name="connsiteX1" fmla="*/ 730757 w 838823"/>
              <a:gd name="connsiteY1" fmla="*/ 2252749 h 2302625"/>
              <a:gd name="connsiteX2" fmla="*/ 631004 w 838823"/>
              <a:gd name="connsiteY2" fmla="*/ 2219498 h 2302625"/>
              <a:gd name="connsiteX3" fmla="*/ 597753 w 838823"/>
              <a:gd name="connsiteY3" fmla="*/ 2211185 h 2302625"/>
              <a:gd name="connsiteX4" fmla="*/ 439812 w 838823"/>
              <a:gd name="connsiteY4" fmla="*/ 2136371 h 2302625"/>
              <a:gd name="connsiteX5" fmla="*/ 273557 w 838823"/>
              <a:gd name="connsiteY5" fmla="*/ 2036618 h 2302625"/>
              <a:gd name="connsiteX6" fmla="*/ 231993 w 838823"/>
              <a:gd name="connsiteY6" fmla="*/ 2003367 h 2302625"/>
              <a:gd name="connsiteX7" fmla="*/ 140553 w 838823"/>
              <a:gd name="connsiteY7" fmla="*/ 1903614 h 2302625"/>
              <a:gd name="connsiteX8" fmla="*/ 90677 w 838823"/>
              <a:gd name="connsiteY8" fmla="*/ 1837113 h 2302625"/>
              <a:gd name="connsiteX9" fmla="*/ 74052 w 838823"/>
              <a:gd name="connsiteY9" fmla="*/ 1803862 h 2302625"/>
              <a:gd name="connsiteX10" fmla="*/ 24175 w 838823"/>
              <a:gd name="connsiteY10" fmla="*/ 1720734 h 2302625"/>
              <a:gd name="connsiteX11" fmla="*/ 15863 w 838823"/>
              <a:gd name="connsiteY11" fmla="*/ 1305098 h 2302625"/>
              <a:gd name="connsiteX12" fmla="*/ 40801 w 838823"/>
              <a:gd name="connsiteY12" fmla="*/ 1246909 h 2302625"/>
              <a:gd name="connsiteX13" fmla="*/ 74052 w 838823"/>
              <a:gd name="connsiteY13" fmla="*/ 1188720 h 2302625"/>
              <a:gd name="connsiteX14" fmla="*/ 123928 w 838823"/>
              <a:gd name="connsiteY14" fmla="*/ 1105593 h 2302625"/>
              <a:gd name="connsiteX15" fmla="*/ 165492 w 838823"/>
              <a:gd name="connsiteY15" fmla="*/ 1047403 h 2302625"/>
              <a:gd name="connsiteX16" fmla="*/ 182117 w 838823"/>
              <a:gd name="connsiteY16" fmla="*/ 1005840 h 2302625"/>
              <a:gd name="connsiteX17" fmla="*/ 248619 w 838823"/>
              <a:gd name="connsiteY17" fmla="*/ 931025 h 2302625"/>
              <a:gd name="connsiteX18" fmla="*/ 298495 w 838823"/>
              <a:gd name="connsiteY18" fmla="*/ 872836 h 2302625"/>
              <a:gd name="connsiteX19" fmla="*/ 323433 w 838823"/>
              <a:gd name="connsiteY19" fmla="*/ 731520 h 2302625"/>
              <a:gd name="connsiteX20" fmla="*/ 315121 w 838823"/>
              <a:gd name="connsiteY20" fmla="*/ 440574 h 2302625"/>
              <a:gd name="connsiteX21" fmla="*/ 306808 w 838823"/>
              <a:gd name="connsiteY21" fmla="*/ 407323 h 2302625"/>
              <a:gd name="connsiteX22" fmla="*/ 281870 w 838823"/>
              <a:gd name="connsiteY22" fmla="*/ 241069 h 2302625"/>
              <a:gd name="connsiteX23" fmla="*/ 265244 w 838823"/>
              <a:gd name="connsiteY23" fmla="*/ 166254 h 2302625"/>
              <a:gd name="connsiteX24" fmla="*/ 231993 w 838823"/>
              <a:gd name="connsiteY24" fmla="*/ 33251 h 2302625"/>
              <a:gd name="connsiteX25" fmla="*/ 231993 w 838823"/>
              <a:gd name="connsiteY25" fmla="*/ 0 h 2302625"/>
              <a:gd name="connsiteX0" fmla="*/ 838823 w 838823"/>
              <a:gd name="connsiteY0" fmla="*/ 2302625 h 2302625"/>
              <a:gd name="connsiteX1" fmla="*/ 631004 w 838823"/>
              <a:gd name="connsiteY1" fmla="*/ 2219498 h 2302625"/>
              <a:gd name="connsiteX2" fmla="*/ 597753 w 838823"/>
              <a:gd name="connsiteY2" fmla="*/ 2211185 h 2302625"/>
              <a:gd name="connsiteX3" fmla="*/ 439812 w 838823"/>
              <a:gd name="connsiteY3" fmla="*/ 2136371 h 2302625"/>
              <a:gd name="connsiteX4" fmla="*/ 273557 w 838823"/>
              <a:gd name="connsiteY4" fmla="*/ 2036618 h 2302625"/>
              <a:gd name="connsiteX5" fmla="*/ 231993 w 838823"/>
              <a:gd name="connsiteY5" fmla="*/ 2003367 h 2302625"/>
              <a:gd name="connsiteX6" fmla="*/ 140553 w 838823"/>
              <a:gd name="connsiteY6" fmla="*/ 1903614 h 2302625"/>
              <a:gd name="connsiteX7" fmla="*/ 90677 w 838823"/>
              <a:gd name="connsiteY7" fmla="*/ 1837113 h 2302625"/>
              <a:gd name="connsiteX8" fmla="*/ 74052 w 838823"/>
              <a:gd name="connsiteY8" fmla="*/ 1803862 h 2302625"/>
              <a:gd name="connsiteX9" fmla="*/ 24175 w 838823"/>
              <a:gd name="connsiteY9" fmla="*/ 1720734 h 2302625"/>
              <a:gd name="connsiteX10" fmla="*/ 15863 w 838823"/>
              <a:gd name="connsiteY10" fmla="*/ 1305098 h 2302625"/>
              <a:gd name="connsiteX11" fmla="*/ 40801 w 838823"/>
              <a:gd name="connsiteY11" fmla="*/ 1246909 h 2302625"/>
              <a:gd name="connsiteX12" fmla="*/ 74052 w 838823"/>
              <a:gd name="connsiteY12" fmla="*/ 1188720 h 2302625"/>
              <a:gd name="connsiteX13" fmla="*/ 123928 w 838823"/>
              <a:gd name="connsiteY13" fmla="*/ 1105593 h 2302625"/>
              <a:gd name="connsiteX14" fmla="*/ 165492 w 838823"/>
              <a:gd name="connsiteY14" fmla="*/ 1047403 h 2302625"/>
              <a:gd name="connsiteX15" fmla="*/ 182117 w 838823"/>
              <a:gd name="connsiteY15" fmla="*/ 1005840 h 2302625"/>
              <a:gd name="connsiteX16" fmla="*/ 248619 w 838823"/>
              <a:gd name="connsiteY16" fmla="*/ 931025 h 2302625"/>
              <a:gd name="connsiteX17" fmla="*/ 298495 w 838823"/>
              <a:gd name="connsiteY17" fmla="*/ 872836 h 2302625"/>
              <a:gd name="connsiteX18" fmla="*/ 323433 w 838823"/>
              <a:gd name="connsiteY18" fmla="*/ 731520 h 2302625"/>
              <a:gd name="connsiteX19" fmla="*/ 315121 w 838823"/>
              <a:gd name="connsiteY19" fmla="*/ 440574 h 2302625"/>
              <a:gd name="connsiteX20" fmla="*/ 306808 w 838823"/>
              <a:gd name="connsiteY20" fmla="*/ 407323 h 2302625"/>
              <a:gd name="connsiteX21" fmla="*/ 281870 w 838823"/>
              <a:gd name="connsiteY21" fmla="*/ 241069 h 2302625"/>
              <a:gd name="connsiteX22" fmla="*/ 265244 w 838823"/>
              <a:gd name="connsiteY22" fmla="*/ 166254 h 2302625"/>
              <a:gd name="connsiteX23" fmla="*/ 231993 w 838823"/>
              <a:gd name="connsiteY23" fmla="*/ 33251 h 2302625"/>
              <a:gd name="connsiteX24" fmla="*/ 231993 w 838823"/>
              <a:gd name="connsiteY24" fmla="*/ 0 h 2302625"/>
              <a:gd name="connsiteX0" fmla="*/ 838823 w 838823"/>
              <a:gd name="connsiteY0" fmla="*/ 2302625 h 2302625"/>
              <a:gd name="connsiteX1" fmla="*/ 631004 w 838823"/>
              <a:gd name="connsiteY1" fmla="*/ 2219498 h 2302625"/>
              <a:gd name="connsiteX2" fmla="*/ 439812 w 838823"/>
              <a:gd name="connsiteY2" fmla="*/ 2136371 h 2302625"/>
              <a:gd name="connsiteX3" fmla="*/ 273557 w 838823"/>
              <a:gd name="connsiteY3" fmla="*/ 2036618 h 2302625"/>
              <a:gd name="connsiteX4" fmla="*/ 231993 w 838823"/>
              <a:gd name="connsiteY4" fmla="*/ 2003367 h 2302625"/>
              <a:gd name="connsiteX5" fmla="*/ 140553 w 838823"/>
              <a:gd name="connsiteY5" fmla="*/ 1903614 h 2302625"/>
              <a:gd name="connsiteX6" fmla="*/ 90677 w 838823"/>
              <a:gd name="connsiteY6" fmla="*/ 1837113 h 2302625"/>
              <a:gd name="connsiteX7" fmla="*/ 74052 w 838823"/>
              <a:gd name="connsiteY7" fmla="*/ 1803862 h 2302625"/>
              <a:gd name="connsiteX8" fmla="*/ 24175 w 838823"/>
              <a:gd name="connsiteY8" fmla="*/ 1720734 h 2302625"/>
              <a:gd name="connsiteX9" fmla="*/ 15863 w 838823"/>
              <a:gd name="connsiteY9" fmla="*/ 1305098 h 2302625"/>
              <a:gd name="connsiteX10" fmla="*/ 40801 w 838823"/>
              <a:gd name="connsiteY10" fmla="*/ 1246909 h 2302625"/>
              <a:gd name="connsiteX11" fmla="*/ 74052 w 838823"/>
              <a:gd name="connsiteY11" fmla="*/ 1188720 h 2302625"/>
              <a:gd name="connsiteX12" fmla="*/ 123928 w 838823"/>
              <a:gd name="connsiteY12" fmla="*/ 1105593 h 2302625"/>
              <a:gd name="connsiteX13" fmla="*/ 165492 w 838823"/>
              <a:gd name="connsiteY13" fmla="*/ 1047403 h 2302625"/>
              <a:gd name="connsiteX14" fmla="*/ 182117 w 838823"/>
              <a:gd name="connsiteY14" fmla="*/ 1005840 h 2302625"/>
              <a:gd name="connsiteX15" fmla="*/ 248619 w 838823"/>
              <a:gd name="connsiteY15" fmla="*/ 931025 h 2302625"/>
              <a:gd name="connsiteX16" fmla="*/ 298495 w 838823"/>
              <a:gd name="connsiteY16" fmla="*/ 872836 h 2302625"/>
              <a:gd name="connsiteX17" fmla="*/ 323433 w 838823"/>
              <a:gd name="connsiteY17" fmla="*/ 731520 h 2302625"/>
              <a:gd name="connsiteX18" fmla="*/ 315121 w 838823"/>
              <a:gd name="connsiteY18" fmla="*/ 440574 h 2302625"/>
              <a:gd name="connsiteX19" fmla="*/ 306808 w 838823"/>
              <a:gd name="connsiteY19" fmla="*/ 407323 h 2302625"/>
              <a:gd name="connsiteX20" fmla="*/ 281870 w 838823"/>
              <a:gd name="connsiteY20" fmla="*/ 241069 h 2302625"/>
              <a:gd name="connsiteX21" fmla="*/ 265244 w 838823"/>
              <a:gd name="connsiteY21" fmla="*/ 166254 h 2302625"/>
              <a:gd name="connsiteX22" fmla="*/ 231993 w 838823"/>
              <a:gd name="connsiteY22" fmla="*/ 33251 h 2302625"/>
              <a:gd name="connsiteX23" fmla="*/ 231993 w 838823"/>
              <a:gd name="connsiteY23" fmla="*/ 0 h 2302625"/>
              <a:gd name="connsiteX0" fmla="*/ 838823 w 838823"/>
              <a:gd name="connsiteY0" fmla="*/ 2302625 h 2302625"/>
              <a:gd name="connsiteX1" fmla="*/ 439812 w 838823"/>
              <a:gd name="connsiteY1" fmla="*/ 2136371 h 2302625"/>
              <a:gd name="connsiteX2" fmla="*/ 273557 w 838823"/>
              <a:gd name="connsiteY2" fmla="*/ 2036618 h 2302625"/>
              <a:gd name="connsiteX3" fmla="*/ 231993 w 838823"/>
              <a:gd name="connsiteY3" fmla="*/ 2003367 h 2302625"/>
              <a:gd name="connsiteX4" fmla="*/ 140553 w 838823"/>
              <a:gd name="connsiteY4" fmla="*/ 1903614 h 2302625"/>
              <a:gd name="connsiteX5" fmla="*/ 90677 w 838823"/>
              <a:gd name="connsiteY5" fmla="*/ 1837113 h 2302625"/>
              <a:gd name="connsiteX6" fmla="*/ 74052 w 838823"/>
              <a:gd name="connsiteY6" fmla="*/ 1803862 h 2302625"/>
              <a:gd name="connsiteX7" fmla="*/ 24175 w 838823"/>
              <a:gd name="connsiteY7" fmla="*/ 1720734 h 2302625"/>
              <a:gd name="connsiteX8" fmla="*/ 15863 w 838823"/>
              <a:gd name="connsiteY8" fmla="*/ 1305098 h 2302625"/>
              <a:gd name="connsiteX9" fmla="*/ 40801 w 838823"/>
              <a:gd name="connsiteY9" fmla="*/ 1246909 h 2302625"/>
              <a:gd name="connsiteX10" fmla="*/ 74052 w 838823"/>
              <a:gd name="connsiteY10" fmla="*/ 1188720 h 2302625"/>
              <a:gd name="connsiteX11" fmla="*/ 123928 w 838823"/>
              <a:gd name="connsiteY11" fmla="*/ 1105593 h 2302625"/>
              <a:gd name="connsiteX12" fmla="*/ 165492 w 838823"/>
              <a:gd name="connsiteY12" fmla="*/ 1047403 h 2302625"/>
              <a:gd name="connsiteX13" fmla="*/ 182117 w 838823"/>
              <a:gd name="connsiteY13" fmla="*/ 1005840 h 2302625"/>
              <a:gd name="connsiteX14" fmla="*/ 248619 w 838823"/>
              <a:gd name="connsiteY14" fmla="*/ 931025 h 2302625"/>
              <a:gd name="connsiteX15" fmla="*/ 298495 w 838823"/>
              <a:gd name="connsiteY15" fmla="*/ 872836 h 2302625"/>
              <a:gd name="connsiteX16" fmla="*/ 323433 w 838823"/>
              <a:gd name="connsiteY16" fmla="*/ 731520 h 2302625"/>
              <a:gd name="connsiteX17" fmla="*/ 315121 w 838823"/>
              <a:gd name="connsiteY17" fmla="*/ 440574 h 2302625"/>
              <a:gd name="connsiteX18" fmla="*/ 306808 w 838823"/>
              <a:gd name="connsiteY18" fmla="*/ 407323 h 2302625"/>
              <a:gd name="connsiteX19" fmla="*/ 281870 w 838823"/>
              <a:gd name="connsiteY19" fmla="*/ 241069 h 2302625"/>
              <a:gd name="connsiteX20" fmla="*/ 265244 w 838823"/>
              <a:gd name="connsiteY20" fmla="*/ 166254 h 2302625"/>
              <a:gd name="connsiteX21" fmla="*/ 231993 w 838823"/>
              <a:gd name="connsiteY21" fmla="*/ 33251 h 2302625"/>
              <a:gd name="connsiteX22" fmla="*/ 231993 w 838823"/>
              <a:gd name="connsiteY22" fmla="*/ 0 h 2302625"/>
              <a:gd name="connsiteX0" fmla="*/ 838823 w 838823"/>
              <a:gd name="connsiteY0" fmla="*/ 2302625 h 2302625"/>
              <a:gd name="connsiteX1" fmla="*/ 439812 w 838823"/>
              <a:gd name="connsiteY1" fmla="*/ 2136371 h 2302625"/>
              <a:gd name="connsiteX2" fmla="*/ 231993 w 838823"/>
              <a:gd name="connsiteY2" fmla="*/ 2003367 h 2302625"/>
              <a:gd name="connsiteX3" fmla="*/ 140553 w 838823"/>
              <a:gd name="connsiteY3" fmla="*/ 1903614 h 2302625"/>
              <a:gd name="connsiteX4" fmla="*/ 90677 w 838823"/>
              <a:gd name="connsiteY4" fmla="*/ 1837113 h 2302625"/>
              <a:gd name="connsiteX5" fmla="*/ 74052 w 838823"/>
              <a:gd name="connsiteY5" fmla="*/ 1803862 h 2302625"/>
              <a:gd name="connsiteX6" fmla="*/ 24175 w 838823"/>
              <a:gd name="connsiteY6" fmla="*/ 1720734 h 2302625"/>
              <a:gd name="connsiteX7" fmla="*/ 15863 w 838823"/>
              <a:gd name="connsiteY7" fmla="*/ 1305098 h 2302625"/>
              <a:gd name="connsiteX8" fmla="*/ 40801 w 838823"/>
              <a:gd name="connsiteY8" fmla="*/ 1246909 h 2302625"/>
              <a:gd name="connsiteX9" fmla="*/ 74052 w 838823"/>
              <a:gd name="connsiteY9" fmla="*/ 1188720 h 2302625"/>
              <a:gd name="connsiteX10" fmla="*/ 123928 w 838823"/>
              <a:gd name="connsiteY10" fmla="*/ 1105593 h 2302625"/>
              <a:gd name="connsiteX11" fmla="*/ 165492 w 838823"/>
              <a:gd name="connsiteY11" fmla="*/ 1047403 h 2302625"/>
              <a:gd name="connsiteX12" fmla="*/ 182117 w 838823"/>
              <a:gd name="connsiteY12" fmla="*/ 1005840 h 2302625"/>
              <a:gd name="connsiteX13" fmla="*/ 248619 w 838823"/>
              <a:gd name="connsiteY13" fmla="*/ 931025 h 2302625"/>
              <a:gd name="connsiteX14" fmla="*/ 298495 w 838823"/>
              <a:gd name="connsiteY14" fmla="*/ 872836 h 2302625"/>
              <a:gd name="connsiteX15" fmla="*/ 323433 w 838823"/>
              <a:gd name="connsiteY15" fmla="*/ 731520 h 2302625"/>
              <a:gd name="connsiteX16" fmla="*/ 315121 w 838823"/>
              <a:gd name="connsiteY16" fmla="*/ 440574 h 2302625"/>
              <a:gd name="connsiteX17" fmla="*/ 306808 w 838823"/>
              <a:gd name="connsiteY17" fmla="*/ 407323 h 2302625"/>
              <a:gd name="connsiteX18" fmla="*/ 281870 w 838823"/>
              <a:gd name="connsiteY18" fmla="*/ 241069 h 2302625"/>
              <a:gd name="connsiteX19" fmla="*/ 265244 w 838823"/>
              <a:gd name="connsiteY19" fmla="*/ 166254 h 2302625"/>
              <a:gd name="connsiteX20" fmla="*/ 231993 w 838823"/>
              <a:gd name="connsiteY20" fmla="*/ 33251 h 2302625"/>
              <a:gd name="connsiteX21" fmla="*/ 231993 w 838823"/>
              <a:gd name="connsiteY21" fmla="*/ 0 h 2302625"/>
              <a:gd name="connsiteX0" fmla="*/ 838823 w 838823"/>
              <a:gd name="connsiteY0" fmla="*/ 2302625 h 2302625"/>
              <a:gd name="connsiteX1" fmla="*/ 231993 w 838823"/>
              <a:gd name="connsiteY1" fmla="*/ 2003367 h 2302625"/>
              <a:gd name="connsiteX2" fmla="*/ 140553 w 838823"/>
              <a:gd name="connsiteY2" fmla="*/ 1903614 h 2302625"/>
              <a:gd name="connsiteX3" fmla="*/ 90677 w 838823"/>
              <a:gd name="connsiteY3" fmla="*/ 1837113 h 2302625"/>
              <a:gd name="connsiteX4" fmla="*/ 74052 w 838823"/>
              <a:gd name="connsiteY4" fmla="*/ 1803862 h 2302625"/>
              <a:gd name="connsiteX5" fmla="*/ 24175 w 838823"/>
              <a:gd name="connsiteY5" fmla="*/ 1720734 h 2302625"/>
              <a:gd name="connsiteX6" fmla="*/ 15863 w 838823"/>
              <a:gd name="connsiteY6" fmla="*/ 1305098 h 2302625"/>
              <a:gd name="connsiteX7" fmla="*/ 40801 w 838823"/>
              <a:gd name="connsiteY7" fmla="*/ 1246909 h 2302625"/>
              <a:gd name="connsiteX8" fmla="*/ 74052 w 838823"/>
              <a:gd name="connsiteY8" fmla="*/ 1188720 h 2302625"/>
              <a:gd name="connsiteX9" fmla="*/ 123928 w 838823"/>
              <a:gd name="connsiteY9" fmla="*/ 1105593 h 2302625"/>
              <a:gd name="connsiteX10" fmla="*/ 165492 w 838823"/>
              <a:gd name="connsiteY10" fmla="*/ 1047403 h 2302625"/>
              <a:gd name="connsiteX11" fmla="*/ 182117 w 838823"/>
              <a:gd name="connsiteY11" fmla="*/ 1005840 h 2302625"/>
              <a:gd name="connsiteX12" fmla="*/ 248619 w 838823"/>
              <a:gd name="connsiteY12" fmla="*/ 931025 h 2302625"/>
              <a:gd name="connsiteX13" fmla="*/ 298495 w 838823"/>
              <a:gd name="connsiteY13" fmla="*/ 872836 h 2302625"/>
              <a:gd name="connsiteX14" fmla="*/ 323433 w 838823"/>
              <a:gd name="connsiteY14" fmla="*/ 731520 h 2302625"/>
              <a:gd name="connsiteX15" fmla="*/ 315121 w 838823"/>
              <a:gd name="connsiteY15" fmla="*/ 440574 h 2302625"/>
              <a:gd name="connsiteX16" fmla="*/ 306808 w 838823"/>
              <a:gd name="connsiteY16" fmla="*/ 407323 h 2302625"/>
              <a:gd name="connsiteX17" fmla="*/ 281870 w 838823"/>
              <a:gd name="connsiteY17" fmla="*/ 241069 h 2302625"/>
              <a:gd name="connsiteX18" fmla="*/ 265244 w 838823"/>
              <a:gd name="connsiteY18" fmla="*/ 166254 h 2302625"/>
              <a:gd name="connsiteX19" fmla="*/ 231993 w 838823"/>
              <a:gd name="connsiteY19" fmla="*/ 33251 h 2302625"/>
              <a:gd name="connsiteX20" fmla="*/ 231993 w 838823"/>
              <a:gd name="connsiteY20" fmla="*/ 0 h 2302625"/>
              <a:gd name="connsiteX0" fmla="*/ 838823 w 838823"/>
              <a:gd name="connsiteY0" fmla="*/ 2302625 h 2302625"/>
              <a:gd name="connsiteX1" fmla="*/ 231993 w 838823"/>
              <a:gd name="connsiteY1" fmla="*/ 2003367 h 2302625"/>
              <a:gd name="connsiteX2" fmla="*/ 90677 w 838823"/>
              <a:gd name="connsiteY2" fmla="*/ 1837113 h 2302625"/>
              <a:gd name="connsiteX3" fmla="*/ 74052 w 838823"/>
              <a:gd name="connsiteY3" fmla="*/ 1803862 h 2302625"/>
              <a:gd name="connsiteX4" fmla="*/ 24175 w 838823"/>
              <a:gd name="connsiteY4" fmla="*/ 1720734 h 2302625"/>
              <a:gd name="connsiteX5" fmla="*/ 15863 w 838823"/>
              <a:gd name="connsiteY5" fmla="*/ 1305098 h 2302625"/>
              <a:gd name="connsiteX6" fmla="*/ 40801 w 838823"/>
              <a:gd name="connsiteY6" fmla="*/ 1246909 h 2302625"/>
              <a:gd name="connsiteX7" fmla="*/ 74052 w 838823"/>
              <a:gd name="connsiteY7" fmla="*/ 1188720 h 2302625"/>
              <a:gd name="connsiteX8" fmla="*/ 123928 w 838823"/>
              <a:gd name="connsiteY8" fmla="*/ 1105593 h 2302625"/>
              <a:gd name="connsiteX9" fmla="*/ 165492 w 838823"/>
              <a:gd name="connsiteY9" fmla="*/ 1047403 h 2302625"/>
              <a:gd name="connsiteX10" fmla="*/ 182117 w 838823"/>
              <a:gd name="connsiteY10" fmla="*/ 1005840 h 2302625"/>
              <a:gd name="connsiteX11" fmla="*/ 248619 w 838823"/>
              <a:gd name="connsiteY11" fmla="*/ 931025 h 2302625"/>
              <a:gd name="connsiteX12" fmla="*/ 298495 w 838823"/>
              <a:gd name="connsiteY12" fmla="*/ 872836 h 2302625"/>
              <a:gd name="connsiteX13" fmla="*/ 323433 w 838823"/>
              <a:gd name="connsiteY13" fmla="*/ 731520 h 2302625"/>
              <a:gd name="connsiteX14" fmla="*/ 315121 w 838823"/>
              <a:gd name="connsiteY14" fmla="*/ 440574 h 2302625"/>
              <a:gd name="connsiteX15" fmla="*/ 306808 w 838823"/>
              <a:gd name="connsiteY15" fmla="*/ 407323 h 2302625"/>
              <a:gd name="connsiteX16" fmla="*/ 281870 w 838823"/>
              <a:gd name="connsiteY16" fmla="*/ 241069 h 2302625"/>
              <a:gd name="connsiteX17" fmla="*/ 265244 w 838823"/>
              <a:gd name="connsiteY17" fmla="*/ 166254 h 2302625"/>
              <a:gd name="connsiteX18" fmla="*/ 231993 w 838823"/>
              <a:gd name="connsiteY18" fmla="*/ 33251 h 2302625"/>
              <a:gd name="connsiteX19" fmla="*/ 231993 w 838823"/>
              <a:gd name="connsiteY19" fmla="*/ 0 h 2302625"/>
              <a:gd name="connsiteX0" fmla="*/ 838823 w 838823"/>
              <a:gd name="connsiteY0" fmla="*/ 2302625 h 2302625"/>
              <a:gd name="connsiteX1" fmla="*/ 231993 w 838823"/>
              <a:gd name="connsiteY1" fmla="*/ 2003367 h 2302625"/>
              <a:gd name="connsiteX2" fmla="*/ 74052 w 838823"/>
              <a:gd name="connsiteY2" fmla="*/ 1803862 h 2302625"/>
              <a:gd name="connsiteX3" fmla="*/ 24175 w 838823"/>
              <a:gd name="connsiteY3" fmla="*/ 1720734 h 2302625"/>
              <a:gd name="connsiteX4" fmla="*/ 15863 w 838823"/>
              <a:gd name="connsiteY4" fmla="*/ 1305098 h 2302625"/>
              <a:gd name="connsiteX5" fmla="*/ 40801 w 838823"/>
              <a:gd name="connsiteY5" fmla="*/ 1246909 h 2302625"/>
              <a:gd name="connsiteX6" fmla="*/ 74052 w 838823"/>
              <a:gd name="connsiteY6" fmla="*/ 1188720 h 2302625"/>
              <a:gd name="connsiteX7" fmla="*/ 123928 w 838823"/>
              <a:gd name="connsiteY7" fmla="*/ 1105593 h 2302625"/>
              <a:gd name="connsiteX8" fmla="*/ 165492 w 838823"/>
              <a:gd name="connsiteY8" fmla="*/ 1047403 h 2302625"/>
              <a:gd name="connsiteX9" fmla="*/ 182117 w 838823"/>
              <a:gd name="connsiteY9" fmla="*/ 1005840 h 2302625"/>
              <a:gd name="connsiteX10" fmla="*/ 248619 w 838823"/>
              <a:gd name="connsiteY10" fmla="*/ 931025 h 2302625"/>
              <a:gd name="connsiteX11" fmla="*/ 298495 w 838823"/>
              <a:gd name="connsiteY11" fmla="*/ 872836 h 2302625"/>
              <a:gd name="connsiteX12" fmla="*/ 323433 w 838823"/>
              <a:gd name="connsiteY12" fmla="*/ 731520 h 2302625"/>
              <a:gd name="connsiteX13" fmla="*/ 315121 w 838823"/>
              <a:gd name="connsiteY13" fmla="*/ 440574 h 2302625"/>
              <a:gd name="connsiteX14" fmla="*/ 306808 w 838823"/>
              <a:gd name="connsiteY14" fmla="*/ 407323 h 2302625"/>
              <a:gd name="connsiteX15" fmla="*/ 281870 w 838823"/>
              <a:gd name="connsiteY15" fmla="*/ 241069 h 2302625"/>
              <a:gd name="connsiteX16" fmla="*/ 265244 w 838823"/>
              <a:gd name="connsiteY16" fmla="*/ 166254 h 2302625"/>
              <a:gd name="connsiteX17" fmla="*/ 231993 w 838823"/>
              <a:gd name="connsiteY17" fmla="*/ 33251 h 2302625"/>
              <a:gd name="connsiteX18" fmla="*/ 231993 w 838823"/>
              <a:gd name="connsiteY18" fmla="*/ 0 h 2302625"/>
              <a:gd name="connsiteX0" fmla="*/ 838823 w 838823"/>
              <a:gd name="connsiteY0" fmla="*/ 2302625 h 2302625"/>
              <a:gd name="connsiteX1" fmla="*/ 231993 w 838823"/>
              <a:gd name="connsiteY1" fmla="*/ 2003367 h 2302625"/>
              <a:gd name="connsiteX2" fmla="*/ 24175 w 838823"/>
              <a:gd name="connsiteY2" fmla="*/ 1720734 h 2302625"/>
              <a:gd name="connsiteX3" fmla="*/ 15863 w 838823"/>
              <a:gd name="connsiteY3" fmla="*/ 1305098 h 2302625"/>
              <a:gd name="connsiteX4" fmla="*/ 40801 w 838823"/>
              <a:gd name="connsiteY4" fmla="*/ 1246909 h 2302625"/>
              <a:gd name="connsiteX5" fmla="*/ 74052 w 838823"/>
              <a:gd name="connsiteY5" fmla="*/ 1188720 h 2302625"/>
              <a:gd name="connsiteX6" fmla="*/ 123928 w 838823"/>
              <a:gd name="connsiteY6" fmla="*/ 1105593 h 2302625"/>
              <a:gd name="connsiteX7" fmla="*/ 165492 w 838823"/>
              <a:gd name="connsiteY7" fmla="*/ 1047403 h 2302625"/>
              <a:gd name="connsiteX8" fmla="*/ 182117 w 838823"/>
              <a:gd name="connsiteY8" fmla="*/ 1005840 h 2302625"/>
              <a:gd name="connsiteX9" fmla="*/ 248619 w 838823"/>
              <a:gd name="connsiteY9" fmla="*/ 931025 h 2302625"/>
              <a:gd name="connsiteX10" fmla="*/ 298495 w 838823"/>
              <a:gd name="connsiteY10" fmla="*/ 872836 h 2302625"/>
              <a:gd name="connsiteX11" fmla="*/ 323433 w 838823"/>
              <a:gd name="connsiteY11" fmla="*/ 731520 h 2302625"/>
              <a:gd name="connsiteX12" fmla="*/ 315121 w 838823"/>
              <a:gd name="connsiteY12" fmla="*/ 440574 h 2302625"/>
              <a:gd name="connsiteX13" fmla="*/ 306808 w 838823"/>
              <a:gd name="connsiteY13" fmla="*/ 407323 h 2302625"/>
              <a:gd name="connsiteX14" fmla="*/ 281870 w 838823"/>
              <a:gd name="connsiteY14" fmla="*/ 241069 h 2302625"/>
              <a:gd name="connsiteX15" fmla="*/ 265244 w 838823"/>
              <a:gd name="connsiteY15" fmla="*/ 166254 h 2302625"/>
              <a:gd name="connsiteX16" fmla="*/ 231993 w 838823"/>
              <a:gd name="connsiteY16" fmla="*/ 33251 h 2302625"/>
              <a:gd name="connsiteX17" fmla="*/ 231993 w 838823"/>
              <a:gd name="connsiteY17"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118091 w 832986"/>
              <a:gd name="connsiteY5" fmla="*/ 1105593 h 2302625"/>
              <a:gd name="connsiteX6" fmla="*/ 159655 w 832986"/>
              <a:gd name="connsiteY6" fmla="*/ 1047403 h 2302625"/>
              <a:gd name="connsiteX7" fmla="*/ 176280 w 832986"/>
              <a:gd name="connsiteY7" fmla="*/ 1005840 h 2302625"/>
              <a:gd name="connsiteX8" fmla="*/ 242782 w 832986"/>
              <a:gd name="connsiteY8" fmla="*/ 931025 h 2302625"/>
              <a:gd name="connsiteX9" fmla="*/ 292658 w 832986"/>
              <a:gd name="connsiteY9" fmla="*/ 872836 h 2302625"/>
              <a:gd name="connsiteX10" fmla="*/ 317596 w 832986"/>
              <a:gd name="connsiteY10" fmla="*/ 731520 h 2302625"/>
              <a:gd name="connsiteX11" fmla="*/ 309284 w 832986"/>
              <a:gd name="connsiteY11" fmla="*/ 440574 h 2302625"/>
              <a:gd name="connsiteX12" fmla="*/ 300971 w 832986"/>
              <a:gd name="connsiteY12" fmla="*/ 407323 h 2302625"/>
              <a:gd name="connsiteX13" fmla="*/ 276033 w 832986"/>
              <a:gd name="connsiteY13" fmla="*/ 241069 h 2302625"/>
              <a:gd name="connsiteX14" fmla="*/ 259407 w 832986"/>
              <a:gd name="connsiteY14" fmla="*/ 166254 h 2302625"/>
              <a:gd name="connsiteX15" fmla="*/ 226156 w 832986"/>
              <a:gd name="connsiteY15" fmla="*/ 33251 h 2302625"/>
              <a:gd name="connsiteX16" fmla="*/ 226156 w 832986"/>
              <a:gd name="connsiteY16"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159655 w 832986"/>
              <a:gd name="connsiteY5" fmla="*/ 1047403 h 2302625"/>
              <a:gd name="connsiteX6" fmla="*/ 176280 w 832986"/>
              <a:gd name="connsiteY6" fmla="*/ 1005840 h 2302625"/>
              <a:gd name="connsiteX7" fmla="*/ 242782 w 832986"/>
              <a:gd name="connsiteY7" fmla="*/ 931025 h 2302625"/>
              <a:gd name="connsiteX8" fmla="*/ 292658 w 832986"/>
              <a:gd name="connsiteY8" fmla="*/ 872836 h 2302625"/>
              <a:gd name="connsiteX9" fmla="*/ 317596 w 832986"/>
              <a:gd name="connsiteY9" fmla="*/ 731520 h 2302625"/>
              <a:gd name="connsiteX10" fmla="*/ 309284 w 832986"/>
              <a:gd name="connsiteY10" fmla="*/ 440574 h 2302625"/>
              <a:gd name="connsiteX11" fmla="*/ 300971 w 832986"/>
              <a:gd name="connsiteY11" fmla="*/ 407323 h 2302625"/>
              <a:gd name="connsiteX12" fmla="*/ 276033 w 832986"/>
              <a:gd name="connsiteY12" fmla="*/ 241069 h 2302625"/>
              <a:gd name="connsiteX13" fmla="*/ 259407 w 832986"/>
              <a:gd name="connsiteY13" fmla="*/ 166254 h 2302625"/>
              <a:gd name="connsiteX14" fmla="*/ 226156 w 832986"/>
              <a:gd name="connsiteY14" fmla="*/ 33251 h 2302625"/>
              <a:gd name="connsiteX15" fmla="*/ 226156 w 832986"/>
              <a:gd name="connsiteY15"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176280 w 832986"/>
              <a:gd name="connsiteY5" fmla="*/ 1005840 h 2302625"/>
              <a:gd name="connsiteX6" fmla="*/ 242782 w 832986"/>
              <a:gd name="connsiteY6" fmla="*/ 931025 h 2302625"/>
              <a:gd name="connsiteX7" fmla="*/ 292658 w 832986"/>
              <a:gd name="connsiteY7" fmla="*/ 872836 h 2302625"/>
              <a:gd name="connsiteX8" fmla="*/ 317596 w 832986"/>
              <a:gd name="connsiteY8" fmla="*/ 731520 h 2302625"/>
              <a:gd name="connsiteX9" fmla="*/ 309284 w 832986"/>
              <a:gd name="connsiteY9" fmla="*/ 440574 h 2302625"/>
              <a:gd name="connsiteX10" fmla="*/ 300971 w 832986"/>
              <a:gd name="connsiteY10" fmla="*/ 407323 h 2302625"/>
              <a:gd name="connsiteX11" fmla="*/ 276033 w 832986"/>
              <a:gd name="connsiteY11" fmla="*/ 241069 h 2302625"/>
              <a:gd name="connsiteX12" fmla="*/ 259407 w 832986"/>
              <a:gd name="connsiteY12" fmla="*/ 166254 h 2302625"/>
              <a:gd name="connsiteX13" fmla="*/ 226156 w 832986"/>
              <a:gd name="connsiteY13" fmla="*/ 33251 h 2302625"/>
              <a:gd name="connsiteX14" fmla="*/ 226156 w 832986"/>
              <a:gd name="connsiteY14"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242782 w 832986"/>
              <a:gd name="connsiteY5" fmla="*/ 931025 h 2302625"/>
              <a:gd name="connsiteX6" fmla="*/ 292658 w 832986"/>
              <a:gd name="connsiteY6" fmla="*/ 872836 h 2302625"/>
              <a:gd name="connsiteX7" fmla="*/ 317596 w 832986"/>
              <a:gd name="connsiteY7" fmla="*/ 731520 h 2302625"/>
              <a:gd name="connsiteX8" fmla="*/ 309284 w 832986"/>
              <a:gd name="connsiteY8" fmla="*/ 440574 h 2302625"/>
              <a:gd name="connsiteX9" fmla="*/ 300971 w 832986"/>
              <a:gd name="connsiteY9" fmla="*/ 407323 h 2302625"/>
              <a:gd name="connsiteX10" fmla="*/ 276033 w 832986"/>
              <a:gd name="connsiteY10" fmla="*/ 241069 h 2302625"/>
              <a:gd name="connsiteX11" fmla="*/ 259407 w 832986"/>
              <a:gd name="connsiteY11" fmla="*/ 166254 h 2302625"/>
              <a:gd name="connsiteX12" fmla="*/ 226156 w 832986"/>
              <a:gd name="connsiteY12" fmla="*/ 33251 h 2302625"/>
              <a:gd name="connsiteX13" fmla="*/ 226156 w 832986"/>
              <a:gd name="connsiteY13" fmla="*/ 0 h 2302625"/>
              <a:gd name="connsiteX0" fmla="*/ 832986 w 832986"/>
              <a:gd name="connsiteY0" fmla="*/ 2302625 h 2302625"/>
              <a:gd name="connsiteX1" fmla="*/ 226156 w 832986"/>
              <a:gd name="connsiteY1" fmla="*/ 2003367 h 2302625"/>
              <a:gd name="connsiteX2" fmla="*/ 18338 w 832986"/>
              <a:gd name="connsiteY2" fmla="*/ 1720734 h 2302625"/>
              <a:gd name="connsiteX3" fmla="*/ 10026 w 832986"/>
              <a:gd name="connsiteY3" fmla="*/ 1305098 h 2302625"/>
              <a:gd name="connsiteX4" fmla="*/ 68215 w 832986"/>
              <a:gd name="connsiteY4" fmla="*/ 1188720 h 2302625"/>
              <a:gd name="connsiteX5" fmla="*/ 292658 w 832986"/>
              <a:gd name="connsiteY5" fmla="*/ 872836 h 2302625"/>
              <a:gd name="connsiteX6" fmla="*/ 317596 w 832986"/>
              <a:gd name="connsiteY6" fmla="*/ 731520 h 2302625"/>
              <a:gd name="connsiteX7" fmla="*/ 309284 w 832986"/>
              <a:gd name="connsiteY7" fmla="*/ 440574 h 2302625"/>
              <a:gd name="connsiteX8" fmla="*/ 300971 w 832986"/>
              <a:gd name="connsiteY8" fmla="*/ 407323 h 2302625"/>
              <a:gd name="connsiteX9" fmla="*/ 276033 w 832986"/>
              <a:gd name="connsiteY9" fmla="*/ 241069 h 2302625"/>
              <a:gd name="connsiteX10" fmla="*/ 259407 w 832986"/>
              <a:gd name="connsiteY10" fmla="*/ 166254 h 2302625"/>
              <a:gd name="connsiteX11" fmla="*/ 226156 w 832986"/>
              <a:gd name="connsiteY11" fmla="*/ 33251 h 2302625"/>
              <a:gd name="connsiteX12" fmla="*/ 226156 w 832986"/>
              <a:gd name="connsiteY12"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300692 w 824394"/>
              <a:gd name="connsiteY6" fmla="*/ 440574 h 2302625"/>
              <a:gd name="connsiteX7" fmla="*/ 292379 w 824394"/>
              <a:gd name="connsiteY7" fmla="*/ 407323 h 2302625"/>
              <a:gd name="connsiteX8" fmla="*/ 267441 w 824394"/>
              <a:gd name="connsiteY8" fmla="*/ 241069 h 2302625"/>
              <a:gd name="connsiteX9" fmla="*/ 250815 w 824394"/>
              <a:gd name="connsiteY9" fmla="*/ 166254 h 2302625"/>
              <a:gd name="connsiteX10" fmla="*/ 217564 w 824394"/>
              <a:gd name="connsiteY10" fmla="*/ 33251 h 2302625"/>
              <a:gd name="connsiteX11" fmla="*/ 217564 w 824394"/>
              <a:gd name="connsiteY11"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300692 w 824394"/>
              <a:gd name="connsiteY6" fmla="*/ 440574 h 2302625"/>
              <a:gd name="connsiteX7" fmla="*/ 267441 w 824394"/>
              <a:gd name="connsiteY7" fmla="*/ 241069 h 2302625"/>
              <a:gd name="connsiteX8" fmla="*/ 250815 w 824394"/>
              <a:gd name="connsiteY8" fmla="*/ 166254 h 2302625"/>
              <a:gd name="connsiteX9" fmla="*/ 217564 w 824394"/>
              <a:gd name="connsiteY9" fmla="*/ 33251 h 2302625"/>
              <a:gd name="connsiteX10" fmla="*/ 217564 w 824394"/>
              <a:gd name="connsiteY10"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67441 w 824394"/>
              <a:gd name="connsiteY6" fmla="*/ 241069 h 2302625"/>
              <a:gd name="connsiteX7" fmla="*/ 250815 w 824394"/>
              <a:gd name="connsiteY7" fmla="*/ 166254 h 2302625"/>
              <a:gd name="connsiteX8" fmla="*/ 217564 w 824394"/>
              <a:gd name="connsiteY8" fmla="*/ 33251 h 2302625"/>
              <a:gd name="connsiteX9" fmla="*/ 217564 w 824394"/>
              <a:gd name="connsiteY9"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50815 w 824394"/>
              <a:gd name="connsiteY6" fmla="*/ 166254 h 2302625"/>
              <a:gd name="connsiteX7" fmla="*/ 217564 w 824394"/>
              <a:gd name="connsiteY7" fmla="*/ 33251 h 2302625"/>
              <a:gd name="connsiteX8" fmla="*/ 217564 w 824394"/>
              <a:gd name="connsiteY8"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50815 w 824394"/>
              <a:gd name="connsiteY6" fmla="*/ 166254 h 2302625"/>
              <a:gd name="connsiteX7" fmla="*/ 217564 w 824394"/>
              <a:gd name="connsiteY7"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17564 w 824394"/>
              <a:gd name="connsiteY6"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09004 w 824394"/>
              <a:gd name="connsiteY5" fmla="*/ 731520 h 2302625"/>
              <a:gd name="connsiteX6" fmla="*/ 217564 w 824394"/>
              <a:gd name="connsiteY6" fmla="*/ 0 h 2302625"/>
              <a:gd name="connsiteX0" fmla="*/ 824394 w 824394"/>
              <a:gd name="connsiteY0" fmla="*/ 2302625 h 2302625"/>
              <a:gd name="connsiteX1" fmla="*/ 217564 w 824394"/>
              <a:gd name="connsiteY1" fmla="*/ 2003367 h 2302625"/>
              <a:gd name="connsiteX2" fmla="*/ 9746 w 824394"/>
              <a:gd name="connsiteY2" fmla="*/ 1720734 h 2302625"/>
              <a:gd name="connsiteX3" fmla="*/ 59623 w 824394"/>
              <a:gd name="connsiteY3" fmla="*/ 1188720 h 2302625"/>
              <a:gd name="connsiteX4" fmla="*/ 284066 w 824394"/>
              <a:gd name="connsiteY4" fmla="*/ 872836 h 2302625"/>
              <a:gd name="connsiteX5" fmla="*/ 362167 w 824394"/>
              <a:gd name="connsiteY5" fmla="*/ 736836 h 2302625"/>
              <a:gd name="connsiteX6" fmla="*/ 217564 w 824394"/>
              <a:gd name="connsiteY6" fmla="*/ 0 h 2302625"/>
              <a:gd name="connsiteX0" fmla="*/ 826586 w 826586"/>
              <a:gd name="connsiteY0" fmla="*/ 2302625 h 2302625"/>
              <a:gd name="connsiteX1" fmla="*/ 219756 w 826586"/>
              <a:gd name="connsiteY1" fmla="*/ 2003367 h 2302625"/>
              <a:gd name="connsiteX2" fmla="*/ 11938 w 826586"/>
              <a:gd name="connsiteY2" fmla="*/ 1720734 h 2302625"/>
              <a:gd name="connsiteX3" fmla="*/ 61815 w 826586"/>
              <a:gd name="connsiteY3" fmla="*/ 1188720 h 2302625"/>
              <a:gd name="connsiteX4" fmla="*/ 364359 w 826586"/>
              <a:gd name="connsiteY4" fmla="*/ 736836 h 2302625"/>
              <a:gd name="connsiteX5" fmla="*/ 219756 w 826586"/>
              <a:gd name="connsiteY5" fmla="*/ 0 h 2302625"/>
              <a:gd name="connsiteX0" fmla="*/ 800676 w 800676"/>
              <a:gd name="connsiteY0" fmla="*/ 2302625 h 2302625"/>
              <a:gd name="connsiteX1" fmla="*/ 193846 w 800676"/>
              <a:gd name="connsiteY1" fmla="*/ 2003367 h 2302625"/>
              <a:gd name="connsiteX2" fmla="*/ 23242 w 800676"/>
              <a:gd name="connsiteY2" fmla="*/ 1789846 h 2302625"/>
              <a:gd name="connsiteX3" fmla="*/ 35905 w 800676"/>
              <a:gd name="connsiteY3" fmla="*/ 1188720 h 2302625"/>
              <a:gd name="connsiteX4" fmla="*/ 338449 w 800676"/>
              <a:gd name="connsiteY4" fmla="*/ 736836 h 2302625"/>
              <a:gd name="connsiteX5" fmla="*/ 193846 w 800676"/>
              <a:gd name="connsiteY5" fmla="*/ 0 h 2302625"/>
              <a:gd name="connsiteX0" fmla="*/ 813345 w 813345"/>
              <a:gd name="connsiteY0" fmla="*/ 2302625 h 2302625"/>
              <a:gd name="connsiteX1" fmla="*/ 206515 w 813345"/>
              <a:gd name="connsiteY1" fmla="*/ 2003367 h 2302625"/>
              <a:gd name="connsiteX2" fmla="*/ 35911 w 813345"/>
              <a:gd name="connsiteY2" fmla="*/ 1789846 h 2302625"/>
              <a:gd name="connsiteX3" fmla="*/ 27309 w 813345"/>
              <a:gd name="connsiteY3" fmla="*/ 1342892 h 2302625"/>
              <a:gd name="connsiteX4" fmla="*/ 351118 w 813345"/>
              <a:gd name="connsiteY4" fmla="*/ 736836 h 2302625"/>
              <a:gd name="connsiteX5" fmla="*/ 206515 w 813345"/>
              <a:gd name="connsiteY5" fmla="*/ 0 h 2302625"/>
              <a:gd name="connsiteX0" fmla="*/ 812182 w 812182"/>
              <a:gd name="connsiteY0" fmla="*/ 2302625 h 2302625"/>
              <a:gd name="connsiteX1" fmla="*/ 205352 w 812182"/>
              <a:gd name="connsiteY1" fmla="*/ 2003367 h 2302625"/>
              <a:gd name="connsiteX2" fmla="*/ 34748 w 812182"/>
              <a:gd name="connsiteY2" fmla="*/ 1789846 h 2302625"/>
              <a:gd name="connsiteX3" fmla="*/ 26146 w 812182"/>
              <a:gd name="connsiteY3" fmla="*/ 1342892 h 2302625"/>
              <a:gd name="connsiteX4" fmla="*/ 334006 w 812182"/>
              <a:gd name="connsiteY4" fmla="*/ 747469 h 2302625"/>
              <a:gd name="connsiteX5" fmla="*/ 205352 w 812182"/>
              <a:gd name="connsiteY5" fmla="*/ 0 h 2302625"/>
              <a:gd name="connsiteX0" fmla="*/ 812182 w 812182"/>
              <a:gd name="connsiteY0" fmla="*/ 2302625 h 2302625"/>
              <a:gd name="connsiteX1" fmla="*/ 205352 w 812182"/>
              <a:gd name="connsiteY1" fmla="*/ 2003367 h 2302625"/>
              <a:gd name="connsiteX2" fmla="*/ 34748 w 812182"/>
              <a:gd name="connsiteY2" fmla="*/ 1789846 h 2302625"/>
              <a:gd name="connsiteX3" fmla="*/ 26146 w 812182"/>
              <a:gd name="connsiteY3" fmla="*/ 1342892 h 2302625"/>
              <a:gd name="connsiteX4" fmla="*/ 334006 w 812182"/>
              <a:gd name="connsiteY4" fmla="*/ 747469 h 2302625"/>
              <a:gd name="connsiteX5" fmla="*/ 205352 w 812182"/>
              <a:gd name="connsiteY5" fmla="*/ 0 h 2302625"/>
              <a:gd name="connsiteX0" fmla="*/ 812182 w 812182"/>
              <a:gd name="connsiteY0" fmla="*/ 2302625 h 2302625"/>
              <a:gd name="connsiteX1" fmla="*/ 343575 w 812182"/>
              <a:gd name="connsiteY1" fmla="*/ 2109692 h 2302625"/>
              <a:gd name="connsiteX2" fmla="*/ 34748 w 812182"/>
              <a:gd name="connsiteY2" fmla="*/ 1789846 h 2302625"/>
              <a:gd name="connsiteX3" fmla="*/ 26146 w 812182"/>
              <a:gd name="connsiteY3" fmla="*/ 1342892 h 2302625"/>
              <a:gd name="connsiteX4" fmla="*/ 334006 w 812182"/>
              <a:gd name="connsiteY4" fmla="*/ 747469 h 2302625"/>
              <a:gd name="connsiteX5" fmla="*/ 205352 w 812182"/>
              <a:gd name="connsiteY5" fmla="*/ 0 h 2302625"/>
              <a:gd name="connsiteX0" fmla="*/ 812182 w 812182"/>
              <a:gd name="connsiteY0" fmla="*/ 2265411 h 2265411"/>
              <a:gd name="connsiteX1" fmla="*/ 343575 w 812182"/>
              <a:gd name="connsiteY1" fmla="*/ 2072478 h 2265411"/>
              <a:gd name="connsiteX2" fmla="*/ 34748 w 812182"/>
              <a:gd name="connsiteY2" fmla="*/ 1752632 h 2265411"/>
              <a:gd name="connsiteX3" fmla="*/ 26146 w 812182"/>
              <a:gd name="connsiteY3" fmla="*/ 1305678 h 2265411"/>
              <a:gd name="connsiteX4" fmla="*/ 334006 w 812182"/>
              <a:gd name="connsiteY4" fmla="*/ 710255 h 2265411"/>
              <a:gd name="connsiteX5" fmla="*/ 242566 w 812182"/>
              <a:gd name="connsiteY5" fmla="*/ 0 h 2265411"/>
              <a:gd name="connsiteX0" fmla="*/ 812182 w 812182"/>
              <a:gd name="connsiteY0" fmla="*/ 2265411 h 2265411"/>
              <a:gd name="connsiteX1" fmla="*/ 343575 w 812182"/>
              <a:gd name="connsiteY1" fmla="*/ 2072478 h 2265411"/>
              <a:gd name="connsiteX2" fmla="*/ 34748 w 812182"/>
              <a:gd name="connsiteY2" fmla="*/ 1752632 h 2265411"/>
              <a:gd name="connsiteX3" fmla="*/ 26146 w 812182"/>
              <a:gd name="connsiteY3" fmla="*/ 1305678 h 2265411"/>
              <a:gd name="connsiteX4" fmla="*/ 334006 w 812182"/>
              <a:gd name="connsiteY4" fmla="*/ 710255 h 2265411"/>
              <a:gd name="connsiteX5" fmla="*/ 242566 w 812182"/>
              <a:gd name="connsiteY5" fmla="*/ 0 h 2265411"/>
              <a:gd name="connsiteX0" fmla="*/ 812182 w 812182"/>
              <a:gd name="connsiteY0" fmla="*/ 2265411 h 2265411"/>
              <a:gd name="connsiteX1" fmla="*/ 343575 w 812182"/>
              <a:gd name="connsiteY1" fmla="*/ 2072478 h 2265411"/>
              <a:gd name="connsiteX2" fmla="*/ 34748 w 812182"/>
              <a:gd name="connsiteY2" fmla="*/ 1752632 h 2265411"/>
              <a:gd name="connsiteX3" fmla="*/ 26146 w 812182"/>
              <a:gd name="connsiteY3" fmla="*/ 1305678 h 2265411"/>
              <a:gd name="connsiteX4" fmla="*/ 334006 w 812182"/>
              <a:gd name="connsiteY4" fmla="*/ 710255 h 2265411"/>
              <a:gd name="connsiteX5" fmla="*/ 242566 w 812182"/>
              <a:gd name="connsiteY5" fmla="*/ 0 h 2265411"/>
              <a:gd name="connsiteX0" fmla="*/ 812182 w 812182"/>
              <a:gd name="connsiteY0" fmla="*/ 2286677 h 2286677"/>
              <a:gd name="connsiteX1" fmla="*/ 343575 w 812182"/>
              <a:gd name="connsiteY1" fmla="*/ 2093744 h 2286677"/>
              <a:gd name="connsiteX2" fmla="*/ 34748 w 812182"/>
              <a:gd name="connsiteY2" fmla="*/ 1773898 h 2286677"/>
              <a:gd name="connsiteX3" fmla="*/ 26146 w 812182"/>
              <a:gd name="connsiteY3" fmla="*/ 1326944 h 2286677"/>
              <a:gd name="connsiteX4" fmla="*/ 334006 w 812182"/>
              <a:gd name="connsiteY4" fmla="*/ 731521 h 2286677"/>
              <a:gd name="connsiteX5" fmla="*/ 215984 w 812182"/>
              <a:gd name="connsiteY5" fmla="*/ 0 h 2286677"/>
              <a:gd name="connsiteX0" fmla="*/ 812182 w 812182"/>
              <a:gd name="connsiteY0" fmla="*/ 2297309 h 2297309"/>
              <a:gd name="connsiteX1" fmla="*/ 343575 w 812182"/>
              <a:gd name="connsiteY1" fmla="*/ 2104376 h 2297309"/>
              <a:gd name="connsiteX2" fmla="*/ 34748 w 812182"/>
              <a:gd name="connsiteY2" fmla="*/ 1784530 h 2297309"/>
              <a:gd name="connsiteX3" fmla="*/ 26146 w 812182"/>
              <a:gd name="connsiteY3" fmla="*/ 1337576 h 2297309"/>
              <a:gd name="connsiteX4" fmla="*/ 334006 w 812182"/>
              <a:gd name="connsiteY4" fmla="*/ 742153 h 2297309"/>
              <a:gd name="connsiteX5" fmla="*/ 237249 w 812182"/>
              <a:gd name="connsiteY5" fmla="*/ 0 h 2297309"/>
              <a:gd name="connsiteX0" fmla="*/ 593818 w 593818"/>
              <a:gd name="connsiteY0" fmla="*/ 2297309 h 2297309"/>
              <a:gd name="connsiteX1" fmla="*/ 343575 w 593818"/>
              <a:gd name="connsiteY1" fmla="*/ 2104376 h 2297309"/>
              <a:gd name="connsiteX2" fmla="*/ 34748 w 593818"/>
              <a:gd name="connsiteY2" fmla="*/ 1784530 h 2297309"/>
              <a:gd name="connsiteX3" fmla="*/ 26146 w 593818"/>
              <a:gd name="connsiteY3" fmla="*/ 1337576 h 2297309"/>
              <a:gd name="connsiteX4" fmla="*/ 334006 w 593818"/>
              <a:gd name="connsiteY4" fmla="*/ 742153 h 2297309"/>
              <a:gd name="connsiteX5" fmla="*/ 237249 w 593818"/>
              <a:gd name="connsiteY5" fmla="*/ 0 h 2297309"/>
              <a:gd name="connsiteX0" fmla="*/ 593818 w 593818"/>
              <a:gd name="connsiteY0" fmla="*/ 2297309 h 2297309"/>
              <a:gd name="connsiteX1" fmla="*/ 220745 w 593818"/>
              <a:gd name="connsiteY1" fmla="*/ 2179439 h 2297309"/>
              <a:gd name="connsiteX2" fmla="*/ 34748 w 593818"/>
              <a:gd name="connsiteY2" fmla="*/ 1784530 h 2297309"/>
              <a:gd name="connsiteX3" fmla="*/ 26146 w 593818"/>
              <a:gd name="connsiteY3" fmla="*/ 1337576 h 2297309"/>
              <a:gd name="connsiteX4" fmla="*/ 334006 w 593818"/>
              <a:gd name="connsiteY4" fmla="*/ 742153 h 2297309"/>
              <a:gd name="connsiteX5" fmla="*/ 237249 w 593818"/>
              <a:gd name="connsiteY5" fmla="*/ 0 h 2297309"/>
              <a:gd name="connsiteX0" fmla="*/ 583344 w 583344"/>
              <a:gd name="connsiteY0" fmla="*/ 2297309 h 2297309"/>
              <a:gd name="connsiteX1" fmla="*/ 210271 w 583344"/>
              <a:gd name="connsiteY1" fmla="*/ 2179439 h 2297309"/>
              <a:gd name="connsiteX2" fmla="*/ 58393 w 583344"/>
              <a:gd name="connsiteY2" fmla="*/ 1777706 h 2297309"/>
              <a:gd name="connsiteX3" fmla="*/ 15672 w 583344"/>
              <a:gd name="connsiteY3" fmla="*/ 1337576 h 2297309"/>
              <a:gd name="connsiteX4" fmla="*/ 323532 w 583344"/>
              <a:gd name="connsiteY4" fmla="*/ 742153 h 2297309"/>
              <a:gd name="connsiteX5" fmla="*/ 226775 w 583344"/>
              <a:gd name="connsiteY5" fmla="*/ 0 h 2297309"/>
              <a:gd name="connsiteX0" fmla="*/ 599207 w 599207"/>
              <a:gd name="connsiteY0" fmla="*/ 2297309 h 2297309"/>
              <a:gd name="connsiteX1" fmla="*/ 74256 w 599207"/>
              <a:gd name="connsiteY1" fmla="*/ 1777706 h 2297309"/>
              <a:gd name="connsiteX2" fmla="*/ 31535 w 599207"/>
              <a:gd name="connsiteY2" fmla="*/ 1337576 h 2297309"/>
              <a:gd name="connsiteX3" fmla="*/ 339395 w 599207"/>
              <a:gd name="connsiteY3" fmla="*/ 742153 h 2297309"/>
              <a:gd name="connsiteX4" fmla="*/ 242638 w 599207"/>
              <a:gd name="connsiteY4" fmla="*/ 0 h 2297309"/>
              <a:gd name="connsiteX0" fmla="*/ 380843 w 380843"/>
              <a:gd name="connsiteY0" fmla="*/ 2310957 h 2310957"/>
              <a:gd name="connsiteX1" fmla="*/ 74256 w 380843"/>
              <a:gd name="connsiteY1" fmla="*/ 1777706 h 2310957"/>
              <a:gd name="connsiteX2" fmla="*/ 31535 w 380843"/>
              <a:gd name="connsiteY2" fmla="*/ 1337576 h 2310957"/>
              <a:gd name="connsiteX3" fmla="*/ 339395 w 380843"/>
              <a:gd name="connsiteY3" fmla="*/ 742153 h 2310957"/>
              <a:gd name="connsiteX4" fmla="*/ 242638 w 380843"/>
              <a:gd name="connsiteY4" fmla="*/ 0 h 2310957"/>
              <a:gd name="connsiteX0" fmla="*/ 1012867 w 1012867"/>
              <a:gd name="connsiteY0" fmla="*/ 2310957 h 2310957"/>
              <a:gd name="connsiteX1" fmla="*/ 10244 w 1012867"/>
              <a:gd name="connsiteY1" fmla="*/ 1777706 h 2310957"/>
              <a:gd name="connsiteX2" fmla="*/ 663559 w 1012867"/>
              <a:gd name="connsiteY2" fmla="*/ 1337576 h 2310957"/>
              <a:gd name="connsiteX3" fmla="*/ 971419 w 1012867"/>
              <a:gd name="connsiteY3" fmla="*/ 742153 h 2310957"/>
              <a:gd name="connsiteX4" fmla="*/ 874662 w 1012867"/>
              <a:gd name="connsiteY4" fmla="*/ 0 h 2310957"/>
              <a:gd name="connsiteX0" fmla="*/ 1050696 w 1051099"/>
              <a:gd name="connsiteY0" fmla="*/ 2310957 h 2310957"/>
              <a:gd name="connsiteX1" fmla="*/ 48073 w 1051099"/>
              <a:gd name="connsiteY1" fmla="*/ 1777706 h 2310957"/>
              <a:gd name="connsiteX2" fmla="*/ 162302 w 1051099"/>
              <a:gd name="connsiteY2" fmla="*/ 1310280 h 2310957"/>
              <a:gd name="connsiteX3" fmla="*/ 1009248 w 1051099"/>
              <a:gd name="connsiteY3" fmla="*/ 742153 h 2310957"/>
              <a:gd name="connsiteX4" fmla="*/ 912491 w 1051099"/>
              <a:gd name="connsiteY4" fmla="*/ 0 h 2310957"/>
              <a:gd name="connsiteX0" fmla="*/ 1033751 w 1033751"/>
              <a:gd name="connsiteY0" fmla="*/ 2310957 h 2310957"/>
              <a:gd name="connsiteX1" fmla="*/ 31128 w 1033751"/>
              <a:gd name="connsiteY1" fmla="*/ 1777706 h 2310957"/>
              <a:gd name="connsiteX2" fmla="*/ 145357 w 1033751"/>
              <a:gd name="connsiteY2" fmla="*/ 1310280 h 2310957"/>
              <a:gd name="connsiteX3" fmla="*/ 412273 w 1033751"/>
              <a:gd name="connsiteY3" fmla="*/ 742153 h 2310957"/>
              <a:gd name="connsiteX4" fmla="*/ 895546 w 1033751"/>
              <a:gd name="connsiteY4" fmla="*/ 0 h 2310957"/>
              <a:gd name="connsiteX0" fmla="*/ 1033751 w 1033751"/>
              <a:gd name="connsiteY0" fmla="*/ 2351900 h 2351900"/>
              <a:gd name="connsiteX1" fmla="*/ 31128 w 1033751"/>
              <a:gd name="connsiteY1" fmla="*/ 1818649 h 2351900"/>
              <a:gd name="connsiteX2" fmla="*/ 145357 w 1033751"/>
              <a:gd name="connsiteY2" fmla="*/ 1351223 h 2351900"/>
              <a:gd name="connsiteX3" fmla="*/ 412273 w 1033751"/>
              <a:gd name="connsiteY3" fmla="*/ 783096 h 2351900"/>
              <a:gd name="connsiteX4" fmla="*/ 329164 w 1033751"/>
              <a:gd name="connsiteY4" fmla="*/ 0 h 2351900"/>
              <a:gd name="connsiteX0" fmla="*/ 1033751 w 1033751"/>
              <a:gd name="connsiteY0" fmla="*/ 2351900 h 2351900"/>
              <a:gd name="connsiteX1" fmla="*/ 31128 w 1033751"/>
              <a:gd name="connsiteY1" fmla="*/ 1818649 h 2351900"/>
              <a:gd name="connsiteX2" fmla="*/ 145357 w 1033751"/>
              <a:gd name="connsiteY2" fmla="*/ 1351223 h 2351900"/>
              <a:gd name="connsiteX3" fmla="*/ 412273 w 1033751"/>
              <a:gd name="connsiteY3" fmla="*/ 783096 h 2351900"/>
              <a:gd name="connsiteX4" fmla="*/ 329164 w 1033751"/>
              <a:gd name="connsiteY4" fmla="*/ 0 h 2351900"/>
              <a:gd name="connsiteX0" fmla="*/ 1033751 w 1033751"/>
              <a:gd name="connsiteY0" fmla="*/ 2351900 h 2351900"/>
              <a:gd name="connsiteX1" fmla="*/ 31128 w 1033751"/>
              <a:gd name="connsiteY1" fmla="*/ 1818649 h 2351900"/>
              <a:gd name="connsiteX2" fmla="*/ 145357 w 1033751"/>
              <a:gd name="connsiteY2" fmla="*/ 1351223 h 2351900"/>
              <a:gd name="connsiteX3" fmla="*/ 412273 w 1033751"/>
              <a:gd name="connsiteY3" fmla="*/ 783096 h 2351900"/>
              <a:gd name="connsiteX4" fmla="*/ 329164 w 1033751"/>
              <a:gd name="connsiteY4" fmla="*/ 0 h 2351900"/>
              <a:gd name="connsiteX0" fmla="*/ 1033751 w 1033751"/>
              <a:gd name="connsiteY0" fmla="*/ 2351900 h 2351900"/>
              <a:gd name="connsiteX1" fmla="*/ 31128 w 1033751"/>
              <a:gd name="connsiteY1" fmla="*/ 1818649 h 2351900"/>
              <a:gd name="connsiteX2" fmla="*/ 145357 w 1033751"/>
              <a:gd name="connsiteY2" fmla="*/ 1351223 h 2351900"/>
              <a:gd name="connsiteX3" fmla="*/ 412273 w 1033751"/>
              <a:gd name="connsiteY3" fmla="*/ 783096 h 2351900"/>
              <a:gd name="connsiteX4" fmla="*/ 329164 w 1033751"/>
              <a:gd name="connsiteY4" fmla="*/ 0 h 2351900"/>
              <a:gd name="connsiteX0" fmla="*/ 1007939 w 1007939"/>
              <a:gd name="connsiteY0" fmla="*/ 2351900 h 2351900"/>
              <a:gd name="connsiteX1" fmla="*/ 5316 w 1007939"/>
              <a:gd name="connsiteY1" fmla="*/ 1818649 h 2351900"/>
              <a:gd name="connsiteX2" fmla="*/ 119545 w 1007939"/>
              <a:gd name="connsiteY2" fmla="*/ 1351223 h 2351900"/>
              <a:gd name="connsiteX3" fmla="*/ 386461 w 1007939"/>
              <a:gd name="connsiteY3" fmla="*/ 783096 h 2351900"/>
              <a:gd name="connsiteX4" fmla="*/ 303352 w 1007939"/>
              <a:gd name="connsiteY4" fmla="*/ 0 h 2351900"/>
              <a:gd name="connsiteX0" fmla="*/ 1003047 w 1003047"/>
              <a:gd name="connsiteY0" fmla="*/ 2351900 h 2351900"/>
              <a:gd name="connsiteX1" fmla="*/ 424 w 1003047"/>
              <a:gd name="connsiteY1" fmla="*/ 1818649 h 2351900"/>
              <a:gd name="connsiteX2" fmla="*/ 114653 w 1003047"/>
              <a:gd name="connsiteY2" fmla="*/ 1351223 h 2351900"/>
              <a:gd name="connsiteX3" fmla="*/ 381569 w 1003047"/>
              <a:gd name="connsiteY3" fmla="*/ 783096 h 2351900"/>
              <a:gd name="connsiteX4" fmla="*/ 298460 w 1003047"/>
              <a:gd name="connsiteY4" fmla="*/ 0 h 2351900"/>
              <a:gd name="connsiteX0" fmla="*/ 1002919 w 1002919"/>
              <a:gd name="connsiteY0" fmla="*/ 2351900 h 2351900"/>
              <a:gd name="connsiteX1" fmla="*/ 296 w 1002919"/>
              <a:gd name="connsiteY1" fmla="*/ 1818649 h 2351900"/>
              <a:gd name="connsiteX2" fmla="*/ 114525 w 1002919"/>
              <a:gd name="connsiteY2" fmla="*/ 1351223 h 2351900"/>
              <a:gd name="connsiteX3" fmla="*/ 381441 w 1002919"/>
              <a:gd name="connsiteY3" fmla="*/ 783096 h 2351900"/>
              <a:gd name="connsiteX4" fmla="*/ 298332 w 1002919"/>
              <a:gd name="connsiteY4" fmla="*/ 0 h 2351900"/>
              <a:gd name="connsiteX0" fmla="*/ 1003012 w 1003012"/>
              <a:gd name="connsiteY0" fmla="*/ 2351900 h 2351900"/>
              <a:gd name="connsiteX1" fmla="*/ 389 w 1003012"/>
              <a:gd name="connsiteY1" fmla="*/ 1818649 h 2351900"/>
              <a:gd name="connsiteX2" fmla="*/ 114618 w 1003012"/>
              <a:gd name="connsiteY2" fmla="*/ 1351223 h 2351900"/>
              <a:gd name="connsiteX3" fmla="*/ 347414 w 1003012"/>
              <a:gd name="connsiteY3" fmla="*/ 789920 h 2351900"/>
              <a:gd name="connsiteX4" fmla="*/ 298425 w 1003012"/>
              <a:gd name="connsiteY4" fmla="*/ 0 h 235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012" h="2351900">
                <a:moveTo>
                  <a:pt x="1003012" y="2351900"/>
                </a:moveTo>
                <a:cubicBezTo>
                  <a:pt x="777641" y="2052581"/>
                  <a:pt x="6291" y="2135553"/>
                  <a:pt x="389" y="1818649"/>
                </a:cubicBezTo>
                <a:cubicBezTo>
                  <a:pt x="-5513" y="1501745"/>
                  <a:pt x="56781" y="1522678"/>
                  <a:pt x="114618" y="1351223"/>
                </a:cubicBezTo>
                <a:cubicBezTo>
                  <a:pt x="172455" y="1179768"/>
                  <a:pt x="316780" y="1015124"/>
                  <a:pt x="347414" y="789920"/>
                </a:cubicBezTo>
                <a:cubicBezTo>
                  <a:pt x="378049" y="564716"/>
                  <a:pt x="328108" y="396948"/>
                  <a:pt x="298425" y="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07" name="Freeform: Shape 206">
            <a:extLst>
              <a:ext uri="{FF2B5EF4-FFF2-40B4-BE49-F238E27FC236}">
                <a16:creationId xmlns:a16="http://schemas.microsoft.com/office/drawing/2014/main" id="{18700CF4-0051-1975-EB28-F21FE6AD3CD4}"/>
              </a:ext>
            </a:extLst>
          </p:cNvPr>
          <p:cNvSpPr/>
          <p:nvPr/>
        </p:nvSpPr>
        <p:spPr bwMode="auto">
          <a:xfrm>
            <a:off x="3198180" y="2393932"/>
            <a:ext cx="920810" cy="2268507"/>
          </a:xfrm>
          <a:custGeom>
            <a:avLst/>
            <a:gdLst>
              <a:gd name="connsiteX0" fmla="*/ 648415 w 1699992"/>
              <a:gd name="connsiteY0" fmla="*/ 2302626 h 2302626"/>
              <a:gd name="connsiteX1" fmla="*/ 689978 w 1699992"/>
              <a:gd name="connsiteY1" fmla="*/ 2294313 h 2302626"/>
              <a:gd name="connsiteX2" fmla="*/ 723229 w 1699992"/>
              <a:gd name="connsiteY2" fmla="*/ 2269375 h 2302626"/>
              <a:gd name="connsiteX3" fmla="*/ 822982 w 1699992"/>
              <a:gd name="connsiteY3" fmla="*/ 2211186 h 2302626"/>
              <a:gd name="connsiteX4" fmla="*/ 906109 w 1699992"/>
              <a:gd name="connsiteY4" fmla="*/ 2169622 h 2302626"/>
              <a:gd name="connsiteX5" fmla="*/ 972611 w 1699992"/>
              <a:gd name="connsiteY5" fmla="*/ 2144684 h 2302626"/>
              <a:gd name="connsiteX6" fmla="*/ 997549 w 1699992"/>
              <a:gd name="connsiteY6" fmla="*/ 2136371 h 2302626"/>
              <a:gd name="connsiteX7" fmla="*/ 1064051 w 1699992"/>
              <a:gd name="connsiteY7" fmla="*/ 2111433 h 2302626"/>
              <a:gd name="connsiteX8" fmla="*/ 1122240 w 1699992"/>
              <a:gd name="connsiteY8" fmla="*/ 2094808 h 2302626"/>
              <a:gd name="connsiteX9" fmla="*/ 1271869 w 1699992"/>
              <a:gd name="connsiteY9" fmla="*/ 1995055 h 2302626"/>
              <a:gd name="connsiteX10" fmla="*/ 1321746 w 1699992"/>
              <a:gd name="connsiteY10" fmla="*/ 1870364 h 2302626"/>
              <a:gd name="connsiteX11" fmla="*/ 1338371 w 1699992"/>
              <a:gd name="connsiteY11" fmla="*/ 1820488 h 2302626"/>
              <a:gd name="connsiteX12" fmla="*/ 1354996 w 1699992"/>
              <a:gd name="connsiteY12" fmla="*/ 1712422 h 2302626"/>
              <a:gd name="connsiteX13" fmla="*/ 1388247 w 1699992"/>
              <a:gd name="connsiteY13" fmla="*/ 1188720 h 2302626"/>
              <a:gd name="connsiteX14" fmla="*/ 1438124 w 1699992"/>
              <a:gd name="connsiteY14" fmla="*/ 1113906 h 2302626"/>
              <a:gd name="connsiteX15" fmla="*/ 1537876 w 1699992"/>
              <a:gd name="connsiteY15" fmla="*/ 1072342 h 2302626"/>
              <a:gd name="connsiteX16" fmla="*/ 1662567 w 1699992"/>
              <a:gd name="connsiteY16" fmla="*/ 964277 h 2302626"/>
              <a:gd name="connsiteX17" fmla="*/ 1679193 w 1699992"/>
              <a:gd name="connsiteY17" fmla="*/ 906088 h 2302626"/>
              <a:gd name="connsiteX18" fmla="*/ 1695818 w 1699992"/>
              <a:gd name="connsiteY18" fmla="*/ 773084 h 2302626"/>
              <a:gd name="connsiteX19" fmla="*/ 1687506 w 1699992"/>
              <a:gd name="connsiteY19" fmla="*/ 640080 h 2302626"/>
              <a:gd name="connsiteX20" fmla="*/ 1679193 w 1699992"/>
              <a:gd name="connsiteY20" fmla="*/ 573578 h 2302626"/>
              <a:gd name="connsiteX21" fmla="*/ 1629316 w 1699992"/>
              <a:gd name="connsiteY21" fmla="*/ 274320 h 2302626"/>
              <a:gd name="connsiteX22" fmla="*/ 1587753 w 1699992"/>
              <a:gd name="connsiteY22" fmla="*/ 266008 h 2302626"/>
              <a:gd name="connsiteX23" fmla="*/ 814669 w 1699992"/>
              <a:gd name="connsiteY23" fmla="*/ 315884 h 2302626"/>
              <a:gd name="connsiteX24" fmla="*/ 698291 w 1699992"/>
              <a:gd name="connsiteY24" fmla="*/ 382386 h 2302626"/>
              <a:gd name="connsiteX25" fmla="*/ 673353 w 1699992"/>
              <a:gd name="connsiteY25" fmla="*/ 415637 h 2302626"/>
              <a:gd name="connsiteX26" fmla="*/ 640102 w 1699992"/>
              <a:gd name="connsiteY26" fmla="*/ 498764 h 2302626"/>
              <a:gd name="connsiteX27" fmla="*/ 606851 w 1699992"/>
              <a:gd name="connsiteY27" fmla="*/ 548640 h 2302626"/>
              <a:gd name="connsiteX28" fmla="*/ 590226 w 1699992"/>
              <a:gd name="connsiteY28" fmla="*/ 573578 h 2302626"/>
              <a:gd name="connsiteX29" fmla="*/ 532036 w 1699992"/>
              <a:gd name="connsiteY29" fmla="*/ 615142 h 2302626"/>
              <a:gd name="connsiteX30" fmla="*/ 465535 w 1699992"/>
              <a:gd name="connsiteY30" fmla="*/ 648393 h 2302626"/>
              <a:gd name="connsiteX31" fmla="*/ 349156 w 1699992"/>
              <a:gd name="connsiteY31" fmla="*/ 665018 h 2302626"/>
              <a:gd name="connsiteX32" fmla="*/ 307593 w 1699992"/>
              <a:gd name="connsiteY32" fmla="*/ 673331 h 2302626"/>
              <a:gd name="connsiteX33" fmla="*/ 216153 w 1699992"/>
              <a:gd name="connsiteY33" fmla="*/ 656706 h 2302626"/>
              <a:gd name="connsiteX34" fmla="*/ 141338 w 1699992"/>
              <a:gd name="connsiteY34" fmla="*/ 615142 h 2302626"/>
              <a:gd name="connsiteX35" fmla="*/ 108087 w 1699992"/>
              <a:gd name="connsiteY35" fmla="*/ 565266 h 2302626"/>
              <a:gd name="connsiteX36" fmla="*/ 91462 w 1699992"/>
              <a:gd name="connsiteY36" fmla="*/ 540328 h 2302626"/>
              <a:gd name="connsiteX37" fmla="*/ 66524 w 1699992"/>
              <a:gd name="connsiteY37" fmla="*/ 415637 h 2302626"/>
              <a:gd name="connsiteX38" fmla="*/ 58211 w 1699992"/>
              <a:gd name="connsiteY38" fmla="*/ 374073 h 2302626"/>
              <a:gd name="connsiteX39" fmla="*/ 33273 w 1699992"/>
              <a:gd name="connsiteY39" fmla="*/ 191193 h 2302626"/>
              <a:gd name="connsiteX40" fmla="*/ 24960 w 1699992"/>
              <a:gd name="connsiteY40" fmla="*/ 141317 h 2302626"/>
              <a:gd name="connsiteX41" fmla="*/ 16647 w 1699992"/>
              <a:gd name="connsiteY41" fmla="*/ 74815 h 2302626"/>
              <a:gd name="connsiteX42" fmla="*/ 8335 w 1699992"/>
              <a:gd name="connsiteY42" fmla="*/ 33251 h 2302626"/>
              <a:gd name="connsiteX43" fmla="*/ 22 w 1699992"/>
              <a:gd name="connsiteY43" fmla="*/ 0 h 2302626"/>
              <a:gd name="connsiteX0" fmla="*/ 648415 w 1699992"/>
              <a:gd name="connsiteY0" fmla="*/ 2302626 h 2303159"/>
              <a:gd name="connsiteX1" fmla="*/ 689978 w 1699992"/>
              <a:gd name="connsiteY1" fmla="*/ 2294313 h 2303159"/>
              <a:gd name="connsiteX2" fmla="*/ 822982 w 1699992"/>
              <a:gd name="connsiteY2" fmla="*/ 2211186 h 2303159"/>
              <a:gd name="connsiteX3" fmla="*/ 906109 w 1699992"/>
              <a:gd name="connsiteY3" fmla="*/ 2169622 h 2303159"/>
              <a:gd name="connsiteX4" fmla="*/ 972611 w 1699992"/>
              <a:gd name="connsiteY4" fmla="*/ 2144684 h 2303159"/>
              <a:gd name="connsiteX5" fmla="*/ 997549 w 1699992"/>
              <a:gd name="connsiteY5" fmla="*/ 2136371 h 2303159"/>
              <a:gd name="connsiteX6" fmla="*/ 1064051 w 1699992"/>
              <a:gd name="connsiteY6" fmla="*/ 2111433 h 2303159"/>
              <a:gd name="connsiteX7" fmla="*/ 1122240 w 1699992"/>
              <a:gd name="connsiteY7" fmla="*/ 2094808 h 2303159"/>
              <a:gd name="connsiteX8" fmla="*/ 1271869 w 1699992"/>
              <a:gd name="connsiteY8" fmla="*/ 1995055 h 2303159"/>
              <a:gd name="connsiteX9" fmla="*/ 1321746 w 1699992"/>
              <a:gd name="connsiteY9" fmla="*/ 1870364 h 2303159"/>
              <a:gd name="connsiteX10" fmla="*/ 1338371 w 1699992"/>
              <a:gd name="connsiteY10" fmla="*/ 1820488 h 2303159"/>
              <a:gd name="connsiteX11" fmla="*/ 1354996 w 1699992"/>
              <a:gd name="connsiteY11" fmla="*/ 1712422 h 2303159"/>
              <a:gd name="connsiteX12" fmla="*/ 1388247 w 1699992"/>
              <a:gd name="connsiteY12" fmla="*/ 1188720 h 2303159"/>
              <a:gd name="connsiteX13" fmla="*/ 1438124 w 1699992"/>
              <a:gd name="connsiteY13" fmla="*/ 1113906 h 2303159"/>
              <a:gd name="connsiteX14" fmla="*/ 1537876 w 1699992"/>
              <a:gd name="connsiteY14" fmla="*/ 1072342 h 2303159"/>
              <a:gd name="connsiteX15" fmla="*/ 1662567 w 1699992"/>
              <a:gd name="connsiteY15" fmla="*/ 964277 h 2303159"/>
              <a:gd name="connsiteX16" fmla="*/ 1679193 w 1699992"/>
              <a:gd name="connsiteY16" fmla="*/ 906088 h 2303159"/>
              <a:gd name="connsiteX17" fmla="*/ 1695818 w 1699992"/>
              <a:gd name="connsiteY17" fmla="*/ 773084 h 2303159"/>
              <a:gd name="connsiteX18" fmla="*/ 1687506 w 1699992"/>
              <a:gd name="connsiteY18" fmla="*/ 640080 h 2303159"/>
              <a:gd name="connsiteX19" fmla="*/ 1679193 w 1699992"/>
              <a:gd name="connsiteY19" fmla="*/ 573578 h 2303159"/>
              <a:gd name="connsiteX20" fmla="*/ 1629316 w 1699992"/>
              <a:gd name="connsiteY20" fmla="*/ 274320 h 2303159"/>
              <a:gd name="connsiteX21" fmla="*/ 1587753 w 1699992"/>
              <a:gd name="connsiteY21" fmla="*/ 266008 h 2303159"/>
              <a:gd name="connsiteX22" fmla="*/ 814669 w 1699992"/>
              <a:gd name="connsiteY22" fmla="*/ 315884 h 2303159"/>
              <a:gd name="connsiteX23" fmla="*/ 698291 w 1699992"/>
              <a:gd name="connsiteY23" fmla="*/ 382386 h 2303159"/>
              <a:gd name="connsiteX24" fmla="*/ 673353 w 1699992"/>
              <a:gd name="connsiteY24" fmla="*/ 415637 h 2303159"/>
              <a:gd name="connsiteX25" fmla="*/ 640102 w 1699992"/>
              <a:gd name="connsiteY25" fmla="*/ 498764 h 2303159"/>
              <a:gd name="connsiteX26" fmla="*/ 606851 w 1699992"/>
              <a:gd name="connsiteY26" fmla="*/ 548640 h 2303159"/>
              <a:gd name="connsiteX27" fmla="*/ 590226 w 1699992"/>
              <a:gd name="connsiteY27" fmla="*/ 573578 h 2303159"/>
              <a:gd name="connsiteX28" fmla="*/ 532036 w 1699992"/>
              <a:gd name="connsiteY28" fmla="*/ 615142 h 2303159"/>
              <a:gd name="connsiteX29" fmla="*/ 465535 w 1699992"/>
              <a:gd name="connsiteY29" fmla="*/ 648393 h 2303159"/>
              <a:gd name="connsiteX30" fmla="*/ 349156 w 1699992"/>
              <a:gd name="connsiteY30" fmla="*/ 665018 h 2303159"/>
              <a:gd name="connsiteX31" fmla="*/ 307593 w 1699992"/>
              <a:gd name="connsiteY31" fmla="*/ 673331 h 2303159"/>
              <a:gd name="connsiteX32" fmla="*/ 216153 w 1699992"/>
              <a:gd name="connsiteY32" fmla="*/ 656706 h 2303159"/>
              <a:gd name="connsiteX33" fmla="*/ 141338 w 1699992"/>
              <a:gd name="connsiteY33" fmla="*/ 615142 h 2303159"/>
              <a:gd name="connsiteX34" fmla="*/ 108087 w 1699992"/>
              <a:gd name="connsiteY34" fmla="*/ 565266 h 2303159"/>
              <a:gd name="connsiteX35" fmla="*/ 91462 w 1699992"/>
              <a:gd name="connsiteY35" fmla="*/ 540328 h 2303159"/>
              <a:gd name="connsiteX36" fmla="*/ 66524 w 1699992"/>
              <a:gd name="connsiteY36" fmla="*/ 415637 h 2303159"/>
              <a:gd name="connsiteX37" fmla="*/ 58211 w 1699992"/>
              <a:gd name="connsiteY37" fmla="*/ 374073 h 2303159"/>
              <a:gd name="connsiteX38" fmla="*/ 33273 w 1699992"/>
              <a:gd name="connsiteY38" fmla="*/ 191193 h 2303159"/>
              <a:gd name="connsiteX39" fmla="*/ 24960 w 1699992"/>
              <a:gd name="connsiteY39" fmla="*/ 141317 h 2303159"/>
              <a:gd name="connsiteX40" fmla="*/ 16647 w 1699992"/>
              <a:gd name="connsiteY40" fmla="*/ 74815 h 2303159"/>
              <a:gd name="connsiteX41" fmla="*/ 8335 w 1699992"/>
              <a:gd name="connsiteY41" fmla="*/ 33251 h 2303159"/>
              <a:gd name="connsiteX42" fmla="*/ 22 w 1699992"/>
              <a:gd name="connsiteY42" fmla="*/ 0 h 2303159"/>
              <a:gd name="connsiteX0" fmla="*/ 648415 w 1699992"/>
              <a:gd name="connsiteY0" fmla="*/ 2302626 h 2302626"/>
              <a:gd name="connsiteX1" fmla="*/ 822982 w 1699992"/>
              <a:gd name="connsiteY1" fmla="*/ 2211186 h 2302626"/>
              <a:gd name="connsiteX2" fmla="*/ 906109 w 1699992"/>
              <a:gd name="connsiteY2" fmla="*/ 2169622 h 2302626"/>
              <a:gd name="connsiteX3" fmla="*/ 972611 w 1699992"/>
              <a:gd name="connsiteY3" fmla="*/ 2144684 h 2302626"/>
              <a:gd name="connsiteX4" fmla="*/ 997549 w 1699992"/>
              <a:gd name="connsiteY4" fmla="*/ 2136371 h 2302626"/>
              <a:gd name="connsiteX5" fmla="*/ 1064051 w 1699992"/>
              <a:gd name="connsiteY5" fmla="*/ 2111433 h 2302626"/>
              <a:gd name="connsiteX6" fmla="*/ 1122240 w 1699992"/>
              <a:gd name="connsiteY6" fmla="*/ 2094808 h 2302626"/>
              <a:gd name="connsiteX7" fmla="*/ 1271869 w 1699992"/>
              <a:gd name="connsiteY7" fmla="*/ 1995055 h 2302626"/>
              <a:gd name="connsiteX8" fmla="*/ 1321746 w 1699992"/>
              <a:gd name="connsiteY8" fmla="*/ 1870364 h 2302626"/>
              <a:gd name="connsiteX9" fmla="*/ 1338371 w 1699992"/>
              <a:gd name="connsiteY9" fmla="*/ 1820488 h 2302626"/>
              <a:gd name="connsiteX10" fmla="*/ 1354996 w 1699992"/>
              <a:gd name="connsiteY10" fmla="*/ 1712422 h 2302626"/>
              <a:gd name="connsiteX11" fmla="*/ 1388247 w 1699992"/>
              <a:gd name="connsiteY11" fmla="*/ 1188720 h 2302626"/>
              <a:gd name="connsiteX12" fmla="*/ 1438124 w 1699992"/>
              <a:gd name="connsiteY12" fmla="*/ 1113906 h 2302626"/>
              <a:gd name="connsiteX13" fmla="*/ 1537876 w 1699992"/>
              <a:gd name="connsiteY13" fmla="*/ 1072342 h 2302626"/>
              <a:gd name="connsiteX14" fmla="*/ 1662567 w 1699992"/>
              <a:gd name="connsiteY14" fmla="*/ 964277 h 2302626"/>
              <a:gd name="connsiteX15" fmla="*/ 1679193 w 1699992"/>
              <a:gd name="connsiteY15" fmla="*/ 906088 h 2302626"/>
              <a:gd name="connsiteX16" fmla="*/ 1695818 w 1699992"/>
              <a:gd name="connsiteY16" fmla="*/ 773084 h 2302626"/>
              <a:gd name="connsiteX17" fmla="*/ 1687506 w 1699992"/>
              <a:gd name="connsiteY17" fmla="*/ 640080 h 2302626"/>
              <a:gd name="connsiteX18" fmla="*/ 1679193 w 1699992"/>
              <a:gd name="connsiteY18" fmla="*/ 573578 h 2302626"/>
              <a:gd name="connsiteX19" fmla="*/ 1629316 w 1699992"/>
              <a:gd name="connsiteY19" fmla="*/ 274320 h 2302626"/>
              <a:gd name="connsiteX20" fmla="*/ 1587753 w 1699992"/>
              <a:gd name="connsiteY20" fmla="*/ 266008 h 2302626"/>
              <a:gd name="connsiteX21" fmla="*/ 814669 w 1699992"/>
              <a:gd name="connsiteY21" fmla="*/ 315884 h 2302626"/>
              <a:gd name="connsiteX22" fmla="*/ 698291 w 1699992"/>
              <a:gd name="connsiteY22" fmla="*/ 382386 h 2302626"/>
              <a:gd name="connsiteX23" fmla="*/ 673353 w 1699992"/>
              <a:gd name="connsiteY23" fmla="*/ 415637 h 2302626"/>
              <a:gd name="connsiteX24" fmla="*/ 640102 w 1699992"/>
              <a:gd name="connsiteY24" fmla="*/ 498764 h 2302626"/>
              <a:gd name="connsiteX25" fmla="*/ 606851 w 1699992"/>
              <a:gd name="connsiteY25" fmla="*/ 548640 h 2302626"/>
              <a:gd name="connsiteX26" fmla="*/ 590226 w 1699992"/>
              <a:gd name="connsiteY26" fmla="*/ 573578 h 2302626"/>
              <a:gd name="connsiteX27" fmla="*/ 532036 w 1699992"/>
              <a:gd name="connsiteY27" fmla="*/ 615142 h 2302626"/>
              <a:gd name="connsiteX28" fmla="*/ 465535 w 1699992"/>
              <a:gd name="connsiteY28" fmla="*/ 648393 h 2302626"/>
              <a:gd name="connsiteX29" fmla="*/ 349156 w 1699992"/>
              <a:gd name="connsiteY29" fmla="*/ 665018 h 2302626"/>
              <a:gd name="connsiteX30" fmla="*/ 307593 w 1699992"/>
              <a:gd name="connsiteY30" fmla="*/ 673331 h 2302626"/>
              <a:gd name="connsiteX31" fmla="*/ 216153 w 1699992"/>
              <a:gd name="connsiteY31" fmla="*/ 656706 h 2302626"/>
              <a:gd name="connsiteX32" fmla="*/ 141338 w 1699992"/>
              <a:gd name="connsiteY32" fmla="*/ 615142 h 2302626"/>
              <a:gd name="connsiteX33" fmla="*/ 108087 w 1699992"/>
              <a:gd name="connsiteY33" fmla="*/ 565266 h 2302626"/>
              <a:gd name="connsiteX34" fmla="*/ 91462 w 1699992"/>
              <a:gd name="connsiteY34" fmla="*/ 540328 h 2302626"/>
              <a:gd name="connsiteX35" fmla="*/ 66524 w 1699992"/>
              <a:gd name="connsiteY35" fmla="*/ 415637 h 2302626"/>
              <a:gd name="connsiteX36" fmla="*/ 58211 w 1699992"/>
              <a:gd name="connsiteY36" fmla="*/ 374073 h 2302626"/>
              <a:gd name="connsiteX37" fmla="*/ 33273 w 1699992"/>
              <a:gd name="connsiteY37" fmla="*/ 191193 h 2302626"/>
              <a:gd name="connsiteX38" fmla="*/ 24960 w 1699992"/>
              <a:gd name="connsiteY38" fmla="*/ 141317 h 2302626"/>
              <a:gd name="connsiteX39" fmla="*/ 16647 w 1699992"/>
              <a:gd name="connsiteY39" fmla="*/ 74815 h 2302626"/>
              <a:gd name="connsiteX40" fmla="*/ 8335 w 1699992"/>
              <a:gd name="connsiteY40" fmla="*/ 33251 h 2302626"/>
              <a:gd name="connsiteX41" fmla="*/ 22 w 1699992"/>
              <a:gd name="connsiteY41" fmla="*/ 0 h 2302626"/>
              <a:gd name="connsiteX0" fmla="*/ 648415 w 1699992"/>
              <a:gd name="connsiteY0" fmla="*/ 2302626 h 2302626"/>
              <a:gd name="connsiteX1" fmla="*/ 906109 w 1699992"/>
              <a:gd name="connsiteY1" fmla="*/ 2169622 h 2302626"/>
              <a:gd name="connsiteX2" fmla="*/ 972611 w 1699992"/>
              <a:gd name="connsiteY2" fmla="*/ 2144684 h 2302626"/>
              <a:gd name="connsiteX3" fmla="*/ 997549 w 1699992"/>
              <a:gd name="connsiteY3" fmla="*/ 2136371 h 2302626"/>
              <a:gd name="connsiteX4" fmla="*/ 1064051 w 1699992"/>
              <a:gd name="connsiteY4" fmla="*/ 2111433 h 2302626"/>
              <a:gd name="connsiteX5" fmla="*/ 1122240 w 1699992"/>
              <a:gd name="connsiteY5" fmla="*/ 2094808 h 2302626"/>
              <a:gd name="connsiteX6" fmla="*/ 1271869 w 1699992"/>
              <a:gd name="connsiteY6" fmla="*/ 1995055 h 2302626"/>
              <a:gd name="connsiteX7" fmla="*/ 1321746 w 1699992"/>
              <a:gd name="connsiteY7" fmla="*/ 1870364 h 2302626"/>
              <a:gd name="connsiteX8" fmla="*/ 1338371 w 1699992"/>
              <a:gd name="connsiteY8" fmla="*/ 1820488 h 2302626"/>
              <a:gd name="connsiteX9" fmla="*/ 1354996 w 1699992"/>
              <a:gd name="connsiteY9" fmla="*/ 1712422 h 2302626"/>
              <a:gd name="connsiteX10" fmla="*/ 1388247 w 1699992"/>
              <a:gd name="connsiteY10" fmla="*/ 1188720 h 2302626"/>
              <a:gd name="connsiteX11" fmla="*/ 1438124 w 1699992"/>
              <a:gd name="connsiteY11" fmla="*/ 1113906 h 2302626"/>
              <a:gd name="connsiteX12" fmla="*/ 1537876 w 1699992"/>
              <a:gd name="connsiteY12" fmla="*/ 1072342 h 2302626"/>
              <a:gd name="connsiteX13" fmla="*/ 1662567 w 1699992"/>
              <a:gd name="connsiteY13" fmla="*/ 964277 h 2302626"/>
              <a:gd name="connsiteX14" fmla="*/ 1679193 w 1699992"/>
              <a:gd name="connsiteY14" fmla="*/ 906088 h 2302626"/>
              <a:gd name="connsiteX15" fmla="*/ 1695818 w 1699992"/>
              <a:gd name="connsiteY15" fmla="*/ 773084 h 2302626"/>
              <a:gd name="connsiteX16" fmla="*/ 1687506 w 1699992"/>
              <a:gd name="connsiteY16" fmla="*/ 640080 h 2302626"/>
              <a:gd name="connsiteX17" fmla="*/ 1679193 w 1699992"/>
              <a:gd name="connsiteY17" fmla="*/ 573578 h 2302626"/>
              <a:gd name="connsiteX18" fmla="*/ 1629316 w 1699992"/>
              <a:gd name="connsiteY18" fmla="*/ 274320 h 2302626"/>
              <a:gd name="connsiteX19" fmla="*/ 1587753 w 1699992"/>
              <a:gd name="connsiteY19" fmla="*/ 266008 h 2302626"/>
              <a:gd name="connsiteX20" fmla="*/ 814669 w 1699992"/>
              <a:gd name="connsiteY20" fmla="*/ 315884 h 2302626"/>
              <a:gd name="connsiteX21" fmla="*/ 698291 w 1699992"/>
              <a:gd name="connsiteY21" fmla="*/ 382386 h 2302626"/>
              <a:gd name="connsiteX22" fmla="*/ 673353 w 1699992"/>
              <a:gd name="connsiteY22" fmla="*/ 415637 h 2302626"/>
              <a:gd name="connsiteX23" fmla="*/ 640102 w 1699992"/>
              <a:gd name="connsiteY23" fmla="*/ 498764 h 2302626"/>
              <a:gd name="connsiteX24" fmla="*/ 606851 w 1699992"/>
              <a:gd name="connsiteY24" fmla="*/ 548640 h 2302626"/>
              <a:gd name="connsiteX25" fmla="*/ 590226 w 1699992"/>
              <a:gd name="connsiteY25" fmla="*/ 573578 h 2302626"/>
              <a:gd name="connsiteX26" fmla="*/ 532036 w 1699992"/>
              <a:gd name="connsiteY26" fmla="*/ 615142 h 2302626"/>
              <a:gd name="connsiteX27" fmla="*/ 465535 w 1699992"/>
              <a:gd name="connsiteY27" fmla="*/ 648393 h 2302626"/>
              <a:gd name="connsiteX28" fmla="*/ 349156 w 1699992"/>
              <a:gd name="connsiteY28" fmla="*/ 665018 h 2302626"/>
              <a:gd name="connsiteX29" fmla="*/ 307593 w 1699992"/>
              <a:gd name="connsiteY29" fmla="*/ 673331 h 2302626"/>
              <a:gd name="connsiteX30" fmla="*/ 216153 w 1699992"/>
              <a:gd name="connsiteY30" fmla="*/ 656706 h 2302626"/>
              <a:gd name="connsiteX31" fmla="*/ 141338 w 1699992"/>
              <a:gd name="connsiteY31" fmla="*/ 615142 h 2302626"/>
              <a:gd name="connsiteX32" fmla="*/ 108087 w 1699992"/>
              <a:gd name="connsiteY32" fmla="*/ 565266 h 2302626"/>
              <a:gd name="connsiteX33" fmla="*/ 91462 w 1699992"/>
              <a:gd name="connsiteY33" fmla="*/ 540328 h 2302626"/>
              <a:gd name="connsiteX34" fmla="*/ 66524 w 1699992"/>
              <a:gd name="connsiteY34" fmla="*/ 415637 h 2302626"/>
              <a:gd name="connsiteX35" fmla="*/ 58211 w 1699992"/>
              <a:gd name="connsiteY35" fmla="*/ 374073 h 2302626"/>
              <a:gd name="connsiteX36" fmla="*/ 33273 w 1699992"/>
              <a:gd name="connsiteY36" fmla="*/ 191193 h 2302626"/>
              <a:gd name="connsiteX37" fmla="*/ 24960 w 1699992"/>
              <a:gd name="connsiteY37" fmla="*/ 141317 h 2302626"/>
              <a:gd name="connsiteX38" fmla="*/ 16647 w 1699992"/>
              <a:gd name="connsiteY38" fmla="*/ 74815 h 2302626"/>
              <a:gd name="connsiteX39" fmla="*/ 8335 w 1699992"/>
              <a:gd name="connsiteY39" fmla="*/ 33251 h 2302626"/>
              <a:gd name="connsiteX40" fmla="*/ 22 w 1699992"/>
              <a:gd name="connsiteY40" fmla="*/ 0 h 2302626"/>
              <a:gd name="connsiteX0" fmla="*/ 648415 w 1699992"/>
              <a:gd name="connsiteY0" fmla="*/ 2302626 h 2302626"/>
              <a:gd name="connsiteX1" fmla="*/ 972611 w 1699992"/>
              <a:gd name="connsiteY1" fmla="*/ 2144684 h 2302626"/>
              <a:gd name="connsiteX2" fmla="*/ 997549 w 1699992"/>
              <a:gd name="connsiteY2" fmla="*/ 2136371 h 2302626"/>
              <a:gd name="connsiteX3" fmla="*/ 1064051 w 1699992"/>
              <a:gd name="connsiteY3" fmla="*/ 2111433 h 2302626"/>
              <a:gd name="connsiteX4" fmla="*/ 1122240 w 1699992"/>
              <a:gd name="connsiteY4" fmla="*/ 2094808 h 2302626"/>
              <a:gd name="connsiteX5" fmla="*/ 1271869 w 1699992"/>
              <a:gd name="connsiteY5" fmla="*/ 1995055 h 2302626"/>
              <a:gd name="connsiteX6" fmla="*/ 1321746 w 1699992"/>
              <a:gd name="connsiteY6" fmla="*/ 1870364 h 2302626"/>
              <a:gd name="connsiteX7" fmla="*/ 1338371 w 1699992"/>
              <a:gd name="connsiteY7" fmla="*/ 1820488 h 2302626"/>
              <a:gd name="connsiteX8" fmla="*/ 1354996 w 1699992"/>
              <a:gd name="connsiteY8" fmla="*/ 1712422 h 2302626"/>
              <a:gd name="connsiteX9" fmla="*/ 1388247 w 1699992"/>
              <a:gd name="connsiteY9" fmla="*/ 1188720 h 2302626"/>
              <a:gd name="connsiteX10" fmla="*/ 1438124 w 1699992"/>
              <a:gd name="connsiteY10" fmla="*/ 1113906 h 2302626"/>
              <a:gd name="connsiteX11" fmla="*/ 1537876 w 1699992"/>
              <a:gd name="connsiteY11" fmla="*/ 1072342 h 2302626"/>
              <a:gd name="connsiteX12" fmla="*/ 1662567 w 1699992"/>
              <a:gd name="connsiteY12" fmla="*/ 964277 h 2302626"/>
              <a:gd name="connsiteX13" fmla="*/ 1679193 w 1699992"/>
              <a:gd name="connsiteY13" fmla="*/ 906088 h 2302626"/>
              <a:gd name="connsiteX14" fmla="*/ 1695818 w 1699992"/>
              <a:gd name="connsiteY14" fmla="*/ 773084 h 2302626"/>
              <a:gd name="connsiteX15" fmla="*/ 1687506 w 1699992"/>
              <a:gd name="connsiteY15" fmla="*/ 640080 h 2302626"/>
              <a:gd name="connsiteX16" fmla="*/ 1679193 w 1699992"/>
              <a:gd name="connsiteY16" fmla="*/ 573578 h 2302626"/>
              <a:gd name="connsiteX17" fmla="*/ 1629316 w 1699992"/>
              <a:gd name="connsiteY17" fmla="*/ 274320 h 2302626"/>
              <a:gd name="connsiteX18" fmla="*/ 1587753 w 1699992"/>
              <a:gd name="connsiteY18" fmla="*/ 266008 h 2302626"/>
              <a:gd name="connsiteX19" fmla="*/ 814669 w 1699992"/>
              <a:gd name="connsiteY19" fmla="*/ 315884 h 2302626"/>
              <a:gd name="connsiteX20" fmla="*/ 698291 w 1699992"/>
              <a:gd name="connsiteY20" fmla="*/ 382386 h 2302626"/>
              <a:gd name="connsiteX21" fmla="*/ 673353 w 1699992"/>
              <a:gd name="connsiteY21" fmla="*/ 415637 h 2302626"/>
              <a:gd name="connsiteX22" fmla="*/ 640102 w 1699992"/>
              <a:gd name="connsiteY22" fmla="*/ 498764 h 2302626"/>
              <a:gd name="connsiteX23" fmla="*/ 606851 w 1699992"/>
              <a:gd name="connsiteY23" fmla="*/ 548640 h 2302626"/>
              <a:gd name="connsiteX24" fmla="*/ 590226 w 1699992"/>
              <a:gd name="connsiteY24" fmla="*/ 573578 h 2302626"/>
              <a:gd name="connsiteX25" fmla="*/ 532036 w 1699992"/>
              <a:gd name="connsiteY25" fmla="*/ 615142 h 2302626"/>
              <a:gd name="connsiteX26" fmla="*/ 465535 w 1699992"/>
              <a:gd name="connsiteY26" fmla="*/ 648393 h 2302626"/>
              <a:gd name="connsiteX27" fmla="*/ 349156 w 1699992"/>
              <a:gd name="connsiteY27" fmla="*/ 665018 h 2302626"/>
              <a:gd name="connsiteX28" fmla="*/ 307593 w 1699992"/>
              <a:gd name="connsiteY28" fmla="*/ 673331 h 2302626"/>
              <a:gd name="connsiteX29" fmla="*/ 216153 w 1699992"/>
              <a:gd name="connsiteY29" fmla="*/ 656706 h 2302626"/>
              <a:gd name="connsiteX30" fmla="*/ 141338 w 1699992"/>
              <a:gd name="connsiteY30" fmla="*/ 615142 h 2302626"/>
              <a:gd name="connsiteX31" fmla="*/ 108087 w 1699992"/>
              <a:gd name="connsiteY31" fmla="*/ 565266 h 2302626"/>
              <a:gd name="connsiteX32" fmla="*/ 91462 w 1699992"/>
              <a:gd name="connsiteY32" fmla="*/ 540328 h 2302626"/>
              <a:gd name="connsiteX33" fmla="*/ 66524 w 1699992"/>
              <a:gd name="connsiteY33" fmla="*/ 415637 h 2302626"/>
              <a:gd name="connsiteX34" fmla="*/ 58211 w 1699992"/>
              <a:gd name="connsiteY34" fmla="*/ 374073 h 2302626"/>
              <a:gd name="connsiteX35" fmla="*/ 33273 w 1699992"/>
              <a:gd name="connsiteY35" fmla="*/ 191193 h 2302626"/>
              <a:gd name="connsiteX36" fmla="*/ 24960 w 1699992"/>
              <a:gd name="connsiteY36" fmla="*/ 141317 h 2302626"/>
              <a:gd name="connsiteX37" fmla="*/ 16647 w 1699992"/>
              <a:gd name="connsiteY37" fmla="*/ 74815 h 2302626"/>
              <a:gd name="connsiteX38" fmla="*/ 8335 w 1699992"/>
              <a:gd name="connsiteY38" fmla="*/ 33251 h 2302626"/>
              <a:gd name="connsiteX39" fmla="*/ 22 w 1699992"/>
              <a:gd name="connsiteY39" fmla="*/ 0 h 2302626"/>
              <a:gd name="connsiteX0" fmla="*/ 648415 w 1699992"/>
              <a:gd name="connsiteY0" fmla="*/ 2302626 h 2302626"/>
              <a:gd name="connsiteX1" fmla="*/ 972611 w 1699992"/>
              <a:gd name="connsiteY1" fmla="*/ 2144684 h 2302626"/>
              <a:gd name="connsiteX2" fmla="*/ 1064051 w 1699992"/>
              <a:gd name="connsiteY2" fmla="*/ 2111433 h 2302626"/>
              <a:gd name="connsiteX3" fmla="*/ 1122240 w 1699992"/>
              <a:gd name="connsiteY3" fmla="*/ 2094808 h 2302626"/>
              <a:gd name="connsiteX4" fmla="*/ 1271869 w 1699992"/>
              <a:gd name="connsiteY4" fmla="*/ 1995055 h 2302626"/>
              <a:gd name="connsiteX5" fmla="*/ 1321746 w 1699992"/>
              <a:gd name="connsiteY5" fmla="*/ 1870364 h 2302626"/>
              <a:gd name="connsiteX6" fmla="*/ 1338371 w 1699992"/>
              <a:gd name="connsiteY6" fmla="*/ 1820488 h 2302626"/>
              <a:gd name="connsiteX7" fmla="*/ 1354996 w 1699992"/>
              <a:gd name="connsiteY7" fmla="*/ 1712422 h 2302626"/>
              <a:gd name="connsiteX8" fmla="*/ 1388247 w 1699992"/>
              <a:gd name="connsiteY8" fmla="*/ 1188720 h 2302626"/>
              <a:gd name="connsiteX9" fmla="*/ 1438124 w 1699992"/>
              <a:gd name="connsiteY9" fmla="*/ 1113906 h 2302626"/>
              <a:gd name="connsiteX10" fmla="*/ 1537876 w 1699992"/>
              <a:gd name="connsiteY10" fmla="*/ 1072342 h 2302626"/>
              <a:gd name="connsiteX11" fmla="*/ 1662567 w 1699992"/>
              <a:gd name="connsiteY11" fmla="*/ 964277 h 2302626"/>
              <a:gd name="connsiteX12" fmla="*/ 1679193 w 1699992"/>
              <a:gd name="connsiteY12" fmla="*/ 906088 h 2302626"/>
              <a:gd name="connsiteX13" fmla="*/ 1695818 w 1699992"/>
              <a:gd name="connsiteY13" fmla="*/ 773084 h 2302626"/>
              <a:gd name="connsiteX14" fmla="*/ 1687506 w 1699992"/>
              <a:gd name="connsiteY14" fmla="*/ 640080 h 2302626"/>
              <a:gd name="connsiteX15" fmla="*/ 1679193 w 1699992"/>
              <a:gd name="connsiteY15" fmla="*/ 573578 h 2302626"/>
              <a:gd name="connsiteX16" fmla="*/ 1629316 w 1699992"/>
              <a:gd name="connsiteY16" fmla="*/ 274320 h 2302626"/>
              <a:gd name="connsiteX17" fmla="*/ 1587753 w 1699992"/>
              <a:gd name="connsiteY17" fmla="*/ 266008 h 2302626"/>
              <a:gd name="connsiteX18" fmla="*/ 814669 w 1699992"/>
              <a:gd name="connsiteY18" fmla="*/ 315884 h 2302626"/>
              <a:gd name="connsiteX19" fmla="*/ 698291 w 1699992"/>
              <a:gd name="connsiteY19" fmla="*/ 382386 h 2302626"/>
              <a:gd name="connsiteX20" fmla="*/ 673353 w 1699992"/>
              <a:gd name="connsiteY20" fmla="*/ 415637 h 2302626"/>
              <a:gd name="connsiteX21" fmla="*/ 640102 w 1699992"/>
              <a:gd name="connsiteY21" fmla="*/ 498764 h 2302626"/>
              <a:gd name="connsiteX22" fmla="*/ 606851 w 1699992"/>
              <a:gd name="connsiteY22" fmla="*/ 548640 h 2302626"/>
              <a:gd name="connsiteX23" fmla="*/ 590226 w 1699992"/>
              <a:gd name="connsiteY23" fmla="*/ 573578 h 2302626"/>
              <a:gd name="connsiteX24" fmla="*/ 532036 w 1699992"/>
              <a:gd name="connsiteY24" fmla="*/ 615142 h 2302626"/>
              <a:gd name="connsiteX25" fmla="*/ 465535 w 1699992"/>
              <a:gd name="connsiteY25" fmla="*/ 648393 h 2302626"/>
              <a:gd name="connsiteX26" fmla="*/ 349156 w 1699992"/>
              <a:gd name="connsiteY26" fmla="*/ 665018 h 2302626"/>
              <a:gd name="connsiteX27" fmla="*/ 307593 w 1699992"/>
              <a:gd name="connsiteY27" fmla="*/ 673331 h 2302626"/>
              <a:gd name="connsiteX28" fmla="*/ 216153 w 1699992"/>
              <a:gd name="connsiteY28" fmla="*/ 656706 h 2302626"/>
              <a:gd name="connsiteX29" fmla="*/ 141338 w 1699992"/>
              <a:gd name="connsiteY29" fmla="*/ 615142 h 2302626"/>
              <a:gd name="connsiteX30" fmla="*/ 108087 w 1699992"/>
              <a:gd name="connsiteY30" fmla="*/ 565266 h 2302626"/>
              <a:gd name="connsiteX31" fmla="*/ 91462 w 1699992"/>
              <a:gd name="connsiteY31" fmla="*/ 540328 h 2302626"/>
              <a:gd name="connsiteX32" fmla="*/ 66524 w 1699992"/>
              <a:gd name="connsiteY32" fmla="*/ 415637 h 2302626"/>
              <a:gd name="connsiteX33" fmla="*/ 58211 w 1699992"/>
              <a:gd name="connsiteY33" fmla="*/ 374073 h 2302626"/>
              <a:gd name="connsiteX34" fmla="*/ 33273 w 1699992"/>
              <a:gd name="connsiteY34" fmla="*/ 191193 h 2302626"/>
              <a:gd name="connsiteX35" fmla="*/ 24960 w 1699992"/>
              <a:gd name="connsiteY35" fmla="*/ 141317 h 2302626"/>
              <a:gd name="connsiteX36" fmla="*/ 16647 w 1699992"/>
              <a:gd name="connsiteY36" fmla="*/ 74815 h 2302626"/>
              <a:gd name="connsiteX37" fmla="*/ 8335 w 1699992"/>
              <a:gd name="connsiteY37" fmla="*/ 33251 h 2302626"/>
              <a:gd name="connsiteX38" fmla="*/ 22 w 1699992"/>
              <a:gd name="connsiteY38" fmla="*/ 0 h 2302626"/>
              <a:gd name="connsiteX0" fmla="*/ 648415 w 1699992"/>
              <a:gd name="connsiteY0" fmla="*/ 2302626 h 2302626"/>
              <a:gd name="connsiteX1" fmla="*/ 1064051 w 1699992"/>
              <a:gd name="connsiteY1" fmla="*/ 2111433 h 2302626"/>
              <a:gd name="connsiteX2" fmla="*/ 1122240 w 1699992"/>
              <a:gd name="connsiteY2" fmla="*/ 2094808 h 2302626"/>
              <a:gd name="connsiteX3" fmla="*/ 1271869 w 1699992"/>
              <a:gd name="connsiteY3" fmla="*/ 1995055 h 2302626"/>
              <a:gd name="connsiteX4" fmla="*/ 1321746 w 1699992"/>
              <a:gd name="connsiteY4" fmla="*/ 1870364 h 2302626"/>
              <a:gd name="connsiteX5" fmla="*/ 1338371 w 1699992"/>
              <a:gd name="connsiteY5" fmla="*/ 1820488 h 2302626"/>
              <a:gd name="connsiteX6" fmla="*/ 1354996 w 1699992"/>
              <a:gd name="connsiteY6" fmla="*/ 1712422 h 2302626"/>
              <a:gd name="connsiteX7" fmla="*/ 1388247 w 1699992"/>
              <a:gd name="connsiteY7" fmla="*/ 1188720 h 2302626"/>
              <a:gd name="connsiteX8" fmla="*/ 1438124 w 1699992"/>
              <a:gd name="connsiteY8" fmla="*/ 1113906 h 2302626"/>
              <a:gd name="connsiteX9" fmla="*/ 1537876 w 1699992"/>
              <a:gd name="connsiteY9" fmla="*/ 1072342 h 2302626"/>
              <a:gd name="connsiteX10" fmla="*/ 1662567 w 1699992"/>
              <a:gd name="connsiteY10" fmla="*/ 964277 h 2302626"/>
              <a:gd name="connsiteX11" fmla="*/ 1679193 w 1699992"/>
              <a:gd name="connsiteY11" fmla="*/ 906088 h 2302626"/>
              <a:gd name="connsiteX12" fmla="*/ 1695818 w 1699992"/>
              <a:gd name="connsiteY12" fmla="*/ 773084 h 2302626"/>
              <a:gd name="connsiteX13" fmla="*/ 1687506 w 1699992"/>
              <a:gd name="connsiteY13" fmla="*/ 640080 h 2302626"/>
              <a:gd name="connsiteX14" fmla="*/ 1679193 w 1699992"/>
              <a:gd name="connsiteY14" fmla="*/ 573578 h 2302626"/>
              <a:gd name="connsiteX15" fmla="*/ 1629316 w 1699992"/>
              <a:gd name="connsiteY15" fmla="*/ 274320 h 2302626"/>
              <a:gd name="connsiteX16" fmla="*/ 1587753 w 1699992"/>
              <a:gd name="connsiteY16" fmla="*/ 266008 h 2302626"/>
              <a:gd name="connsiteX17" fmla="*/ 814669 w 1699992"/>
              <a:gd name="connsiteY17" fmla="*/ 315884 h 2302626"/>
              <a:gd name="connsiteX18" fmla="*/ 698291 w 1699992"/>
              <a:gd name="connsiteY18" fmla="*/ 382386 h 2302626"/>
              <a:gd name="connsiteX19" fmla="*/ 673353 w 1699992"/>
              <a:gd name="connsiteY19" fmla="*/ 415637 h 2302626"/>
              <a:gd name="connsiteX20" fmla="*/ 640102 w 1699992"/>
              <a:gd name="connsiteY20" fmla="*/ 498764 h 2302626"/>
              <a:gd name="connsiteX21" fmla="*/ 606851 w 1699992"/>
              <a:gd name="connsiteY21" fmla="*/ 548640 h 2302626"/>
              <a:gd name="connsiteX22" fmla="*/ 590226 w 1699992"/>
              <a:gd name="connsiteY22" fmla="*/ 573578 h 2302626"/>
              <a:gd name="connsiteX23" fmla="*/ 532036 w 1699992"/>
              <a:gd name="connsiteY23" fmla="*/ 615142 h 2302626"/>
              <a:gd name="connsiteX24" fmla="*/ 465535 w 1699992"/>
              <a:gd name="connsiteY24" fmla="*/ 648393 h 2302626"/>
              <a:gd name="connsiteX25" fmla="*/ 349156 w 1699992"/>
              <a:gd name="connsiteY25" fmla="*/ 665018 h 2302626"/>
              <a:gd name="connsiteX26" fmla="*/ 307593 w 1699992"/>
              <a:gd name="connsiteY26" fmla="*/ 673331 h 2302626"/>
              <a:gd name="connsiteX27" fmla="*/ 216153 w 1699992"/>
              <a:gd name="connsiteY27" fmla="*/ 656706 h 2302626"/>
              <a:gd name="connsiteX28" fmla="*/ 141338 w 1699992"/>
              <a:gd name="connsiteY28" fmla="*/ 615142 h 2302626"/>
              <a:gd name="connsiteX29" fmla="*/ 108087 w 1699992"/>
              <a:gd name="connsiteY29" fmla="*/ 565266 h 2302626"/>
              <a:gd name="connsiteX30" fmla="*/ 91462 w 1699992"/>
              <a:gd name="connsiteY30" fmla="*/ 540328 h 2302626"/>
              <a:gd name="connsiteX31" fmla="*/ 66524 w 1699992"/>
              <a:gd name="connsiteY31" fmla="*/ 415637 h 2302626"/>
              <a:gd name="connsiteX32" fmla="*/ 58211 w 1699992"/>
              <a:gd name="connsiteY32" fmla="*/ 374073 h 2302626"/>
              <a:gd name="connsiteX33" fmla="*/ 33273 w 1699992"/>
              <a:gd name="connsiteY33" fmla="*/ 191193 h 2302626"/>
              <a:gd name="connsiteX34" fmla="*/ 24960 w 1699992"/>
              <a:gd name="connsiteY34" fmla="*/ 141317 h 2302626"/>
              <a:gd name="connsiteX35" fmla="*/ 16647 w 1699992"/>
              <a:gd name="connsiteY35" fmla="*/ 74815 h 2302626"/>
              <a:gd name="connsiteX36" fmla="*/ 8335 w 1699992"/>
              <a:gd name="connsiteY36" fmla="*/ 33251 h 2302626"/>
              <a:gd name="connsiteX37" fmla="*/ 22 w 1699992"/>
              <a:gd name="connsiteY37" fmla="*/ 0 h 2302626"/>
              <a:gd name="connsiteX0" fmla="*/ 648415 w 1699992"/>
              <a:gd name="connsiteY0" fmla="*/ 2302626 h 2302626"/>
              <a:gd name="connsiteX1" fmla="*/ 1122240 w 1699992"/>
              <a:gd name="connsiteY1" fmla="*/ 2094808 h 2302626"/>
              <a:gd name="connsiteX2" fmla="*/ 1271869 w 1699992"/>
              <a:gd name="connsiteY2" fmla="*/ 1995055 h 2302626"/>
              <a:gd name="connsiteX3" fmla="*/ 1321746 w 1699992"/>
              <a:gd name="connsiteY3" fmla="*/ 1870364 h 2302626"/>
              <a:gd name="connsiteX4" fmla="*/ 1338371 w 1699992"/>
              <a:gd name="connsiteY4" fmla="*/ 1820488 h 2302626"/>
              <a:gd name="connsiteX5" fmla="*/ 1354996 w 1699992"/>
              <a:gd name="connsiteY5" fmla="*/ 1712422 h 2302626"/>
              <a:gd name="connsiteX6" fmla="*/ 1388247 w 1699992"/>
              <a:gd name="connsiteY6" fmla="*/ 1188720 h 2302626"/>
              <a:gd name="connsiteX7" fmla="*/ 1438124 w 1699992"/>
              <a:gd name="connsiteY7" fmla="*/ 1113906 h 2302626"/>
              <a:gd name="connsiteX8" fmla="*/ 1537876 w 1699992"/>
              <a:gd name="connsiteY8" fmla="*/ 1072342 h 2302626"/>
              <a:gd name="connsiteX9" fmla="*/ 1662567 w 1699992"/>
              <a:gd name="connsiteY9" fmla="*/ 964277 h 2302626"/>
              <a:gd name="connsiteX10" fmla="*/ 1679193 w 1699992"/>
              <a:gd name="connsiteY10" fmla="*/ 906088 h 2302626"/>
              <a:gd name="connsiteX11" fmla="*/ 1695818 w 1699992"/>
              <a:gd name="connsiteY11" fmla="*/ 773084 h 2302626"/>
              <a:gd name="connsiteX12" fmla="*/ 1687506 w 1699992"/>
              <a:gd name="connsiteY12" fmla="*/ 640080 h 2302626"/>
              <a:gd name="connsiteX13" fmla="*/ 1679193 w 1699992"/>
              <a:gd name="connsiteY13" fmla="*/ 573578 h 2302626"/>
              <a:gd name="connsiteX14" fmla="*/ 1629316 w 1699992"/>
              <a:gd name="connsiteY14" fmla="*/ 274320 h 2302626"/>
              <a:gd name="connsiteX15" fmla="*/ 1587753 w 1699992"/>
              <a:gd name="connsiteY15" fmla="*/ 266008 h 2302626"/>
              <a:gd name="connsiteX16" fmla="*/ 814669 w 1699992"/>
              <a:gd name="connsiteY16" fmla="*/ 315884 h 2302626"/>
              <a:gd name="connsiteX17" fmla="*/ 698291 w 1699992"/>
              <a:gd name="connsiteY17" fmla="*/ 382386 h 2302626"/>
              <a:gd name="connsiteX18" fmla="*/ 673353 w 1699992"/>
              <a:gd name="connsiteY18" fmla="*/ 415637 h 2302626"/>
              <a:gd name="connsiteX19" fmla="*/ 640102 w 1699992"/>
              <a:gd name="connsiteY19" fmla="*/ 498764 h 2302626"/>
              <a:gd name="connsiteX20" fmla="*/ 606851 w 1699992"/>
              <a:gd name="connsiteY20" fmla="*/ 548640 h 2302626"/>
              <a:gd name="connsiteX21" fmla="*/ 590226 w 1699992"/>
              <a:gd name="connsiteY21" fmla="*/ 573578 h 2302626"/>
              <a:gd name="connsiteX22" fmla="*/ 532036 w 1699992"/>
              <a:gd name="connsiteY22" fmla="*/ 615142 h 2302626"/>
              <a:gd name="connsiteX23" fmla="*/ 465535 w 1699992"/>
              <a:gd name="connsiteY23" fmla="*/ 648393 h 2302626"/>
              <a:gd name="connsiteX24" fmla="*/ 349156 w 1699992"/>
              <a:gd name="connsiteY24" fmla="*/ 665018 h 2302626"/>
              <a:gd name="connsiteX25" fmla="*/ 307593 w 1699992"/>
              <a:gd name="connsiteY25" fmla="*/ 673331 h 2302626"/>
              <a:gd name="connsiteX26" fmla="*/ 216153 w 1699992"/>
              <a:gd name="connsiteY26" fmla="*/ 656706 h 2302626"/>
              <a:gd name="connsiteX27" fmla="*/ 141338 w 1699992"/>
              <a:gd name="connsiteY27" fmla="*/ 615142 h 2302626"/>
              <a:gd name="connsiteX28" fmla="*/ 108087 w 1699992"/>
              <a:gd name="connsiteY28" fmla="*/ 565266 h 2302626"/>
              <a:gd name="connsiteX29" fmla="*/ 91462 w 1699992"/>
              <a:gd name="connsiteY29" fmla="*/ 540328 h 2302626"/>
              <a:gd name="connsiteX30" fmla="*/ 66524 w 1699992"/>
              <a:gd name="connsiteY30" fmla="*/ 415637 h 2302626"/>
              <a:gd name="connsiteX31" fmla="*/ 58211 w 1699992"/>
              <a:gd name="connsiteY31" fmla="*/ 374073 h 2302626"/>
              <a:gd name="connsiteX32" fmla="*/ 33273 w 1699992"/>
              <a:gd name="connsiteY32" fmla="*/ 191193 h 2302626"/>
              <a:gd name="connsiteX33" fmla="*/ 24960 w 1699992"/>
              <a:gd name="connsiteY33" fmla="*/ 141317 h 2302626"/>
              <a:gd name="connsiteX34" fmla="*/ 16647 w 1699992"/>
              <a:gd name="connsiteY34" fmla="*/ 74815 h 2302626"/>
              <a:gd name="connsiteX35" fmla="*/ 8335 w 1699992"/>
              <a:gd name="connsiteY35" fmla="*/ 33251 h 2302626"/>
              <a:gd name="connsiteX36" fmla="*/ 22 w 1699992"/>
              <a:gd name="connsiteY36" fmla="*/ 0 h 2302626"/>
              <a:gd name="connsiteX0" fmla="*/ 648415 w 1699992"/>
              <a:gd name="connsiteY0" fmla="*/ 2302626 h 2302626"/>
              <a:gd name="connsiteX1" fmla="*/ 1122240 w 1699992"/>
              <a:gd name="connsiteY1" fmla="*/ 2094808 h 2302626"/>
              <a:gd name="connsiteX2" fmla="*/ 1321746 w 1699992"/>
              <a:gd name="connsiteY2" fmla="*/ 1870364 h 2302626"/>
              <a:gd name="connsiteX3" fmla="*/ 1338371 w 1699992"/>
              <a:gd name="connsiteY3" fmla="*/ 1820488 h 2302626"/>
              <a:gd name="connsiteX4" fmla="*/ 1354996 w 1699992"/>
              <a:gd name="connsiteY4" fmla="*/ 1712422 h 2302626"/>
              <a:gd name="connsiteX5" fmla="*/ 1388247 w 1699992"/>
              <a:gd name="connsiteY5" fmla="*/ 1188720 h 2302626"/>
              <a:gd name="connsiteX6" fmla="*/ 1438124 w 1699992"/>
              <a:gd name="connsiteY6" fmla="*/ 1113906 h 2302626"/>
              <a:gd name="connsiteX7" fmla="*/ 1537876 w 1699992"/>
              <a:gd name="connsiteY7" fmla="*/ 1072342 h 2302626"/>
              <a:gd name="connsiteX8" fmla="*/ 1662567 w 1699992"/>
              <a:gd name="connsiteY8" fmla="*/ 964277 h 2302626"/>
              <a:gd name="connsiteX9" fmla="*/ 1679193 w 1699992"/>
              <a:gd name="connsiteY9" fmla="*/ 906088 h 2302626"/>
              <a:gd name="connsiteX10" fmla="*/ 1695818 w 1699992"/>
              <a:gd name="connsiteY10" fmla="*/ 773084 h 2302626"/>
              <a:gd name="connsiteX11" fmla="*/ 1687506 w 1699992"/>
              <a:gd name="connsiteY11" fmla="*/ 640080 h 2302626"/>
              <a:gd name="connsiteX12" fmla="*/ 1679193 w 1699992"/>
              <a:gd name="connsiteY12" fmla="*/ 573578 h 2302626"/>
              <a:gd name="connsiteX13" fmla="*/ 1629316 w 1699992"/>
              <a:gd name="connsiteY13" fmla="*/ 274320 h 2302626"/>
              <a:gd name="connsiteX14" fmla="*/ 1587753 w 1699992"/>
              <a:gd name="connsiteY14" fmla="*/ 266008 h 2302626"/>
              <a:gd name="connsiteX15" fmla="*/ 814669 w 1699992"/>
              <a:gd name="connsiteY15" fmla="*/ 315884 h 2302626"/>
              <a:gd name="connsiteX16" fmla="*/ 698291 w 1699992"/>
              <a:gd name="connsiteY16" fmla="*/ 382386 h 2302626"/>
              <a:gd name="connsiteX17" fmla="*/ 673353 w 1699992"/>
              <a:gd name="connsiteY17" fmla="*/ 415637 h 2302626"/>
              <a:gd name="connsiteX18" fmla="*/ 640102 w 1699992"/>
              <a:gd name="connsiteY18" fmla="*/ 498764 h 2302626"/>
              <a:gd name="connsiteX19" fmla="*/ 606851 w 1699992"/>
              <a:gd name="connsiteY19" fmla="*/ 548640 h 2302626"/>
              <a:gd name="connsiteX20" fmla="*/ 590226 w 1699992"/>
              <a:gd name="connsiteY20" fmla="*/ 573578 h 2302626"/>
              <a:gd name="connsiteX21" fmla="*/ 532036 w 1699992"/>
              <a:gd name="connsiteY21" fmla="*/ 615142 h 2302626"/>
              <a:gd name="connsiteX22" fmla="*/ 465535 w 1699992"/>
              <a:gd name="connsiteY22" fmla="*/ 648393 h 2302626"/>
              <a:gd name="connsiteX23" fmla="*/ 349156 w 1699992"/>
              <a:gd name="connsiteY23" fmla="*/ 665018 h 2302626"/>
              <a:gd name="connsiteX24" fmla="*/ 307593 w 1699992"/>
              <a:gd name="connsiteY24" fmla="*/ 673331 h 2302626"/>
              <a:gd name="connsiteX25" fmla="*/ 216153 w 1699992"/>
              <a:gd name="connsiteY25" fmla="*/ 656706 h 2302626"/>
              <a:gd name="connsiteX26" fmla="*/ 141338 w 1699992"/>
              <a:gd name="connsiteY26" fmla="*/ 615142 h 2302626"/>
              <a:gd name="connsiteX27" fmla="*/ 108087 w 1699992"/>
              <a:gd name="connsiteY27" fmla="*/ 565266 h 2302626"/>
              <a:gd name="connsiteX28" fmla="*/ 91462 w 1699992"/>
              <a:gd name="connsiteY28" fmla="*/ 540328 h 2302626"/>
              <a:gd name="connsiteX29" fmla="*/ 66524 w 1699992"/>
              <a:gd name="connsiteY29" fmla="*/ 415637 h 2302626"/>
              <a:gd name="connsiteX30" fmla="*/ 58211 w 1699992"/>
              <a:gd name="connsiteY30" fmla="*/ 374073 h 2302626"/>
              <a:gd name="connsiteX31" fmla="*/ 33273 w 1699992"/>
              <a:gd name="connsiteY31" fmla="*/ 191193 h 2302626"/>
              <a:gd name="connsiteX32" fmla="*/ 24960 w 1699992"/>
              <a:gd name="connsiteY32" fmla="*/ 141317 h 2302626"/>
              <a:gd name="connsiteX33" fmla="*/ 16647 w 1699992"/>
              <a:gd name="connsiteY33" fmla="*/ 74815 h 2302626"/>
              <a:gd name="connsiteX34" fmla="*/ 8335 w 1699992"/>
              <a:gd name="connsiteY34" fmla="*/ 33251 h 2302626"/>
              <a:gd name="connsiteX35" fmla="*/ 22 w 1699992"/>
              <a:gd name="connsiteY35"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54996 w 1699992"/>
              <a:gd name="connsiteY3" fmla="*/ 1712422 h 2302626"/>
              <a:gd name="connsiteX4" fmla="*/ 1388247 w 1699992"/>
              <a:gd name="connsiteY4" fmla="*/ 1188720 h 2302626"/>
              <a:gd name="connsiteX5" fmla="*/ 1438124 w 1699992"/>
              <a:gd name="connsiteY5" fmla="*/ 1113906 h 2302626"/>
              <a:gd name="connsiteX6" fmla="*/ 1537876 w 1699992"/>
              <a:gd name="connsiteY6" fmla="*/ 1072342 h 2302626"/>
              <a:gd name="connsiteX7" fmla="*/ 1662567 w 1699992"/>
              <a:gd name="connsiteY7" fmla="*/ 964277 h 2302626"/>
              <a:gd name="connsiteX8" fmla="*/ 1679193 w 1699992"/>
              <a:gd name="connsiteY8" fmla="*/ 906088 h 2302626"/>
              <a:gd name="connsiteX9" fmla="*/ 1695818 w 1699992"/>
              <a:gd name="connsiteY9" fmla="*/ 773084 h 2302626"/>
              <a:gd name="connsiteX10" fmla="*/ 1687506 w 1699992"/>
              <a:gd name="connsiteY10" fmla="*/ 640080 h 2302626"/>
              <a:gd name="connsiteX11" fmla="*/ 1679193 w 1699992"/>
              <a:gd name="connsiteY11" fmla="*/ 573578 h 2302626"/>
              <a:gd name="connsiteX12" fmla="*/ 1629316 w 1699992"/>
              <a:gd name="connsiteY12" fmla="*/ 274320 h 2302626"/>
              <a:gd name="connsiteX13" fmla="*/ 1587753 w 1699992"/>
              <a:gd name="connsiteY13" fmla="*/ 266008 h 2302626"/>
              <a:gd name="connsiteX14" fmla="*/ 814669 w 1699992"/>
              <a:gd name="connsiteY14" fmla="*/ 315884 h 2302626"/>
              <a:gd name="connsiteX15" fmla="*/ 698291 w 1699992"/>
              <a:gd name="connsiteY15" fmla="*/ 382386 h 2302626"/>
              <a:gd name="connsiteX16" fmla="*/ 673353 w 1699992"/>
              <a:gd name="connsiteY16" fmla="*/ 415637 h 2302626"/>
              <a:gd name="connsiteX17" fmla="*/ 640102 w 1699992"/>
              <a:gd name="connsiteY17" fmla="*/ 498764 h 2302626"/>
              <a:gd name="connsiteX18" fmla="*/ 606851 w 1699992"/>
              <a:gd name="connsiteY18" fmla="*/ 548640 h 2302626"/>
              <a:gd name="connsiteX19" fmla="*/ 590226 w 1699992"/>
              <a:gd name="connsiteY19" fmla="*/ 573578 h 2302626"/>
              <a:gd name="connsiteX20" fmla="*/ 532036 w 1699992"/>
              <a:gd name="connsiteY20" fmla="*/ 615142 h 2302626"/>
              <a:gd name="connsiteX21" fmla="*/ 465535 w 1699992"/>
              <a:gd name="connsiteY21" fmla="*/ 648393 h 2302626"/>
              <a:gd name="connsiteX22" fmla="*/ 349156 w 1699992"/>
              <a:gd name="connsiteY22" fmla="*/ 665018 h 2302626"/>
              <a:gd name="connsiteX23" fmla="*/ 307593 w 1699992"/>
              <a:gd name="connsiteY23" fmla="*/ 673331 h 2302626"/>
              <a:gd name="connsiteX24" fmla="*/ 216153 w 1699992"/>
              <a:gd name="connsiteY24" fmla="*/ 656706 h 2302626"/>
              <a:gd name="connsiteX25" fmla="*/ 141338 w 1699992"/>
              <a:gd name="connsiteY25" fmla="*/ 615142 h 2302626"/>
              <a:gd name="connsiteX26" fmla="*/ 108087 w 1699992"/>
              <a:gd name="connsiteY26" fmla="*/ 565266 h 2302626"/>
              <a:gd name="connsiteX27" fmla="*/ 91462 w 1699992"/>
              <a:gd name="connsiteY27" fmla="*/ 540328 h 2302626"/>
              <a:gd name="connsiteX28" fmla="*/ 66524 w 1699992"/>
              <a:gd name="connsiteY28" fmla="*/ 415637 h 2302626"/>
              <a:gd name="connsiteX29" fmla="*/ 58211 w 1699992"/>
              <a:gd name="connsiteY29" fmla="*/ 374073 h 2302626"/>
              <a:gd name="connsiteX30" fmla="*/ 33273 w 1699992"/>
              <a:gd name="connsiteY30" fmla="*/ 191193 h 2302626"/>
              <a:gd name="connsiteX31" fmla="*/ 24960 w 1699992"/>
              <a:gd name="connsiteY31" fmla="*/ 141317 h 2302626"/>
              <a:gd name="connsiteX32" fmla="*/ 16647 w 1699992"/>
              <a:gd name="connsiteY32" fmla="*/ 74815 h 2302626"/>
              <a:gd name="connsiteX33" fmla="*/ 8335 w 1699992"/>
              <a:gd name="connsiteY33" fmla="*/ 33251 h 2302626"/>
              <a:gd name="connsiteX34" fmla="*/ 22 w 1699992"/>
              <a:gd name="connsiteY34"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88247 w 1699992"/>
              <a:gd name="connsiteY3" fmla="*/ 1188720 h 2302626"/>
              <a:gd name="connsiteX4" fmla="*/ 1438124 w 1699992"/>
              <a:gd name="connsiteY4" fmla="*/ 1113906 h 2302626"/>
              <a:gd name="connsiteX5" fmla="*/ 1537876 w 1699992"/>
              <a:gd name="connsiteY5" fmla="*/ 1072342 h 2302626"/>
              <a:gd name="connsiteX6" fmla="*/ 1662567 w 1699992"/>
              <a:gd name="connsiteY6" fmla="*/ 964277 h 2302626"/>
              <a:gd name="connsiteX7" fmla="*/ 1679193 w 1699992"/>
              <a:gd name="connsiteY7" fmla="*/ 906088 h 2302626"/>
              <a:gd name="connsiteX8" fmla="*/ 1695818 w 1699992"/>
              <a:gd name="connsiteY8" fmla="*/ 773084 h 2302626"/>
              <a:gd name="connsiteX9" fmla="*/ 1687506 w 1699992"/>
              <a:gd name="connsiteY9" fmla="*/ 640080 h 2302626"/>
              <a:gd name="connsiteX10" fmla="*/ 1679193 w 1699992"/>
              <a:gd name="connsiteY10" fmla="*/ 573578 h 2302626"/>
              <a:gd name="connsiteX11" fmla="*/ 1629316 w 1699992"/>
              <a:gd name="connsiteY11" fmla="*/ 274320 h 2302626"/>
              <a:gd name="connsiteX12" fmla="*/ 1587753 w 1699992"/>
              <a:gd name="connsiteY12" fmla="*/ 266008 h 2302626"/>
              <a:gd name="connsiteX13" fmla="*/ 814669 w 1699992"/>
              <a:gd name="connsiteY13" fmla="*/ 315884 h 2302626"/>
              <a:gd name="connsiteX14" fmla="*/ 698291 w 1699992"/>
              <a:gd name="connsiteY14" fmla="*/ 382386 h 2302626"/>
              <a:gd name="connsiteX15" fmla="*/ 673353 w 1699992"/>
              <a:gd name="connsiteY15" fmla="*/ 415637 h 2302626"/>
              <a:gd name="connsiteX16" fmla="*/ 640102 w 1699992"/>
              <a:gd name="connsiteY16" fmla="*/ 498764 h 2302626"/>
              <a:gd name="connsiteX17" fmla="*/ 606851 w 1699992"/>
              <a:gd name="connsiteY17" fmla="*/ 548640 h 2302626"/>
              <a:gd name="connsiteX18" fmla="*/ 590226 w 1699992"/>
              <a:gd name="connsiteY18" fmla="*/ 573578 h 2302626"/>
              <a:gd name="connsiteX19" fmla="*/ 532036 w 1699992"/>
              <a:gd name="connsiteY19" fmla="*/ 615142 h 2302626"/>
              <a:gd name="connsiteX20" fmla="*/ 465535 w 1699992"/>
              <a:gd name="connsiteY20" fmla="*/ 648393 h 2302626"/>
              <a:gd name="connsiteX21" fmla="*/ 349156 w 1699992"/>
              <a:gd name="connsiteY21" fmla="*/ 665018 h 2302626"/>
              <a:gd name="connsiteX22" fmla="*/ 307593 w 1699992"/>
              <a:gd name="connsiteY22" fmla="*/ 673331 h 2302626"/>
              <a:gd name="connsiteX23" fmla="*/ 216153 w 1699992"/>
              <a:gd name="connsiteY23" fmla="*/ 656706 h 2302626"/>
              <a:gd name="connsiteX24" fmla="*/ 141338 w 1699992"/>
              <a:gd name="connsiteY24" fmla="*/ 615142 h 2302626"/>
              <a:gd name="connsiteX25" fmla="*/ 108087 w 1699992"/>
              <a:gd name="connsiteY25" fmla="*/ 565266 h 2302626"/>
              <a:gd name="connsiteX26" fmla="*/ 91462 w 1699992"/>
              <a:gd name="connsiteY26" fmla="*/ 540328 h 2302626"/>
              <a:gd name="connsiteX27" fmla="*/ 66524 w 1699992"/>
              <a:gd name="connsiteY27" fmla="*/ 415637 h 2302626"/>
              <a:gd name="connsiteX28" fmla="*/ 58211 w 1699992"/>
              <a:gd name="connsiteY28" fmla="*/ 374073 h 2302626"/>
              <a:gd name="connsiteX29" fmla="*/ 33273 w 1699992"/>
              <a:gd name="connsiteY29" fmla="*/ 191193 h 2302626"/>
              <a:gd name="connsiteX30" fmla="*/ 24960 w 1699992"/>
              <a:gd name="connsiteY30" fmla="*/ 141317 h 2302626"/>
              <a:gd name="connsiteX31" fmla="*/ 16647 w 1699992"/>
              <a:gd name="connsiteY31" fmla="*/ 74815 h 2302626"/>
              <a:gd name="connsiteX32" fmla="*/ 8335 w 1699992"/>
              <a:gd name="connsiteY32" fmla="*/ 33251 h 2302626"/>
              <a:gd name="connsiteX33" fmla="*/ 22 w 1699992"/>
              <a:gd name="connsiteY33"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88247 w 1699992"/>
              <a:gd name="connsiteY3" fmla="*/ 1188720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191545 w 1699992"/>
              <a:gd name="connsiteY3" fmla="*/ 1310995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189515 w 1699992"/>
              <a:gd name="connsiteY2" fmla="*/ 1767325 h 2302626"/>
              <a:gd name="connsiteX3" fmla="*/ 1191545 w 1699992"/>
              <a:gd name="connsiteY3" fmla="*/ 1310995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189515 w 1699992"/>
              <a:gd name="connsiteY2" fmla="*/ 1767325 h 2302626"/>
              <a:gd name="connsiteX3" fmla="*/ 1191545 w 1699992"/>
              <a:gd name="connsiteY3" fmla="*/ 1310995 h 2302626"/>
              <a:gd name="connsiteX4" fmla="*/ 1662567 w 1699992"/>
              <a:gd name="connsiteY4" fmla="*/ 964277 h 2302626"/>
              <a:gd name="connsiteX5" fmla="*/ 1679193 w 1699992"/>
              <a:gd name="connsiteY5" fmla="*/ 906088 h 2302626"/>
              <a:gd name="connsiteX6" fmla="*/ 1695818 w 1699992"/>
              <a:gd name="connsiteY6" fmla="*/ 773084 h 2302626"/>
              <a:gd name="connsiteX7" fmla="*/ 1687506 w 1699992"/>
              <a:gd name="connsiteY7" fmla="*/ 640080 h 2302626"/>
              <a:gd name="connsiteX8" fmla="*/ 1679193 w 1699992"/>
              <a:gd name="connsiteY8" fmla="*/ 573578 h 2302626"/>
              <a:gd name="connsiteX9" fmla="*/ 1629316 w 1699992"/>
              <a:gd name="connsiteY9" fmla="*/ 274320 h 2302626"/>
              <a:gd name="connsiteX10" fmla="*/ 1587753 w 1699992"/>
              <a:gd name="connsiteY10" fmla="*/ 266008 h 2302626"/>
              <a:gd name="connsiteX11" fmla="*/ 814669 w 1699992"/>
              <a:gd name="connsiteY11" fmla="*/ 315884 h 2302626"/>
              <a:gd name="connsiteX12" fmla="*/ 698291 w 1699992"/>
              <a:gd name="connsiteY12" fmla="*/ 382386 h 2302626"/>
              <a:gd name="connsiteX13" fmla="*/ 673353 w 1699992"/>
              <a:gd name="connsiteY13" fmla="*/ 415637 h 2302626"/>
              <a:gd name="connsiteX14" fmla="*/ 640102 w 1699992"/>
              <a:gd name="connsiteY14" fmla="*/ 498764 h 2302626"/>
              <a:gd name="connsiteX15" fmla="*/ 606851 w 1699992"/>
              <a:gd name="connsiteY15" fmla="*/ 548640 h 2302626"/>
              <a:gd name="connsiteX16" fmla="*/ 590226 w 1699992"/>
              <a:gd name="connsiteY16" fmla="*/ 573578 h 2302626"/>
              <a:gd name="connsiteX17" fmla="*/ 532036 w 1699992"/>
              <a:gd name="connsiteY17" fmla="*/ 615142 h 2302626"/>
              <a:gd name="connsiteX18" fmla="*/ 465535 w 1699992"/>
              <a:gd name="connsiteY18" fmla="*/ 648393 h 2302626"/>
              <a:gd name="connsiteX19" fmla="*/ 349156 w 1699992"/>
              <a:gd name="connsiteY19" fmla="*/ 665018 h 2302626"/>
              <a:gd name="connsiteX20" fmla="*/ 307593 w 1699992"/>
              <a:gd name="connsiteY20" fmla="*/ 673331 h 2302626"/>
              <a:gd name="connsiteX21" fmla="*/ 216153 w 1699992"/>
              <a:gd name="connsiteY21" fmla="*/ 656706 h 2302626"/>
              <a:gd name="connsiteX22" fmla="*/ 141338 w 1699992"/>
              <a:gd name="connsiteY22" fmla="*/ 615142 h 2302626"/>
              <a:gd name="connsiteX23" fmla="*/ 108087 w 1699992"/>
              <a:gd name="connsiteY23" fmla="*/ 565266 h 2302626"/>
              <a:gd name="connsiteX24" fmla="*/ 91462 w 1699992"/>
              <a:gd name="connsiteY24" fmla="*/ 540328 h 2302626"/>
              <a:gd name="connsiteX25" fmla="*/ 66524 w 1699992"/>
              <a:gd name="connsiteY25" fmla="*/ 415637 h 2302626"/>
              <a:gd name="connsiteX26" fmla="*/ 58211 w 1699992"/>
              <a:gd name="connsiteY26" fmla="*/ 374073 h 2302626"/>
              <a:gd name="connsiteX27" fmla="*/ 33273 w 1699992"/>
              <a:gd name="connsiteY27" fmla="*/ 191193 h 2302626"/>
              <a:gd name="connsiteX28" fmla="*/ 24960 w 1699992"/>
              <a:gd name="connsiteY28" fmla="*/ 141317 h 2302626"/>
              <a:gd name="connsiteX29" fmla="*/ 16647 w 1699992"/>
              <a:gd name="connsiteY29" fmla="*/ 74815 h 2302626"/>
              <a:gd name="connsiteX30" fmla="*/ 8335 w 1699992"/>
              <a:gd name="connsiteY30" fmla="*/ 33251 h 2302626"/>
              <a:gd name="connsiteX31" fmla="*/ 22 w 1699992"/>
              <a:gd name="connsiteY31" fmla="*/ 0 h 2302626"/>
              <a:gd name="connsiteX0" fmla="*/ 648415 w 1720783"/>
              <a:gd name="connsiteY0" fmla="*/ 2302626 h 2302626"/>
              <a:gd name="connsiteX1" fmla="*/ 1122240 w 1720783"/>
              <a:gd name="connsiteY1" fmla="*/ 2094808 h 2302626"/>
              <a:gd name="connsiteX2" fmla="*/ 1189515 w 1720783"/>
              <a:gd name="connsiteY2" fmla="*/ 1767325 h 2302626"/>
              <a:gd name="connsiteX3" fmla="*/ 1191545 w 1720783"/>
              <a:gd name="connsiteY3" fmla="*/ 1310995 h 2302626"/>
              <a:gd name="connsiteX4" fmla="*/ 1679193 w 1720783"/>
              <a:gd name="connsiteY4" fmla="*/ 906088 h 2302626"/>
              <a:gd name="connsiteX5" fmla="*/ 1695818 w 1720783"/>
              <a:gd name="connsiteY5" fmla="*/ 773084 h 2302626"/>
              <a:gd name="connsiteX6" fmla="*/ 1687506 w 1720783"/>
              <a:gd name="connsiteY6" fmla="*/ 640080 h 2302626"/>
              <a:gd name="connsiteX7" fmla="*/ 1679193 w 1720783"/>
              <a:gd name="connsiteY7" fmla="*/ 573578 h 2302626"/>
              <a:gd name="connsiteX8" fmla="*/ 1629316 w 1720783"/>
              <a:gd name="connsiteY8" fmla="*/ 274320 h 2302626"/>
              <a:gd name="connsiteX9" fmla="*/ 1587753 w 1720783"/>
              <a:gd name="connsiteY9" fmla="*/ 266008 h 2302626"/>
              <a:gd name="connsiteX10" fmla="*/ 814669 w 1720783"/>
              <a:gd name="connsiteY10" fmla="*/ 315884 h 2302626"/>
              <a:gd name="connsiteX11" fmla="*/ 698291 w 1720783"/>
              <a:gd name="connsiteY11" fmla="*/ 382386 h 2302626"/>
              <a:gd name="connsiteX12" fmla="*/ 673353 w 1720783"/>
              <a:gd name="connsiteY12" fmla="*/ 415637 h 2302626"/>
              <a:gd name="connsiteX13" fmla="*/ 640102 w 1720783"/>
              <a:gd name="connsiteY13" fmla="*/ 498764 h 2302626"/>
              <a:gd name="connsiteX14" fmla="*/ 606851 w 1720783"/>
              <a:gd name="connsiteY14" fmla="*/ 548640 h 2302626"/>
              <a:gd name="connsiteX15" fmla="*/ 590226 w 1720783"/>
              <a:gd name="connsiteY15" fmla="*/ 573578 h 2302626"/>
              <a:gd name="connsiteX16" fmla="*/ 532036 w 1720783"/>
              <a:gd name="connsiteY16" fmla="*/ 615142 h 2302626"/>
              <a:gd name="connsiteX17" fmla="*/ 465535 w 1720783"/>
              <a:gd name="connsiteY17" fmla="*/ 648393 h 2302626"/>
              <a:gd name="connsiteX18" fmla="*/ 349156 w 1720783"/>
              <a:gd name="connsiteY18" fmla="*/ 665018 h 2302626"/>
              <a:gd name="connsiteX19" fmla="*/ 307593 w 1720783"/>
              <a:gd name="connsiteY19" fmla="*/ 673331 h 2302626"/>
              <a:gd name="connsiteX20" fmla="*/ 216153 w 1720783"/>
              <a:gd name="connsiteY20" fmla="*/ 656706 h 2302626"/>
              <a:gd name="connsiteX21" fmla="*/ 141338 w 1720783"/>
              <a:gd name="connsiteY21" fmla="*/ 615142 h 2302626"/>
              <a:gd name="connsiteX22" fmla="*/ 108087 w 1720783"/>
              <a:gd name="connsiteY22" fmla="*/ 565266 h 2302626"/>
              <a:gd name="connsiteX23" fmla="*/ 91462 w 1720783"/>
              <a:gd name="connsiteY23" fmla="*/ 540328 h 2302626"/>
              <a:gd name="connsiteX24" fmla="*/ 66524 w 1720783"/>
              <a:gd name="connsiteY24" fmla="*/ 415637 h 2302626"/>
              <a:gd name="connsiteX25" fmla="*/ 58211 w 1720783"/>
              <a:gd name="connsiteY25" fmla="*/ 374073 h 2302626"/>
              <a:gd name="connsiteX26" fmla="*/ 33273 w 1720783"/>
              <a:gd name="connsiteY26" fmla="*/ 191193 h 2302626"/>
              <a:gd name="connsiteX27" fmla="*/ 24960 w 1720783"/>
              <a:gd name="connsiteY27" fmla="*/ 141317 h 2302626"/>
              <a:gd name="connsiteX28" fmla="*/ 16647 w 1720783"/>
              <a:gd name="connsiteY28" fmla="*/ 74815 h 2302626"/>
              <a:gd name="connsiteX29" fmla="*/ 8335 w 1720783"/>
              <a:gd name="connsiteY29" fmla="*/ 33251 h 2302626"/>
              <a:gd name="connsiteX30" fmla="*/ 22 w 1720783"/>
              <a:gd name="connsiteY30" fmla="*/ 0 h 2302626"/>
              <a:gd name="connsiteX0" fmla="*/ 648415 w 1718217"/>
              <a:gd name="connsiteY0" fmla="*/ 2302626 h 2302626"/>
              <a:gd name="connsiteX1" fmla="*/ 1122240 w 1718217"/>
              <a:gd name="connsiteY1" fmla="*/ 2094808 h 2302626"/>
              <a:gd name="connsiteX2" fmla="*/ 1189515 w 1718217"/>
              <a:gd name="connsiteY2" fmla="*/ 1767325 h 2302626"/>
              <a:gd name="connsiteX3" fmla="*/ 1191545 w 1718217"/>
              <a:gd name="connsiteY3" fmla="*/ 1310995 h 2302626"/>
              <a:gd name="connsiteX4" fmla="*/ 1679193 w 1718217"/>
              <a:gd name="connsiteY4" fmla="*/ 906088 h 2302626"/>
              <a:gd name="connsiteX5" fmla="*/ 1687506 w 1718217"/>
              <a:gd name="connsiteY5" fmla="*/ 640080 h 2302626"/>
              <a:gd name="connsiteX6" fmla="*/ 1679193 w 1718217"/>
              <a:gd name="connsiteY6" fmla="*/ 573578 h 2302626"/>
              <a:gd name="connsiteX7" fmla="*/ 1629316 w 1718217"/>
              <a:gd name="connsiteY7" fmla="*/ 274320 h 2302626"/>
              <a:gd name="connsiteX8" fmla="*/ 1587753 w 1718217"/>
              <a:gd name="connsiteY8" fmla="*/ 266008 h 2302626"/>
              <a:gd name="connsiteX9" fmla="*/ 814669 w 1718217"/>
              <a:gd name="connsiteY9" fmla="*/ 315884 h 2302626"/>
              <a:gd name="connsiteX10" fmla="*/ 698291 w 1718217"/>
              <a:gd name="connsiteY10" fmla="*/ 382386 h 2302626"/>
              <a:gd name="connsiteX11" fmla="*/ 673353 w 1718217"/>
              <a:gd name="connsiteY11" fmla="*/ 415637 h 2302626"/>
              <a:gd name="connsiteX12" fmla="*/ 640102 w 1718217"/>
              <a:gd name="connsiteY12" fmla="*/ 498764 h 2302626"/>
              <a:gd name="connsiteX13" fmla="*/ 606851 w 1718217"/>
              <a:gd name="connsiteY13" fmla="*/ 548640 h 2302626"/>
              <a:gd name="connsiteX14" fmla="*/ 590226 w 1718217"/>
              <a:gd name="connsiteY14" fmla="*/ 573578 h 2302626"/>
              <a:gd name="connsiteX15" fmla="*/ 532036 w 1718217"/>
              <a:gd name="connsiteY15" fmla="*/ 615142 h 2302626"/>
              <a:gd name="connsiteX16" fmla="*/ 465535 w 1718217"/>
              <a:gd name="connsiteY16" fmla="*/ 648393 h 2302626"/>
              <a:gd name="connsiteX17" fmla="*/ 349156 w 1718217"/>
              <a:gd name="connsiteY17" fmla="*/ 665018 h 2302626"/>
              <a:gd name="connsiteX18" fmla="*/ 307593 w 1718217"/>
              <a:gd name="connsiteY18" fmla="*/ 673331 h 2302626"/>
              <a:gd name="connsiteX19" fmla="*/ 216153 w 1718217"/>
              <a:gd name="connsiteY19" fmla="*/ 656706 h 2302626"/>
              <a:gd name="connsiteX20" fmla="*/ 141338 w 1718217"/>
              <a:gd name="connsiteY20" fmla="*/ 615142 h 2302626"/>
              <a:gd name="connsiteX21" fmla="*/ 108087 w 1718217"/>
              <a:gd name="connsiteY21" fmla="*/ 565266 h 2302626"/>
              <a:gd name="connsiteX22" fmla="*/ 91462 w 1718217"/>
              <a:gd name="connsiteY22" fmla="*/ 540328 h 2302626"/>
              <a:gd name="connsiteX23" fmla="*/ 66524 w 1718217"/>
              <a:gd name="connsiteY23" fmla="*/ 415637 h 2302626"/>
              <a:gd name="connsiteX24" fmla="*/ 58211 w 1718217"/>
              <a:gd name="connsiteY24" fmla="*/ 374073 h 2302626"/>
              <a:gd name="connsiteX25" fmla="*/ 33273 w 1718217"/>
              <a:gd name="connsiteY25" fmla="*/ 191193 h 2302626"/>
              <a:gd name="connsiteX26" fmla="*/ 24960 w 1718217"/>
              <a:gd name="connsiteY26" fmla="*/ 141317 h 2302626"/>
              <a:gd name="connsiteX27" fmla="*/ 16647 w 1718217"/>
              <a:gd name="connsiteY27" fmla="*/ 74815 h 2302626"/>
              <a:gd name="connsiteX28" fmla="*/ 8335 w 1718217"/>
              <a:gd name="connsiteY28" fmla="*/ 33251 h 2302626"/>
              <a:gd name="connsiteX29" fmla="*/ 22 w 1718217"/>
              <a:gd name="connsiteY29" fmla="*/ 0 h 2302626"/>
              <a:gd name="connsiteX0" fmla="*/ 648415 w 1720340"/>
              <a:gd name="connsiteY0" fmla="*/ 2302626 h 2302626"/>
              <a:gd name="connsiteX1" fmla="*/ 1122240 w 1720340"/>
              <a:gd name="connsiteY1" fmla="*/ 2094808 h 2302626"/>
              <a:gd name="connsiteX2" fmla="*/ 1189515 w 1720340"/>
              <a:gd name="connsiteY2" fmla="*/ 1767325 h 2302626"/>
              <a:gd name="connsiteX3" fmla="*/ 1191545 w 1720340"/>
              <a:gd name="connsiteY3" fmla="*/ 1310995 h 2302626"/>
              <a:gd name="connsiteX4" fmla="*/ 1679193 w 1720340"/>
              <a:gd name="connsiteY4" fmla="*/ 906088 h 2302626"/>
              <a:gd name="connsiteX5" fmla="*/ 1687506 w 1720340"/>
              <a:gd name="connsiteY5" fmla="*/ 640080 h 2302626"/>
              <a:gd name="connsiteX6" fmla="*/ 1629316 w 1720340"/>
              <a:gd name="connsiteY6" fmla="*/ 274320 h 2302626"/>
              <a:gd name="connsiteX7" fmla="*/ 1587753 w 1720340"/>
              <a:gd name="connsiteY7" fmla="*/ 266008 h 2302626"/>
              <a:gd name="connsiteX8" fmla="*/ 814669 w 1720340"/>
              <a:gd name="connsiteY8" fmla="*/ 315884 h 2302626"/>
              <a:gd name="connsiteX9" fmla="*/ 698291 w 1720340"/>
              <a:gd name="connsiteY9" fmla="*/ 382386 h 2302626"/>
              <a:gd name="connsiteX10" fmla="*/ 673353 w 1720340"/>
              <a:gd name="connsiteY10" fmla="*/ 415637 h 2302626"/>
              <a:gd name="connsiteX11" fmla="*/ 640102 w 1720340"/>
              <a:gd name="connsiteY11" fmla="*/ 498764 h 2302626"/>
              <a:gd name="connsiteX12" fmla="*/ 606851 w 1720340"/>
              <a:gd name="connsiteY12" fmla="*/ 548640 h 2302626"/>
              <a:gd name="connsiteX13" fmla="*/ 590226 w 1720340"/>
              <a:gd name="connsiteY13" fmla="*/ 573578 h 2302626"/>
              <a:gd name="connsiteX14" fmla="*/ 532036 w 1720340"/>
              <a:gd name="connsiteY14" fmla="*/ 615142 h 2302626"/>
              <a:gd name="connsiteX15" fmla="*/ 465535 w 1720340"/>
              <a:gd name="connsiteY15" fmla="*/ 648393 h 2302626"/>
              <a:gd name="connsiteX16" fmla="*/ 349156 w 1720340"/>
              <a:gd name="connsiteY16" fmla="*/ 665018 h 2302626"/>
              <a:gd name="connsiteX17" fmla="*/ 307593 w 1720340"/>
              <a:gd name="connsiteY17" fmla="*/ 673331 h 2302626"/>
              <a:gd name="connsiteX18" fmla="*/ 216153 w 1720340"/>
              <a:gd name="connsiteY18" fmla="*/ 656706 h 2302626"/>
              <a:gd name="connsiteX19" fmla="*/ 141338 w 1720340"/>
              <a:gd name="connsiteY19" fmla="*/ 615142 h 2302626"/>
              <a:gd name="connsiteX20" fmla="*/ 108087 w 1720340"/>
              <a:gd name="connsiteY20" fmla="*/ 565266 h 2302626"/>
              <a:gd name="connsiteX21" fmla="*/ 91462 w 1720340"/>
              <a:gd name="connsiteY21" fmla="*/ 540328 h 2302626"/>
              <a:gd name="connsiteX22" fmla="*/ 66524 w 1720340"/>
              <a:gd name="connsiteY22" fmla="*/ 415637 h 2302626"/>
              <a:gd name="connsiteX23" fmla="*/ 58211 w 1720340"/>
              <a:gd name="connsiteY23" fmla="*/ 374073 h 2302626"/>
              <a:gd name="connsiteX24" fmla="*/ 33273 w 1720340"/>
              <a:gd name="connsiteY24" fmla="*/ 191193 h 2302626"/>
              <a:gd name="connsiteX25" fmla="*/ 24960 w 1720340"/>
              <a:gd name="connsiteY25" fmla="*/ 141317 h 2302626"/>
              <a:gd name="connsiteX26" fmla="*/ 16647 w 1720340"/>
              <a:gd name="connsiteY26" fmla="*/ 74815 h 2302626"/>
              <a:gd name="connsiteX27" fmla="*/ 8335 w 1720340"/>
              <a:gd name="connsiteY27" fmla="*/ 33251 h 2302626"/>
              <a:gd name="connsiteX28" fmla="*/ 22 w 1720340"/>
              <a:gd name="connsiteY28"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98291 w 1722229"/>
              <a:gd name="connsiteY8" fmla="*/ 382386 h 2302626"/>
              <a:gd name="connsiteX9" fmla="*/ 673353 w 1722229"/>
              <a:gd name="connsiteY9" fmla="*/ 415637 h 2302626"/>
              <a:gd name="connsiteX10" fmla="*/ 640102 w 1722229"/>
              <a:gd name="connsiteY10" fmla="*/ 498764 h 2302626"/>
              <a:gd name="connsiteX11" fmla="*/ 606851 w 1722229"/>
              <a:gd name="connsiteY11" fmla="*/ 548640 h 2302626"/>
              <a:gd name="connsiteX12" fmla="*/ 590226 w 1722229"/>
              <a:gd name="connsiteY12" fmla="*/ 573578 h 2302626"/>
              <a:gd name="connsiteX13" fmla="*/ 532036 w 1722229"/>
              <a:gd name="connsiteY13" fmla="*/ 615142 h 2302626"/>
              <a:gd name="connsiteX14" fmla="*/ 465535 w 1722229"/>
              <a:gd name="connsiteY14" fmla="*/ 648393 h 2302626"/>
              <a:gd name="connsiteX15" fmla="*/ 349156 w 1722229"/>
              <a:gd name="connsiteY15" fmla="*/ 665018 h 2302626"/>
              <a:gd name="connsiteX16" fmla="*/ 307593 w 1722229"/>
              <a:gd name="connsiteY16" fmla="*/ 673331 h 2302626"/>
              <a:gd name="connsiteX17" fmla="*/ 216153 w 1722229"/>
              <a:gd name="connsiteY17" fmla="*/ 656706 h 2302626"/>
              <a:gd name="connsiteX18" fmla="*/ 141338 w 1722229"/>
              <a:gd name="connsiteY18" fmla="*/ 615142 h 2302626"/>
              <a:gd name="connsiteX19" fmla="*/ 108087 w 1722229"/>
              <a:gd name="connsiteY19" fmla="*/ 565266 h 2302626"/>
              <a:gd name="connsiteX20" fmla="*/ 91462 w 1722229"/>
              <a:gd name="connsiteY20" fmla="*/ 540328 h 2302626"/>
              <a:gd name="connsiteX21" fmla="*/ 66524 w 1722229"/>
              <a:gd name="connsiteY21" fmla="*/ 415637 h 2302626"/>
              <a:gd name="connsiteX22" fmla="*/ 58211 w 1722229"/>
              <a:gd name="connsiteY22" fmla="*/ 374073 h 2302626"/>
              <a:gd name="connsiteX23" fmla="*/ 33273 w 1722229"/>
              <a:gd name="connsiteY23" fmla="*/ 191193 h 2302626"/>
              <a:gd name="connsiteX24" fmla="*/ 24960 w 1722229"/>
              <a:gd name="connsiteY24" fmla="*/ 141317 h 2302626"/>
              <a:gd name="connsiteX25" fmla="*/ 16647 w 1722229"/>
              <a:gd name="connsiteY25" fmla="*/ 74815 h 2302626"/>
              <a:gd name="connsiteX26" fmla="*/ 8335 w 1722229"/>
              <a:gd name="connsiteY26" fmla="*/ 33251 h 2302626"/>
              <a:gd name="connsiteX27" fmla="*/ 22 w 1722229"/>
              <a:gd name="connsiteY27"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98291 w 1722229"/>
              <a:gd name="connsiteY8" fmla="*/ 382386 h 2302626"/>
              <a:gd name="connsiteX9" fmla="*/ 640102 w 1722229"/>
              <a:gd name="connsiteY9" fmla="*/ 498764 h 2302626"/>
              <a:gd name="connsiteX10" fmla="*/ 606851 w 1722229"/>
              <a:gd name="connsiteY10" fmla="*/ 548640 h 2302626"/>
              <a:gd name="connsiteX11" fmla="*/ 590226 w 1722229"/>
              <a:gd name="connsiteY11" fmla="*/ 573578 h 2302626"/>
              <a:gd name="connsiteX12" fmla="*/ 532036 w 1722229"/>
              <a:gd name="connsiteY12" fmla="*/ 615142 h 2302626"/>
              <a:gd name="connsiteX13" fmla="*/ 465535 w 1722229"/>
              <a:gd name="connsiteY13" fmla="*/ 648393 h 2302626"/>
              <a:gd name="connsiteX14" fmla="*/ 349156 w 1722229"/>
              <a:gd name="connsiteY14" fmla="*/ 665018 h 2302626"/>
              <a:gd name="connsiteX15" fmla="*/ 307593 w 1722229"/>
              <a:gd name="connsiteY15" fmla="*/ 673331 h 2302626"/>
              <a:gd name="connsiteX16" fmla="*/ 216153 w 1722229"/>
              <a:gd name="connsiteY16" fmla="*/ 656706 h 2302626"/>
              <a:gd name="connsiteX17" fmla="*/ 141338 w 1722229"/>
              <a:gd name="connsiteY17" fmla="*/ 615142 h 2302626"/>
              <a:gd name="connsiteX18" fmla="*/ 108087 w 1722229"/>
              <a:gd name="connsiteY18" fmla="*/ 565266 h 2302626"/>
              <a:gd name="connsiteX19" fmla="*/ 91462 w 1722229"/>
              <a:gd name="connsiteY19" fmla="*/ 540328 h 2302626"/>
              <a:gd name="connsiteX20" fmla="*/ 66524 w 1722229"/>
              <a:gd name="connsiteY20" fmla="*/ 415637 h 2302626"/>
              <a:gd name="connsiteX21" fmla="*/ 58211 w 1722229"/>
              <a:gd name="connsiteY21" fmla="*/ 374073 h 2302626"/>
              <a:gd name="connsiteX22" fmla="*/ 33273 w 1722229"/>
              <a:gd name="connsiteY22" fmla="*/ 191193 h 2302626"/>
              <a:gd name="connsiteX23" fmla="*/ 24960 w 1722229"/>
              <a:gd name="connsiteY23" fmla="*/ 141317 h 2302626"/>
              <a:gd name="connsiteX24" fmla="*/ 16647 w 1722229"/>
              <a:gd name="connsiteY24" fmla="*/ 74815 h 2302626"/>
              <a:gd name="connsiteX25" fmla="*/ 8335 w 1722229"/>
              <a:gd name="connsiteY25" fmla="*/ 33251 h 2302626"/>
              <a:gd name="connsiteX26" fmla="*/ 22 w 1722229"/>
              <a:gd name="connsiteY26"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40102 w 1722229"/>
              <a:gd name="connsiteY8" fmla="*/ 498764 h 2302626"/>
              <a:gd name="connsiteX9" fmla="*/ 606851 w 1722229"/>
              <a:gd name="connsiteY9" fmla="*/ 548640 h 2302626"/>
              <a:gd name="connsiteX10" fmla="*/ 590226 w 1722229"/>
              <a:gd name="connsiteY10" fmla="*/ 573578 h 2302626"/>
              <a:gd name="connsiteX11" fmla="*/ 532036 w 1722229"/>
              <a:gd name="connsiteY11" fmla="*/ 615142 h 2302626"/>
              <a:gd name="connsiteX12" fmla="*/ 465535 w 1722229"/>
              <a:gd name="connsiteY12" fmla="*/ 648393 h 2302626"/>
              <a:gd name="connsiteX13" fmla="*/ 349156 w 1722229"/>
              <a:gd name="connsiteY13" fmla="*/ 665018 h 2302626"/>
              <a:gd name="connsiteX14" fmla="*/ 307593 w 1722229"/>
              <a:gd name="connsiteY14" fmla="*/ 673331 h 2302626"/>
              <a:gd name="connsiteX15" fmla="*/ 216153 w 1722229"/>
              <a:gd name="connsiteY15" fmla="*/ 656706 h 2302626"/>
              <a:gd name="connsiteX16" fmla="*/ 141338 w 1722229"/>
              <a:gd name="connsiteY16" fmla="*/ 615142 h 2302626"/>
              <a:gd name="connsiteX17" fmla="*/ 108087 w 1722229"/>
              <a:gd name="connsiteY17" fmla="*/ 565266 h 2302626"/>
              <a:gd name="connsiteX18" fmla="*/ 91462 w 1722229"/>
              <a:gd name="connsiteY18" fmla="*/ 540328 h 2302626"/>
              <a:gd name="connsiteX19" fmla="*/ 66524 w 1722229"/>
              <a:gd name="connsiteY19" fmla="*/ 415637 h 2302626"/>
              <a:gd name="connsiteX20" fmla="*/ 58211 w 1722229"/>
              <a:gd name="connsiteY20" fmla="*/ 374073 h 2302626"/>
              <a:gd name="connsiteX21" fmla="*/ 33273 w 1722229"/>
              <a:gd name="connsiteY21" fmla="*/ 191193 h 2302626"/>
              <a:gd name="connsiteX22" fmla="*/ 24960 w 1722229"/>
              <a:gd name="connsiteY22" fmla="*/ 141317 h 2302626"/>
              <a:gd name="connsiteX23" fmla="*/ 16647 w 1722229"/>
              <a:gd name="connsiteY23" fmla="*/ 74815 h 2302626"/>
              <a:gd name="connsiteX24" fmla="*/ 8335 w 1722229"/>
              <a:gd name="connsiteY24" fmla="*/ 33251 h 2302626"/>
              <a:gd name="connsiteX25" fmla="*/ 22 w 1722229"/>
              <a:gd name="connsiteY2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532036 w 1722229"/>
              <a:gd name="connsiteY10" fmla="*/ 615142 h 2302626"/>
              <a:gd name="connsiteX11" fmla="*/ 465535 w 1722229"/>
              <a:gd name="connsiteY11" fmla="*/ 648393 h 2302626"/>
              <a:gd name="connsiteX12" fmla="*/ 349156 w 1722229"/>
              <a:gd name="connsiteY12" fmla="*/ 665018 h 2302626"/>
              <a:gd name="connsiteX13" fmla="*/ 307593 w 1722229"/>
              <a:gd name="connsiteY13" fmla="*/ 673331 h 2302626"/>
              <a:gd name="connsiteX14" fmla="*/ 216153 w 1722229"/>
              <a:gd name="connsiteY14" fmla="*/ 656706 h 2302626"/>
              <a:gd name="connsiteX15" fmla="*/ 141338 w 1722229"/>
              <a:gd name="connsiteY15" fmla="*/ 615142 h 2302626"/>
              <a:gd name="connsiteX16" fmla="*/ 108087 w 1722229"/>
              <a:gd name="connsiteY16" fmla="*/ 565266 h 2302626"/>
              <a:gd name="connsiteX17" fmla="*/ 91462 w 1722229"/>
              <a:gd name="connsiteY17" fmla="*/ 540328 h 2302626"/>
              <a:gd name="connsiteX18" fmla="*/ 66524 w 1722229"/>
              <a:gd name="connsiteY18" fmla="*/ 415637 h 2302626"/>
              <a:gd name="connsiteX19" fmla="*/ 58211 w 1722229"/>
              <a:gd name="connsiteY19" fmla="*/ 374073 h 2302626"/>
              <a:gd name="connsiteX20" fmla="*/ 33273 w 1722229"/>
              <a:gd name="connsiteY20" fmla="*/ 191193 h 2302626"/>
              <a:gd name="connsiteX21" fmla="*/ 24960 w 1722229"/>
              <a:gd name="connsiteY21" fmla="*/ 141317 h 2302626"/>
              <a:gd name="connsiteX22" fmla="*/ 16647 w 1722229"/>
              <a:gd name="connsiteY22" fmla="*/ 74815 h 2302626"/>
              <a:gd name="connsiteX23" fmla="*/ 8335 w 1722229"/>
              <a:gd name="connsiteY23" fmla="*/ 33251 h 2302626"/>
              <a:gd name="connsiteX24" fmla="*/ 22 w 1722229"/>
              <a:gd name="connsiteY2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601534 w 1722229"/>
              <a:gd name="connsiteY10" fmla="*/ 559080 h 2302626"/>
              <a:gd name="connsiteX11" fmla="*/ 532036 w 1722229"/>
              <a:gd name="connsiteY11" fmla="*/ 615142 h 2302626"/>
              <a:gd name="connsiteX12" fmla="*/ 465535 w 1722229"/>
              <a:gd name="connsiteY12" fmla="*/ 648393 h 2302626"/>
              <a:gd name="connsiteX13" fmla="*/ 349156 w 1722229"/>
              <a:gd name="connsiteY13" fmla="*/ 665018 h 2302626"/>
              <a:gd name="connsiteX14" fmla="*/ 307593 w 1722229"/>
              <a:gd name="connsiteY14" fmla="*/ 673331 h 2302626"/>
              <a:gd name="connsiteX15" fmla="*/ 216153 w 1722229"/>
              <a:gd name="connsiteY15" fmla="*/ 656706 h 2302626"/>
              <a:gd name="connsiteX16" fmla="*/ 141338 w 1722229"/>
              <a:gd name="connsiteY16" fmla="*/ 615142 h 2302626"/>
              <a:gd name="connsiteX17" fmla="*/ 108087 w 1722229"/>
              <a:gd name="connsiteY17" fmla="*/ 565266 h 2302626"/>
              <a:gd name="connsiteX18" fmla="*/ 91462 w 1722229"/>
              <a:gd name="connsiteY18" fmla="*/ 540328 h 2302626"/>
              <a:gd name="connsiteX19" fmla="*/ 66524 w 1722229"/>
              <a:gd name="connsiteY19" fmla="*/ 415637 h 2302626"/>
              <a:gd name="connsiteX20" fmla="*/ 58211 w 1722229"/>
              <a:gd name="connsiteY20" fmla="*/ 374073 h 2302626"/>
              <a:gd name="connsiteX21" fmla="*/ 33273 w 1722229"/>
              <a:gd name="connsiteY21" fmla="*/ 191193 h 2302626"/>
              <a:gd name="connsiteX22" fmla="*/ 24960 w 1722229"/>
              <a:gd name="connsiteY22" fmla="*/ 141317 h 2302626"/>
              <a:gd name="connsiteX23" fmla="*/ 16647 w 1722229"/>
              <a:gd name="connsiteY23" fmla="*/ 74815 h 2302626"/>
              <a:gd name="connsiteX24" fmla="*/ 8335 w 1722229"/>
              <a:gd name="connsiteY24" fmla="*/ 33251 h 2302626"/>
              <a:gd name="connsiteX25" fmla="*/ 22 w 1722229"/>
              <a:gd name="connsiteY2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601534 w 1722229"/>
              <a:gd name="connsiteY10" fmla="*/ 559080 h 2302626"/>
              <a:gd name="connsiteX11" fmla="*/ 465535 w 1722229"/>
              <a:gd name="connsiteY11" fmla="*/ 648393 h 2302626"/>
              <a:gd name="connsiteX12" fmla="*/ 349156 w 1722229"/>
              <a:gd name="connsiteY12" fmla="*/ 665018 h 2302626"/>
              <a:gd name="connsiteX13" fmla="*/ 307593 w 1722229"/>
              <a:gd name="connsiteY13" fmla="*/ 673331 h 2302626"/>
              <a:gd name="connsiteX14" fmla="*/ 216153 w 1722229"/>
              <a:gd name="connsiteY14" fmla="*/ 656706 h 2302626"/>
              <a:gd name="connsiteX15" fmla="*/ 141338 w 1722229"/>
              <a:gd name="connsiteY15" fmla="*/ 615142 h 2302626"/>
              <a:gd name="connsiteX16" fmla="*/ 108087 w 1722229"/>
              <a:gd name="connsiteY16" fmla="*/ 565266 h 2302626"/>
              <a:gd name="connsiteX17" fmla="*/ 91462 w 1722229"/>
              <a:gd name="connsiteY17" fmla="*/ 540328 h 2302626"/>
              <a:gd name="connsiteX18" fmla="*/ 66524 w 1722229"/>
              <a:gd name="connsiteY18" fmla="*/ 415637 h 2302626"/>
              <a:gd name="connsiteX19" fmla="*/ 58211 w 1722229"/>
              <a:gd name="connsiteY19" fmla="*/ 374073 h 2302626"/>
              <a:gd name="connsiteX20" fmla="*/ 33273 w 1722229"/>
              <a:gd name="connsiteY20" fmla="*/ 191193 h 2302626"/>
              <a:gd name="connsiteX21" fmla="*/ 24960 w 1722229"/>
              <a:gd name="connsiteY21" fmla="*/ 141317 h 2302626"/>
              <a:gd name="connsiteX22" fmla="*/ 16647 w 1722229"/>
              <a:gd name="connsiteY22" fmla="*/ 74815 h 2302626"/>
              <a:gd name="connsiteX23" fmla="*/ 8335 w 1722229"/>
              <a:gd name="connsiteY23" fmla="*/ 33251 h 2302626"/>
              <a:gd name="connsiteX24" fmla="*/ 22 w 1722229"/>
              <a:gd name="connsiteY2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465535 w 1722229"/>
              <a:gd name="connsiteY10" fmla="*/ 648393 h 2302626"/>
              <a:gd name="connsiteX11" fmla="*/ 349156 w 1722229"/>
              <a:gd name="connsiteY11" fmla="*/ 665018 h 2302626"/>
              <a:gd name="connsiteX12" fmla="*/ 307593 w 1722229"/>
              <a:gd name="connsiteY12" fmla="*/ 673331 h 2302626"/>
              <a:gd name="connsiteX13" fmla="*/ 216153 w 1722229"/>
              <a:gd name="connsiteY13" fmla="*/ 656706 h 2302626"/>
              <a:gd name="connsiteX14" fmla="*/ 141338 w 1722229"/>
              <a:gd name="connsiteY14" fmla="*/ 615142 h 2302626"/>
              <a:gd name="connsiteX15" fmla="*/ 108087 w 1722229"/>
              <a:gd name="connsiteY15" fmla="*/ 565266 h 2302626"/>
              <a:gd name="connsiteX16" fmla="*/ 91462 w 1722229"/>
              <a:gd name="connsiteY16" fmla="*/ 540328 h 2302626"/>
              <a:gd name="connsiteX17" fmla="*/ 66524 w 1722229"/>
              <a:gd name="connsiteY17" fmla="*/ 415637 h 2302626"/>
              <a:gd name="connsiteX18" fmla="*/ 58211 w 1722229"/>
              <a:gd name="connsiteY18" fmla="*/ 374073 h 2302626"/>
              <a:gd name="connsiteX19" fmla="*/ 33273 w 1722229"/>
              <a:gd name="connsiteY19" fmla="*/ 191193 h 2302626"/>
              <a:gd name="connsiteX20" fmla="*/ 24960 w 1722229"/>
              <a:gd name="connsiteY20" fmla="*/ 141317 h 2302626"/>
              <a:gd name="connsiteX21" fmla="*/ 16647 w 1722229"/>
              <a:gd name="connsiteY21" fmla="*/ 74815 h 2302626"/>
              <a:gd name="connsiteX22" fmla="*/ 8335 w 1722229"/>
              <a:gd name="connsiteY22" fmla="*/ 33251 h 2302626"/>
              <a:gd name="connsiteX23" fmla="*/ 22 w 1722229"/>
              <a:gd name="connsiteY23"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465535 w 1722229"/>
              <a:gd name="connsiteY9" fmla="*/ 648393 h 2302626"/>
              <a:gd name="connsiteX10" fmla="*/ 349156 w 1722229"/>
              <a:gd name="connsiteY10" fmla="*/ 665018 h 2302626"/>
              <a:gd name="connsiteX11" fmla="*/ 307593 w 1722229"/>
              <a:gd name="connsiteY11" fmla="*/ 673331 h 2302626"/>
              <a:gd name="connsiteX12" fmla="*/ 216153 w 1722229"/>
              <a:gd name="connsiteY12" fmla="*/ 656706 h 2302626"/>
              <a:gd name="connsiteX13" fmla="*/ 141338 w 1722229"/>
              <a:gd name="connsiteY13" fmla="*/ 615142 h 2302626"/>
              <a:gd name="connsiteX14" fmla="*/ 108087 w 1722229"/>
              <a:gd name="connsiteY14" fmla="*/ 565266 h 2302626"/>
              <a:gd name="connsiteX15" fmla="*/ 91462 w 1722229"/>
              <a:gd name="connsiteY15" fmla="*/ 540328 h 2302626"/>
              <a:gd name="connsiteX16" fmla="*/ 66524 w 1722229"/>
              <a:gd name="connsiteY16" fmla="*/ 415637 h 2302626"/>
              <a:gd name="connsiteX17" fmla="*/ 58211 w 1722229"/>
              <a:gd name="connsiteY17" fmla="*/ 374073 h 2302626"/>
              <a:gd name="connsiteX18" fmla="*/ 33273 w 1722229"/>
              <a:gd name="connsiteY18" fmla="*/ 191193 h 2302626"/>
              <a:gd name="connsiteX19" fmla="*/ 24960 w 1722229"/>
              <a:gd name="connsiteY19" fmla="*/ 141317 h 2302626"/>
              <a:gd name="connsiteX20" fmla="*/ 16647 w 1722229"/>
              <a:gd name="connsiteY20" fmla="*/ 74815 h 2302626"/>
              <a:gd name="connsiteX21" fmla="*/ 8335 w 1722229"/>
              <a:gd name="connsiteY21" fmla="*/ 33251 h 2302626"/>
              <a:gd name="connsiteX22" fmla="*/ 22 w 1722229"/>
              <a:gd name="connsiteY22"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349156 w 1722229"/>
              <a:gd name="connsiteY9" fmla="*/ 665018 h 2302626"/>
              <a:gd name="connsiteX10" fmla="*/ 307593 w 1722229"/>
              <a:gd name="connsiteY10" fmla="*/ 673331 h 2302626"/>
              <a:gd name="connsiteX11" fmla="*/ 216153 w 1722229"/>
              <a:gd name="connsiteY11" fmla="*/ 656706 h 2302626"/>
              <a:gd name="connsiteX12" fmla="*/ 141338 w 1722229"/>
              <a:gd name="connsiteY12" fmla="*/ 615142 h 2302626"/>
              <a:gd name="connsiteX13" fmla="*/ 108087 w 1722229"/>
              <a:gd name="connsiteY13" fmla="*/ 565266 h 2302626"/>
              <a:gd name="connsiteX14" fmla="*/ 91462 w 1722229"/>
              <a:gd name="connsiteY14" fmla="*/ 540328 h 2302626"/>
              <a:gd name="connsiteX15" fmla="*/ 66524 w 1722229"/>
              <a:gd name="connsiteY15" fmla="*/ 415637 h 2302626"/>
              <a:gd name="connsiteX16" fmla="*/ 58211 w 1722229"/>
              <a:gd name="connsiteY16" fmla="*/ 374073 h 2302626"/>
              <a:gd name="connsiteX17" fmla="*/ 33273 w 1722229"/>
              <a:gd name="connsiteY17" fmla="*/ 191193 h 2302626"/>
              <a:gd name="connsiteX18" fmla="*/ 24960 w 1722229"/>
              <a:gd name="connsiteY18" fmla="*/ 141317 h 2302626"/>
              <a:gd name="connsiteX19" fmla="*/ 16647 w 1722229"/>
              <a:gd name="connsiteY19" fmla="*/ 74815 h 2302626"/>
              <a:gd name="connsiteX20" fmla="*/ 8335 w 1722229"/>
              <a:gd name="connsiteY20" fmla="*/ 33251 h 2302626"/>
              <a:gd name="connsiteX21" fmla="*/ 22 w 1722229"/>
              <a:gd name="connsiteY21"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349156 w 1722229"/>
              <a:gd name="connsiteY9" fmla="*/ 665018 h 2302626"/>
              <a:gd name="connsiteX10" fmla="*/ 216153 w 1722229"/>
              <a:gd name="connsiteY10" fmla="*/ 656706 h 2302626"/>
              <a:gd name="connsiteX11" fmla="*/ 141338 w 1722229"/>
              <a:gd name="connsiteY11" fmla="*/ 615142 h 2302626"/>
              <a:gd name="connsiteX12" fmla="*/ 108087 w 1722229"/>
              <a:gd name="connsiteY12" fmla="*/ 565266 h 2302626"/>
              <a:gd name="connsiteX13" fmla="*/ 91462 w 1722229"/>
              <a:gd name="connsiteY13" fmla="*/ 540328 h 2302626"/>
              <a:gd name="connsiteX14" fmla="*/ 66524 w 1722229"/>
              <a:gd name="connsiteY14" fmla="*/ 415637 h 2302626"/>
              <a:gd name="connsiteX15" fmla="*/ 58211 w 1722229"/>
              <a:gd name="connsiteY15" fmla="*/ 374073 h 2302626"/>
              <a:gd name="connsiteX16" fmla="*/ 33273 w 1722229"/>
              <a:gd name="connsiteY16" fmla="*/ 191193 h 2302626"/>
              <a:gd name="connsiteX17" fmla="*/ 24960 w 1722229"/>
              <a:gd name="connsiteY17" fmla="*/ 141317 h 2302626"/>
              <a:gd name="connsiteX18" fmla="*/ 16647 w 1722229"/>
              <a:gd name="connsiteY18" fmla="*/ 74815 h 2302626"/>
              <a:gd name="connsiteX19" fmla="*/ 8335 w 1722229"/>
              <a:gd name="connsiteY19" fmla="*/ 33251 h 2302626"/>
              <a:gd name="connsiteX20" fmla="*/ 22 w 1722229"/>
              <a:gd name="connsiteY20"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41338 w 1722229"/>
              <a:gd name="connsiteY10" fmla="*/ 615142 h 2302626"/>
              <a:gd name="connsiteX11" fmla="*/ 108087 w 1722229"/>
              <a:gd name="connsiteY11" fmla="*/ 565266 h 2302626"/>
              <a:gd name="connsiteX12" fmla="*/ 91462 w 1722229"/>
              <a:gd name="connsiteY12" fmla="*/ 540328 h 2302626"/>
              <a:gd name="connsiteX13" fmla="*/ 66524 w 1722229"/>
              <a:gd name="connsiteY13" fmla="*/ 415637 h 2302626"/>
              <a:gd name="connsiteX14" fmla="*/ 58211 w 1722229"/>
              <a:gd name="connsiteY14" fmla="*/ 374073 h 2302626"/>
              <a:gd name="connsiteX15" fmla="*/ 33273 w 1722229"/>
              <a:gd name="connsiteY15" fmla="*/ 191193 h 2302626"/>
              <a:gd name="connsiteX16" fmla="*/ 24960 w 1722229"/>
              <a:gd name="connsiteY16" fmla="*/ 141317 h 2302626"/>
              <a:gd name="connsiteX17" fmla="*/ 16647 w 1722229"/>
              <a:gd name="connsiteY17" fmla="*/ 74815 h 2302626"/>
              <a:gd name="connsiteX18" fmla="*/ 8335 w 1722229"/>
              <a:gd name="connsiteY18" fmla="*/ 33251 h 2302626"/>
              <a:gd name="connsiteX19" fmla="*/ 22 w 1722229"/>
              <a:gd name="connsiteY19"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08087 w 1722229"/>
              <a:gd name="connsiteY10" fmla="*/ 565266 h 2302626"/>
              <a:gd name="connsiteX11" fmla="*/ 91462 w 1722229"/>
              <a:gd name="connsiteY11" fmla="*/ 540328 h 2302626"/>
              <a:gd name="connsiteX12" fmla="*/ 66524 w 1722229"/>
              <a:gd name="connsiteY12" fmla="*/ 415637 h 2302626"/>
              <a:gd name="connsiteX13" fmla="*/ 58211 w 1722229"/>
              <a:gd name="connsiteY13" fmla="*/ 374073 h 2302626"/>
              <a:gd name="connsiteX14" fmla="*/ 33273 w 1722229"/>
              <a:gd name="connsiteY14" fmla="*/ 191193 h 2302626"/>
              <a:gd name="connsiteX15" fmla="*/ 24960 w 1722229"/>
              <a:gd name="connsiteY15" fmla="*/ 141317 h 2302626"/>
              <a:gd name="connsiteX16" fmla="*/ 16647 w 1722229"/>
              <a:gd name="connsiteY16" fmla="*/ 74815 h 2302626"/>
              <a:gd name="connsiteX17" fmla="*/ 8335 w 1722229"/>
              <a:gd name="connsiteY17" fmla="*/ 33251 h 2302626"/>
              <a:gd name="connsiteX18" fmla="*/ 22 w 1722229"/>
              <a:gd name="connsiteY18"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08087 w 1722229"/>
              <a:gd name="connsiteY10" fmla="*/ 565266 h 2302626"/>
              <a:gd name="connsiteX11" fmla="*/ 66524 w 1722229"/>
              <a:gd name="connsiteY11" fmla="*/ 415637 h 2302626"/>
              <a:gd name="connsiteX12" fmla="*/ 58211 w 1722229"/>
              <a:gd name="connsiteY12" fmla="*/ 374073 h 2302626"/>
              <a:gd name="connsiteX13" fmla="*/ 33273 w 1722229"/>
              <a:gd name="connsiteY13" fmla="*/ 191193 h 2302626"/>
              <a:gd name="connsiteX14" fmla="*/ 24960 w 1722229"/>
              <a:gd name="connsiteY14" fmla="*/ 141317 h 2302626"/>
              <a:gd name="connsiteX15" fmla="*/ 16647 w 1722229"/>
              <a:gd name="connsiteY15" fmla="*/ 74815 h 2302626"/>
              <a:gd name="connsiteX16" fmla="*/ 8335 w 1722229"/>
              <a:gd name="connsiteY16" fmla="*/ 33251 h 2302626"/>
              <a:gd name="connsiteX17" fmla="*/ 22 w 1722229"/>
              <a:gd name="connsiteY17"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66524 w 1722229"/>
              <a:gd name="connsiteY10" fmla="*/ 415637 h 2302626"/>
              <a:gd name="connsiteX11" fmla="*/ 58211 w 1722229"/>
              <a:gd name="connsiteY11" fmla="*/ 374073 h 2302626"/>
              <a:gd name="connsiteX12" fmla="*/ 33273 w 1722229"/>
              <a:gd name="connsiteY12" fmla="*/ 191193 h 2302626"/>
              <a:gd name="connsiteX13" fmla="*/ 24960 w 1722229"/>
              <a:gd name="connsiteY13" fmla="*/ 141317 h 2302626"/>
              <a:gd name="connsiteX14" fmla="*/ 16647 w 1722229"/>
              <a:gd name="connsiteY14" fmla="*/ 74815 h 2302626"/>
              <a:gd name="connsiteX15" fmla="*/ 8335 w 1722229"/>
              <a:gd name="connsiteY15" fmla="*/ 33251 h 2302626"/>
              <a:gd name="connsiteX16" fmla="*/ 22 w 1722229"/>
              <a:gd name="connsiteY16"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58211 w 1722229"/>
              <a:gd name="connsiteY10" fmla="*/ 374073 h 2302626"/>
              <a:gd name="connsiteX11" fmla="*/ 33273 w 1722229"/>
              <a:gd name="connsiteY11" fmla="*/ 191193 h 2302626"/>
              <a:gd name="connsiteX12" fmla="*/ 24960 w 1722229"/>
              <a:gd name="connsiteY12" fmla="*/ 141317 h 2302626"/>
              <a:gd name="connsiteX13" fmla="*/ 16647 w 1722229"/>
              <a:gd name="connsiteY13" fmla="*/ 74815 h 2302626"/>
              <a:gd name="connsiteX14" fmla="*/ 8335 w 1722229"/>
              <a:gd name="connsiteY14" fmla="*/ 33251 h 2302626"/>
              <a:gd name="connsiteX15" fmla="*/ 22 w 1722229"/>
              <a:gd name="connsiteY1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33273 w 1722229"/>
              <a:gd name="connsiteY10" fmla="*/ 191193 h 2302626"/>
              <a:gd name="connsiteX11" fmla="*/ 24960 w 1722229"/>
              <a:gd name="connsiteY11" fmla="*/ 141317 h 2302626"/>
              <a:gd name="connsiteX12" fmla="*/ 16647 w 1722229"/>
              <a:gd name="connsiteY12" fmla="*/ 74815 h 2302626"/>
              <a:gd name="connsiteX13" fmla="*/ 8335 w 1722229"/>
              <a:gd name="connsiteY13" fmla="*/ 33251 h 2302626"/>
              <a:gd name="connsiteX14" fmla="*/ 22 w 1722229"/>
              <a:gd name="connsiteY1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24960 w 1722229"/>
              <a:gd name="connsiteY10" fmla="*/ 141317 h 2302626"/>
              <a:gd name="connsiteX11" fmla="*/ 16647 w 1722229"/>
              <a:gd name="connsiteY11" fmla="*/ 74815 h 2302626"/>
              <a:gd name="connsiteX12" fmla="*/ 8335 w 1722229"/>
              <a:gd name="connsiteY12" fmla="*/ 33251 h 2302626"/>
              <a:gd name="connsiteX13" fmla="*/ 22 w 1722229"/>
              <a:gd name="connsiteY13" fmla="*/ 0 h 2302626"/>
              <a:gd name="connsiteX0" fmla="*/ 648715 w 1722529"/>
              <a:gd name="connsiteY0" fmla="*/ 2302626 h 2302626"/>
              <a:gd name="connsiteX1" fmla="*/ 1122540 w 1722529"/>
              <a:gd name="connsiteY1" fmla="*/ 2094808 h 2302626"/>
              <a:gd name="connsiteX2" fmla="*/ 1189815 w 1722529"/>
              <a:gd name="connsiteY2" fmla="*/ 1767325 h 2302626"/>
              <a:gd name="connsiteX3" fmla="*/ 1191845 w 1722529"/>
              <a:gd name="connsiteY3" fmla="*/ 1310995 h 2302626"/>
              <a:gd name="connsiteX4" fmla="*/ 1679493 w 1722529"/>
              <a:gd name="connsiteY4" fmla="*/ 906088 h 2302626"/>
              <a:gd name="connsiteX5" fmla="*/ 1687806 w 1722529"/>
              <a:gd name="connsiteY5" fmla="*/ 640080 h 2302626"/>
              <a:gd name="connsiteX6" fmla="*/ 1588053 w 1722529"/>
              <a:gd name="connsiteY6" fmla="*/ 266008 h 2302626"/>
              <a:gd name="connsiteX7" fmla="*/ 814969 w 1722529"/>
              <a:gd name="connsiteY7" fmla="*/ 315884 h 2302626"/>
              <a:gd name="connsiteX8" fmla="*/ 465835 w 1722529"/>
              <a:gd name="connsiteY8" fmla="*/ 648393 h 2302626"/>
              <a:gd name="connsiteX9" fmla="*/ 216453 w 1722529"/>
              <a:gd name="connsiteY9" fmla="*/ 656706 h 2302626"/>
              <a:gd name="connsiteX10" fmla="*/ 16947 w 1722529"/>
              <a:gd name="connsiteY10" fmla="*/ 74815 h 2302626"/>
              <a:gd name="connsiteX11" fmla="*/ 8635 w 1722529"/>
              <a:gd name="connsiteY11" fmla="*/ 33251 h 2302626"/>
              <a:gd name="connsiteX12" fmla="*/ 322 w 1722529"/>
              <a:gd name="connsiteY12" fmla="*/ 0 h 2302626"/>
              <a:gd name="connsiteX0" fmla="*/ 648416 w 1722230"/>
              <a:gd name="connsiteY0" fmla="*/ 2302626 h 2302626"/>
              <a:gd name="connsiteX1" fmla="*/ 1122241 w 1722230"/>
              <a:gd name="connsiteY1" fmla="*/ 2094808 h 2302626"/>
              <a:gd name="connsiteX2" fmla="*/ 1189516 w 1722230"/>
              <a:gd name="connsiteY2" fmla="*/ 1767325 h 2302626"/>
              <a:gd name="connsiteX3" fmla="*/ 1191546 w 1722230"/>
              <a:gd name="connsiteY3" fmla="*/ 1310995 h 2302626"/>
              <a:gd name="connsiteX4" fmla="*/ 1679194 w 1722230"/>
              <a:gd name="connsiteY4" fmla="*/ 906088 h 2302626"/>
              <a:gd name="connsiteX5" fmla="*/ 1687507 w 1722230"/>
              <a:gd name="connsiteY5" fmla="*/ 640080 h 2302626"/>
              <a:gd name="connsiteX6" fmla="*/ 1587754 w 1722230"/>
              <a:gd name="connsiteY6" fmla="*/ 266008 h 2302626"/>
              <a:gd name="connsiteX7" fmla="*/ 814670 w 1722230"/>
              <a:gd name="connsiteY7" fmla="*/ 315884 h 2302626"/>
              <a:gd name="connsiteX8" fmla="*/ 465536 w 1722230"/>
              <a:gd name="connsiteY8" fmla="*/ 648393 h 2302626"/>
              <a:gd name="connsiteX9" fmla="*/ 216154 w 1722230"/>
              <a:gd name="connsiteY9" fmla="*/ 656706 h 2302626"/>
              <a:gd name="connsiteX10" fmla="*/ 8336 w 1722230"/>
              <a:gd name="connsiteY10" fmla="*/ 33251 h 2302626"/>
              <a:gd name="connsiteX11" fmla="*/ 23 w 1722230"/>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465513 w 1722207"/>
              <a:gd name="connsiteY8" fmla="*/ 648393 h 2302626"/>
              <a:gd name="connsiteX9" fmla="*/ 216131 w 1722207"/>
              <a:gd name="connsiteY9" fmla="*/ 656706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465513 w 1722207"/>
              <a:gd name="connsiteY8" fmla="*/ 648393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603737 w 1722207"/>
              <a:gd name="connsiteY8" fmla="*/ 573965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798698 w 1722207"/>
              <a:gd name="connsiteY7" fmla="*/ 278670 h 2302626"/>
              <a:gd name="connsiteX8" fmla="*/ 603737 w 1722207"/>
              <a:gd name="connsiteY8" fmla="*/ 573965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3428"/>
              <a:gd name="connsiteY0" fmla="*/ 2302626 h 2302626"/>
              <a:gd name="connsiteX1" fmla="*/ 1122218 w 1723428"/>
              <a:gd name="connsiteY1" fmla="*/ 2094808 h 2302626"/>
              <a:gd name="connsiteX2" fmla="*/ 1189493 w 1723428"/>
              <a:gd name="connsiteY2" fmla="*/ 1767325 h 2302626"/>
              <a:gd name="connsiteX3" fmla="*/ 1191523 w 1723428"/>
              <a:gd name="connsiteY3" fmla="*/ 1310995 h 2302626"/>
              <a:gd name="connsiteX4" fmla="*/ 1687484 w 1723428"/>
              <a:gd name="connsiteY4" fmla="*/ 640080 h 2302626"/>
              <a:gd name="connsiteX5" fmla="*/ 1587731 w 1723428"/>
              <a:gd name="connsiteY5" fmla="*/ 266008 h 2302626"/>
              <a:gd name="connsiteX6" fmla="*/ 798698 w 1723428"/>
              <a:gd name="connsiteY6" fmla="*/ 278670 h 2302626"/>
              <a:gd name="connsiteX7" fmla="*/ 603737 w 1723428"/>
              <a:gd name="connsiteY7" fmla="*/ 573965 h 2302626"/>
              <a:gd name="connsiteX8" fmla="*/ 168285 w 1723428"/>
              <a:gd name="connsiteY8" fmla="*/ 614175 h 2302626"/>
              <a:gd name="connsiteX9" fmla="*/ 93373 w 1723428"/>
              <a:gd name="connsiteY9" fmla="*/ 346912 h 2302626"/>
              <a:gd name="connsiteX10" fmla="*/ 0 w 1723428"/>
              <a:gd name="connsiteY10" fmla="*/ 0 h 2302626"/>
              <a:gd name="connsiteX0" fmla="*/ 648393 w 1719685"/>
              <a:gd name="connsiteY0" fmla="*/ 2302626 h 2302626"/>
              <a:gd name="connsiteX1" fmla="*/ 1122218 w 1719685"/>
              <a:gd name="connsiteY1" fmla="*/ 2094808 h 2302626"/>
              <a:gd name="connsiteX2" fmla="*/ 1189493 w 1719685"/>
              <a:gd name="connsiteY2" fmla="*/ 1767325 h 2302626"/>
              <a:gd name="connsiteX3" fmla="*/ 1191523 w 1719685"/>
              <a:gd name="connsiteY3" fmla="*/ 1310995 h 2302626"/>
              <a:gd name="connsiteX4" fmla="*/ 1682168 w 1719685"/>
              <a:gd name="connsiteY4" fmla="*/ 725140 h 2302626"/>
              <a:gd name="connsiteX5" fmla="*/ 1587731 w 1719685"/>
              <a:gd name="connsiteY5" fmla="*/ 266008 h 2302626"/>
              <a:gd name="connsiteX6" fmla="*/ 798698 w 1719685"/>
              <a:gd name="connsiteY6" fmla="*/ 278670 h 2302626"/>
              <a:gd name="connsiteX7" fmla="*/ 603737 w 1719685"/>
              <a:gd name="connsiteY7" fmla="*/ 573965 h 2302626"/>
              <a:gd name="connsiteX8" fmla="*/ 168285 w 1719685"/>
              <a:gd name="connsiteY8" fmla="*/ 614175 h 2302626"/>
              <a:gd name="connsiteX9" fmla="*/ 93373 w 1719685"/>
              <a:gd name="connsiteY9" fmla="*/ 346912 h 2302626"/>
              <a:gd name="connsiteX10" fmla="*/ 0 w 1719685"/>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4356"/>
              <a:gd name="connsiteY0" fmla="*/ 2302626 h 2302626"/>
              <a:gd name="connsiteX1" fmla="*/ 1122218 w 1754356"/>
              <a:gd name="connsiteY1" fmla="*/ 2094808 h 2302626"/>
              <a:gd name="connsiteX2" fmla="*/ 1189493 w 1754356"/>
              <a:gd name="connsiteY2" fmla="*/ 1767325 h 2302626"/>
              <a:gd name="connsiteX3" fmla="*/ 1191523 w 1754356"/>
              <a:gd name="connsiteY3" fmla="*/ 1310995 h 2302626"/>
              <a:gd name="connsiteX4" fmla="*/ 1682168 w 1754356"/>
              <a:gd name="connsiteY4" fmla="*/ 725140 h 2302626"/>
              <a:gd name="connsiteX5" fmla="*/ 1587731 w 1754356"/>
              <a:gd name="connsiteY5" fmla="*/ 266008 h 2302626"/>
              <a:gd name="connsiteX6" fmla="*/ 798698 w 1754356"/>
              <a:gd name="connsiteY6" fmla="*/ 278670 h 2302626"/>
              <a:gd name="connsiteX7" fmla="*/ 603737 w 1754356"/>
              <a:gd name="connsiteY7" fmla="*/ 573965 h 2302626"/>
              <a:gd name="connsiteX8" fmla="*/ 168285 w 1754356"/>
              <a:gd name="connsiteY8" fmla="*/ 614175 h 2302626"/>
              <a:gd name="connsiteX9" fmla="*/ 93373 w 1754356"/>
              <a:gd name="connsiteY9" fmla="*/ 346912 h 2302626"/>
              <a:gd name="connsiteX10" fmla="*/ 0 w 1754356"/>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47583"/>
              <a:gd name="connsiteY0" fmla="*/ 2302626 h 2302626"/>
              <a:gd name="connsiteX1" fmla="*/ 1122218 w 1747583"/>
              <a:gd name="connsiteY1" fmla="*/ 2094808 h 2302626"/>
              <a:gd name="connsiteX2" fmla="*/ 1189493 w 1747583"/>
              <a:gd name="connsiteY2" fmla="*/ 1767325 h 2302626"/>
              <a:gd name="connsiteX3" fmla="*/ 1191523 w 1747583"/>
              <a:gd name="connsiteY3" fmla="*/ 1310995 h 2302626"/>
              <a:gd name="connsiteX4" fmla="*/ 1682168 w 1747583"/>
              <a:gd name="connsiteY4" fmla="*/ 725140 h 2302626"/>
              <a:gd name="connsiteX5" fmla="*/ 1571782 w 1747583"/>
              <a:gd name="connsiteY5" fmla="*/ 271324 h 2302626"/>
              <a:gd name="connsiteX6" fmla="*/ 798698 w 1747583"/>
              <a:gd name="connsiteY6" fmla="*/ 278670 h 2302626"/>
              <a:gd name="connsiteX7" fmla="*/ 603737 w 1747583"/>
              <a:gd name="connsiteY7" fmla="*/ 573965 h 2302626"/>
              <a:gd name="connsiteX8" fmla="*/ 168285 w 1747583"/>
              <a:gd name="connsiteY8" fmla="*/ 614175 h 2302626"/>
              <a:gd name="connsiteX9" fmla="*/ 93373 w 1747583"/>
              <a:gd name="connsiteY9" fmla="*/ 346912 h 2302626"/>
              <a:gd name="connsiteX10" fmla="*/ 0 w 1747583"/>
              <a:gd name="connsiteY10" fmla="*/ 0 h 2302626"/>
              <a:gd name="connsiteX0" fmla="*/ 648393 w 1731402"/>
              <a:gd name="connsiteY0" fmla="*/ 2302626 h 2302626"/>
              <a:gd name="connsiteX1" fmla="*/ 1122218 w 1731402"/>
              <a:gd name="connsiteY1" fmla="*/ 2094808 h 2302626"/>
              <a:gd name="connsiteX2" fmla="*/ 1189493 w 1731402"/>
              <a:gd name="connsiteY2" fmla="*/ 1767325 h 2302626"/>
              <a:gd name="connsiteX3" fmla="*/ 1191523 w 1731402"/>
              <a:gd name="connsiteY3" fmla="*/ 1310995 h 2302626"/>
              <a:gd name="connsiteX4" fmla="*/ 1682168 w 1731402"/>
              <a:gd name="connsiteY4" fmla="*/ 725140 h 2302626"/>
              <a:gd name="connsiteX5" fmla="*/ 1571782 w 1731402"/>
              <a:gd name="connsiteY5" fmla="*/ 271324 h 2302626"/>
              <a:gd name="connsiteX6" fmla="*/ 798698 w 1731402"/>
              <a:gd name="connsiteY6" fmla="*/ 278670 h 2302626"/>
              <a:gd name="connsiteX7" fmla="*/ 603737 w 1731402"/>
              <a:gd name="connsiteY7" fmla="*/ 573965 h 2302626"/>
              <a:gd name="connsiteX8" fmla="*/ 168285 w 1731402"/>
              <a:gd name="connsiteY8" fmla="*/ 614175 h 2302626"/>
              <a:gd name="connsiteX9" fmla="*/ 93373 w 1731402"/>
              <a:gd name="connsiteY9" fmla="*/ 346912 h 2302626"/>
              <a:gd name="connsiteX10" fmla="*/ 0 w 1731402"/>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03737 w 1711924"/>
              <a:gd name="connsiteY7" fmla="*/ 573965 h 2302626"/>
              <a:gd name="connsiteX8" fmla="*/ 168285 w 1711924"/>
              <a:gd name="connsiteY8" fmla="*/ 614175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03737 w 1711924"/>
              <a:gd name="connsiteY7" fmla="*/ 573965 h 2302626"/>
              <a:gd name="connsiteX8" fmla="*/ 147019 w 1711924"/>
              <a:gd name="connsiteY8" fmla="*/ 582277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7019 w 1711924"/>
              <a:gd name="connsiteY8" fmla="*/ 582277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7019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0746"/>
              <a:gd name="connsiteY0" fmla="*/ 2302626 h 2302626"/>
              <a:gd name="connsiteX1" fmla="*/ 1122218 w 1710746"/>
              <a:gd name="connsiteY1" fmla="*/ 2094808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710746"/>
              <a:gd name="connsiteY0" fmla="*/ 2302626 h 2302626"/>
              <a:gd name="connsiteX1" fmla="*/ 1090321 w 1710746"/>
              <a:gd name="connsiteY1" fmla="*/ 2116073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710746"/>
              <a:gd name="connsiteY0" fmla="*/ 2302626 h 2302626"/>
              <a:gd name="connsiteX1" fmla="*/ 1090321 w 1710746"/>
              <a:gd name="connsiteY1" fmla="*/ 2116073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667705"/>
              <a:gd name="connsiteY0" fmla="*/ 2302626 h 2302626"/>
              <a:gd name="connsiteX1" fmla="*/ 1090321 w 1667705"/>
              <a:gd name="connsiteY1" fmla="*/ 2116073 h 2302626"/>
              <a:gd name="connsiteX2" fmla="*/ 1189493 w 1667705"/>
              <a:gd name="connsiteY2" fmla="*/ 1767325 h 2302626"/>
              <a:gd name="connsiteX3" fmla="*/ 1207472 w 1667705"/>
              <a:gd name="connsiteY3" fmla="*/ 1300362 h 2302626"/>
              <a:gd name="connsiteX4" fmla="*/ 1615800 w 1667705"/>
              <a:gd name="connsiteY4" fmla="*/ 725140 h 2302626"/>
              <a:gd name="connsiteX5" fmla="*/ 1571782 w 1667705"/>
              <a:gd name="connsiteY5" fmla="*/ 271324 h 2302626"/>
              <a:gd name="connsiteX6" fmla="*/ 798698 w 1667705"/>
              <a:gd name="connsiteY6" fmla="*/ 278670 h 2302626"/>
              <a:gd name="connsiteX7" fmla="*/ 625002 w 1667705"/>
              <a:gd name="connsiteY7" fmla="*/ 568649 h 2302626"/>
              <a:gd name="connsiteX8" fmla="*/ 141703 w 1667705"/>
              <a:gd name="connsiteY8" fmla="*/ 582277 h 2302626"/>
              <a:gd name="connsiteX9" fmla="*/ 0 w 1667705"/>
              <a:gd name="connsiteY9" fmla="*/ 0 h 2302626"/>
              <a:gd name="connsiteX0" fmla="*/ 648393 w 1622198"/>
              <a:gd name="connsiteY0" fmla="*/ 2302626 h 2302626"/>
              <a:gd name="connsiteX1" fmla="*/ 1090321 w 1622198"/>
              <a:gd name="connsiteY1" fmla="*/ 2116073 h 2302626"/>
              <a:gd name="connsiteX2" fmla="*/ 1189493 w 1622198"/>
              <a:gd name="connsiteY2" fmla="*/ 1767325 h 2302626"/>
              <a:gd name="connsiteX3" fmla="*/ 1207472 w 1622198"/>
              <a:gd name="connsiteY3" fmla="*/ 1300362 h 2302626"/>
              <a:gd name="connsiteX4" fmla="*/ 1615800 w 1622198"/>
              <a:gd name="connsiteY4" fmla="*/ 725140 h 2302626"/>
              <a:gd name="connsiteX5" fmla="*/ 1409550 w 1622198"/>
              <a:gd name="connsiteY5" fmla="*/ 300821 h 2302626"/>
              <a:gd name="connsiteX6" fmla="*/ 798698 w 1622198"/>
              <a:gd name="connsiteY6" fmla="*/ 278670 h 2302626"/>
              <a:gd name="connsiteX7" fmla="*/ 625002 w 1622198"/>
              <a:gd name="connsiteY7" fmla="*/ 568649 h 2302626"/>
              <a:gd name="connsiteX8" fmla="*/ 141703 w 1622198"/>
              <a:gd name="connsiteY8" fmla="*/ 582277 h 2302626"/>
              <a:gd name="connsiteX9" fmla="*/ 0 w 1622198"/>
              <a:gd name="connsiteY9" fmla="*/ 0 h 2302626"/>
              <a:gd name="connsiteX0" fmla="*/ 648393 w 1621892"/>
              <a:gd name="connsiteY0" fmla="*/ 2302626 h 2302626"/>
              <a:gd name="connsiteX1" fmla="*/ 1090321 w 1621892"/>
              <a:gd name="connsiteY1" fmla="*/ 2116073 h 2302626"/>
              <a:gd name="connsiteX2" fmla="*/ 1189493 w 1621892"/>
              <a:gd name="connsiteY2" fmla="*/ 1767325 h 2302626"/>
              <a:gd name="connsiteX3" fmla="*/ 1207472 w 1621892"/>
              <a:gd name="connsiteY3" fmla="*/ 1300362 h 2302626"/>
              <a:gd name="connsiteX4" fmla="*/ 1615800 w 1621892"/>
              <a:gd name="connsiteY4" fmla="*/ 725140 h 2302626"/>
              <a:gd name="connsiteX5" fmla="*/ 1409550 w 1621892"/>
              <a:gd name="connsiteY5" fmla="*/ 300821 h 2302626"/>
              <a:gd name="connsiteX6" fmla="*/ 798698 w 1621892"/>
              <a:gd name="connsiteY6" fmla="*/ 278670 h 2302626"/>
              <a:gd name="connsiteX7" fmla="*/ 625002 w 1621892"/>
              <a:gd name="connsiteY7" fmla="*/ 568649 h 2302626"/>
              <a:gd name="connsiteX8" fmla="*/ 141703 w 1621892"/>
              <a:gd name="connsiteY8" fmla="*/ 582277 h 2302626"/>
              <a:gd name="connsiteX9" fmla="*/ 0 w 1621892"/>
              <a:gd name="connsiteY9" fmla="*/ 0 h 2302626"/>
              <a:gd name="connsiteX0" fmla="*/ 75187 w 1621892"/>
              <a:gd name="connsiteY0" fmla="*/ 2261683 h 2261683"/>
              <a:gd name="connsiteX1" fmla="*/ 1090321 w 1621892"/>
              <a:gd name="connsiteY1" fmla="*/ 2116073 h 2261683"/>
              <a:gd name="connsiteX2" fmla="*/ 1189493 w 1621892"/>
              <a:gd name="connsiteY2" fmla="*/ 1767325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21892"/>
              <a:gd name="connsiteY0" fmla="*/ 2261683 h 2261683"/>
              <a:gd name="connsiteX1" fmla="*/ 455700 w 1621892"/>
              <a:gd name="connsiteY1" fmla="*/ 1706640 h 2261683"/>
              <a:gd name="connsiteX2" fmla="*/ 1189493 w 1621892"/>
              <a:gd name="connsiteY2" fmla="*/ 1767325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21892"/>
              <a:gd name="connsiteY0" fmla="*/ 2261683 h 2261683"/>
              <a:gd name="connsiteX1" fmla="*/ 455700 w 1621892"/>
              <a:gd name="connsiteY1" fmla="*/ 1706640 h 2261683"/>
              <a:gd name="connsiteX2" fmla="*/ 438866 w 1621892"/>
              <a:gd name="connsiteY2" fmla="*/ 1289654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1089026 w 2130967"/>
              <a:gd name="connsiteY7" fmla="*/ 575473 h 2268507"/>
              <a:gd name="connsiteX8" fmla="*/ 605727 w 2130967"/>
              <a:gd name="connsiteY8" fmla="*/ 589101 h 2268507"/>
              <a:gd name="connsiteX9" fmla="*/ 0 w 2130967"/>
              <a:gd name="connsiteY9" fmla="*/ 0 h 2268507"/>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1089026 w 2130967"/>
              <a:gd name="connsiteY7" fmla="*/ 575473 h 2268507"/>
              <a:gd name="connsiteX8" fmla="*/ 209942 w 2130967"/>
              <a:gd name="connsiteY8" fmla="*/ 589101 h 2268507"/>
              <a:gd name="connsiteX9" fmla="*/ 0 w 2130967"/>
              <a:gd name="connsiteY9" fmla="*/ 0 h 2268507"/>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508996 w 2130967"/>
              <a:gd name="connsiteY7" fmla="*/ 602769 h 2268507"/>
              <a:gd name="connsiteX8" fmla="*/ 209942 w 2130967"/>
              <a:gd name="connsiteY8" fmla="*/ 589101 h 2268507"/>
              <a:gd name="connsiteX9" fmla="*/ 0 w 2130967"/>
              <a:gd name="connsiteY9" fmla="*/ 0 h 2268507"/>
              <a:gd name="connsiteX0" fmla="*/ 539211 w 2148181"/>
              <a:gd name="connsiteY0" fmla="*/ 2268507 h 2268507"/>
              <a:gd name="connsiteX1" fmla="*/ 919724 w 2148181"/>
              <a:gd name="connsiteY1" fmla="*/ 1713464 h 2268507"/>
              <a:gd name="connsiteX2" fmla="*/ 902890 w 2148181"/>
              <a:gd name="connsiteY2" fmla="*/ 1296478 h 2268507"/>
              <a:gd name="connsiteX3" fmla="*/ 948165 w 2148181"/>
              <a:gd name="connsiteY3" fmla="*/ 727156 h 2268507"/>
              <a:gd name="connsiteX4" fmla="*/ 2079824 w 2148181"/>
              <a:gd name="connsiteY4" fmla="*/ 731964 h 2268507"/>
              <a:gd name="connsiteX5" fmla="*/ 1873574 w 2148181"/>
              <a:gd name="connsiteY5" fmla="*/ 307645 h 2268507"/>
              <a:gd name="connsiteX6" fmla="*/ 655396 w 2148181"/>
              <a:gd name="connsiteY6" fmla="*/ 258198 h 2268507"/>
              <a:gd name="connsiteX7" fmla="*/ 508996 w 2148181"/>
              <a:gd name="connsiteY7" fmla="*/ 602769 h 2268507"/>
              <a:gd name="connsiteX8" fmla="*/ 209942 w 2148181"/>
              <a:gd name="connsiteY8" fmla="*/ 589101 h 2268507"/>
              <a:gd name="connsiteX9" fmla="*/ 0 w 2148181"/>
              <a:gd name="connsiteY9" fmla="*/ 0 h 2268507"/>
              <a:gd name="connsiteX0" fmla="*/ 539211 w 2080075"/>
              <a:gd name="connsiteY0" fmla="*/ 2268507 h 2268507"/>
              <a:gd name="connsiteX1" fmla="*/ 919724 w 2080075"/>
              <a:gd name="connsiteY1" fmla="*/ 1713464 h 2268507"/>
              <a:gd name="connsiteX2" fmla="*/ 902890 w 2080075"/>
              <a:gd name="connsiteY2" fmla="*/ 1296478 h 2268507"/>
              <a:gd name="connsiteX3" fmla="*/ 948165 w 2080075"/>
              <a:gd name="connsiteY3" fmla="*/ 727156 h 2268507"/>
              <a:gd name="connsiteX4" fmla="*/ 2079824 w 2080075"/>
              <a:gd name="connsiteY4" fmla="*/ 731964 h 2268507"/>
              <a:gd name="connsiteX5" fmla="*/ 1047885 w 2080075"/>
              <a:gd name="connsiteY5" fmla="*/ 287173 h 2268507"/>
              <a:gd name="connsiteX6" fmla="*/ 655396 w 2080075"/>
              <a:gd name="connsiteY6" fmla="*/ 258198 h 2268507"/>
              <a:gd name="connsiteX7" fmla="*/ 508996 w 2080075"/>
              <a:gd name="connsiteY7" fmla="*/ 602769 h 2268507"/>
              <a:gd name="connsiteX8" fmla="*/ 209942 w 2080075"/>
              <a:gd name="connsiteY8" fmla="*/ 589101 h 2268507"/>
              <a:gd name="connsiteX9" fmla="*/ 0 w 2080075"/>
              <a:gd name="connsiteY9" fmla="*/ 0 h 2268507"/>
              <a:gd name="connsiteX0" fmla="*/ 539211 w 1058522"/>
              <a:gd name="connsiteY0" fmla="*/ 2268507 h 2268507"/>
              <a:gd name="connsiteX1" fmla="*/ 919724 w 1058522"/>
              <a:gd name="connsiteY1" fmla="*/ 1713464 h 2268507"/>
              <a:gd name="connsiteX2" fmla="*/ 902890 w 1058522"/>
              <a:gd name="connsiteY2" fmla="*/ 1296478 h 2268507"/>
              <a:gd name="connsiteX3" fmla="*/ 948165 w 1058522"/>
              <a:gd name="connsiteY3" fmla="*/ 727156 h 2268507"/>
              <a:gd name="connsiteX4" fmla="*/ 947060 w 1058522"/>
              <a:gd name="connsiteY4" fmla="*/ 581839 h 2268507"/>
              <a:gd name="connsiteX5" fmla="*/ 1047885 w 1058522"/>
              <a:gd name="connsiteY5" fmla="*/ 287173 h 2268507"/>
              <a:gd name="connsiteX6" fmla="*/ 655396 w 1058522"/>
              <a:gd name="connsiteY6" fmla="*/ 258198 h 2268507"/>
              <a:gd name="connsiteX7" fmla="*/ 508996 w 1058522"/>
              <a:gd name="connsiteY7" fmla="*/ 602769 h 2268507"/>
              <a:gd name="connsiteX8" fmla="*/ 209942 w 1058522"/>
              <a:gd name="connsiteY8" fmla="*/ 589101 h 2268507"/>
              <a:gd name="connsiteX9" fmla="*/ 0 w 1058522"/>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490"/>
              <a:gd name="connsiteY0" fmla="*/ 2268507 h 2268507"/>
              <a:gd name="connsiteX1" fmla="*/ 919724 w 1058490"/>
              <a:gd name="connsiteY1" fmla="*/ 1713464 h 2268507"/>
              <a:gd name="connsiteX2" fmla="*/ 902890 w 1058490"/>
              <a:gd name="connsiteY2" fmla="*/ 1296478 h 2268507"/>
              <a:gd name="connsiteX3" fmla="*/ 914046 w 1058490"/>
              <a:gd name="connsiteY3" fmla="*/ 877281 h 2268507"/>
              <a:gd name="connsiteX4" fmla="*/ 947060 w 1058490"/>
              <a:gd name="connsiteY4" fmla="*/ 581839 h 2268507"/>
              <a:gd name="connsiteX5" fmla="*/ 1047885 w 1058490"/>
              <a:gd name="connsiteY5" fmla="*/ 287173 h 2268507"/>
              <a:gd name="connsiteX6" fmla="*/ 662220 w 1058490"/>
              <a:gd name="connsiteY6" fmla="*/ 278670 h 2268507"/>
              <a:gd name="connsiteX7" fmla="*/ 515820 w 1058490"/>
              <a:gd name="connsiteY7" fmla="*/ 582297 h 2268507"/>
              <a:gd name="connsiteX8" fmla="*/ 182646 w 1058490"/>
              <a:gd name="connsiteY8" fmla="*/ 575453 h 2268507"/>
              <a:gd name="connsiteX9" fmla="*/ 0 w 1058490"/>
              <a:gd name="connsiteY9" fmla="*/ 0 h 2268507"/>
              <a:gd name="connsiteX0" fmla="*/ 539211 w 1058490"/>
              <a:gd name="connsiteY0" fmla="*/ 2268507 h 2268507"/>
              <a:gd name="connsiteX1" fmla="*/ 919724 w 1058490"/>
              <a:gd name="connsiteY1" fmla="*/ 1713464 h 2268507"/>
              <a:gd name="connsiteX2" fmla="*/ 902890 w 1058490"/>
              <a:gd name="connsiteY2" fmla="*/ 1296478 h 2268507"/>
              <a:gd name="connsiteX3" fmla="*/ 914046 w 1058490"/>
              <a:gd name="connsiteY3" fmla="*/ 877281 h 2268507"/>
              <a:gd name="connsiteX4" fmla="*/ 947060 w 1058490"/>
              <a:gd name="connsiteY4" fmla="*/ 581839 h 2268507"/>
              <a:gd name="connsiteX5" fmla="*/ 1047885 w 1058490"/>
              <a:gd name="connsiteY5" fmla="*/ 287173 h 2268507"/>
              <a:gd name="connsiteX6" fmla="*/ 662220 w 1058490"/>
              <a:gd name="connsiteY6" fmla="*/ 278670 h 2268507"/>
              <a:gd name="connsiteX7" fmla="*/ 515820 w 1058490"/>
              <a:gd name="connsiteY7" fmla="*/ 582297 h 2268507"/>
              <a:gd name="connsiteX8" fmla="*/ 182646 w 1058490"/>
              <a:gd name="connsiteY8" fmla="*/ 575453 h 2268507"/>
              <a:gd name="connsiteX9" fmla="*/ 0 w 1058490"/>
              <a:gd name="connsiteY9" fmla="*/ 0 h 2268507"/>
              <a:gd name="connsiteX0" fmla="*/ 539211 w 958728"/>
              <a:gd name="connsiteY0" fmla="*/ 2268507 h 2268507"/>
              <a:gd name="connsiteX1" fmla="*/ 919724 w 958728"/>
              <a:gd name="connsiteY1" fmla="*/ 1713464 h 2268507"/>
              <a:gd name="connsiteX2" fmla="*/ 902890 w 958728"/>
              <a:gd name="connsiteY2" fmla="*/ 1296478 h 2268507"/>
              <a:gd name="connsiteX3" fmla="*/ 914046 w 958728"/>
              <a:gd name="connsiteY3" fmla="*/ 877281 h 2268507"/>
              <a:gd name="connsiteX4" fmla="*/ 947060 w 958728"/>
              <a:gd name="connsiteY4" fmla="*/ 581839 h 2268507"/>
              <a:gd name="connsiteX5" fmla="*/ 931879 w 958728"/>
              <a:gd name="connsiteY5" fmla="*/ 280349 h 2268507"/>
              <a:gd name="connsiteX6" fmla="*/ 662220 w 958728"/>
              <a:gd name="connsiteY6" fmla="*/ 278670 h 2268507"/>
              <a:gd name="connsiteX7" fmla="*/ 515820 w 958728"/>
              <a:gd name="connsiteY7" fmla="*/ 582297 h 2268507"/>
              <a:gd name="connsiteX8" fmla="*/ 182646 w 958728"/>
              <a:gd name="connsiteY8" fmla="*/ 575453 h 2268507"/>
              <a:gd name="connsiteX9" fmla="*/ 0 w 958728"/>
              <a:gd name="connsiteY9" fmla="*/ 0 h 2268507"/>
              <a:gd name="connsiteX0" fmla="*/ 539211 w 976335"/>
              <a:gd name="connsiteY0" fmla="*/ 2268507 h 2268507"/>
              <a:gd name="connsiteX1" fmla="*/ 919724 w 976335"/>
              <a:gd name="connsiteY1" fmla="*/ 1713464 h 2268507"/>
              <a:gd name="connsiteX2" fmla="*/ 902890 w 976335"/>
              <a:gd name="connsiteY2" fmla="*/ 1296478 h 2268507"/>
              <a:gd name="connsiteX3" fmla="*/ 914046 w 976335"/>
              <a:gd name="connsiteY3" fmla="*/ 877281 h 2268507"/>
              <a:gd name="connsiteX4" fmla="*/ 947060 w 976335"/>
              <a:gd name="connsiteY4" fmla="*/ 581839 h 2268507"/>
              <a:gd name="connsiteX5" fmla="*/ 931879 w 976335"/>
              <a:gd name="connsiteY5" fmla="*/ 280349 h 2268507"/>
              <a:gd name="connsiteX6" fmla="*/ 662220 w 976335"/>
              <a:gd name="connsiteY6" fmla="*/ 278670 h 2268507"/>
              <a:gd name="connsiteX7" fmla="*/ 515820 w 976335"/>
              <a:gd name="connsiteY7" fmla="*/ 582297 h 2268507"/>
              <a:gd name="connsiteX8" fmla="*/ 182646 w 976335"/>
              <a:gd name="connsiteY8" fmla="*/ 575453 h 2268507"/>
              <a:gd name="connsiteX9" fmla="*/ 0 w 976335"/>
              <a:gd name="connsiteY9" fmla="*/ 0 h 2268507"/>
              <a:gd name="connsiteX0" fmla="*/ 539211 w 976843"/>
              <a:gd name="connsiteY0" fmla="*/ 2268507 h 2268507"/>
              <a:gd name="connsiteX1" fmla="*/ 919724 w 976843"/>
              <a:gd name="connsiteY1" fmla="*/ 1713464 h 2268507"/>
              <a:gd name="connsiteX2" fmla="*/ 902890 w 976843"/>
              <a:gd name="connsiteY2" fmla="*/ 1296478 h 2268507"/>
              <a:gd name="connsiteX3" fmla="*/ 947060 w 976843"/>
              <a:gd name="connsiteY3" fmla="*/ 581839 h 2268507"/>
              <a:gd name="connsiteX4" fmla="*/ 931879 w 976843"/>
              <a:gd name="connsiteY4" fmla="*/ 280349 h 2268507"/>
              <a:gd name="connsiteX5" fmla="*/ 662220 w 976843"/>
              <a:gd name="connsiteY5" fmla="*/ 278670 h 2268507"/>
              <a:gd name="connsiteX6" fmla="*/ 515820 w 976843"/>
              <a:gd name="connsiteY6" fmla="*/ 582297 h 2268507"/>
              <a:gd name="connsiteX7" fmla="*/ 182646 w 976843"/>
              <a:gd name="connsiteY7" fmla="*/ 575453 h 2268507"/>
              <a:gd name="connsiteX8" fmla="*/ 0 w 976843"/>
              <a:gd name="connsiteY8" fmla="*/ 0 h 2268507"/>
              <a:gd name="connsiteX0" fmla="*/ 539211 w 944260"/>
              <a:gd name="connsiteY0" fmla="*/ 2268507 h 2268507"/>
              <a:gd name="connsiteX1" fmla="*/ 919724 w 944260"/>
              <a:gd name="connsiteY1" fmla="*/ 1713464 h 2268507"/>
              <a:gd name="connsiteX2" fmla="*/ 902890 w 944260"/>
              <a:gd name="connsiteY2" fmla="*/ 1296478 h 2268507"/>
              <a:gd name="connsiteX3" fmla="*/ 899293 w 944260"/>
              <a:gd name="connsiteY3" fmla="*/ 731964 h 2268507"/>
              <a:gd name="connsiteX4" fmla="*/ 931879 w 944260"/>
              <a:gd name="connsiteY4" fmla="*/ 280349 h 2268507"/>
              <a:gd name="connsiteX5" fmla="*/ 662220 w 944260"/>
              <a:gd name="connsiteY5" fmla="*/ 278670 h 2268507"/>
              <a:gd name="connsiteX6" fmla="*/ 515820 w 944260"/>
              <a:gd name="connsiteY6" fmla="*/ 582297 h 2268507"/>
              <a:gd name="connsiteX7" fmla="*/ 182646 w 944260"/>
              <a:gd name="connsiteY7" fmla="*/ 575453 h 2268507"/>
              <a:gd name="connsiteX8" fmla="*/ 0 w 944260"/>
              <a:gd name="connsiteY8" fmla="*/ 0 h 2268507"/>
              <a:gd name="connsiteX0" fmla="*/ 539211 w 994821"/>
              <a:gd name="connsiteY0" fmla="*/ 2268507 h 2268507"/>
              <a:gd name="connsiteX1" fmla="*/ 919724 w 994821"/>
              <a:gd name="connsiteY1" fmla="*/ 1713464 h 2268507"/>
              <a:gd name="connsiteX2" fmla="*/ 902890 w 994821"/>
              <a:gd name="connsiteY2" fmla="*/ 1296478 h 2268507"/>
              <a:gd name="connsiteX3" fmla="*/ 899293 w 994821"/>
              <a:gd name="connsiteY3" fmla="*/ 731964 h 2268507"/>
              <a:gd name="connsiteX4" fmla="*/ 986470 w 994821"/>
              <a:gd name="connsiteY4" fmla="*/ 273525 h 2268507"/>
              <a:gd name="connsiteX5" fmla="*/ 662220 w 994821"/>
              <a:gd name="connsiteY5" fmla="*/ 278670 h 2268507"/>
              <a:gd name="connsiteX6" fmla="*/ 515820 w 994821"/>
              <a:gd name="connsiteY6" fmla="*/ 582297 h 2268507"/>
              <a:gd name="connsiteX7" fmla="*/ 182646 w 994821"/>
              <a:gd name="connsiteY7" fmla="*/ 575453 h 2268507"/>
              <a:gd name="connsiteX8" fmla="*/ 0 w 994821"/>
              <a:gd name="connsiteY8"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809049 w 920810"/>
              <a:gd name="connsiteY4" fmla="*/ 273525 h 2268507"/>
              <a:gd name="connsiteX5" fmla="*/ 662220 w 920810"/>
              <a:gd name="connsiteY5" fmla="*/ 278670 h 2268507"/>
              <a:gd name="connsiteX6" fmla="*/ 515820 w 920810"/>
              <a:gd name="connsiteY6" fmla="*/ 582297 h 2268507"/>
              <a:gd name="connsiteX7" fmla="*/ 182646 w 920810"/>
              <a:gd name="connsiteY7" fmla="*/ 575453 h 2268507"/>
              <a:gd name="connsiteX8" fmla="*/ 0 w 920810"/>
              <a:gd name="connsiteY8"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810" h="2268507">
                <a:moveTo>
                  <a:pt x="539211" y="2268507"/>
                </a:moveTo>
                <a:cubicBezTo>
                  <a:pt x="618281" y="2063022"/>
                  <a:pt x="913913" y="1889354"/>
                  <a:pt x="919724" y="1713464"/>
                </a:cubicBezTo>
                <a:cubicBezTo>
                  <a:pt x="925535" y="1537574"/>
                  <a:pt x="906295" y="1460061"/>
                  <a:pt x="902890" y="1296478"/>
                </a:cubicBezTo>
                <a:cubicBezTo>
                  <a:pt x="899485" y="1132895"/>
                  <a:pt x="939405" y="901599"/>
                  <a:pt x="899293" y="731964"/>
                </a:cubicBezTo>
                <a:cubicBezTo>
                  <a:pt x="859181" y="562329"/>
                  <a:pt x="815252" y="277153"/>
                  <a:pt x="662220" y="278670"/>
                </a:cubicBezTo>
                <a:cubicBezTo>
                  <a:pt x="484618" y="280430"/>
                  <a:pt x="595749" y="532833"/>
                  <a:pt x="515820" y="582297"/>
                </a:cubicBezTo>
                <a:cubicBezTo>
                  <a:pt x="435891" y="631761"/>
                  <a:pt x="275440" y="597439"/>
                  <a:pt x="182646" y="575453"/>
                </a:cubicBezTo>
                <a:cubicBezTo>
                  <a:pt x="56488" y="545562"/>
                  <a:pt x="30629" y="121308"/>
                  <a:pt x="0" y="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225" name="Arrow: Right 224">
            <a:extLst>
              <a:ext uri="{FF2B5EF4-FFF2-40B4-BE49-F238E27FC236}">
                <a16:creationId xmlns:a16="http://schemas.microsoft.com/office/drawing/2014/main" id="{A8EDEB03-7B23-22A0-0699-7BF914B18FA1}"/>
              </a:ext>
            </a:extLst>
          </p:cNvPr>
          <p:cNvSpPr/>
          <p:nvPr/>
        </p:nvSpPr>
        <p:spPr bwMode="auto">
          <a:xfrm>
            <a:off x="4876800" y="2209800"/>
            <a:ext cx="1082641" cy="3362242"/>
          </a:xfrm>
          <a:prstGeom prst="rightArrow">
            <a:avLst>
              <a:gd name="adj1" fmla="val 50000"/>
              <a:gd name="adj2" fmla="val 51837"/>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26" name="Content Placeholder 2">
            <a:extLst>
              <a:ext uri="{FF2B5EF4-FFF2-40B4-BE49-F238E27FC236}">
                <a16:creationId xmlns:a16="http://schemas.microsoft.com/office/drawing/2014/main" id="{68B527BA-0696-1144-C242-19314BB94C81}"/>
              </a:ext>
            </a:extLst>
          </p:cNvPr>
          <p:cNvSpPr txBox="1">
            <a:spLocks/>
          </p:cNvSpPr>
          <p:nvPr/>
        </p:nvSpPr>
        <p:spPr bwMode="auto">
          <a:xfrm>
            <a:off x="4881068" y="3053286"/>
            <a:ext cx="944512" cy="167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588" lvl="1" indent="0" algn="ctr">
              <a:buNone/>
            </a:pPr>
            <a:r>
              <a:rPr lang="en-US" sz="1100" kern="0" dirty="0"/>
              <a:t>Client moves more to right;</a:t>
            </a:r>
            <a:br>
              <a:rPr lang="en-US" sz="1100" kern="0" dirty="0"/>
            </a:br>
            <a:r>
              <a:rPr lang="en-US" sz="1100" b="1" kern="0" dirty="0"/>
              <a:t>AP Add</a:t>
            </a:r>
            <a:r>
              <a:rPr lang="en-US" sz="1100" kern="0" dirty="0"/>
              <a:t> for AP MLD3 &amp; </a:t>
            </a:r>
            <a:r>
              <a:rPr lang="en-US" sz="1100" b="1" kern="0" dirty="0"/>
              <a:t>AP delete </a:t>
            </a:r>
            <a:r>
              <a:rPr lang="en-US" sz="1100" kern="0" dirty="0"/>
              <a:t>for AP MLD1</a:t>
            </a:r>
          </a:p>
        </p:txBody>
      </p:sp>
      <p:sp>
        <p:nvSpPr>
          <p:cNvPr id="228" name="Rectangle 227">
            <a:extLst>
              <a:ext uri="{FF2B5EF4-FFF2-40B4-BE49-F238E27FC236}">
                <a16:creationId xmlns:a16="http://schemas.microsoft.com/office/drawing/2014/main" id="{50E170A5-D43C-B9C9-2ECD-EDA817D23BCE}"/>
              </a:ext>
            </a:extLst>
          </p:cNvPr>
          <p:cNvSpPr/>
          <p:nvPr/>
        </p:nvSpPr>
        <p:spPr bwMode="auto">
          <a:xfrm>
            <a:off x="8085344" y="2829667"/>
            <a:ext cx="966156" cy="106680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229" name="Rectangle 228">
            <a:extLst>
              <a:ext uri="{FF2B5EF4-FFF2-40B4-BE49-F238E27FC236}">
                <a16:creationId xmlns:a16="http://schemas.microsoft.com/office/drawing/2014/main" id="{6C60FC46-7C0F-597E-7297-A338BB62C379}"/>
              </a:ext>
            </a:extLst>
          </p:cNvPr>
          <p:cNvSpPr/>
          <p:nvPr/>
        </p:nvSpPr>
        <p:spPr bwMode="auto">
          <a:xfrm>
            <a:off x="7112001" y="4001522"/>
            <a:ext cx="1949307" cy="831390"/>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232" name="Rectangle 231">
            <a:extLst>
              <a:ext uri="{FF2B5EF4-FFF2-40B4-BE49-F238E27FC236}">
                <a16:creationId xmlns:a16="http://schemas.microsoft.com/office/drawing/2014/main" id="{C4959130-7C00-95BE-BCCA-50637C983EBE}"/>
              </a:ext>
            </a:extLst>
          </p:cNvPr>
          <p:cNvSpPr/>
          <p:nvPr/>
        </p:nvSpPr>
        <p:spPr bwMode="auto">
          <a:xfrm>
            <a:off x="7227051" y="3606688"/>
            <a:ext cx="720811"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cxnSp>
        <p:nvCxnSpPr>
          <p:cNvPr id="233" name="Straight Arrow Connector 232">
            <a:extLst>
              <a:ext uri="{FF2B5EF4-FFF2-40B4-BE49-F238E27FC236}">
                <a16:creationId xmlns:a16="http://schemas.microsoft.com/office/drawing/2014/main" id="{883F5034-81F8-1E7A-9A81-56D89188AD03}"/>
              </a:ext>
            </a:extLst>
          </p:cNvPr>
          <p:cNvCxnSpPr>
            <a:cxnSpLocks/>
          </p:cNvCxnSpPr>
          <p:nvPr/>
        </p:nvCxnSpPr>
        <p:spPr bwMode="auto">
          <a:xfrm>
            <a:off x="7543800" y="2722836"/>
            <a:ext cx="1832" cy="178963"/>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234" name="Straight Arrow Connector 233">
            <a:extLst>
              <a:ext uri="{FF2B5EF4-FFF2-40B4-BE49-F238E27FC236}">
                <a16:creationId xmlns:a16="http://schemas.microsoft.com/office/drawing/2014/main" id="{64AC5222-CD22-BE41-E85C-128A88B591BF}"/>
              </a:ext>
            </a:extLst>
          </p:cNvPr>
          <p:cNvCxnSpPr>
            <a:cxnSpLocks/>
            <a:stCxn id="265" idx="2"/>
            <a:endCxn id="232" idx="0"/>
          </p:cNvCxnSpPr>
          <p:nvPr/>
        </p:nvCxnSpPr>
        <p:spPr bwMode="auto">
          <a:xfrm flipH="1">
            <a:off x="7587457" y="3372292"/>
            <a:ext cx="4797" cy="234396"/>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35" name="Rectangle 234">
            <a:extLst>
              <a:ext uri="{FF2B5EF4-FFF2-40B4-BE49-F238E27FC236}">
                <a16:creationId xmlns:a16="http://schemas.microsoft.com/office/drawing/2014/main" id="{AFC51E6F-3468-333A-7431-F785C7F8592B}"/>
              </a:ext>
            </a:extLst>
          </p:cNvPr>
          <p:cNvSpPr/>
          <p:nvPr/>
        </p:nvSpPr>
        <p:spPr bwMode="auto">
          <a:xfrm>
            <a:off x="7227052" y="4052603"/>
            <a:ext cx="720810"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cxnSp>
        <p:nvCxnSpPr>
          <p:cNvPr id="236" name="Straight Arrow Connector 235">
            <a:extLst>
              <a:ext uri="{FF2B5EF4-FFF2-40B4-BE49-F238E27FC236}">
                <a16:creationId xmlns:a16="http://schemas.microsoft.com/office/drawing/2014/main" id="{6D7CC8DA-BD05-9543-02A6-A5C6652B2C16}"/>
              </a:ext>
            </a:extLst>
          </p:cNvPr>
          <p:cNvCxnSpPr>
            <a:cxnSpLocks/>
            <a:stCxn id="232" idx="2"/>
          </p:cNvCxnSpPr>
          <p:nvPr/>
        </p:nvCxnSpPr>
        <p:spPr bwMode="auto">
          <a:xfrm>
            <a:off x="7587457" y="3835288"/>
            <a:ext cx="4797" cy="195621"/>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37" name="Rectangle 236">
            <a:extLst>
              <a:ext uri="{FF2B5EF4-FFF2-40B4-BE49-F238E27FC236}">
                <a16:creationId xmlns:a16="http://schemas.microsoft.com/office/drawing/2014/main" id="{6E79845C-AA7F-F5AB-DB5D-457EEA41CD12}"/>
              </a:ext>
            </a:extLst>
          </p:cNvPr>
          <p:cNvSpPr/>
          <p:nvPr/>
        </p:nvSpPr>
        <p:spPr bwMode="auto">
          <a:xfrm>
            <a:off x="7227050" y="4536179"/>
            <a:ext cx="1767763"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 MLD</a:t>
            </a:r>
          </a:p>
        </p:txBody>
      </p:sp>
      <p:cxnSp>
        <p:nvCxnSpPr>
          <p:cNvPr id="238" name="Straight Arrow Connector 237">
            <a:extLst>
              <a:ext uri="{FF2B5EF4-FFF2-40B4-BE49-F238E27FC236}">
                <a16:creationId xmlns:a16="http://schemas.microsoft.com/office/drawing/2014/main" id="{A9B21A10-C75A-DAA7-3D28-156197230C31}"/>
              </a:ext>
            </a:extLst>
          </p:cNvPr>
          <p:cNvCxnSpPr>
            <a:cxnSpLocks/>
            <a:endCxn id="237" idx="0"/>
          </p:cNvCxnSpPr>
          <p:nvPr/>
        </p:nvCxnSpPr>
        <p:spPr bwMode="auto">
          <a:xfrm>
            <a:off x="7564333" y="4294025"/>
            <a:ext cx="546599" cy="242154"/>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39" name="Rectangle 238">
            <a:extLst>
              <a:ext uri="{FF2B5EF4-FFF2-40B4-BE49-F238E27FC236}">
                <a16:creationId xmlns:a16="http://schemas.microsoft.com/office/drawing/2014/main" id="{C9C676A2-DD06-BAD3-1E85-507F21890D51}"/>
              </a:ext>
            </a:extLst>
          </p:cNvPr>
          <p:cNvSpPr/>
          <p:nvPr/>
        </p:nvSpPr>
        <p:spPr bwMode="auto">
          <a:xfrm>
            <a:off x="8165420" y="2901799"/>
            <a:ext cx="787386" cy="467284"/>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 MLD3</a:t>
            </a:r>
          </a:p>
        </p:txBody>
      </p:sp>
      <p:sp>
        <p:nvSpPr>
          <p:cNvPr id="240" name="Rectangle 239">
            <a:extLst>
              <a:ext uri="{FF2B5EF4-FFF2-40B4-BE49-F238E27FC236}">
                <a16:creationId xmlns:a16="http://schemas.microsoft.com/office/drawing/2014/main" id="{ECBB3048-845D-6EDE-611E-F413F46778BD}"/>
              </a:ext>
            </a:extLst>
          </p:cNvPr>
          <p:cNvSpPr/>
          <p:nvPr/>
        </p:nvSpPr>
        <p:spPr bwMode="auto">
          <a:xfrm>
            <a:off x="8159877" y="3606688"/>
            <a:ext cx="796655"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a:t>
            </a:r>
          </a:p>
        </p:txBody>
      </p:sp>
      <p:cxnSp>
        <p:nvCxnSpPr>
          <p:cNvPr id="241" name="Straight Arrow Connector 240">
            <a:extLst>
              <a:ext uri="{FF2B5EF4-FFF2-40B4-BE49-F238E27FC236}">
                <a16:creationId xmlns:a16="http://schemas.microsoft.com/office/drawing/2014/main" id="{8B290603-5FB1-C7D5-13F9-ACF845437EB4}"/>
              </a:ext>
            </a:extLst>
          </p:cNvPr>
          <p:cNvCxnSpPr>
            <a:cxnSpLocks/>
            <a:stCxn id="239" idx="2"/>
            <a:endCxn id="240" idx="0"/>
          </p:cNvCxnSpPr>
          <p:nvPr/>
        </p:nvCxnSpPr>
        <p:spPr bwMode="auto">
          <a:xfrm flipH="1">
            <a:off x="8558205" y="3369083"/>
            <a:ext cx="908" cy="237605"/>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42" name="Rectangle 241">
            <a:extLst>
              <a:ext uri="{FF2B5EF4-FFF2-40B4-BE49-F238E27FC236}">
                <a16:creationId xmlns:a16="http://schemas.microsoft.com/office/drawing/2014/main" id="{0531F71A-E66E-1EEA-00A0-3D10A73AB4DC}"/>
              </a:ext>
            </a:extLst>
          </p:cNvPr>
          <p:cNvSpPr/>
          <p:nvPr/>
        </p:nvSpPr>
        <p:spPr bwMode="auto">
          <a:xfrm>
            <a:off x="8159877" y="4052603"/>
            <a:ext cx="796655" cy="228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Non-AP</a:t>
            </a:r>
          </a:p>
        </p:txBody>
      </p:sp>
      <p:cxnSp>
        <p:nvCxnSpPr>
          <p:cNvPr id="243" name="Straight Arrow Connector 242">
            <a:extLst>
              <a:ext uri="{FF2B5EF4-FFF2-40B4-BE49-F238E27FC236}">
                <a16:creationId xmlns:a16="http://schemas.microsoft.com/office/drawing/2014/main" id="{65345FF7-FC45-9483-C5E0-471A1D437DAE}"/>
              </a:ext>
            </a:extLst>
          </p:cNvPr>
          <p:cNvCxnSpPr>
            <a:cxnSpLocks/>
            <a:endCxn id="242" idx="0"/>
          </p:cNvCxnSpPr>
          <p:nvPr/>
        </p:nvCxnSpPr>
        <p:spPr bwMode="auto">
          <a:xfrm flipH="1">
            <a:off x="8558205" y="3834596"/>
            <a:ext cx="58873" cy="21800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244" name="Straight Arrow Connector 243">
            <a:extLst>
              <a:ext uri="{FF2B5EF4-FFF2-40B4-BE49-F238E27FC236}">
                <a16:creationId xmlns:a16="http://schemas.microsoft.com/office/drawing/2014/main" id="{EAE06F93-1645-C402-313D-E2CFF4730F09}"/>
              </a:ext>
            </a:extLst>
          </p:cNvPr>
          <p:cNvCxnSpPr>
            <a:cxnSpLocks/>
            <a:stCxn id="242" idx="2"/>
            <a:endCxn id="237" idx="0"/>
          </p:cNvCxnSpPr>
          <p:nvPr/>
        </p:nvCxnSpPr>
        <p:spPr bwMode="auto">
          <a:xfrm flipH="1">
            <a:off x="8110932" y="4281203"/>
            <a:ext cx="447273" cy="254976"/>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46" name="Rectangle 245">
            <a:extLst>
              <a:ext uri="{FF2B5EF4-FFF2-40B4-BE49-F238E27FC236}">
                <a16:creationId xmlns:a16="http://schemas.microsoft.com/office/drawing/2014/main" id="{BCA43EF2-9BE6-669C-65FC-73E3B5A5BCC5}"/>
              </a:ext>
            </a:extLst>
          </p:cNvPr>
          <p:cNvSpPr/>
          <p:nvPr/>
        </p:nvSpPr>
        <p:spPr bwMode="auto">
          <a:xfrm>
            <a:off x="6079286" y="2480836"/>
            <a:ext cx="2980192" cy="21606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Switch</a:t>
            </a:r>
          </a:p>
        </p:txBody>
      </p:sp>
      <p:cxnSp>
        <p:nvCxnSpPr>
          <p:cNvPr id="247" name="Straight Arrow Connector 246">
            <a:extLst>
              <a:ext uri="{FF2B5EF4-FFF2-40B4-BE49-F238E27FC236}">
                <a16:creationId xmlns:a16="http://schemas.microsoft.com/office/drawing/2014/main" id="{1B383AB1-69D5-DDB7-7591-8DBD71BB0ECB}"/>
              </a:ext>
            </a:extLst>
          </p:cNvPr>
          <p:cNvCxnSpPr>
            <a:cxnSpLocks/>
          </p:cNvCxnSpPr>
          <p:nvPr/>
        </p:nvCxnSpPr>
        <p:spPr bwMode="auto">
          <a:xfrm>
            <a:off x="8617078" y="2696321"/>
            <a:ext cx="0" cy="204897"/>
          </a:xfrm>
          <a:prstGeom prst="straightConnector1">
            <a:avLst/>
          </a:prstGeom>
          <a:solidFill>
            <a:schemeClr val="accent1"/>
          </a:solidFill>
          <a:ln w="12700" cap="flat" cmpd="sng" algn="ctr">
            <a:solidFill>
              <a:schemeClr val="tx1"/>
            </a:solidFill>
            <a:prstDash val="solid"/>
            <a:round/>
            <a:headEnd type="triangle"/>
            <a:tailEnd type="triangle"/>
          </a:ln>
          <a:effectLst/>
        </p:spPr>
      </p:cxnSp>
      <p:cxnSp>
        <p:nvCxnSpPr>
          <p:cNvPr id="248" name="Straight Arrow Connector 247">
            <a:extLst>
              <a:ext uri="{FF2B5EF4-FFF2-40B4-BE49-F238E27FC236}">
                <a16:creationId xmlns:a16="http://schemas.microsoft.com/office/drawing/2014/main" id="{7CD65CE0-AFD4-B08E-73C7-C1CE48F3D097}"/>
              </a:ext>
            </a:extLst>
          </p:cNvPr>
          <p:cNvCxnSpPr>
            <a:cxnSpLocks/>
          </p:cNvCxnSpPr>
          <p:nvPr/>
        </p:nvCxnSpPr>
        <p:spPr bwMode="auto">
          <a:xfrm>
            <a:off x="7564333" y="2276141"/>
            <a:ext cx="0" cy="204897"/>
          </a:xfrm>
          <a:prstGeom prst="straightConnector1">
            <a:avLst/>
          </a:prstGeom>
          <a:solidFill>
            <a:schemeClr val="accent1"/>
          </a:solidFill>
          <a:ln w="12700" cap="flat" cmpd="sng" algn="ctr">
            <a:solidFill>
              <a:schemeClr val="tx1"/>
            </a:solidFill>
            <a:prstDash val="solid"/>
            <a:round/>
            <a:headEnd type="triangle"/>
            <a:tailEnd type="triangle"/>
          </a:ln>
          <a:effectLst/>
        </p:spPr>
      </p:cxnSp>
      <p:sp>
        <p:nvSpPr>
          <p:cNvPr id="251" name="Rectangle 250">
            <a:extLst>
              <a:ext uri="{FF2B5EF4-FFF2-40B4-BE49-F238E27FC236}">
                <a16:creationId xmlns:a16="http://schemas.microsoft.com/office/drawing/2014/main" id="{FC032C1F-3CBA-1A05-0908-ABE8D2D3BA09}"/>
              </a:ext>
            </a:extLst>
          </p:cNvPr>
          <p:cNvSpPr/>
          <p:nvPr/>
        </p:nvSpPr>
        <p:spPr bwMode="auto">
          <a:xfrm>
            <a:off x="6079286" y="2815811"/>
            <a:ext cx="950029" cy="1079861"/>
          </a:xfrm>
          <a:prstGeom prst="rect">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50" i="0" u="none" strike="noStrike" cap="none" normalizeH="0" baseline="0" dirty="0">
              <a:ln>
                <a:noFill/>
              </a:ln>
              <a:solidFill>
                <a:schemeClr val="tx1"/>
              </a:solidFill>
              <a:effectLst/>
              <a:latin typeface="+mj-lt"/>
            </a:endParaRPr>
          </a:p>
        </p:txBody>
      </p:sp>
      <p:sp>
        <p:nvSpPr>
          <p:cNvPr id="252" name="Rectangle 251">
            <a:extLst>
              <a:ext uri="{FF2B5EF4-FFF2-40B4-BE49-F238E27FC236}">
                <a16:creationId xmlns:a16="http://schemas.microsoft.com/office/drawing/2014/main" id="{DD00C876-B828-C865-EA3E-9FD2B8B261AA}"/>
              </a:ext>
            </a:extLst>
          </p:cNvPr>
          <p:cNvSpPr/>
          <p:nvPr/>
        </p:nvSpPr>
        <p:spPr bwMode="auto">
          <a:xfrm>
            <a:off x="6157206" y="2888738"/>
            <a:ext cx="805599" cy="65165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b"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AP MLD1</a:t>
            </a:r>
          </a:p>
        </p:txBody>
      </p:sp>
      <p:sp>
        <p:nvSpPr>
          <p:cNvPr id="253" name="Rectangle 252">
            <a:extLst>
              <a:ext uri="{FF2B5EF4-FFF2-40B4-BE49-F238E27FC236}">
                <a16:creationId xmlns:a16="http://schemas.microsoft.com/office/drawing/2014/main" id="{A4B48FBF-E395-77FD-76E7-2A3E505D250A}"/>
              </a:ext>
            </a:extLst>
          </p:cNvPr>
          <p:cNvSpPr/>
          <p:nvPr/>
        </p:nvSpPr>
        <p:spPr bwMode="auto">
          <a:xfrm>
            <a:off x="6218387" y="2962159"/>
            <a:ext cx="692727" cy="30394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Reorder buffer</a:t>
            </a:r>
          </a:p>
        </p:txBody>
      </p:sp>
      <p:sp>
        <p:nvSpPr>
          <p:cNvPr id="250" name="Freeform: Shape 249">
            <a:extLst>
              <a:ext uri="{FF2B5EF4-FFF2-40B4-BE49-F238E27FC236}">
                <a16:creationId xmlns:a16="http://schemas.microsoft.com/office/drawing/2014/main" id="{361F46B7-A456-5687-EDDF-E58B7F2C0B80}"/>
              </a:ext>
            </a:extLst>
          </p:cNvPr>
          <p:cNvSpPr/>
          <p:nvPr/>
        </p:nvSpPr>
        <p:spPr bwMode="auto">
          <a:xfrm>
            <a:off x="6477000" y="2393932"/>
            <a:ext cx="1467259" cy="2261684"/>
          </a:xfrm>
          <a:custGeom>
            <a:avLst/>
            <a:gdLst>
              <a:gd name="connsiteX0" fmla="*/ 648415 w 1699992"/>
              <a:gd name="connsiteY0" fmla="*/ 2302626 h 2302626"/>
              <a:gd name="connsiteX1" fmla="*/ 689978 w 1699992"/>
              <a:gd name="connsiteY1" fmla="*/ 2294313 h 2302626"/>
              <a:gd name="connsiteX2" fmla="*/ 723229 w 1699992"/>
              <a:gd name="connsiteY2" fmla="*/ 2269375 h 2302626"/>
              <a:gd name="connsiteX3" fmla="*/ 822982 w 1699992"/>
              <a:gd name="connsiteY3" fmla="*/ 2211186 h 2302626"/>
              <a:gd name="connsiteX4" fmla="*/ 906109 w 1699992"/>
              <a:gd name="connsiteY4" fmla="*/ 2169622 h 2302626"/>
              <a:gd name="connsiteX5" fmla="*/ 972611 w 1699992"/>
              <a:gd name="connsiteY5" fmla="*/ 2144684 h 2302626"/>
              <a:gd name="connsiteX6" fmla="*/ 997549 w 1699992"/>
              <a:gd name="connsiteY6" fmla="*/ 2136371 h 2302626"/>
              <a:gd name="connsiteX7" fmla="*/ 1064051 w 1699992"/>
              <a:gd name="connsiteY7" fmla="*/ 2111433 h 2302626"/>
              <a:gd name="connsiteX8" fmla="*/ 1122240 w 1699992"/>
              <a:gd name="connsiteY8" fmla="*/ 2094808 h 2302626"/>
              <a:gd name="connsiteX9" fmla="*/ 1271869 w 1699992"/>
              <a:gd name="connsiteY9" fmla="*/ 1995055 h 2302626"/>
              <a:gd name="connsiteX10" fmla="*/ 1321746 w 1699992"/>
              <a:gd name="connsiteY10" fmla="*/ 1870364 h 2302626"/>
              <a:gd name="connsiteX11" fmla="*/ 1338371 w 1699992"/>
              <a:gd name="connsiteY11" fmla="*/ 1820488 h 2302626"/>
              <a:gd name="connsiteX12" fmla="*/ 1354996 w 1699992"/>
              <a:gd name="connsiteY12" fmla="*/ 1712422 h 2302626"/>
              <a:gd name="connsiteX13" fmla="*/ 1388247 w 1699992"/>
              <a:gd name="connsiteY13" fmla="*/ 1188720 h 2302626"/>
              <a:gd name="connsiteX14" fmla="*/ 1438124 w 1699992"/>
              <a:gd name="connsiteY14" fmla="*/ 1113906 h 2302626"/>
              <a:gd name="connsiteX15" fmla="*/ 1537876 w 1699992"/>
              <a:gd name="connsiteY15" fmla="*/ 1072342 h 2302626"/>
              <a:gd name="connsiteX16" fmla="*/ 1662567 w 1699992"/>
              <a:gd name="connsiteY16" fmla="*/ 964277 h 2302626"/>
              <a:gd name="connsiteX17" fmla="*/ 1679193 w 1699992"/>
              <a:gd name="connsiteY17" fmla="*/ 906088 h 2302626"/>
              <a:gd name="connsiteX18" fmla="*/ 1695818 w 1699992"/>
              <a:gd name="connsiteY18" fmla="*/ 773084 h 2302626"/>
              <a:gd name="connsiteX19" fmla="*/ 1687506 w 1699992"/>
              <a:gd name="connsiteY19" fmla="*/ 640080 h 2302626"/>
              <a:gd name="connsiteX20" fmla="*/ 1679193 w 1699992"/>
              <a:gd name="connsiteY20" fmla="*/ 573578 h 2302626"/>
              <a:gd name="connsiteX21" fmla="*/ 1629316 w 1699992"/>
              <a:gd name="connsiteY21" fmla="*/ 274320 h 2302626"/>
              <a:gd name="connsiteX22" fmla="*/ 1587753 w 1699992"/>
              <a:gd name="connsiteY22" fmla="*/ 266008 h 2302626"/>
              <a:gd name="connsiteX23" fmla="*/ 814669 w 1699992"/>
              <a:gd name="connsiteY23" fmla="*/ 315884 h 2302626"/>
              <a:gd name="connsiteX24" fmla="*/ 698291 w 1699992"/>
              <a:gd name="connsiteY24" fmla="*/ 382386 h 2302626"/>
              <a:gd name="connsiteX25" fmla="*/ 673353 w 1699992"/>
              <a:gd name="connsiteY25" fmla="*/ 415637 h 2302626"/>
              <a:gd name="connsiteX26" fmla="*/ 640102 w 1699992"/>
              <a:gd name="connsiteY26" fmla="*/ 498764 h 2302626"/>
              <a:gd name="connsiteX27" fmla="*/ 606851 w 1699992"/>
              <a:gd name="connsiteY27" fmla="*/ 548640 h 2302626"/>
              <a:gd name="connsiteX28" fmla="*/ 590226 w 1699992"/>
              <a:gd name="connsiteY28" fmla="*/ 573578 h 2302626"/>
              <a:gd name="connsiteX29" fmla="*/ 532036 w 1699992"/>
              <a:gd name="connsiteY29" fmla="*/ 615142 h 2302626"/>
              <a:gd name="connsiteX30" fmla="*/ 465535 w 1699992"/>
              <a:gd name="connsiteY30" fmla="*/ 648393 h 2302626"/>
              <a:gd name="connsiteX31" fmla="*/ 349156 w 1699992"/>
              <a:gd name="connsiteY31" fmla="*/ 665018 h 2302626"/>
              <a:gd name="connsiteX32" fmla="*/ 307593 w 1699992"/>
              <a:gd name="connsiteY32" fmla="*/ 673331 h 2302626"/>
              <a:gd name="connsiteX33" fmla="*/ 216153 w 1699992"/>
              <a:gd name="connsiteY33" fmla="*/ 656706 h 2302626"/>
              <a:gd name="connsiteX34" fmla="*/ 141338 w 1699992"/>
              <a:gd name="connsiteY34" fmla="*/ 615142 h 2302626"/>
              <a:gd name="connsiteX35" fmla="*/ 108087 w 1699992"/>
              <a:gd name="connsiteY35" fmla="*/ 565266 h 2302626"/>
              <a:gd name="connsiteX36" fmla="*/ 91462 w 1699992"/>
              <a:gd name="connsiteY36" fmla="*/ 540328 h 2302626"/>
              <a:gd name="connsiteX37" fmla="*/ 66524 w 1699992"/>
              <a:gd name="connsiteY37" fmla="*/ 415637 h 2302626"/>
              <a:gd name="connsiteX38" fmla="*/ 58211 w 1699992"/>
              <a:gd name="connsiteY38" fmla="*/ 374073 h 2302626"/>
              <a:gd name="connsiteX39" fmla="*/ 33273 w 1699992"/>
              <a:gd name="connsiteY39" fmla="*/ 191193 h 2302626"/>
              <a:gd name="connsiteX40" fmla="*/ 24960 w 1699992"/>
              <a:gd name="connsiteY40" fmla="*/ 141317 h 2302626"/>
              <a:gd name="connsiteX41" fmla="*/ 16647 w 1699992"/>
              <a:gd name="connsiteY41" fmla="*/ 74815 h 2302626"/>
              <a:gd name="connsiteX42" fmla="*/ 8335 w 1699992"/>
              <a:gd name="connsiteY42" fmla="*/ 33251 h 2302626"/>
              <a:gd name="connsiteX43" fmla="*/ 22 w 1699992"/>
              <a:gd name="connsiteY43" fmla="*/ 0 h 2302626"/>
              <a:gd name="connsiteX0" fmla="*/ 648415 w 1699992"/>
              <a:gd name="connsiteY0" fmla="*/ 2302626 h 2303159"/>
              <a:gd name="connsiteX1" fmla="*/ 689978 w 1699992"/>
              <a:gd name="connsiteY1" fmla="*/ 2294313 h 2303159"/>
              <a:gd name="connsiteX2" fmla="*/ 822982 w 1699992"/>
              <a:gd name="connsiteY2" fmla="*/ 2211186 h 2303159"/>
              <a:gd name="connsiteX3" fmla="*/ 906109 w 1699992"/>
              <a:gd name="connsiteY3" fmla="*/ 2169622 h 2303159"/>
              <a:gd name="connsiteX4" fmla="*/ 972611 w 1699992"/>
              <a:gd name="connsiteY4" fmla="*/ 2144684 h 2303159"/>
              <a:gd name="connsiteX5" fmla="*/ 997549 w 1699992"/>
              <a:gd name="connsiteY5" fmla="*/ 2136371 h 2303159"/>
              <a:gd name="connsiteX6" fmla="*/ 1064051 w 1699992"/>
              <a:gd name="connsiteY6" fmla="*/ 2111433 h 2303159"/>
              <a:gd name="connsiteX7" fmla="*/ 1122240 w 1699992"/>
              <a:gd name="connsiteY7" fmla="*/ 2094808 h 2303159"/>
              <a:gd name="connsiteX8" fmla="*/ 1271869 w 1699992"/>
              <a:gd name="connsiteY8" fmla="*/ 1995055 h 2303159"/>
              <a:gd name="connsiteX9" fmla="*/ 1321746 w 1699992"/>
              <a:gd name="connsiteY9" fmla="*/ 1870364 h 2303159"/>
              <a:gd name="connsiteX10" fmla="*/ 1338371 w 1699992"/>
              <a:gd name="connsiteY10" fmla="*/ 1820488 h 2303159"/>
              <a:gd name="connsiteX11" fmla="*/ 1354996 w 1699992"/>
              <a:gd name="connsiteY11" fmla="*/ 1712422 h 2303159"/>
              <a:gd name="connsiteX12" fmla="*/ 1388247 w 1699992"/>
              <a:gd name="connsiteY12" fmla="*/ 1188720 h 2303159"/>
              <a:gd name="connsiteX13" fmla="*/ 1438124 w 1699992"/>
              <a:gd name="connsiteY13" fmla="*/ 1113906 h 2303159"/>
              <a:gd name="connsiteX14" fmla="*/ 1537876 w 1699992"/>
              <a:gd name="connsiteY14" fmla="*/ 1072342 h 2303159"/>
              <a:gd name="connsiteX15" fmla="*/ 1662567 w 1699992"/>
              <a:gd name="connsiteY15" fmla="*/ 964277 h 2303159"/>
              <a:gd name="connsiteX16" fmla="*/ 1679193 w 1699992"/>
              <a:gd name="connsiteY16" fmla="*/ 906088 h 2303159"/>
              <a:gd name="connsiteX17" fmla="*/ 1695818 w 1699992"/>
              <a:gd name="connsiteY17" fmla="*/ 773084 h 2303159"/>
              <a:gd name="connsiteX18" fmla="*/ 1687506 w 1699992"/>
              <a:gd name="connsiteY18" fmla="*/ 640080 h 2303159"/>
              <a:gd name="connsiteX19" fmla="*/ 1679193 w 1699992"/>
              <a:gd name="connsiteY19" fmla="*/ 573578 h 2303159"/>
              <a:gd name="connsiteX20" fmla="*/ 1629316 w 1699992"/>
              <a:gd name="connsiteY20" fmla="*/ 274320 h 2303159"/>
              <a:gd name="connsiteX21" fmla="*/ 1587753 w 1699992"/>
              <a:gd name="connsiteY21" fmla="*/ 266008 h 2303159"/>
              <a:gd name="connsiteX22" fmla="*/ 814669 w 1699992"/>
              <a:gd name="connsiteY22" fmla="*/ 315884 h 2303159"/>
              <a:gd name="connsiteX23" fmla="*/ 698291 w 1699992"/>
              <a:gd name="connsiteY23" fmla="*/ 382386 h 2303159"/>
              <a:gd name="connsiteX24" fmla="*/ 673353 w 1699992"/>
              <a:gd name="connsiteY24" fmla="*/ 415637 h 2303159"/>
              <a:gd name="connsiteX25" fmla="*/ 640102 w 1699992"/>
              <a:gd name="connsiteY25" fmla="*/ 498764 h 2303159"/>
              <a:gd name="connsiteX26" fmla="*/ 606851 w 1699992"/>
              <a:gd name="connsiteY26" fmla="*/ 548640 h 2303159"/>
              <a:gd name="connsiteX27" fmla="*/ 590226 w 1699992"/>
              <a:gd name="connsiteY27" fmla="*/ 573578 h 2303159"/>
              <a:gd name="connsiteX28" fmla="*/ 532036 w 1699992"/>
              <a:gd name="connsiteY28" fmla="*/ 615142 h 2303159"/>
              <a:gd name="connsiteX29" fmla="*/ 465535 w 1699992"/>
              <a:gd name="connsiteY29" fmla="*/ 648393 h 2303159"/>
              <a:gd name="connsiteX30" fmla="*/ 349156 w 1699992"/>
              <a:gd name="connsiteY30" fmla="*/ 665018 h 2303159"/>
              <a:gd name="connsiteX31" fmla="*/ 307593 w 1699992"/>
              <a:gd name="connsiteY31" fmla="*/ 673331 h 2303159"/>
              <a:gd name="connsiteX32" fmla="*/ 216153 w 1699992"/>
              <a:gd name="connsiteY32" fmla="*/ 656706 h 2303159"/>
              <a:gd name="connsiteX33" fmla="*/ 141338 w 1699992"/>
              <a:gd name="connsiteY33" fmla="*/ 615142 h 2303159"/>
              <a:gd name="connsiteX34" fmla="*/ 108087 w 1699992"/>
              <a:gd name="connsiteY34" fmla="*/ 565266 h 2303159"/>
              <a:gd name="connsiteX35" fmla="*/ 91462 w 1699992"/>
              <a:gd name="connsiteY35" fmla="*/ 540328 h 2303159"/>
              <a:gd name="connsiteX36" fmla="*/ 66524 w 1699992"/>
              <a:gd name="connsiteY36" fmla="*/ 415637 h 2303159"/>
              <a:gd name="connsiteX37" fmla="*/ 58211 w 1699992"/>
              <a:gd name="connsiteY37" fmla="*/ 374073 h 2303159"/>
              <a:gd name="connsiteX38" fmla="*/ 33273 w 1699992"/>
              <a:gd name="connsiteY38" fmla="*/ 191193 h 2303159"/>
              <a:gd name="connsiteX39" fmla="*/ 24960 w 1699992"/>
              <a:gd name="connsiteY39" fmla="*/ 141317 h 2303159"/>
              <a:gd name="connsiteX40" fmla="*/ 16647 w 1699992"/>
              <a:gd name="connsiteY40" fmla="*/ 74815 h 2303159"/>
              <a:gd name="connsiteX41" fmla="*/ 8335 w 1699992"/>
              <a:gd name="connsiteY41" fmla="*/ 33251 h 2303159"/>
              <a:gd name="connsiteX42" fmla="*/ 22 w 1699992"/>
              <a:gd name="connsiteY42" fmla="*/ 0 h 2303159"/>
              <a:gd name="connsiteX0" fmla="*/ 648415 w 1699992"/>
              <a:gd name="connsiteY0" fmla="*/ 2302626 h 2302626"/>
              <a:gd name="connsiteX1" fmla="*/ 822982 w 1699992"/>
              <a:gd name="connsiteY1" fmla="*/ 2211186 h 2302626"/>
              <a:gd name="connsiteX2" fmla="*/ 906109 w 1699992"/>
              <a:gd name="connsiteY2" fmla="*/ 2169622 h 2302626"/>
              <a:gd name="connsiteX3" fmla="*/ 972611 w 1699992"/>
              <a:gd name="connsiteY3" fmla="*/ 2144684 h 2302626"/>
              <a:gd name="connsiteX4" fmla="*/ 997549 w 1699992"/>
              <a:gd name="connsiteY4" fmla="*/ 2136371 h 2302626"/>
              <a:gd name="connsiteX5" fmla="*/ 1064051 w 1699992"/>
              <a:gd name="connsiteY5" fmla="*/ 2111433 h 2302626"/>
              <a:gd name="connsiteX6" fmla="*/ 1122240 w 1699992"/>
              <a:gd name="connsiteY6" fmla="*/ 2094808 h 2302626"/>
              <a:gd name="connsiteX7" fmla="*/ 1271869 w 1699992"/>
              <a:gd name="connsiteY7" fmla="*/ 1995055 h 2302626"/>
              <a:gd name="connsiteX8" fmla="*/ 1321746 w 1699992"/>
              <a:gd name="connsiteY8" fmla="*/ 1870364 h 2302626"/>
              <a:gd name="connsiteX9" fmla="*/ 1338371 w 1699992"/>
              <a:gd name="connsiteY9" fmla="*/ 1820488 h 2302626"/>
              <a:gd name="connsiteX10" fmla="*/ 1354996 w 1699992"/>
              <a:gd name="connsiteY10" fmla="*/ 1712422 h 2302626"/>
              <a:gd name="connsiteX11" fmla="*/ 1388247 w 1699992"/>
              <a:gd name="connsiteY11" fmla="*/ 1188720 h 2302626"/>
              <a:gd name="connsiteX12" fmla="*/ 1438124 w 1699992"/>
              <a:gd name="connsiteY12" fmla="*/ 1113906 h 2302626"/>
              <a:gd name="connsiteX13" fmla="*/ 1537876 w 1699992"/>
              <a:gd name="connsiteY13" fmla="*/ 1072342 h 2302626"/>
              <a:gd name="connsiteX14" fmla="*/ 1662567 w 1699992"/>
              <a:gd name="connsiteY14" fmla="*/ 964277 h 2302626"/>
              <a:gd name="connsiteX15" fmla="*/ 1679193 w 1699992"/>
              <a:gd name="connsiteY15" fmla="*/ 906088 h 2302626"/>
              <a:gd name="connsiteX16" fmla="*/ 1695818 w 1699992"/>
              <a:gd name="connsiteY16" fmla="*/ 773084 h 2302626"/>
              <a:gd name="connsiteX17" fmla="*/ 1687506 w 1699992"/>
              <a:gd name="connsiteY17" fmla="*/ 640080 h 2302626"/>
              <a:gd name="connsiteX18" fmla="*/ 1679193 w 1699992"/>
              <a:gd name="connsiteY18" fmla="*/ 573578 h 2302626"/>
              <a:gd name="connsiteX19" fmla="*/ 1629316 w 1699992"/>
              <a:gd name="connsiteY19" fmla="*/ 274320 h 2302626"/>
              <a:gd name="connsiteX20" fmla="*/ 1587753 w 1699992"/>
              <a:gd name="connsiteY20" fmla="*/ 266008 h 2302626"/>
              <a:gd name="connsiteX21" fmla="*/ 814669 w 1699992"/>
              <a:gd name="connsiteY21" fmla="*/ 315884 h 2302626"/>
              <a:gd name="connsiteX22" fmla="*/ 698291 w 1699992"/>
              <a:gd name="connsiteY22" fmla="*/ 382386 h 2302626"/>
              <a:gd name="connsiteX23" fmla="*/ 673353 w 1699992"/>
              <a:gd name="connsiteY23" fmla="*/ 415637 h 2302626"/>
              <a:gd name="connsiteX24" fmla="*/ 640102 w 1699992"/>
              <a:gd name="connsiteY24" fmla="*/ 498764 h 2302626"/>
              <a:gd name="connsiteX25" fmla="*/ 606851 w 1699992"/>
              <a:gd name="connsiteY25" fmla="*/ 548640 h 2302626"/>
              <a:gd name="connsiteX26" fmla="*/ 590226 w 1699992"/>
              <a:gd name="connsiteY26" fmla="*/ 573578 h 2302626"/>
              <a:gd name="connsiteX27" fmla="*/ 532036 w 1699992"/>
              <a:gd name="connsiteY27" fmla="*/ 615142 h 2302626"/>
              <a:gd name="connsiteX28" fmla="*/ 465535 w 1699992"/>
              <a:gd name="connsiteY28" fmla="*/ 648393 h 2302626"/>
              <a:gd name="connsiteX29" fmla="*/ 349156 w 1699992"/>
              <a:gd name="connsiteY29" fmla="*/ 665018 h 2302626"/>
              <a:gd name="connsiteX30" fmla="*/ 307593 w 1699992"/>
              <a:gd name="connsiteY30" fmla="*/ 673331 h 2302626"/>
              <a:gd name="connsiteX31" fmla="*/ 216153 w 1699992"/>
              <a:gd name="connsiteY31" fmla="*/ 656706 h 2302626"/>
              <a:gd name="connsiteX32" fmla="*/ 141338 w 1699992"/>
              <a:gd name="connsiteY32" fmla="*/ 615142 h 2302626"/>
              <a:gd name="connsiteX33" fmla="*/ 108087 w 1699992"/>
              <a:gd name="connsiteY33" fmla="*/ 565266 h 2302626"/>
              <a:gd name="connsiteX34" fmla="*/ 91462 w 1699992"/>
              <a:gd name="connsiteY34" fmla="*/ 540328 h 2302626"/>
              <a:gd name="connsiteX35" fmla="*/ 66524 w 1699992"/>
              <a:gd name="connsiteY35" fmla="*/ 415637 h 2302626"/>
              <a:gd name="connsiteX36" fmla="*/ 58211 w 1699992"/>
              <a:gd name="connsiteY36" fmla="*/ 374073 h 2302626"/>
              <a:gd name="connsiteX37" fmla="*/ 33273 w 1699992"/>
              <a:gd name="connsiteY37" fmla="*/ 191193 h 2302626"/>
              <a:gd name="connsiteX38" fmla="*/ 24960 w 1699992"/>
              <a:gd name="connsiteY38" fmla="*/ 141317 h 2302626"/>
              <a:gd name="connsiteX39" fmla="*/ 16647 w 1699992"/>
              <a:gd name="connsiteY39" fmla="*/ 74815 h 2302626"/>
              <a:gd name="connsiteX40" fmla="*/ 8335 w 1699992"/>
              <a:gd name="connsiteY40" fmla="*/ 33251 h 2302626"/>
              <a:gd name="connsiteX41" fmla="*/ 22 w 1699992"/>
              <a:gd name="connsiteY41" fmla="*/ 0 h 2302626"/>
              <a:gd name="connsiteX0" fmla="*/ 648415 w 1699992"/>
              <a:gd name="connsiteY0" fmla="*/ 2302626 h 2302626"/>
              <a:gd name="connsiteX1" fmla="*/ 906109 w 1699992"/>
              <a:gd name="connsiteY1" fmla="*/ 2169622 h 2302626"/>
              <a:gd name="connsiteX2" fmla="*/ 972611 w 1699992"/>
              <a:gd name="connsiteY2" fmla="*/ 2144684 h 2302626"/>
              <a:gd name="connsiteX3" fmla="*/ 997549 w 1699992"/>
              <a:gd name="connsiteY3" fmla="*/ 2136371 h 2302626"/>
              <a:gd name="connsiteX4" fmla="*/ 1064051 w 1699992"/>
              <a:gd name="connsiteY4" fmla="*/ 2111433 h 2302626"/>
              <a:gd name="connsiteX5" fmla="*/ 1122240 w 1699992"/>
              <a:gd name="connsiteY5" fmla="*/ 2094808 h 2302626"/>
              <a:gd name="connsiteX6" fmla="*/ 1271869 w 1699992"/>
              <a:gd name="connsiteY6" fmla="*/ 1995055 h 2302626"/>
              <a:gd name="connsiteX7" fmla="*/ 1321746 w 1699992"/>
              <a:gd name="connsiteY7" fmla="*/ 1870364 h 2302626"/>
              <a:gd name="connsiteX8" fmla="*/ 1338371 w 1699992"/>
              <a:gd name="connsiteY8" fmla="*/ 1820488 h 2302626"/>
              <a:gd name="connsiteX9" fmla="*/ 1354996 w 1699992"/>
              <a:gd name="connsiteY9" fmla="*/ 1712422 h 2302626"/>
              <a:gd name="connsiteX10" fmla="*/ 1388247 w 1699992"/>
              <a:gd name="connsiteY10" fmla="*/ 1188720 h 2302626"/>
              <a:gd name="connsiteX11" fmla="*/ 1438124 w 1699992"/>
              <a:gd name="connsiteY11" fmla="*/ 1113906 h 2302626"/>
              <a:gd name="connsiteX12" fmla="*/ 1537876 w 1699992"/>
              <a:gd name="connsiteY12" fmla="*/ 1072342 h 2302626"/>
              <a:gd name="connsiteX13" fmla="*/ 1662567 w 1699992"/>
              <a:gd name="connsiteY13" fmla="*/ 964277 h 2302626"/>
              <a:gd name="connsiteX14" fmla="*/ 1679193 w 1699992"/>
              <a:gd name="connsiteY14" fmla="*/ 906088 h 2302626"/>
              <a:gd name="connsiteX15" fmla="*/ 1695818 w 1699992"/>
              <a:gd name="connsiteY15" fmla="*/ 773084 h 2302626"/>
              <a:gd name="connsiteX16" fmla="*/ 1687506 w 1699992"/>
              <a:gd name="connsiteY16" fmla="*/ 640080 h 2302626"/>
              <a:gd name="connsiteX17" fmla="*/ 1679193 w 1699992"/>
              <a:gd name="connsiteY17" fmla="*/ 573578 h 2302626"/>
              <a:gd name="connsiteX18" fmla="*/ 1629316 w 1699992"/>
              <a:gd name="connsiteY18" fmla="*/ 274320 h 2302626"/>
              <a:gd name="connsiteX19" fmla="*/ 1587753 w 1699992"/>
              <a:gd name="connsiteY19" fmla="*/ 266008 h 2302626"/>
              <a:gd name="connsiteX20" fmla="*/ 814669 w 1699992"/>
              <a:gd name="connsiteY20" fmla="*/ 315884 h 2302626"/>
              <a:gd name="connsiteX21" fmla="*/ 698291 w 1699992"/>
              <a:gd name="connsiteY21" fmla="*/ 382386 h 2302626"/>
              <a:gd name="connsiteX22" fmla="*/ 673353 w 1699992"/>
              <a:gd name="connsiteY22" fmla="*/ 415637 h 2302626"/>
              <a:gd name="connsiteX23" fmla="*/ 640102 w 1699992"/>
              <a:gd name="connsiteY23" fmla="*/ 498764 h 2302626"/>
              <a:gd name="connsiteX24" fmla="*/ 606851 w 1699992"/>
              <a:gd name="connsiteY24" fmla="*/ 548640 h 2302626"/>
              <a:gd name="connsiteX25" fmla="*/ 590226 w 1699992"/>
              <a:gd name="connsiteY25" fmla="*/ 573578 h 2302626"/>
              <a:gd name="connsiteX26" fmla="*/ 532036 w 1699992"/>
              <a:gd name="connsiteY26" fmla="*/ 615142 h 2302626"/>
              <a:gd name="connsiteX27" fmla="*/ 465535 w 1699992"/>
              <a:gd name="connsiteY27" fmla="*/ 648393 h 2302626"/>
              <a:gd name="connsiteX28" fmla="*/ 349156 w 1699992"/>
              <a:gd name="connsiteY28" fmla="*/ 665018 h 2302626"/>
              <a:gd name="connsiteX29" fmla="*/ 307593 w 1699992"/>
              <a:gd name="connsiteY29" fmla="*/ 673331 h 2302626"/>
              <a:gd name="connsiteX30" fmla="*/ 216153 w 1699992"/>
              <a:gd name="connsiteY30" fmla="*/ 656706 h 2302626"/>
              <a:gd name="connsiteX31" fmla="*/ 141338 w 1699992"/>
              <a:gd name="connsiteY31" fmla="*/ 615142 h 2302626"/>
              <a:gd name="connsiteX32" fmla="*/ 108087 w 1699992"/>
              <a:gd name="connsiteY32" fmla="*/ 565266 h 2302626"/>
              <a:gd name="connsiteX33" fmla="*/ 91462 w 1699992"/>
              <a:gd name="connsiteY33" fmla="*/ 540328 h 2302626"/>
              <a:gd name="connsiteX34" fmla="*/ 66524 w 1699992"/>
              <a:gd name="connsiteY34" fmla="*/ 415637 h 2302626"/>
              <a:gd name="connsiteX35" fmla="*/ 58211 w 1699992"/>
              <a:gd name="connsiteY35" fmla="*/ 374073 h 2302626"/>
              <a:gd name="connsiteX36" fmla="*/ 33273 w 1699992"/>
              <a:gd name="connsiteY36" fmla="*/ 191193 h 2302626"/>
              <a:gd name="connsiteX37" fmla="*/ 24960 w 1699992"/>
              <a:gd name="connsiteY37" fmla="*/ 141317 h 2302626"/>
              <a:gd name="connsiteX38" fmla="*/ 16647 w 1699992"/>
              <a:gd name="connsiteY38" fmla="*/ 74815 h 2302626"/>
              <a:gd name="connsiteX39" fmla="*/ 8335 w 1699992"/>
              <a:gd name="connsiteY39" fmla="*/ 33251 h 2302626"/>
              <a:gd name="connsiteX40" fmla="*/ 22 w 1699992"/>
              <a:gd name="connsiteY40" fmla="*/ 0 h 2302626"/>
              <a:gd name="connsiteX0" fmla="*/ 648415 w 1699992"/>
              <a:gd name="connsiteY0" fmla="*/ 2302626 h 2302626"/>
              <a:gd name="connsiteX1" fmla="*/ 972611 w 1699992"/>
              <a:gd name="connsiteY1" fmla="*/ 2144684 h 2302626"/>
              <a:gd name="connsiteX2" fmla="*/ 997549 w 1699992"/>
              <a:gd name="connsiteY2" fmla="*/ 2136371 h 2302626"/>
              <a:gd name="connsiteX3" fmla="*/ 1064051 w 1699992"/>
              <a:gd name="connsiteY3" fmla="*/ 2111433 h 2302626"/>
              <a:gd name="connsiteX4" fmla="*/ 1122240 w 1699992"/>
              <a:gd name="connsiteY4" fmla="*/ 2094808 h 2302626"/>
              <a:gd name="connsiteX5" fmla="*/ 1271869 w 1699992"/>
              <a:gd name="connsiteY5" fmla="*/ 1995055 h 2302626"/>
              <a:gd name="connsiteX6" fmla="*/ 1321746 w 1699992"/>
              <a:gd name="connsiteY6" fmla="*/ 1870364 h 2302626"/>
              <a:gd name="connsiteX7" fmla="*/ 1338371 w 1699992"/>
              <a:gd name="connsiteY7" fmla="*/ 1820488 h 2302626"/>
              <a:gd name="connsiteX8" fmla="*/ 1354996 w 1699992"/>
              <a:gd name="connsiteY8" fmla="*/ 1712422 h 2302626"/>
              <a:gd name="connsiteX9" fmla="*/ 1388247 w 1699992"/>
              <a:gd name="connsiteY9" fmla="*/ 1188720 h 2302626"/>
              <a:gd name="connsiteX10" fmla="*/ 1438124 w 1699992"/>
              <a:gd name="connsiteY10" fmla="*/ 1113906 h 2302626"/>
              <a:gd name="connsiteX11" fmla="*/ 1537876 w 1699992"/>
              <a:gd name="connsiteY11" fmla="*/ 1072342 h 2302626"/>
              <a:gd name="connsiteX12" fmla="*/ 1662567 w 1699992"/>
              <a:gd name="connsiteY12" fmla="*/ 964277 h 2302626"/>
              <a:gd name="connsiteX13" fmla="*/ 1679193 w 1699992"/>
              <a:gd name="connsiteY13" fmla="*/ 906088 h 2302626"/>
              <a:gd name="connsiteX14" fmla="*/ 1695818 w 1699992"/>
              <a:gd name="connsiteY14" fmla="*/ 773084 h 2302626"/>
              <a:gd name="connsiteX15" fmla="*/ 1687506 w 1699992"/>
              <a:gd name="connsiteY15" fmla="*/ 640080 h 2302626"/>
              <a:gd name="connsiteX16" fmla="*/ 1679193 w 1699992"/>
              <a:gd name="connsiteY16" fmla="*/ 573578 h 2302626"/>
              <a:gd name="connsiteX17" fmla="*/ 1629316 w 1699992"/>
              <a:gd name="connsiteY17" fmla="*/ 274320 h 2302626"/>
              <a:gd name="connsiteX18" fmla="*/ 1587753 w 1699992"/>
              <a:gd name="connsiteY18" fmla="*/ 266008 h 2302626"/>
              <a:gd name="connsiteX19" fmla="*/ 814669 w 1699992"/>
              <a:gd name="connsiteY19" fmla="*/ 315884 h 2302626"/>
              <a:gd name="connsiteX20" fmla="*/ 698291 w 1699992"/>
              <a:gd name="connsiteY20" fmla="*/ 382386 h 2302626"/>
              <a:gd name="connsiteX21" fmla="*/ 673353 w 1699992"/>
              <a:gd name="connsiteY21" fmla="*/ 415637 h 2302626"/>
              <a:gd name="connsiteX22" fmla="*/ 640102 w 1699992"/>
              <a:gd name="connsiteY22" fmla="*/ 498764 h 2302626"/>
              <a:gd name="connsiteX23" fmla="*/ 606851 w 1699992"/>
              <a:gd name="connsiteY23" fmla="*/ 548640 h 2302626"/>
              <a:gd name="connsiteX24" fmla="*/ 590226 w 1699992"/>
              <a:gd name="connsiteY24" fmla="*/ 573578 h 2302626"/>
              <a:gd name="connsiteX25" fmla="*/ 532036 w 1699992"/>
              <a:gd name="connsiteY25" fmla="*/ 615142 h 2302626"/>
              <a:gd name="connsiteX26" fmla="*/ 465535 w 1699992"/>
              <a:gd name="connsiteY26" fmla="*/ 648393 h 2302626"/>
              <a:gd name="connsiteX27" fmla="*/ 349156 w 1699992"/>
              <a:gd name="connsiteY27" fmla="*/ 665018 h 2302626"/>
              <a:gd name="connsiteX28" fmla="*/ 307593 w 1699992"/>
              <a:gd name="connsiteY28" fmla="*/ 673331 h 2302626"/>
              <a:gd name="connsiteX29" fmla="*/ 216153 w 1699992"/>
              <a:gd name="connsiteY29" fmla="*/ 656706 h 2302626"/>
              <a:gd name="connsiteX30" fmla="*/ 141338 w 1699992"/>
              <a:gd name="connsiteY30" fmla="*/ 615142 h 2302626"/>
              <a:gd name="connsiteX31" fmla="*/ 108087 w 1699992"/>
              <a:gd name="connsiteY31" fmla="*/ 565266 h 2302626"/>
              <a:gd name="connsiteX32" fmla="*/ 91462 w 1699992"/>
              <a:gd name="connsiteY32" fmla="*/ 540328 h 2302626"/>
              <a:gd name="connsiteX33" fmla="*/ 66524 w 1699992"/>
              <a:gd name="connsiteY33" fmla="*/ 415637 h 2302626"/>
              <a:gd name="connsiteX34" fmla="*/ 58211 w 1699992"/>
              <a:gd name="connsiteY34" fmla="*/ 374073 h 2302626"/>
              <a:gd name="connsiteX35" fmla="*/ 33273 w 1699992"/>
              <a:gd name="connsiteY35" fmla="*/ 191193 h 2302626"/>
              <a:gd name="connsiteX36" fmla="*/ 24960 w 1699992"/>
              <a:gd name="connsiteY36" fmla="*/ 141317 h 2302626"/>
              <a:gd name="connsiteX37" fmla="*/ 16647 w 1699992"/>
              <a:gd name="connsiteY37" fmla="*/ 74815 h 2302626"/>
              <a:gd name="connsiteX38" fmla="*/ 8335 w 1699992"/>
              <a:gd name="connsiteY38" fmla="*/ 33251 h 2302626"/>
              <a:gd name="connsiteX39" fmla="*/ 22 w 1699992"/>
              <a:gd name="connsiteY39" fmla="*/ 0 h 2302626"/>
              <a:gd name="connsiteX0" fmla="*/ 648415 w 1699992"/>
              <a:gd name="connsiteY0" fmla="*/ 2302626 h 2302626"/>
              <a:gd name="connsiteX1" fmla="*/ 972611 w 1699992"/>
              <a:gd name="connsiteY1" fmla="*/ 2144684 h 2302626"/>
              <a:gd name="connsiteX2" fmla="*/ 1064051 w 1699992"/>
              <a:gd name="connsiteY2" fmla="*/ 2111433 h 2302626"/>
              <a:gd name="connsiteX3" fmla="*/ 1122240 w 1699992"/>
              <a:gd name="connsiteY3" fmla="*/ 2094808 h 2302626"/>
              <a:gd name="connsiteX4" fmla="*/ 1271869 w 1699992"/>
              <a:gd name="connsiteY4" fmla="*/ 1995055 h 2302626"/>
              <a:gd name="connsiteX5" fmla="*/ 1321746 w 1699992"/>
              <a:gd name="connsiteY5" fmla="*/ 1870364 h 2302626"/>
              <a:gd name="connsiteX6" fmla="*/ 1338371 w 1699992"/>
              <a:gd name="connsiteY6" fmla="*/ 1820488 h 2302626"/>
              <a:gd name="connsiteX7" fmla="*/ 1354996 w 1699992"/>
              <a:gd name="connsiteY7" fmla="*/ 1712422 h 2302626"/>
              <a:gd name="connsiteX8" fmla="*/ 1388247 w 1699992"/>
              <a:gd name="connsiteY8" fmla="*/ 1188720 h 2302626"/>
              <a:gd name="connsiteX9" fmla="*/ 1438124 w 1699992"/>
              <a:gd name="connsiteY9" fmla="*/ 1113906 h 2302626"/>
              <a:gd name="connsiteX10" fmla="*/ 1537876 w 1699992"/>
              <a:gd name="connsiteY10" fmla="*/ 1072342 h 2302626"/>
              <a:gd name="connsiteX11" fmla="*/ 1662567 w 1699992"/>
              <a:gd name="connsiteY11" fmla="*/ 964277 h 2302626"/>
              <a:gd name="connsiteX12" fmla="*/ 1679193 w 1699992"/>
              <a:gd name="connsiteY12" fmla="*/ 906088 h 2302626"/>
              <a:gd name="connsiteX13" fmla="*/ 1695818 w 1699992"/>
              <a:gd name="connsiteY13" fmla="*/ 773084 h 2302626"/>
              <a:gd name="connsiteX14" fmla="*/ 1687506 w 1699992"/>
              <a:gd name="connsiteY14" fmla="*/ 640080 h 2302626"/>
              <a:gd name="connsiteX15" fmla="*/ 1679193 w 1699992"/>
              <a:gd name="connsiteY15" fmla="*/ 573578 h 2302626"/>
              <a:gd name="connsiteX16" fmla="*/ 1629316 w 1699992"/>
              <a:gd name="connsiteY16" fmla="*/ 274320 h 2302626"/>
              <a:gd name="connsiteX17" fmla="*/ 1587753 w 1699992"/>
              <a:gd name="connsiteY17" fmla="*/ 266008 h 2302626"/>
              <a:gd name="connsiteX18" fmla="*/ 814669 w 1699992"/>
              <a:gd name="connsiteY18" fmla="*/ 315884 h 2302626"/>
              <a:gd name="connsiteX19" fmla="*/ 698291 w 1699992"/>
              <a:gd name="connsiteY19" fmla="*/ 382386 h 2302626"/>
              <a:gd name="connsiteX20" fmla="*/ 673353 w 1699992"/>
              <a:gd name="connsiteY20" fmla="*/ 415637 h 2302626"/>
              <a:gd name="connsiteX21" fmla="*/ 640102 w 1699992"/>
              <a:gd name="connsiteY21" fmla="*/ 498764 h 2302626"/>
              <a:gd name="connsiteX22" fmla="*/ 606851 w 1699992"/>
              <a:gd name="connsiteY22" fmla="*/ 548640 h 2302626"/>
              <a:gd name="connsiteX23" fmla="*/ 590226 w 1699992"/>
              <a:gd name="connsiteY23" fmla="*/ 573578 h 2302626"/>
              <a:gd name="connsiteX24" fmla="*/ 532036 w 1699992"/>
              <a:gd name="connsiteY24" fmla="*/ 615142 h 2302626"/>
              <a:gd name="connsiteX25" fmla="*/ 465535 w 1699992"/>
              <a:gd name="connsiteY25" fmla="*/ 648393 h 2302626"/>
              <a:gd name="connsiteX26" fmla="*/ 349156 w 1699992"/>
              <a:gd name="connsiteY26" fmla="*/ 665018 h 2302626"/>
              <a:gd name="connsiteX27" fmla="*/ 307593 w 1699992"/>
              <a:gd name="connsiteY27" fmla="*/ 673331 h 2302626"/>
              <a:gd name="connsiteX28" fmla="*/ 216153 w 1699992"/>
              <a:gd name="connsiteY28" fmla="*/ 656706 h 2302626"/>
              <a:gd name="connsiteX29" fmla="*/ 141338 w 1699992"/>
              <a:gd name="connsiteY29" fmla="*/ 615142 h 2302626"/>
              <a:gd name="connsiteX30" fmla="*/ 108087 w 1699992"/>
              <a:gd name="connsiteY30" fmla="*/ 565266 h 2302626"/>
              <a:gd name="connsiteX31" fmla="*/ 91462 w 1699992"/>
              <a:gd name="connsiteY31" fmla="*/ 540328 h 2302626"/>
              <a:gd name="connsiteX32" fmla="*/ 66524 w 1699992"/>
              <a:gd name="connsiteY32" fmla="*/ 415637 h 2302626"/>
              <a:gd name="connsiteX33" fmla="*/ 58211 w 1699992"/>
              <a:gd name="connsiteY33" fmla="*/ 374073 h 2302626"/>
              <a:gd name="connsiteX34" fmla="*/ 33273 w 1699992"/>
              <a:gd name="connsiteY34" fmla="*/ 191193 h 2302626"/>
              <a:gd name="connsiteX35" fmla="*/ 24960 w 1699992"/>
              <a:gd name="connsiteY35" fmla="*/ 141317 h 2302626"/>
              <a:gd name="connsiteX36" fmla="*/ 16647 w 1699992"/>
              <a:gd name="connsiteY36" fmla="*/ 74815 h 2302626"/>
              <a:gd name="connsiteX37" fmla="*/ 8335 w 1699992"/>
              <a:gd name="connsiteY37" fmla="*/ 33251 h 2302626"/>
              <a:gd name="connsiteX38" fmla="*/ 22 w 1699992"/>
              <a:gd name="connsiteY38" fmla="*/ 0 h 2302626"/>
              <a:gd name="connsiteX0" fmla="*/ 648415 w 1699992"/>
              <a:gd name="connsiteY0" fmla="*/ 2302626 h 2302626"/>
              <a:gd name="connsiteX1" fmla="*/ 1064051 w 1699992"/>
              <a:gd name="connsiteY1" fmla="*/ 2111433 h 2302626"/>
              <a:gd name="connsiteX2" fmla="*/ 1122240 w 1699992"/>
              <a:gd name="connsiteY2" fmla="*/ 2094808 h 2302626"/>
              <a:gd name="connsiteX3" fmla="*/ 1271869 w 1699992"/>
              <a:gd name="connsiteY3" fmla="*/ 1995055 h 2302626"/>
              <a:gd name="connsiteX4" fmla="*/ 1321746 w 1699992"/>
              <a:gd name="connsiteY4" fmla="*/ 1870364 h 2302626"/>
              <a:gd name="connsiteX5" fmla="*/ 1338371 w 1699992"/>
              <a:gd name="connsiteY5" fmla="*/ 1820488 h 2302626"/>
              <a:gd name="connsiteX6" fmla="*/ 1354996 w 1699992"/>
              <a:gd name="connsiteY6" fmla="*/ 1712422 h 2302626"/>
              <a:gd name="connsiteX7" fmla="*/ 1388247 w 1699992"/>
              <a:gd name="connsiteY7" fmla="*/ 1188720 h 2302626"/>
              <a:gd name="connsiteX8" fmla="*/ 1438124 w 1699992"/>
              <a:gd name="connsiteY8" fmla="*/ 1113906 h 2302626"/>
              <a:gd name="connsiteX9" fmla="*/ 1537876 w 1699992"/>
              <a:gd name="connsiteY9" fmla="*/ 1072342 h 2302626"/>
              <a:gd name="connsiteX10" fmla="*/ 1662567 w 1699992"/>
              <a:gd name="connsiteY10" fmla="*/ 964277 h 2302626"/>
              <a:gd name="connsiteX11" fmla="*/ 1679193 w 1699992"/>
              <a:gd name="connsiteY11" fmla="*/ 906088 h 2302626"/>
              <a:gd name="connsiteX12" fmla="*/ 1695818 w 1699992"/>
              <a:gd name="connsiteY12" fmla="*/ 773084 h 2302626"/>
              <a:gd name="connsiteX13" fmla="*/ 1687506 w 1699992"/>
              <a:gd name="connsiteY13" fmla="*/ 640080 h 2302626"/>
              <a:gd name="connsiteX14" fmla="*/ 1679193 w 1699992"/>
              <a:gd name="connsiteY14" fmla="*/ 573578 h 2302626"/>
              <a:gd name="connsiteX15" fmla="*/ 1629316 w 1699992"/>
              <a:gd name="connsiteY15" fmla="*/ 274320 h 2302626"/>
              <a:gd name="connsiteX16" fmla="*/ 1587753 w 1699992"/>
              <a:gd name="connsiteY16" fmla="*/ 266008 h 2302626"/>
              <a:gd name="connsiteX17" fmla="*/ 814669 w 1699992"/>
              <a:gd name="connsiteY17" fmla="*/ 315884 h 2302626"/>
              <a:gd name="connsiteX18" fmla="*/ 698291 w 1699992"/>
              <a:gd name="connsiteY18" fmla="*/ 382386 h 2302626"/>
              <a:gd name="connsiteX19" fmla="*/ 673353 w 1699992"/>
              <a:gd name="connsiteY19" fmla="*/ 415637 h 2302626"/>
              <a:gd name="connsiteX20" fmla="*/ 640102 w 1699992"/>
              <a:gd name="connsiteY20" fmla="*/ 498764 h 2302626"/>
              <a:gd name="connsiteX21" fmla="*/ 606851 w 1699992"/>
              <a:gd name="connsiteY21" fmla="*/ 548640 h 2302626"/>
              <a:gd name="connsiteX22" fmla="*/ 590226 w 1699992"/>
              <a:gd name="connsiteY22" fmla="*/ 573578 h 2302626"/>
              <a:gd name="connsiteX23" fmla="*/ 532036 w 1699992"/>
              <a:gd name="connsiteY23" fmla="*/ 615142 h 2302626"/>
              <a:gd name="connsiteX24" fmla="*/ 465535 w 1699992"/>
              <a:gd name="connsiteY24" fmla="*/ 648393 h 2302626"/>
              <a:gd name="connsiteX25" fmla="*/ 349156 w 1699992"/>
              <a:gd name="connsiteY25" fmla="*/ 665018 h 2302626"/>
              <a:gd name="connsiteX26" fmla="*/ 307593 w 1699992"/>
              <a:gd name="connsiteY26" fmla="*/ 673331 h 2302626"/>
              <a:gd name="connsiteX27" fmla="*/ 216153 w 1699992"/>
              <a:gd name="connsiteY27" fmla="*/ 656706 h 2302626"/>
              <a:gd name="connsiteX28" fmla="*/ 141338 w 1699992"/>
              <a:gd name="connsiteY28" fmla="*/ 615142 h 2302626"/>
              <a:gd name="connsiteX29" fmla="*/ 108087 w 1699992"/>
              <a:gd name="connsiteY29" fmla="*/ 565266 h 2302626"/>
              <a:gd name="connsiteX30" fmla="*/ 91462 w 1699992"/>
              <a:gd name="connsiteY30" fmla="*/ 540328 h 2302626"/>
              <a:gd name="connsiteX31" fmla="*/ 66524 w 1699992"/>
              <a:gd name="connsiteY31" fmla="*/ 415637 h 2302626"/>
              <a:gd name="connsiteX32" fmla="*/ 58211 w 1699992"/>
              <a:gd name="connsiteY32" fmla="*/ 374073 h 2302626"/>
              <a:gd name="connsiteX33" fmla="*/ 33273 w 1699992"/>
              <a:gd name="connsiteY33" fmla="*/ 191193 h 2302626"/>
              <a:gd name="connsiteX34" fmla="*/ 24960 w 1699992"/>
              <a:gd name="connsiteY34" fmla="*/ 141317 h 2302626"/>
              <a:gd name="connsiteX35" fmla="*/ 16647 w 1699992"/>
              <a:gd name="connsiteY35" fmla="*/ 74815 h 2302626"/>
              <a:gd name="connsiteX36" fmla="*/ 8335 w 1699992"/>
              <a:gd name="connsiteY36" fmla="*/ 33251 h 2302626"/>
              <a:gd name="connsiteX37" fmla="*/ 22 w 1699992"/>
              <a:gd name="connsiteY37" fmla="*/ 0 h 2302626"/>
              <a:gd name="connsiteX0" fmla="*/ 648415 w 1699992"/>
              <a:gd name="connsiteY0" fmla="*/ 2302626 h 2302626"/>
              <a:gd name="connsiteX1" fmla="*/ 1122240 w 1699992"/>
              <a:gd name="connsiteY1" fmla="*/ 2094808 h 2302626"/>
              <a:gd name="connsiteX2" fmla="*/ 1271869 w 1699992"/>
              <a:gd name="connsiteY2" fmla="*/ 1995055 h 2302626"/>
              <a:gd name="connsiteX3" fmla="*/ 1321746 w 1699992"/>
              <a:gd name="connsiteY3" fmla="*/ 1870364 h 2302626"/>
              <a:gd name="connsiteX4" fmla="*/ 1338371 w 1699992"/>
              <a:gd name="connsiteY4" fmla="*/ 1820488 h 2302626"/>
              <a:gd name="connsiteX5" fmla="*/ 1354996 w 1699992"/>
              <a:gd name="connsiteY5" fmla="*/ 1712422 h 2302626"/>
              <a:gd name="connsiteX6" fmla="*/ 1388247 w 1699992"/>
              <a:gd name="connsiteY6" fmla="*/ 1188720 h 2302626"/>
              <a:gd name="connsiteX7" fmla="*/ 1438124 w 1699992"/>
              <a:gd name="connsiteY7" fmla="*/ 1113906 h 2302626"/>
              <a:gd name="connsiteX8" fmla="*/ 1537876 w 1699992"/>
              <a:gd name="connsiteY8" fmla="*/ 1072342 h 2302626"/>
              <a:gd name="connsiteX9" fmla="*/ 1662567 w 1699992"/>
              <a:gd name="connsiteY9" fmla="*/ 964277 h 2302626"/>
              <a:gd name="connsiteX10" fmla="*/ 1679193 w 1699992"/>
              <a:gd name="connsiteY10" fmla="*/ 906088 h 2302626"/>
              <a:gd name="connsiteX11" fmla="*/ 1695818 w 1699992"/>
              <a:gd name="connsiteY11" fmla="*/ 773084 h 2302626"/>
              <a:gd name="connsiteX12" fmla="*/ 1687506 w 1699992"/>
              <a:gd name="connsiteY12" fmla="*/ 640080 h 2302626"/>
              <a:gd name="connsiteX13" fmla="*/ 1679193 w 1699992"/>
              <a:gd name="connsiteY13" fmla="*/ 573578 h 2302626"/>
              <a:gd name="connsiteX14" fmla="*/ 1629316 w 1699992"/>
              <a:gd name="connsiteY14" fmla="*/ 274320 h 2302626"/>
              <a:gd name="connsiteX15" fmla="*/ 1587753 w 1699992"/>
              <a:gd name="connsiteY15" fmla="*/ 266008 h 2302626"/>
              <a:gd name="connsiteX16" fmla="*/ 814669 w 1699992"/>
              <a:gd name="connsiteY16" fmla="*/ 315884 h 2302626"/>
              <a:gd name="connsiteX17" fmla="*/ 698291 w 1699992"/>
              <a:gd name="connsiteY17" fmla="*/ 382386 h 2302626"/>
              <a:gd name="connsiteX18" fmla="*/ 673353 w 1699992"/>
              <a:gd name="connsiteY18" fmla="*/ 415637 h 2302626"/>
              <a:gd name="connsiteX19" fmla="*/ 640102 w 1699992"/>
              <a:gd name="connsiteY19" fmla="*/ 498764 h 2302626"/>
              <a:gd name="connsiteX20" fmla="*/ 606851 w 1699992"/>
              <a:gd name="connsiteY20" fmla="*/ 548640 h 2302626"/>
              <a:gd name="connsiteX21" fmla="*/ 590226 w 1699992"/>
              <a:gd name="connsiteY21" fmla="*/ 573578 h 2302626"/>
              <a:gd name="connsiteX22" fmla="*/ 532036 w 1699992"/>
              <a:gd name="connsiteY22" fmla="*/ 615142 h 2302626"/>
              <a:gd name="connsiteX23" fmla="*/ 465535 w 1699992"/>
              <a:gd name="connsiteY23" fmla="*/ 648393 h 2302626"/>
              <a:gd name="connsiteX24" fmla="*/ 349156 w 1699992"/>
              <a:gd name="connsiteY24" fmla="*/ 665018 h 2302626"/>
              <a:gd name="connsiteX25" fmla="*/ 307593 w 1699992"/>
              <a:gd name="connsiteY25" fmla="*/ 673331 h 2302626"/>
              <a:gd name="connsiteX26" fmla="*/ 216153 w 1699992"/>
              <a:gd name="connsiteY26" fmla="*/ 656706 h 2302626"/>
              <a:gd name="connsiteX27" fmla="*/ 141338 w 1699992"/>
              <a:gd name="connsiteY27" fmla="*/ 615142 h 2302626"/>
              <a:gd name="connsiteX28" fmla="*/ 108087 w 1699992"/>
              <a:gd name="connsiteY28" fmla="*/ 565266 h 2302626"/>
              <a:gd name="connsiteX29" fmla="*/ 91462 w 1699992"/>
              <a:gd name="connsiteY29" fmla="*/ 540328 h 2302626"/>
              <a:gd name="connsiteX30" fmla="*/ 66524 w 1699992"/>
              <a:gd name="connsiteY30" fmla="*/ 415637 h 2302626"/>
              <a:gd name="connsiteX31" fmla="*/ 58211 w 1699992"/>
              <a:gd name="connsiteY31" fmla="*/ 374073 h 2302626"/>
              <a:gd name="connsiteX32" fmla="*/ 33273 w 1699992"/>
              <a:gd name="connsiteY32" fmla="*/ 191193 h 2302626"/>
              <a:gd name="connsiteX33" fmla="*/ 24960 w 1699992"/>
              <a:gd name="connsiteY33" fmla="*/ 141317 h 2302626"/>
              <a:gd name="connsiteX34" fmla="*/ 16647 w 1699992"/>
              <a:gd name="connsiteY34" fmla="*/ 74815 h 2302626"/>
              <a:gd name="connsiteX35" fmla="*/ 8335 w 1699992"/>
              <a:gd name="connsiteY35" fmla="*/ 33251 h 2302626"/>
              <a:gd name="connsiteX36" fmla="*/ 22 w 1699992"/>
              <a:gd name="connsiteY36" fmla="*/ 0 h 2302626"/>
              <a:gd name="connsiteX0" fmla="*/ 648415 w 1699992"/>
              <a:gd name="connsiteY0" fmla="*/ 2302626 h 2302626"/>
              <a:gd name="connsiteX1" fmla="*/ 1122240 w 1699992"/>
              <a:gd name="connsiteY1" fmla="*/ 2094808 h 2302626"/>
              <a:gd name="connsiteX2" fmla="*/ 1321746 w 1699992"/>
              <a:gd name="connsiteY2" fmla="*/ 1870364 h 2302626"/>
              <a:gd name="connsiteX3" fmla="*/ 1338371 w 1699992"/>
              <a:gd name="connsiteY3" fmla="*/ 1820488 h 2302626"/>
              <a:gd name="connsiteX4" fmla="*/ 1354996 w 1699992"/>
              <a:gd name="connsiteY4" fmla="*/ 1712422 h 2302626"/>
              <a:gd name="connsiteX5" fmla="*/ 1388247 w 1699992"/>
              <a:gd name="connsiteY5" fmla="*/ 1188720 h 2302626"/>
              <a:gd name="connsiteX6" fmla="*/ 1438124 w 1699992"/>
              <a:gd name="connsiteY6" fmla="*/ 1113906 h 2302626"/>
              <a:gd name="connsiteX7" fmla="*/ 1537876 w 1699992"/>
              <a:gd name="connsiteY7" fmla="*/ 1072342 h 2302626"/>
              <a:gd name="connsiteX8" fmla="*/ 1662567 w 1699992"/>
              <a:gd name="connsiteY8" fmla="*/ 964277 h 2302626"/>
              <a:gd name="connsiteX9" fmla="*/ 1679193 w 1699992"/>
              <a:gd name="connsiteY9" fmla="*/ 906088 h 2302626"/>
              <a:gd name="connsiteX10" fmla="*/ 1695818 w 1699992"/>
              <a:gd name="connsiteY10" fmla="*/ 773084 h 2302626"/>
              <a:gd name="connsiteX11" fmla="*/ 1687506 w 1699992"/>
              <a:gd name="connsiteY11" fmla="*/ 640080 h 2302626"/>
              <a:gd name="connsiteX12" fmla="*/ 1679193 w 1699992"/>
              <a:gd name="connsiteY12" fmla="*/ 573578 h 2302626"/>
              <a:gd name="connsiteX13" fmla="*/ 1629316 w 1699992"/>
              <a:gd name="connsiteY13" fmla="*/ 274320 h 2302626"/>
              <a:gd name="connsiteX14" fmla="*/ 1587753 w 1699992"/>
              <a:gd name="connsiteY14" fmla="*/ 266008 h 2302626"/>
              <a:gd name="connsiteX15" fmla="*/ 814669 w 1699992"/>
              <a:gd name="connsiteY15" fmla="*/ 315884 h 2302626"/>
              <a:gd name="connsiteX16" fmla="*/ 698291 w 1699992"/>
              <a:gd name="connsiteY16" fmla="*/ 382386 h 2302626"/>
              <a:gd name="connsiteX17" fmla="*/ 673353 w 1699992"/>
              <a:gd name="connsiteY17" fmla="*/ 415637 h 2302626"/>
              <a:gd name="connsiteX18" fmla="*/ 640102 w 1699992"/>
              <a:gd name="connsiteY18" fmla="*/ 498764 h 2302626"/>
              <a:gd name="connsiteX19" fmla="*/ 606851 w 1699992"/>
              <a:gd name="connsiteY19" fmla="*/ 548640 h 2302626"/>
              <a:gd name="connsiteX20" fmla="*/ 590226 w 1699992"/>
              <a:gd name="connsiteY20" fmla="*/ 573578 h 2302626"/>
              <a:gd name="connsiteX21" fmla="*/ 532036 w 1699992"/>
              <a:gd name="connsiteY21" fmla="*/ 615142 h 2302626"/>
              <a:gd name="connsiteX22" fmla="*/ 465535 w 1699992"/>
              <a:gd name="connsiteY22" fmla="*/ 648393 h 2302626"/>
              <a:gd name="connsiteX23" fmla="*/ 349156 w 1699992"/>
              <a:gd name="connsiteY23" fmla="*/ 665018 h 2302626"/>
              <a:gd name="connsiteX24" fmla="*/ 307593 w 1699992"/>
              <a:gd name="connsiteY24" fmla="*/ 673331 h 2302626"/>
              <a:gd name="connsiteX25" fmla="*/ 216153 w 1699992"/>
              <a:gd name="connsiteY25" fmla="*/ 656706 h 2302626"/>
              <a:gd name="connsiteX26" fmla="*/ 141338 w 1699992"/>
              <a:gd name="connsiteY26" fmla="*/ 615142 h 2302626"/>
              <a:gd name="connsiteX27" fmla="*/ 108087 w 1699992"/>
              <a:gd name="connsiteY27" fmla="*/ 565266 h 2302626"/>
              <a:gd name="connsiteX28" fmla="*/ 91462 w 1699992"/>
              <a:gd name="connsiteY28" fmla="*/ 540328 h 2302626"/>
              <a:gd name="connsiteX29" fmla="*/ 66524 w 1699992"/>
              <a:gd name="connsiteY29" fmla="*/ 415637 h 2302626"/>
              <a:gd name="connsiteX30" fmla="*/ 58211 w 1699992"/>
              <a:gd name="connsiteY30" fmla="*/ 374073 h 2302626"/>
              <a:gd name="connsiteX31" fmla="*/ 33273 w 1699992"/>
              <a:gd name="connsiteY31" fmla="*/ 191193 h 2302626"/>
              <a:gd name="connsiteX32" fmla="*/ 24960 w 1699992"/>
              <a:gd name="connsiteY32" fmla="*/ 141317 h 2302626"/>
              <a:gd name="connsiteX33" fmla="*/ 16647 w 1699992"/>
              <a:gd name="connsiteY33" fmla="*/ 74815 h 2302626"/>
              <a:gd name="connsiteX34" fmla="*/ 8335 w 1699992"/>
              <a:gd name="connsiteY34" fmla="*/ 33251 h 2302626"/>
              <a:gd name="connsiteX35" fmla="*/ 22 w 1699992"/>
              <a:gd name="connsiteY35"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54996 w 1699992"/>
              <a:gd name="connsiteY3" fmla="*/ 1712422 h 2302626"/>
              <a:gd name="connsiteX4" fmla="*/ 1388247 w 1699992"/>
              <a:gd name="connsiteY4" fmla="*/ 1188720 h 2302626"/>
              <a:gd name="connsiteX5" fmla="*/ 1438124 w 1699992"/>
              <a:gd name="connsiteY5" fmla="*/ 1113906 h 2302626"/>
              <a:gd name="connsiteX6" fmla="*/ 1537876 w 1699992"/>
              <a:gd name="connsiteY6" fmla="*/ 1072342 h 2302626"/>
              <a:gd name="connsiteX7" fmla="*/ 1662567 w 1699992"/>
              <a:gd name="connsiteY7" fmla="*/ 964277 h 2302626"/>
              <a:gd name="connsiteX8" fmla="*/ 1679193 w 1699992"/>
              <a:gd name="connsiteY8" fmla="*/ 906088 h 2302626"/>
              <a:gd name="connsiteX9" fmla="*/ 1695818 w 1699992"/>
              <a:gd name="connsiteY9" fmla="*/ 773084 h 2302626"/>
              <a:gd name="connsiteX10" fmla="*/ 1687506 w 1699992"/>
              <a:gd name="connsiteY10" fmla="*/ 640080 h 2302626"/>
              <a:gd name="connsiteX11" fmla="*/ 1679193 w 1699992"/>
              <a:gd name="connsiteY11" fmla="*/ 573578 h 2302626"/>
              <a:gd name="connsiteX12" fmla="*/ 1629316 w 1699992"/>
              <a:gd name="connsiteY12" fmla="*/ 274320 h 2302626"/>
              <a:gd name="connsiteX13" fmla="*/ 1587753 w 1699992"/>
              <a:gd name="connsiteY13" fmla="*/ 266008 h 2302626"/>
              <a:gd name="connsiteX14" fmla="*/ 814669 w 1699992"/>
              <a:gd name="connsiteY14" fmla="*/ 315884 h 2302626"/>
              <a:gd name="connsiteX15" fmla="*/ 698291 w 1699992"/>
              <a:gd name="connsiteY15" fmla="*/ 382386 h 2302626"/>
              <a:gd name="connsiteX16" fmla="*/ 673353 w 1699992"/>
              <a:gd name="connsiteY16" fmla="*/ 415637 h 2302626"/>
              <a:gd name="connsiteX17" fmla="*/ 640102 w 1699992"/>
              <a:gd name="connsiteY17" fmla="*/ 498764 h 2302626"/>
              <a:gd name="connsiteX18" fmla="*/ 606851 w 1699992"/>
              <a:gd name="connsiteY18" fmla="*/ 548640 h 2302626"/>
              <a:gd name="connsiteX19" fmla="*/ 590226 w 1699992"/>
              <a:gd name="connsiteY19" fmla="*/ 573578 h 2302626"/>
              <a:gd name="connsiteX20" fmla="*/ 532036 w 1699992"/>
              <a:gd name="connsiteY20" fmla="*/ 615142 h 2302626"/>
              <a:gd name="connsiteX21" fmla="*/ 465535 w 1699992"/>
              <a:gd name="connsiteY21" fmla="*/ 648393 h 2302626"/>
              <a:gd name="connsiteX22" fmla="*/ 349156 w 1699992"/>
              <a:gd name="connsiteY22" fmla="*/ 665018 h 2302626"/>
              <a:gd name="connsiteX23" fmla="*/ 307593 w 1699992"/>
              <a:gd name="connsiteY23" fmla="*/ 673331 h 2302626"/>
              <a:gd name="connsiteX24" fmla="*/ 216153 w 1699992"/>
              <a:gd name="connsiteY24" fmla="*/ 656706 h 2302626"/>
              <a:gd name="connsiteX25" fmla="*/ 141338 w 1699992"/>
              <a:gd name="connsiteY25" fmla="*/ 615142 h 2302626"/>
              <a:gd name="connsiteX26" fmla="*/ 108087 w 1699992"/>
              <a:gd name="connsiteY26" fmla="*/ 565266 h 2302626"/>
              <a:gd name="connsiteX27" fmla="*/ 91462 w 1699992"/>
              <a:gd name="connsiteY27" fmla="*/ 540328 h 2302626"/>
              <a:gd name="connsiteX28" fmla="*/ 66524 w 1699992"/>
              <a:gd name="connsiteY28" fmla="*/ 415637 h 2302626"/>
              <a:gd name="connsiteX29" fmla="*/ 58211 w 1699992"/>
              <a:gd name="connsiteY29" fmla="*/ 374073 h 2302626"/>
              <a:gd name="connsiteX30" fmla="*/ 33273 w 1699992"/>
              <a:gd name="connsiteY30" fmla="*/ 191193 h 2302626"/>
              <a:gd name="connsiteX31" fmla="*/ 24960 w 1699992"/>
              <a:gd name="connsiteY31" fmla="*/ 141317 h 2302626"/>
              <a:gd name="connsiteX32" fmla="*/ 16647 w 1699992"/>
              <a:gd name="connsiteY32" fmla="*/ 74815 h 2302626"/>
              <a:gd name="connsiteX33" fmla="*/ 8335 w 1699992"/>
              <a:gd name="connsiteY33" fmla="*/ 33251 h 2302626"/>
              <a:gd name="connsiteX34" fmla="*/ 22 w 1699992"/>
              <a:gd name="connsiteY34"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88247 w 1699992"/>
              <a:gd name="connsiteY3" fmla="*/ 1188720 h 2302626"/>
              <a:gd name="connsiteX4" fmla="*/ 1438124 w 1699992"/>
              <a:gd name="connsiteY4" fmla="*/ 1113906 h 2302626"/>
              <a:gd name="connsiteX5" fmla="*/ 1537876 w 1699992"/>
              <a:gd name="connsiteY5" fmla="*/ 1072342 h 2302626"/>
              <a:gd name="connsiteX6" fmla="*/ 1662567 w 1699992"/>
              <a:gd name="connsiteY6" fmla="*/ 964277 h 2302626"/>
              <a:gd name="connsiteX7" fmla="*/ 1679193 w 1699992"/>
              <a:gd name="connsiteY7" fmla="*/ 906088 h 2302626"/>
              <a:gd name="connsiteX8" fmla="*/ 1695818 w 1699992"/>
              <a:gd name="connsiteY8" fmla="*/ 773084 h 2302626"/>
              <a:gd name="connsiteX9" fmla="*/ 1687506 w 1699992"/>
              <a:gd name="connsiteY9" fmla="*/ 640080 h 2302626"/>
              <a:gd name="connsiteX10" fmla="*/ 1679193 w 1699992"/>
              <a:gd name="connsiteY10" fmla="*/ 573578 h 2302626"/>
              <a:gd name="connsiteX11" fmla="*/ 1629316 w 1699992"/>
              <a:gd name="connsiteY11" fmla="*/ 274320 h 2302626"/>
              <a:gd name="connsiteX12" fmla="*/ 1587753 w 1699992"/>
              <a:gd name="connsiteY12" fmla="*/ 266008 h 2302626"/>
              <a:gd name="connsiteX13" fmla="*/ 814669 w 1699992"/>
              <a:gd name="connsiteY13" fmla="*/ 315884 h 2302626"/>
              <a:gd name="connsiteX14" fmla="*/ 698291 w 1699992"/>
              <a:gd name="connsiteY14" fmla="*/ 382386 h 2302626"/>
              <a:gd name="connsiteX15" fmla="*/ 673353 w 1699992"/>
              <a:gd name="connsiteY15" fmla="*/ 415637 h 2302626"/>
              <a:gd name="connsiteX16" fmla="*/ 640102 w 1699992"/>
              <a:gd name="connsiteY16" fmla="*/ 498764 h 2302626"/>
              <a:gd name="connsiteX17" fmla="*/ 606851 w 1699992"/>
              <a:gd name="connsiteY17" fmla="*/ 548640 h 2302626"/>
              <a:gd name="connsiteX18" fmla="*/ 590226 w 1699992"/>
              <a:gd name="connsiteY18" fmla="*/ 573578 h 2302626"/>
              <a:gd name="connsiteX19" fmla="*/ 532036 w 1699992"/>
              <a:gd name="connsiteY19" fmla="*/ 615142 h 2302626"/>
              <a:gd name="connsiteX20" fmla="*/ 465535 w 1699992"/>
              <a:gd name="connsiteY20" fmla="*/ 648393 h 2302626"/>
              <a:gd name="connsiteX21" fmla="*/ 349156 w 1699992"/>
              <a:gd name="connsiteY21" fmla="*/ 665018 h 2302626"/>
              <a:gd name="connsiteX22" fmla="*/ 307593 w 1699992"/>
              <a:gd name="connsiteY22" fmla="*/ 673331 h 2302626"/>
              <a:gd name="connsiteX23" fmla="*/ 216153 w 1699992"/>
              <a:gd name="connsiteY23" fmla="*/ 656706 h 2302626"/>
              <a:gd name="connsiteX24" fmla="*/ 141338 w 1699992"/>
              <a:gd name="connsiteY24" fmla="*/ 615142 h 2302626"/>
              <a:gd name="connsiteX25" fmla="*/ 108087 w 1699992"/>
              <a:gd name="connsiteY25" fmla="*/ 565266 h 2302626"/>
              <a:gd name="connsiteX26" fmla="*/ 91462 w 1699992"/>
              <a:gd name="connsiteY26" fmla="*/ 540328 h 2302626"/>
              <a:gd name="connsiteX27" fmla="*/ 66524 w 1699992"/>
              <a:gd name="connsiteY27" fmla="*/ 415637 h 2302626"/>
              <a:gd name="connsiteX28" fmla="*/ 58211 w 1699992"/>
              <a:gd name="connsiteY28" fmla="*/ 374073 h 2302626"/>
              <a:gd name="connsiteX29" fmla="*/ 33273 w 1699992"/>
              <a:gd name="connsiteY29" fmla="*/ 191193 h 2302626"/>
              <a:gd name="connsiteX30" fmla="*/ 24960 w 1699992"/>
              <a:gd name="connsiteY30" fmla="*/ 141317 h 2302626"/>
              <a:gd name="connsiteX31" fmla="*/ 16647 w 1699992"/>
              <a:gd name="connsiteY31" fmla="*/ 74815 h 2302626"/>
              <a:gd name="connsiteX32" fmla="*/ 8335 w 1699992"/>
              <a:gd name="connsiteY32" fmla="*/ 33251 h 2302626"/>
              <a:gd name="connsiteX33" fmla="*/ 22 w 1699992"/>
              <a:gd name="connsiteY33"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88247 w 1699992"/>
              <a:gd name="connsiteY3" fmla="*/ 1188720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191545 w 1699992"/>
              <a:gd name="connsiteY3" fmla="*/ 1310995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189515 w 1699992"/>
              <a:gd name="connsiteY2" fmla="*/ 1767325 h 2302626"/>
              <a:gd name="connsiteX3" fmla="*/ 1191545 w 1699992"/>
              <a:gd name="connsiteY3" fmla="*/ 1310995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189515 w 1699992"/>
              <a:gd name="connsiteY2" fmla="*/ 1767325 h 2302626"/>
              <a:gd name="connsiteX3" fmla="*/ 1191545 w 1699992"/>
              <a:gd name="connsiteY3" fmla="*/ 1310995 h 2302626"/>
              <a:gd name="connsiteX4" fmla="*/ 1662567 w 1699992"/>
              <a:gd name="connsiteY4" fmla="*/ 964277 h 2302626"/>
              <a:gd name="connsiteX5" fmla="*/ 1679193 w 1699992"/>
              <a:gd name="connsiteY5" fmla="*/ 906088 h 2302626"/>
              <a:gd name="connsiteX6" fmla="*/ 1695818 w 1699992"/>
              <a:gd name="connsiteY6" fmla="*/ 773084 h 2302626"/>
              <a:gd name="connsiteX7" fmla="*/ 1687506 w 1699992"/>
              <a:gd name="connsiteY7" fmla="*/ 640080 h 2302626"/>
              <a:gd name="connsiteX8" fmla="*/ 1679193 w 1699992"/>
              <a:gd name="connsiteY8" fmla="*/ 573578 h 2302626"/>
              <a:gd name="connsiteX9" fmla="*/ 1629316 w 1699992"/>
              <a:gd name="connsiteY9" fmla="*/ 274320 h 2302626"/>
              <a:gd name="connsiteX10" fmla="*/ 1587753 w 1699992"/>
              <a:gd name="connsiteY10" fmla="*/ 266008 h 2302626"/>
              <a:gd name="connsiteX11" fmla="*/ 814669 w 1699992"/>
              <a:gd name="connsiteY11" fmla="*/ 315884 h 2302626"/>
              <a:gd name="connsiteX12" fmla="*/ 698291 w 1699992"/>
              <a:gd name="connsiteY12" fmla="*/ 382386 h 2302626"/>
              <a:gd name="connsiteX13" fmla="*/ 673353 w 1699992"/>
              <a:gd name="connsiteY13" fmla="*/ 415637 h 2302626"/>
              <a:gd name="connsiteX14" fmla="*/ 640102 w 1699992"/>
              <a:gd name="connsiteY14" fmla="*/ 498764 h 2302626"/>
              <a:gd name="connsiteX15" fmla="*/ 606851 w 1699992"/>
              <a:gd name="connsiteY15" fmla="*/ 548640 h 2302626"/>
              <a:gd name="connsiteX16" fmla="*/ 590226 w 1699992"/>
              <a:gd name="connsiteY16" fmla="*/ 573578 h 2302626"/>
              <a:gd name="connsiteX17" fmla="*/ 532036 w 1699992"/>
              <a:gd name="connsiteY17" fmla="*/ 615142 h 2302626"/>
              <a:gd name="connsiteX18" fmla="*/ 465535 w 1699992"/>
              <a:gd name="connsiteY18" fmla="*/ 648393 h 2302626"/>
              <a:gd name="connsiteX19" fmla="*/ 349156 w 1699992"/>
              <a:gd name="connsiteY19" fmla="*/ 665018 h 2302626"/>
              <a:gd name="connsiteX20" fmla="*/ 307593 w 1699992"/>
              <a:gd name="connsiteY20" fmla="*/ 673331 h 2302626"/>
              <a:gd name="connsiteX21" fmla="*/ 216153 w 1699992"/>
              <a:gd name="connsiteY21" fmla="*/ 656706 h 2302626"/>
              <a:gd name="connsiteX22" fmla="*/ 141338 w 1699992"/>
              <a:gd name="connsiteY22" fmla="*/ 615142 h 2302626"/>
              <a:gd name="connsiteX23" fmla="*/ 108087 w 1699992"/>
              <a:gd name="connsiteY23" fmla="*/ 565266 h 2302626"/>
              <a:gd name="connsiteX24" fmla="*/ 91462 w 1699992"/>
              <a:gd name="connsiteY24" fmla="*/ 540328 h 2302626"/>
              <a:gd name="connsiteX25" fmla="*/ 66524 w 1699992"/>
              <a:gd name="connsiteY25" fmla="*/ 415637 h 2302626"/>
              <a:gd name="connsiteX26" fmla="*/ 58211 w 1699992"/>
              <a:gd name="connsiteY26" fmla="*/ 374073 h 2302626"/>
              <a:gd name="connsiteX27" fmla="*/ 33273 w 1699992"/>
              <a:gd name="connsiteY27" fmla="*/ 191193 h 2302626"/>
              <a:gd name="connsiteX28" fmla="*/ 24960 w 1699992"/>
              <a:gd name="connsiteY28" fmla="*/ 141317 h 2302626"/>
              <a:gd name="connsiteX29" fmla="*/ 16647 w 1699992"/>
              <a:gd name="connsiteY29" fmla="*/ 74815 h 2302626"/>
              <a:gd name="connsiteX30" fmla="*/ 8335 w 1699992"/>
              <a:gd name="connsiteY30" fmla="*/ 33251 h 2302626"/>
              <a:gd name="connsiteX31" fmla="*/ 22 w 1699992"/>
              <a:gd name="connsiteY31" fmla="*/ 0 h 2302626"/>
              <a:gd name="connsiteX0" fmla="*/ 648415 w 1720783"/>
              <a:gd name="connsiteY0" fmla="*/ 2302626 h 2302626"/>
              <a:gd name="connsiteX1" fmla="*/ 1122240 w 1720783"/>
              <a:gd name="connsiteY1" fmla="*/ 2094808 h 2302626"/>
              <a:gd name="connsiteX2" fmla="*/ 1189515 w 1720783"/>
              <a:gd name="connsiteY2" fmla="*/ 1767325 h 2302626"/>
              <a:gd name="connsiteX3" fmla="*/ 1191545 w 1720783"/>
              <a:gd name="connsiteY3" fmla="*/ 1310995 h 2302626"/>
              <a:gd name="connsiteX4" fmla="*/ 1679193 w 1720783"/>
              <a:gd name="connsiteY4" fmla="*/ 906088 h 2302626"/>
              <a:gd name="connsiteX5" fmla="*/ 1695818 w 1720783"/>
              <a:gd name="connsiteY5" fmla="*/ 773084 h 2302626"/>
              <a:gd name="connsiteX6" fmla="*/ 1687506 w 1720783"/>
              <a:gd name="connsiteY6" fmla="*/ 640080 h 2302626"/>
              <a:gd name="connsiteX7" fmla="*/ 1679193 w 1720783"/>
              <a:gd name="connsiteY7" fmla="*/ 573578 h 2302626"/>
              <a:gd name="connsiteX8" fmla="*/ 1629316 w 1720783"/>
              <a:gd name="connsiteY8" fmla="*/ 274320 h 2302626"/>
              <a:gd name="connsiteX9" fmla="*/ 1587753 w 1720783"/>
              <a:gd name="connsiteY9" fmla="*/ 266008 h 2302626"/>
              <a:gd name="connsiteX10" fmla="*/ 814669 w 1720783"/>
              <a:gd name="connsiteY10" fmla="*/ 315884 h 2302626"/>
              <a:gd name="connsiteX11" fmla="*/ 698291 w 1720783"/>
              <a:gd name="connsiteY11" fmla="*/ 382386 h 2302626"/>
              <a:gd name="connsiteX12" fmla="*/ 673353 w 1720783"/>
              <a:gd name="connsiteY12" fmla="*/ 415637 h 2302626"/>
              <a:gd name="connsiteX13" fmla="*/ 640102 w 1720783"/>
              <a:gd name="connsiteY13" fmla="*/ 498764 h 2302626"/>
              <a:gd name="connsiteX14" fmla="*/ 606851 w 1720783"/>
              <a:gd name="connsiteY14" fmla="*/ 548640 h 2302626"/>
              <a:gd name="connsiteX15" fmla="*/ 590226 w 1720783"/>
              <a:gd name="connsiteY15" fmla="*/ 573578 h 2302626"/>
              <a:gd name="connsiteX16" fmla="*/ 532036 w 1720783"/>
              <a:gd name="connsiteY16" fmla="*/ 615142 h 2302626"/>
              <a:gd name="connsiteX17" fmla="*/ 465535 w 1720783"/>
              <a:gd name="connsiteY17" fmla="*/ 648393 h 2302626"/>
              <a:gd name="connsiteX18" fmla="*/ 349156 w 1720783"/>
              <a:gd name="connsiteY18" fmla="*/ 665018 h 2302626"/>
              <a:gd name="connsiteX19" fmla="*/ 307593 w 1720783"/>
              <a:gd name="connsiteY19" fmla="*/ 673331 h 2302626"/>
              <a:gd name="connsiteX20" fmla="*/ 216153 w 1720783"/>
              <a:gd name="connsiteY20" fmla="*/ 656706 h 2302626"/>
              <a:gd name="connsiteX21" fmla="*/ 141338 w 1720783"/>
              <a:gd name="connsiteY21" fmla="*/ 615142 h 2302626"/>
              <a:gd name="connsiteX22" fmla="*/ 108087 w 1720783"/>
              <a:gd name="connsiteY22" fmla="*/ 565266 h 2302626"/>
              <a:gd name="connsiteX23" fmla="*/ 91462 w 1720783"/>
              <a:gd name="connsiteY23" fmla="*/ 540328 h 2302626"/>
              <a:gd name="connsiteX24" fmla="*/ 66524 w 1720783"/>
              <a:gd name="connsiteY24" fmla="*/ 415637 h 2302626"/>
              <a:gd name="connsiteX25" fmla="*/ 58211 w 1720783"/>
              <a:gd name="connsiteY25" fmla="*/ 374073 h 2302626"/>
              <a:gd name="connsiteX26" fmla="*/ 33273 w 1720783"/>
              <a:gd name="connsiteY26" fmla="*/ 191193 h 2302626"/>
              <a:gd name="connsiteX27" fmla="*/ 24960 w 1720783"/>
              <a:gd name="connsiteY27" fmla="*/ 141317 h 2302626"/>
              <a:gd name="connsiteX28" fmla="*/ 16647 w 1720783"/>
              <a:gd name="connsiteY28" fmla="*/ 74815 h 2302626"/>
              <a:gd name="connsiteX29" fmla="*/ 8335 w 1720783"/>
              <a:gd name="connsiteY29" fmla="*/ 33251 h 2302626"/>
              <a:gd name="connsiteX30" fmla="*/ 22 w 1720783"/>
              <a:gd name="connsiteY30" fmla="*/ 0 h 2302626"/>
              <a:gd name="connsiteX0" fmla="*/ 648415 w 1718217"/>
              <a:gd name="connsiteY0" fmla="*/ 2302626 h 2302626"/>
              <a:gd name="connsiteX1" fmla="*/ 1122240 w 1718217"/>
              <a:gd name="connsiteY1" fmla="*/ 2094808 h 2302626"/>
              <a:gd name="connsiteX2" fmla="*/ 1189515 w 1718217"/>
              <a:gd name="connsiteY2" fmla="*/ 1767325 h 2302626"/>
              <a:gd name="connsiteX3" fmla="*/ 1191545 w 1718217"/>
              <a:gd name="connsiteY3" fmla="*/ 1310995 h 2302626"/>
              <a:gd name="connsiteX4" fmla="*/ 1679193 w 1718217"/>
              <a:gd name="connsiteY4" fmla="*/ 906088 h 2302626"/>
              <a:gd name="connsiteX5" fmla="*/ 1687506 w 1718217"/>
              <a:gd name="connsiteY5" fmla="*/ 640080 h 2302626"/>
              <a:gd name="connsiteX6" fmla="*/ 1679193 w 1718217"/>
              <a:gd name="connsiteY6" fmla="*/ 573578 h 2302626"/>
              <a:gd name="connsiteX7" fmla="*/ 1629316 w 1718217"/>
              <a:gd name="connsiteY7" fmla="*/ 274320 h 2302626"/>
              <a:gd name="connsiteX8" fmla="*/ 1587753 w 1718217"/>
              <a:gd name="connsiteY8" fmla="*/ 266008 h 2302626"/>
              <a:gd name="connsiteX9" fmla="*/ 814669 w 1718217"/>
              <a:gd name="connsiteY9" fmla="*/ 315884 h 2302626"/>
              <a:gd name="connsiteX10" fmla="*/ 698291 w 1718217"/>
              <a:gd name="connsiteY10" fmla="*/ 382386 h 2302626"/>
              <a:gd name="connsiteX11" fmla="*/ 673353 w 1718217"/>
              <a:gd name="connsiteY11" fmla="*/ 415637 h 2302626"/>
              <a:gd name="connsiteX12" fmla="*/ 640102 w 1718217"/>
              <a:gd name="connsiteY12" fmla="*/ 498764 h 2302626"/>
              <a:gd name="connsiteX13" fmla="*/ 606851 w 1718217"/>
              <a:gd name="connsiteY13" fmla="*/ 548640 h 2302626"/>
              <a:gd name="connsiteX14" fmla="*/ 590226 w 1718217"/>
              <a:gd name="connsiteY14" fmla="*/ 573578 h 2302626"/>
              <a:gd name="connsiteX15" fmla="*/ 532036 w 1718217"/>
              <a:gd name="connsiteY15" fmla="*/ 615142 h 2302626"/>
              <a:gd name="connsiteX16" fmla="*/ 465535 w 1718217"/>
              <a:gd name="connsiteY16" fmla="*/ 648393 h 2302626"/>
              <a:gd name="connsiteX17" fmla="*/ 349156 w 1718217"/>
              <a:gd name="connsiteY17" fmla="*/ 665018 h 2302626"/>
              <a:gd name="connsiteX18" fmla="*/ 307593 w 1718217"/>
              <a:gd name="connsiteY18" fmla="*/ 673331 h 2302626"/>
              <a:gd name="connsiteX19" fmla="*/ 216153 w 1718217"/>
              <a:gd name="connsiteY19" fmla="*/ 656706 h 2302626"/>
              <a:gd name="connsiteX20" fmla="*/ 141338 w 1718217"/>
              <a:gd name="connsiteY20" fmla="*/ 615142 h 2302626"/>
              <a:gd name="connsiteX21" fmla="*/ 108087 w 1718217"/>
              <a:gd name="connsiteY21" fmla="*/ 565266 h 2302626"/>
              <a:gd name="connsiteX22" fmla="*/ 91462 w 1718217"/>
              <a:gd name="connsiteY22" fmla="*/ 540328 h 2302626"/>
              <a:gd name="connsiteX23" fmla="*/ 66524 w 1718217"/>
              <a:gd name="connsiteY23" fmla="*/ 415637 h 2302626"/>
              <a:gd name="connsiteX24" fmla="*/ 58211 w 1718217"/>
              <a:gd name="connsiteY24" fmla="*/ 374073 h 2302626"/>
              <a:gd name="connsiteX25" fmla="*/ 33273 w 1718217"/>
              <a:gd name="connsiteY25" fmla="*/ 191193 h 2302626"/>
              <a:gd name="connsiteX26" fmla="*/ 24960 w 1718217"/>
              <a:gd name="connsiteY26" fmla="*/ 141317 h 2302626"/>
              <a:gd name="connsiteX27" fmla="*/ 16647 w 1718217"/>
              <a:gd name="connsiteY27" fmla="*/ 74815 h 2302626"/>
              <a:gd name="connsiteX28" fmla="*/ 8335 w 1718217"/>
              <a:gd name="connsiteY28" fmla="*/ 33251 h 2302626"/>
              <a:gd name="connsiteX29" fmla="*/ 22 w 1718217"/>
              <a:gd name="connsiteY29" fmla="*/ 0 h 2302626"/>
              <a:gd name="connsiteX0" fmla="*/ 648415 w 1720340"/>
              <a:gd name="connsiteY0" fmla="*/ 2302626 h 2302626"/>
              <a:gd name="connsiteX1" fmla="*/ 1122240 w 1720340"/>
              <a:gd name="connsiteY1" fmla="*/ 2094808 h 2302626"/>
              <a:gd name="connsiteX2" fmla="*/ 1189515 w 1720340"/>
              <a:gd name="connsiteY2" fmla="*/ 1767325 h 2302626"/>
              <a:gd name="connsiteX3" fmla="*/ 1191545 w 1720340"/>
              <a:gd name="connsiteY3" fmla="*/ 1310995 h 2302626"/>
              <a:gd name="connsiteX4" fmla="*/ 1679193 w 1720340"/>
              <a:gd name="connsiteY4" fmla="*/ 906088 h 2302626"/>
              <a:gd name="connsiteX5" fmla="*/ 1687506 w 1720340"/>
              <a:gd name="connsiteY5" fmla="*/ 640080 h 2302626"/>
              <a:gd name="connsiteX6" fmla="*/ 1629316 w 1720340"/>
              <a:gd name="connsiteY6" fmla="*/ 274320 h 2302626"/>
              <a:gd name="connsiteX7" fmla="*/ 1587753 w 1720340"/>
              <a:gd name="connsiteY7" fmla="*/ 266008 h 2302626"/>
              <a:gd name="connsiteX8" fmla="*/ 814669 w 1720340"/>
              <a:gd name="connsiteY8" fmla="*/ 315884 h 2302626"/>
              <a:gd name="connsiteX9" fmla="*/ 698291 w 1720340"/>
              <a:gd name="connsiteY9" fmla="*/ 382386 h 2302626"/>
              <a:gd name="connsiteX10" fmla="*/ 673353 w 1720340"/>
              <a:gd name="connsiteY10" fmla="*/ 415637 h 2302626"/>
              <a:gd name="connsiteX11" fmla="*/ 640102 w 1720340"/>
              <a:gd name="connsiteY11" fmla="*/ 498764 h 2302626"/>
              <a:gd name="connsiteX12" fmla="*/ 606851 w 1720340"/>
              <a:gd name="connsiteY12" fmla="*/ 548640 h 2302626"/>
              <a:gd name="connsiteX13" fmla="*/ 590226 w 1720340"/>
              <a:gd name="connsiteY13" fmla="*/ 573578 h 2302626"/>
              <a:gd name="connsiteX14" fmla="*/ 532036 w 1720340"/>
              <a:gd name="connsiteY14" fmla="*/ 615142 h 2302626"/>
              <a:gd name="connsiteX15" fmla="*/ 465535 w 1720340"/>
              <a:gd name="connsiteY15" fmla="*/ 648393 h 2302626"/>
              <a:gd name="connsiteX16" fmla="*/ 349156 w 1720340"/>
              <a:gd name="connsiteY16" fmla="*/ 665018 h 2302626"/>
              <a:gd name="connsiteX17" fmla="*/ 307593 w 1720340"/>
              <a:gd name="connsiteY17" fmla="*/ 673331 h 2302626"/>
              <a:gd name="connsiteX18" fmla="*/ 216153 w 1720340"/>
              <a:gd name="connsiteY18" fmla="*/ 656706 h 2302626"/>
              <a:gd name="connsiteX19" fmla="*/ 141338 w 1720340"/>
              <a:gd name="connsiteY19" fmla="*/ 615142 h 2302626"/>
              <a:gd name="connsiteX20" fmla="*/ 108087 w 1720340"/>
              <a:gd name="connsiteY20" fmla="*/ 565266 h 2302626"/>
              <a:gd name="connsiteX21" fmla="*/ 91462 w 1720340"/>
              <a:gd name="connsiteY21" fmla="*/ 540328 h 2302626"/>
              <a:gd name="connsiteX22" fmla="*/ 66524 w 1720340"/>
              <a:gd name="connsiteY22" fmla="*/ 415637 h 2302626"/>
              <a:gd name="connsiteX23" fmla="*/ 58211 w 1720340"/>
              <a:gd name="connsiteY23" fmla="*/ 374073 h 2302626"/>
              <a:gd name="connsiteX24" fmla="*/ 33273 w 1720340"/>
              <a:gd name="connsiteY24" fmla="*/ 191193 h 2302626"/>
              <a:gd name="connsiteX25" fmla="*/ 24960 w 1720340"/>
              <a:gd name="connsiteY25" fmla="*/ 141317 h 2302626"/>
              <a:gd name="connsiteX26" fmla="*/ 16647 w 1720340"/>
              <a:gd name="connsiteY26" fmla="*/ 74815 h 2302626"/>
              <a:gd name="connsiteX27" fmla="*/ 8335 w 1720340"/>
              <a:gd name="connsiteY27" fmla="*/ 33251 h 2302626"/>
              <a:gd name="connsiteX28" fmla="*/ 22 w 1720340"/>
              <a:gd name="connsiteY28"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98291 w 1722229"/>
              <a:gd name="connsiteY8" fmla="*/ 382386 h 2302626"/>
              <a:gd name="connsiteX9" fmla="*/ 673353 w 1722229"/>
              <a:gd name="connsiteY9" fmla="*/ 415637 h 2302626"/>
              <a:gd name="connsiteX10" fmla="*/ 640102 w 1722229"/>
              <a:gd name="connsiteY10" fmla="*/ 498764 h 2302626"/>
              <a:gd name="connsiteX11" fmla="*/ 606851 w 1722229"/>
              <a:gd name="connsiteY11" fmla="*/ 548640 h 2302626"/>
              <a:gd name="connsiteX12" fmla="*/ 590226 w 1722229"/>
              <a:gd name="connsiteY12" fmla="*/ 573578 h 2302626"/>
              <a:gd name="connsiteX13" fmla="*/ 532036 w 1722229"/>
              <a:gd name="connsiteY13" fmla="*/ 615142 h 2302626"/>
              <a:gd name="connsiteX14" fmla="*/ 465535 w 1722229"/>
              <a:gd name="connsiteY14" fmla="*/ 648393 h 2302626"/>
              <a:gd name="connsiteX15" fmla="*/ 349156 w 1722229"/>
              <a:gd name="connsiteY15" fmla="*/ 665018 h 2302626"/>
              <a:gd name="connsiteX16" fmla="*/ 307593 w 1722229"/>
              <a:gd name="connsiteY16" fmla="*/ 673331 h 2302626"/>
              <a:gd name="connsiteX17" fmla="*/ 216153 w 1722229"/>
              <a:gd name="connsiteY17" fmla="*/ 656706 h 2302626"/>
              <a:gd name="connsiteX18" fmla="*/ 141338 w 1722229"/>
              <a:gd name="connsiteY18" fmla="*/ 615142 h 2302626"/>
              <a:gd name="connsiteX19" fmla="*/ 108087 w 1722229"/>
              <a:gd name="connsiteY19" fmla="*/ 565266 h 2302626"/>
              <a:gd name="connsiteX20" fmla="*/ 91462 w 1722229"/>
              <a:gd name="connsiteY20" fmla="*/ 540328 h 2302626"/>
              <a:gd name="connsiteX21" fmla="*/ 66524 w 1722229"/>
              <a:gd name="connsiteY21" fmla="*/ 415637 h 2302626"/>
              <a:gd name="connsiteX22" fmla="*/ 58211 w 1722229"/>
              <a:gd name="connsiteY22" fmla="*/ 374073 h 2302626"/>
              <a:gd name="connsiteX23" fmla="*/ 33273 w 1722229"/>
              <a:gd name="connsiteY23" fmla="*/ 191193 h 2302626"/>
              <a:gd name="connsiteX24" fmla="*/ 24960 w 1722229"/>
              <a:gd name="connsiteY24" fmla="*/ 141317 h 2302626"/>
              <a:gd name="connsiteX25" fmla="*/ 16647 w 1722229"/>
              <a:gd name="connsiteY25" fmla="*/ 74815 h 2302626"/>
              <a:gd name="connsiteX26" fmla="*/ 8335 w 1722229"/>
              <a:gd name="connsiteY26" fmla="*/ 33251 h 2302626"/>
              <a:gd name="connsiteX27" fmla="*/ 22 w 1722229"/>
              <a:gd name="connsiteY27"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98291 w 1722229"/>
              <a:gd name="connsiteY8" fmla="*/ 382386 h 2302626"/>
              <a:gd name="connsiteX9" fmla="*/ 640102 w 1722229"/>
              <a:gd name="connsiteY9" fmla="*/ 498764 h 2302626"/>
              <a:gd name="connsiteX10" fmla="*/ 606851 w 1722229"/>
              <a:gd name="connsiteY10" fmla="*/ 548640 h 2302626"/>
              <a:gd name="connsiteX11" fmla="*/ 590226 w 1722229"/>
              <a:gd name="connsiteY11" fmla="*/ 573578 h 2302626"/>
              <a:gd name="connsiteX12" fmla="*/ 532036 w 1722229"/>
              <a:gd name="connsiteY12" fmla="*/ 615142 h 2302626"/>
              <a:gd name="connsiteX13" fmla="*/ 465535 w 1722229"/>
              <a:gd name="connsiteY13" fmla="*/ 648393 h 2302626"/>
              <a:gd name="connsiteX14" fmla="*/ 349156 w 1722229"/>
              <a:gd name="connsiteY14" fmla="*/ 665018 h 2302626"/>
              <a:gd name="connsiteX15" fmla="*/ 307593 w 1722229"/>
              <a:gd name="connsiteY15" fmla="*/ 673331 h 2302626"/>
              <a:gd name="connsiteX16" fmla="*/ 216153 w 1722229"/>
              <a:gd name="connsiteY16" fmla="*/ 656706 h 2302626"/>
              <a:gd name="connsiteX17" fmla="*/ 141338 w 1722229"/>
              <a:gd name="connsiteY17" fmla="*/ 615142 h 2302626"/>
              <a:gd name="connsiteX18" fmla="*/ 108087 w 1722229"/>
              <a:gd name="connsiteY18" fmla="*/ 565266 h 2302626"/>
              <a:gd name="connsiteX19" fmla="*/ 91462 w 1722229"/>
              <a:gd name="connsiteY19" fmla="*/ 540328 h 2302626"/>
              <a:gd name="connsiteX20" fmla="*/ 66524 w 1722229"/>
              <a:gd name="connsiteY20" fmla="*/ 415637 h 2302626"/>
              <a:gd name="connsiteX21" fmla="*/ 58211 w 1722229"/>
              <a:gd name="connsiteY21" fmla="*/ 374073 h 2302626"/>
              <a:gd name="connsiteX22" fmla="*/ 33273 w 1722229"/>
              <a:gd name="connsiteY22" fmla="*/ 191193 h 2302626"/>
              <a:gd name="connsiteX23" fmla="*/ 24960 w 1722229"/>
              <a:gd name="connsiteY23" fmla="*/ 141317 h 2302626"/>
              <a:gd name="connsiteX24" fmla="*/ 16647 w 1722229"/>
              <a:gd name="connsiteY24" fmla="*/ 74815 h 2302626"/>
              <a:gd name="connsiteX25" fmla="*/ 8335 w 1722229"/>
              <a:gd name="connsiteY25" fmla="*/ 33251 h 2302626"/>
              <a:gd name="connsiteX26" fmla="*/ 22 w 1722229"/>
              <a:gd name="connsiteY26"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40102 w 1722229"/>
              <a:gd name="connsiteY8" fmla="*/ 498764 h 2302626"/>
              <a:gd name="connsiteX9" fmla="*/ 606851 w 1722229"/>
              <a:gd name="connsiteY9" fmla="*/ 548640 h 2302626"/>
              <a:gd name="connsiteX10" fmla="*/ 590226 w 1722229"/>
              <a:gd name="connsiteY10" fmla="*/ 573578 h 2302626"/>
              <a:gd name="connsiteX11" fmla="*/ 532036 w 1722229"/>
              <a:gd name="connsiteY11" fmla="*/ 615142 h 2302626"/>
              <a:gd name="connsiteX12" fmla="*/ 465535 w 1722229"/>
              <a:gd name="connsiteY12" fmla="*/ 648393 h 2302626"/>
              <a:gd name="connsiteX13" fmla="*/ 349156 w 1722229"/>
              <a:gd name="connsiteY13" fmla="*/ 665018 h 2302626"/>
              <a:gd name="connsiteX14" fmla="*/ 307593 w 1722229"/>
              <a:gd name="connsiteY14" fmla="*/ 673331 h 2302626"/>
              <a:gd name="connsiteX15" fmla="*/ 216153 w 1722229"/>
              <a:gd name="connsiteY15" fmla="*/ 656706 h 2302626"/>
              <a:gd name="connsiteX16" fmla="*/ 141338 w 1722229"/>
              <a:gd name="connsiteY16" fmla="*/ 615142 h 2302626"/>
              <a:gd name="connsiteX17" fmla="*/ 108087 w 1722229"/>
              <a:gd name="connsiteY17" fmla="*/ 565266 h 2302626"/>
              <a:gd name="connsiteX18" fmla="*/ 91462 w 1722229"/>
              <a:gd name="connsiteY18" fmla="*/ 540328 h 2302626"/>
              <a:gd name="connsiteX19" fmla="*/ 66524 w 1722229"/>
              <a:gd name="connsiteY19" fmla="*/ 415637 h 2302626"/>
              <a:gd name="connsiteX20" fmla="*/ 58211 w 1722229"/>
              <a:gd name="connsiteY20" fmla="*/ 374073 h 2302626"/>
              <a:gd name="connsiteX21" fmla="*/ 33273 w 1722229"/>
              <a:gd name="connsiteY21" fmla="*/ 191193 h 2302626"/>
              <a:gd name="connsiteX22" fmla="*/ 24960 w 1722229"/>
              <a:gd name="connsiteY22" fmla="*/ 141317 h 2302626"/>
              <a:gd name="connsiteX23" fmla="*/ 16647 w 1722229"/>
              <a:gd name="connsiteY23" fmla="*/ 74815 h 2302626"/>
              <a:gd name="connsiteX24" fmla="*/ 8335 w 1722229"/>
              <a:gd name="connsiteY24" fmla="*/ 33251 h 2302626"/>
              <a:gd name="connsiteX25" fmla="*/ 22 w 1722229"/>
              <a:gd name="connsiteY2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532036 w 1722229"/>
              <a:gd name="connsiteY10" fmla="*/ 615142 h 2302626"/>
              <a:gd name="connsiteX11" fmla="*/ 465535 w 1722229"/>
              <a:gd name="connsiteY11" fmla="*/ 648393 h 2302626"/>
              <a:gd name="connsiteX12" fmla="*/ 349156 w 1722229"/>
              <a:gd name="connsiteY12" fmla="*/ 665018 h 2302626"/>
              <a:gd name="connsiteX13" fmla="*/ 307593 w 1722229"/>
              <a:gd name="connsiteY13" fmla="*/ 673331 h 2302626"/>
              <a:gd name="connsiteX14" fmla="*/ 216153 w 1722229"/>
              <a:gd name="connsiteY14" fmla="*/ 656706 h 2302626"/>
              <a:gd name="connsiteX15" fmla="*/ 141338 w 1722229"/>
              <a:gd name="connsiteY15" fmla="*/ 615142 h 2302626"/>
              <a:gd name="connsiteX16" fmla="*/ 108087 w 1722229"/>
              <a:gd name="connsiteY16" fmla="*/ 565266 h 2302626"/>
              <a:gd name="connsiteX17" fmla="*/ 91462 w 1722229"/>
              <a:gd name="connsiteY17" fmla="*/ 540328 h 2302626"/>
              <a:gd name="connsiteX18" fmla="*/ 66524 w 1722229"/>
              <a:gd name="connsiteY18" fmla="*/ 415637 h 2302626"/>
              <a:gd name="connsiteX19" fmla="*/ 58211 w 1722229"/>
              <a:gd name="connsiteY19" fmla="*/ 374073 h 2302626"/>
              <a:gd name="connsiteX20" fmla="*/ 33273 w 1722229"/>
              <a:gd name="connsiteY20" fmla="*/ 191193 h 2302626"/>
              <a:gd name="connsiteX21" fmla="*/ 24960 w 1722229"/>
              <a:gd name="connsiteY21" fmla="*/ 141317 h 2302626"/>
              <a:gd name="connsiteX22" fmla="*/ 16647 w 1722229"/>
              <a:gd name="connsiteY22" fmla="*/ 74815 h 2302626"/>
              <a:gd name="connsiteX23" fmla="*/ 8335 w 1722229"/>
              <a:gd name="connsiteY23" fmla="*/ 33251 h 2302626"/>
              <a:gd name="connsiteX24" fmla="*/ 22 w 1722229"/>
              <a:gd name="connsiteY2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601534 w 1722229"/>
              <a:gd name="connsiteY10" fmla="*/ 559080 h 2302626"/>
              <a:gd name="connsiteX11" fmla="*/ 532036 w 1722229"/>
              <a:gd name="connsiteY11" fmla="*/ 615142 h 2302626"/>
              <a:gd name="connsiteX12" fmla="*/ 465535 w 1722229"/>
              <a:gd name="connsiteY12" fmla="*/ 648393 h 2302626"/>
              <a:gd name="connsiteX13" fmla="*/ 349156 w 1722229"/>
              <a:gd name="connsiteY13" fmla="*/ 665018 h 2302626"/>
              <a:gd name="connsiteX14" fmla="*/ 307593 w 1722229"/>
              <a:gd name="connsiteY14" fmla="*/ 673331 h 2302626"/>
              <a:gd name="connsiteX15" fmla="*/ 216153 w 1722229"/>
              <a:gd name="connsiteY15" fmla="*/ 656706 h 2302626"/>
              <a:gd name="connsiteX16" fmla="*/ 141338 w 1722229"/>
              <a:gd name="connsiteY16" fmla="*/ 615142 h 2302626"/>
              <a:gd name="connsiteX17" fmla="*/ 108087 w 1722229"/>
              <a:gd name="connsiteY17" fmla="*/ 565266 h 2302626"/>
              <a:gd name="connsiteX18" fmla="*/ 91462 w 1722229"/>
              <a:gd name="connsiteY18" fmla="*/ 540328 h 2302626"/>
              <a:gd name="connsiteX19" fmla="*/ 66524 w 1722229"/>
              <a:gd name="connsiteY19" fmla="*/ 415637 h 2302626"/>
              <a:gd name="connsiteX20" fmla="*/ 58211 w 1722229"/>
              <a:gd name="connsiteY20" fmla="*/ 374073 h 2302626"/>
              <a:gd name="connsiteX21" fmla="*/ 33273 w 1722229"/>
              <a:gd name="connsiteY21" fmla="*/ 191193 h 2302626"/>
              <a:gd name="connsiteX22" fmla="*/ 24960 w 1722229"/>
              <a:gd name="connsiteY22" fmla="*/ 141317 h 2302626"/>
              <a:gd name="connsiteX23" fmla="*/ 16647 w 1722229"/>
              <a:gd name="connsiteY23" fmla="*/ 74815 h 2302626"/>
              <a:gd name="connsiteX24" fmla="*/ 8335 w 1722229"/>
              <a:gd name="connsiteY24" fmla="*/ 33251 h 2302626"/>
              <a:gd name="connsiteX25" fmla="*/ 22 w 1722229"/>
              <a:gd name="connsiteY2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601534 w 1722229"/>
              <a:gd name="connsiteY10" fmla="*/ 559080 h 2302626"/>
              <a:gd name="connsiteX11" fmla="*/ 465535 w 1722229"/>
              <a:gd name="connsiteY11" fmla="*/ 648393 h 2302626"/>
              <a:gd name="connsiteX12" fmla="*/ 349156 w 1722229"/>
              <a:gd name="connsiteY12" fmla="*/ 665018 h 2302626"/>
              <a:gd name="connsiteX13" fmla="*/ 307593 w 1722229"/>
              <a:gd name="connsiteY13" fmla="*/ 673331 h 2302626"/>
              <a:gd name="connsiteX14" fmla="*/ 216153 w 1722229"/>
              <a:gd name="connsiteY14" fmla="*/ 656706 h 2302626"/>
              <a:gd name="connsiteX15" fmla="*/ 141338 w 1722229"/>
              <a:gd name="connsiteY15" fmla="*/ 615142 h 2302626"/>
              <a:gd name="connsiteX16" fmla="*/ 108087 w 1722229"/>
              <a:gd name="connsiteY16" fmla="*/ 565266 h 2302626"/>
              <a:gd name="connsiteX17" fmla="*/ 91462 w 1722229"/>
              <a:gd name="connsiteY17" fmla="*/ 540328 h 2302626"/>
              <a:gd name="connsiteX18" fmla="*/ 66524 w 1722229"/>
              <a:gd name="connsiteY18" fmla="*/ 415637 h 2302626"/>
              <a:gd name="connsiteX19" fmla="*/ 58211 w 1722229"/>
              <a:gd name="connsiteY19" fmla="*/ 374073 h 2302626"/>
              <a:gd name="connsiteX20" fmla="*/ 33273 w 1722229"/>
              <a:gd name="connsiteY20" fmla="*/ 191193 h 2302626"/>
              <a:gd name="connsiteX21" fmla="*/ 24960 w 1722229"/>
              <a:gd name="connsiteY21" fmla="*/ 141317 h 2302626"/>
              <a:gd name="connsiteX22" fmla="*/ 16647 w 1722229"/>
              <a:gd name="connsiteY22" fmla="*/ 74815 h 2302626"/>
              <a:gd name="connsiteX23" fmla="*/ 8335 w 1722229"/>
              <a:gd name="connsiteY23" fmla="*/ 33251 h 2302626"/>
              <a:gd name="connsiteX24" fmla="*/ 22 w 1722229"/>
              <a:gd name="connsiteY2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465535 w 1722229"/>
              <a:gd name="connsiteY10" fmla="*/ 648393 h 2302626"/>
              <a:gd name="connsiteX11" fmla="*/ 349156 w 1722229"/>
              <a:gd name="connsiteY11" fmla="*/ 665018 h 2302626"/>
              <a:gd name="connsiteX12" fmla="*/ 307593 w 1722229"/>
              <a:gd name="connsiteY12" fmla="*/ 673331 h 2302626"/>
              <a:gd name="connsiteX13" fmla="*/ 216153 w 1722229"/>
              <a:gd name="connsiteY13" fmla="*/ 656706 h 2302626"/>
              <a:gd name="connsiteX14" fmla="*/ 141338 w 1722229"/>
              <a:gd name="connsiteY14" fmla="*/ 615142 h 2302626"/>
              <a:gd name="connsiteX15" fmla="*/ 108087 w 1722229"/>
              <a:gd name="connsiteY15" fmla="*/ 565266 h 2302626"/>
              <a:gd name="connsiteX16" fmla="*/ 91462 w 1722229"/>
              <a:gd name="connsiteY16" fmla="*/ 540328 h 2302626"/>
              <a:gd name="connsiteX17" fmla="*/ 66524 w 1722229"/>
              <a:gd name="connsiteY17" fmla="*/ 415637 h 2302626"/>
              <a:gd name="connsiteX18" fmla="*/ 58211 w 1722229"/>
              <a:gd name="connsiteY18" fmla="*/ 374073 h 2302626"/>
              <a:gd name="connsiteX19" fmla="*/ 33273 w 1722229"/>
              <a:gd name="connsiteY19" fmla="*/ 191193 h 2302626"/>
              <a:gd name="connsiteX20" fmla="*/ 24960 w 1722229"/>
              <a:gd name="connsiteY20" fmla="*/ 141317 h 2302626"/>
              <a:gd name="connsiteX21" fmla="*/ 16647 w 1722229"/>
              <a:gd name="connsiteY21" fmla="*/ 74815 h 2302626"/>
              <a:gd name="connsiteX22" fmla="*/ 8335 w 1722229"/>
              <a:gd name="connsiteY22" fmla="*/ 33251 h 2302626"/>
              <a:gd name="connsiteX23" fmla="*/ 22 w 1722229"/>
              <a:gd name="connsiteY23"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465535 w 1722229"/>
              <a:gd name="connsiteY9" fmla="*/ 648393 h 2302626"/>
              <a:gd name="connsiteX10" fmla="*/ 349156 w 1722229"/>
              <a:gd name="connsiteY10" fmla="*/ 665018 h 2302626"/>
              <a:gd name="connsiteX11" fmla="*/ 307593 w 1722229"/>
              <a:gd name="connsiteY11" fmla="*/ 673331 h 2302626"/>
              <a:gd name="connsiteX12" fmla="*/ 216153 w 1722229"/>
              <a:gd name="connsiteY12" fmla="*/ 656706 h 2302626"/>
              <a:gd name="connsiteX13" fmla="*/ 141338 w 1722229"/>
              <a:gd name="connsiteY13" fmla="*/ 615142 h 2302626"/>
              <a:gd name="connsiteX14" fmla="*/ 108087 w 1722229"/>
              <a:gd name="connsiteY14" fmla="*/ 565266 h 2302626"/>
              <a:gd name="connsiteX15" fmla="*/ 91462 w 1722229"/>
              <a:gd name="connsiteY15" fmla="*/ 540328 h 2302626"/>
              <a:gd name="connsiteX16" fmla="*/ 66524 w 1722229"/>
              <a:gd name="connsiteY16" fmla="*/ 415637 h 2302626"/>
              <a:gd name="connsiteX17" fmla="*/ 58211 w 1722229"/>
              <a:gd name="connsiteY17" fmla="*/ 374073 h 2302626"/>
              <a:gd name="connsiteX18" fmla="*/ 33273 w 1722229"/>
              <a:gd name="connsiteY18" fmla="*/ 191193 h 2302626"/>
              <a:gd name="connsiteX19" fmla="*/ 24960 w 1722229"/>
              <a:gd name="connsiteY19" fmla="*/ 141317 h 2302626"/>
              <a:gd name="connsiteX20" fmla="*/ 16647 w 1722229"/>
              <a:gd name="connsiteY20" fmla="*/ 74815 h 2302626"/>
              <a:gd name="connsiteX21" fmla="*/ 8335 w 1722229"/>
              <a:gd name="connsiteY21" fmla="*/ 33251 h 2302626"/>
              <a:gd name="connsiteX22" fmla="*/ 22 w 1722229"/>
              <a:gd name="connsiteY22"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349156 w 1722229"/>
              <a:gd name="connsiteY9" fmla="*/ 665018 h 2302626"/>
              <a:gd name="connsiteX10" fmla="*/ 307593 w 1722229"/>
              <a:gd name="connsiteY10" fmla="*/ 673331 h 2302626"/>
              <a:gd name="connsiteX11" fmla="*/ 216153 w 1722229"/>
              <a:gd name="connsiteY11" fmla="*/ 656706 h 2302626"/>
              <a:gd name="connsiteX12" fmla="*/ 141338 w 1722229"/>
              <a:gd name="connsiteY12" fmla="*/ 615142 h 2302626"/>
              <a:gd name="connsiteX13" fmla="*/ 108087 w 1722229"/>
              <a:gd name="connsiteY13" fmla="*/ 565266 h 2302626"/>
              <a:gd name="connsiteX14" fmla="*/ 91462 w 1722229"/>
              <a:gd name="connsiteY14" fmla="*/ 540328 h 2302626"/>
              <a:gd name="connsiteX15" fmla="*/ 66524 w 1722229"/>
              <a:gd name="connsiteY15" fmla="*/ 415637 h 2302626"/>
              <a:gd name="connsiteX16" fmla="*/ 58211 w 1722229"/>
              <a:gd name="connsiteY16" fmla="*/ 374073 h 2302626"/>
              <a:gd name="connsiteX17" fmla="*/ 33273 w 1722229"/>
              <a:gd name="connsiteY17" fmla="*/ 191193 h 2302626"/>
              <a:gd name="connsiteX18" fmla="*/ 24960 w 1722229"/>
              <a:gd name="connsiteY18" fmla="*/ 141317 h 2302626"/>
              <a:gd name="connsiteX19" fmla="*/ 16647 w 1722229"/>
              <a:gd name="connsiteY19" fmla="*/ 74815 h 2302626"/>
              <a:gd name="connsiteX20" fmla="*/ 8335 w 1722229"/>
              <a:gd name="connsiteY20" fmla="*/ 33251 h 2302626"/>
              <a:gd name="connsiteX21" fmla="*/ 22 w 1722229"/>
              <a:gd name="connsiteY21"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349156 w 1722229"/>
              <a:gd name="connsiteY9" fmla="*/ 665018 h 2302626"/>
              <a:gd name="connsiteX10" fmla="*/ 216153 w 1722229"/>
              <a:gd name="connsiteY10" fmla="*/ 656706 h 2302626"/>
              <a:gd name="connsiteX11" fmla="*/ 141338 w 1722229"/>
              <a:gd name="connsiteY11" fmla="*/ 615142 h 2302626"/>
              <a:gd name="connsiteX12" fmla="*/ 108087 w 1722229"/>
              <a:gd name="connsiteY12" fmla="*/ 565266 h 2302626"/>
              <a:gd name="connsiteX13" fmla="*/ 91462 w 1722229"/>
              <a:gd name="connsiteY13" fmla="*/ 540328 h 2302626"/>
              <a:gd name="connsiteX14" fmla="*/ 66524 w 1722229"/>
              <a:gd name="connsiteY14" fmla="*/ 415637 h 2302626"/>
              <a:gd name="connsiteX15" fmla="*/ 58211 w 1722229"/>
              <a:gd name="connsiteY15" fmla="*/ 374073 h 2302626"/>
              <a:gd name="connsiteX16" fmla="*/ 33273 w 1722229"/>
              <a:gd name="connsiteY16" fmla="*/ 191193 h 2302626"/>
              <a:gd name="connsiteX17" fmla="*/ 24960 w 1722229"/>
              <a:gd name="connsiteY17" fmla="*/ 141317 h 2302626"/>
              <a:gd name="connsiteX18" fmla="*/ 16647 w 1722229"/>
              <a:gd name="connsiteY18" fmla="*/ 74815 h 2302626"/>
              <a:gd name="connsiteX19" fmla="*/ 8335 w 1722229"/>
              <a:gd name="connsiteY19" fmla="*/ 33251 h 2302626"/>
              <a:gd name="connsiteX20" fmla="*/ 22 w 1722229"/>
              <a:gd name="connsiteY20"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41338 w 1722229"/>
              <a:gd name="connsiteY10" fmla="*/ 615142 h 2302626"/>
              <a:gd name="connsiteX11" fmla="*/ 108087 w 1722229"/>
              <a:gd name="connsiteY11" fmla="*/ 565266 h 2302626"/>
              <a:gd name="connsiteX12" fmla="*/ 91462 w 1722229"/>
              <a:gd name="connsiteY12" fmla="*/ 540328 h 2302626"/>
              <a:gd name="connsiteX13" fmla="*/ 66524 w 1722229"/>
              <a:gd name="connsiteY13" fmla="*/ 415637 h 2302626"/>
              <a:gd name="connsiteX14" fmla="*/ 58211 w 1722229"/>
              <a:gd name="connsiteY14" fmla="*/ 374073 h 2302626"/>
              <a:gd name="connsiteX15" fmla="*/ 33273 w 1722229"/>
              <a:gd name="connsiteY15" fmla="*/ 191193 h 2302626"/>
              <a:gd name="connsiteX16" fmla="*/ 24960 w 1722229"/>
              <a:gd name="connsiteY16" fmla="*/ 141317 h 2302626"/>
              <a:gd name="connsiteX17" fmla="*/ 16647 w 1722229"/>
              <a:gd name="connsiteY17" fmla="*/ 74815 h 2302626"/>
              <a:gd name="connsiteX18" fmla="*/ 8335 w 1722229"/>
              <a:gd name="connsiteY18" fmla="*/ 33251 h 2302626"/>
              <a:gd name="connsiteX19" fmla="*/ 22 w 1722229"/>
              <a:gd name="connsiteY19"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08087 w 1722229"/>
              <a:gd name="connsiteY10" fmla="*/ 565266 h 2302626"/>
              <a:gd name="connsiteX11" fmla="*/ 91462 w 1722229"/>
              <a:gd name="connsiteY11" fmla="*/ 540328 h 2302626"/>
              <a:gd name="connsiteX12" fmla="*/ 66524 w 1722229"/>
              <a:gd name="connsiteY12" fmla="*/ 415637 h 2302626"/>
              <a:gd name="connsiteX13" fmla="*/ 58211 w 1722229"/>
              <a:gd name="connsiteY13" fmla="*/ 374073 h 2302626"/>
              <a:gd name="connsiteX14" fmla="*/ 33273 w 1722229"/>
              <a:gd name="connsiteY14" fmla="*/ 191193 h 2302626"/>
              <a:gd name="connsiteX15" fmla="*/ 24960 w 1722229"/>
              <a:gd name="connsiteY15" fmla="*/ 141317 h 2302626"/>
              <a:gd name="connsiteX16" fmla="*/ 16647 w 1722229"/>
              <a:gd name="connsiteY16" fmla="*/ 74815 h 2302626"/>
              <a:gd name="connsiteX17" fmla="*/ 8335 w 1722229"/>
              <a:gd name="connsiteY17" fmla="*/ 33251 h 2302626"/>
              <a:gd name="connsiteX18" fmla="*/ 22 w 1722229"/>
              <a:gd name="connsiteY18"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08087 w 1722229"/>
              <a:gd name="connsiteY10" fmla="*/ 565266 h 2302626"/>
              <a:gd name="connsiteX11" fmla="*/ 66524 w 1722229"/>
              <a:gd name="connsiteY11" fmla="*/ 415637 h 2302626"/>
              <a:gd name="connsiteX12" fmla="*/ 58211 w 1722229"/>
              <a:gd name="connsiteY12" fmla="*/ 374073 h 2302626"/>
              <a:gd name="connsiteX13" fmla="*/ 33273 w 1722229"/>
              <a:gd name="connsiteY13" fmla="*/ 191193 h 2302626"/>
              <a:gd name="connsiteX14" fmla="*/ 24960 w 1722229"/>
              <a:gd name="connsiteY14" fmla="*/ 141317 h 2302626"/>
              <a:gd name="connsiteX15" fmla="*/ 16647 w 1722229"/>
              <a:gd name="connsiteY15" fmla="*/ 74815 h 2302626"/>
              <a:gd name="connsiteX16" fmla="*/ 8335 w 1722229"/>
              <a:gd name="connsiteY16" fmla="*/ 33251 h 2302626"/>
              <a:gd name="connsiteX17" fmla="*/ 22 w 1722229"/>
              <a:gd name="connsiteY17"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66524 w 1722229"/>
              <a:gd name="connsiteY10" fmla="*/ 415637 h 2302626"/>
              <a:gd name="connsiteX11" fmla="*/ 58211 w 1722229"/>
              <a:gd name="connsiteY11" fmla="*/ 374073 h 2302626"/>
              <a:gd name="connsiteX12" fmla="*/ 33273 w 1722229"/>
              <a:gd name="connsiteY12" fmla="*/ 191193 h 2302626"/>
              <a:gd name="connsiteX13" fmla="*/ 24960 w 1722229"/>
              <a:gd name="connsiteY13" fmla="*/ 141317 h 2302626"/>
              <a:gd name="connsiteX14" fmla="*/ 16647 w 1722229"/>
              <a:gd name="connsiteY14" fmla="*/ 74815 h 2302626"/>
              <a:gd name="connsiteX15" fmla="*/ 8335 w 1722229"/>
              <a:gd name="connsiteY15" fmla="*/ 33251 h 2302626"/>
              <a:gd name="connsiteX16" fmla="*/ 22 w 1722229"/>
              <a:gd name="connsiteY16"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58211 w 1722229"/>
              <a:gd name="connsiteY10" fmla="*/ 374073 h 2302626"/>
              <a:gd name="connsiteX11" fmla="*/ 33273 w 1722229"/>
              <a:gd name="connsiteY11" fmla="*/ 191193 h 2302626"/>
              <a:gd name="connsiteX12" fmla="*/ 24960 w 1722229"/>
              <a:gd name="connsiteY12" fmla="*/ 141317 h 2302626"/>
              <a:gd name="connsiteX13" fmla="*/ 16647 w 1722229"/>
              <a:gd name="connsiteY13" fmla="*/ 74815 h 2302626"/>
              <a:gd name="connsiteX14" fmla="*/ 8335 w 1722229"/>
              <a:gd name="connsiteY14" fmla="*/ 33251 h 2302626"/>
              <a:gd name="connsiteX15" fmla="*/ 22 w 1722229"/>
              <a:gd name="connsiteY1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33273 w 1722229"/>
              <a:gd name="connsiteY10" fmla="*/ 191193 h 2302626"/>
              <a:gd name="connsiteX11" fmla="*/ 24960 w 1722229"/>
              <a:gd name="connsiteY11" fmla="*/ 141317 h 2302626"/>
              <a:gd name="connsiteX12" fmla="*/ 16647 w 1722229"/>
              <a:gd name="connsiteY12" fmla="*/ 74815 h 2302626"/>
              <a:gd name="connsiteX13" fmla="*/ 8335 w 1722229"/>
              <a:gd name="connsiteY13" fmla="*/ 33251 h 2302626"/>
              <a:gd name="connsiteX14" fmla="*/ 22 w 1722229"/>
              <a:gd name="connsiteY1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24960 w 1722229"/>
              <a:gd name="connsiteY10" fmla="*/ 141317 h 2302626"/>
              <a:gd name="connsiteX11" fmla="*/ 16647 w 1722229"/>
              <a:gd name="connsiteY11" fmla="*/ 74815 h 2302626"/>
              <a:gd name="connsiteX12" fmla="*/ 8335 w 1722229"/>
              <a:gd name="connsiteY12" fmla="*/ 33251 h 2302626"/>
              <a:gd name="connsiteX13" fmla="*/ 22 w 1722229"/>
              <a:gd name="connsiteY13" fmla="*/ 0 h 2302626"/>
              <a:gd name="connsiteX0" fmla="*/ 648715 w 1722529"/>
              <a:gd name="connsiteY0" fmla="*/ 2302626 h 2302626"/>
              <a:gd name="connsiteX1" fmla="*/ 1122540 w 1722529"/>
              <a:gd name="connsiteY1" fmla="*/ 2094808 h 2302626"/>
              <a:gd name="connsiteX2" fmla="*/ 1189815 w 1722529"/>
              <a:gd name="connsiteY2" fmla="*/ 1767325 h 2302626"/>
              <a:gd name="connsiteX3" fmla="*/ 1191845 w 1722529"/>
              <a:gd name="connsiteY3" fmla="*/ 1310995 h 2302626"/>
              <a:gd name="connsiteX4" fmla="*/ 1679493 w 1722529"/>
              <a:gd name="connsiteY4" fmla="*/ 906088 h 2302626"/>
              <a:gd name="connsiteX5" fmla="*/ 1687806 w 1722529"/>
              <a:gd name="connsiteY5" fmla="*/ 640080 h 2302626"/>
              <a:gd name="connsiteX6" fmla="*/ 1588053 w 1722529"/>
              <a:gd name="connsiteY6" fmla="*/ 266008 h 2302626"/>
              <a:gd name="connsiteX7" fmla="*/ 814969 w 1722529"/>
              <a:gd name="connsiteY7" fmla="*/ 315884 h 2302626"/>
              <a:gd name="connsiteX8" fmla="*/ 465835 w 1722529"/>
              <a:gd name="connsiteY8" fmla="*/ 648393 h 2302626"/>
              <a:gd name="connsiteX9" fmla="*/ 216453 w 1722529"/>
              <a:gd name="connsiteY9" fmla="*/ 656706 h 2302626"/>
              <a:gd name="connsiteX10" fmla="*/ 16947 w 1722529"/>
              <a:gd name="connsiteY10" fmla="*/ 74815 h 2302626"/>
              <a:gd name="connsiteX11" fmla="*/ 8635 w 1722529"/>
              <a:gd name="connsiteY11" fmla="*/ 33251 h 2302626"/>
              <a:gd name="connsiteX12" fmla="*/ 322 w 1722529"/>
              <a:gd name="connsiteY12" fmla="*/ 0 h 2302626"/>
              <a:gd name="connsiteX0" fmla="*/ 648416 w 1722230"/>
              <a:gd name="connsiteY0" fmla="*/ 2302626 h 2302626"/>
              <a:gd name="connsiteX1" fmla="*/ 1122241 w 1722230"/>
              <a:gd name="connsiteY1" fmla="*/ 2094808 h 2302626"/>
              <a:gd name="connsiteX2" fmla="*/ 1189516 w 1722230"/>
              <a:gd name="connsiteY2" fmla="*/ 1767325 h 2302626"/>
              <a:gd name="connsiteX3" fmla="*/ 1191546 w 1722230"/>
              <a:gd name="connsiteY3" fmla="*/ 1310995 h 2302626"/>
              <a:gd name="connsiteX4" fmla="*/ 1679194 w 1722230"/>
              <a:gd name="connsiteY4" fmla="*/ 906088 h 2302626"/>
              <a:gd name="connsiteX5" fmla="*/ 1687507 w 1722230"/>
              <a:gd name="connsiteY5" fmla="*/ 640080 h 2302626"/>
              <a:gd name="connsiteX6" fmla="*/ 1587754 w 1722230"/>
              <a:gd name="connsiteY6" fmla="*/ 266008 h 2302626"/>
              <a:gd name="connsiteX7" fmla="*/ 814670 w 1722230"/>
              <a:gd name="connsiteY7" fmla="*/ 315884 h 2302626"/>
              <a:gd name="connsiteX8" fmla="*/ 465536 w 1722230"/>
              <a:gd name="connsiteY8" fmla="*/ 648393 h 2302626"/>
              <a:gd name="connsiteX9" fmla="*/ 216154 w 1722230"/>
              <a:gd name="connsiteY9" fmla="*/ 656706 h 2302626"/>
              <a:gd name="connsiteX10" fmla="*/ 8336 w 1722230"/>
              <a:gd name="connsiteY10" fmla="*/ 33251 h 2302626"/>
              <a:gd name="connsiteX11" fmla="*/ 23 w 1722230"/>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465513 w 1722207"/>
              <a:gd name="connsiteY8" fmla="*/ 648393 h 2302626"/>
              <a:gd name="connsiteX9" fmla="*/ 216131 w 1722207"/>
              <a:gd name="connsiteY9" fmla="*/ 656706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465513 w 1722207"/>
              <a:gd name="connsiteY8" fmla="*/ 648393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603737 w 1722207"/>
              <a:gd name="connsiteY8" fmla="*/ 573965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798698 w 1722207"/>
              <a:gd name="connsiteY7" fmla="*/ 278670 h 2302626"/>
              <a:gd name="connsiteX8" fmla="*/ 603737 w 1722207"/>
              <a:gd name="connsiteY8" fmla="*/ 573965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3428"/>
              <a:gd name="connsiteY0" fmla="*/ 2302626 h 2302626"/>
              <a:gd name="connsiteX1" fmla="*/ 1122218 w 1723428"/>
              <a:gd name="connsiteY1" fmla="*/ 2094808 h 2302626"/>
              <a:gd name="connsiteX2" fmla="*/ 1189493 w 1723428"/>
              <a:gd name="connsiteY2" fmla="*/ 1767325 h 2302626"/>
              <a:gd name="connsiteX3" fmla="*/ 1191523 w 1723428"/>
              <a:gd name="connsiteY3" fmla="*/ 1310995 h 2302626"/>
              <a:gd name="connsiteX4" fmla="*/ 1687484 w 1723428"/>
              <a:gd name="connsiteY4" fmla="*/ 640080 h 2302626"/>
              <a:gd name="connsiteX5" fmla="*/ 1587731 w 1723428"/>
              <a:gd name="connsiteY5" fmla="*/ 266008 h 2302626"/>
              <a:gd name="connsiteX6" fmla="*/ 798698 w 1723428"/>
              <a:gd name="connsiteY6" fmla="*/ 278670 h 2302626"/>
              <a:gd name="connsiteX7" fmla="*/ 603737 w 1723428"/>
              <a:gd name="connsiteY7" fmla="*/ 573965 h 2302626"/>
              <a:gd name="connsiteX8" fmla="*/ 168285 w 1723428"/>
              <a:gd name="connsiteY8" fmla="*/ 614175 h 2302626"/>
              <a:gd name="connsiteX9" fmla="*/ 93373 w 1723428"/>
              <a:gd name="connsiteY9" fmla="*/ 346912 h 2302626"/>
              <a:gd name="connsiteX10" fmla="*/ 0 w 1723428"/>
              <a:gd name="connsiteY10" fmla="*/ 0 h 2302626"/>
              <a:gd name="connsiteX0" fmla="*/ 648393 w 1719685"/>
              <a:gd name="connsiteY0" fmla="*/ 2302626 h 2302626"/>
              <a:gd name="connsiteX1" fmla="*/ 1122218 w 1719685"/>
              <a:gd name="connsiteY1" fmla="*/ 2094808 h 2302626"/>
              <a:gd name="connsiteX2" fmla="*/ 1189493 w 1719685"/>
              <a:gd name="connsiteY2" fmla="*/ 1767325 h 2302626"/>
              <a:gd name="connsiteX3" fmla="*/ 1191523 w 1719685"/>
              <a:gd name="connsiteY3" fmla="*/ 1310995 h 2302626"/>
              <a:gd name="connsiteX4" fmla="*/ 1682168 w 1719685"/>
              <a:gd name="connsiteY4" fmla="*/ 725140 h 2302626"/>
              <a:gd name="connsiteX5" fmla="*/ 1587731 w 1719685"/>
              <a:gd name="connsiteY5" fmla="*/ 266008 h 2302626"/>
              <a:gd name="connsiteX6" fmla="*/ 798698 w 1719685"/>
              <a:gd name="connsiteY6" fmla="*/ 278670 h 2302626"/>
              <a:gd name="connsiteX7" fmla="*/ 603737 w 1719685"/>
              <a:gd name="connsiteY7" fmla="*/ 573965 h 2302626"/>
              <a:gd name="connsiteX8" fmla="*/ 168285 w 1719685"/>
              <a:gd name="connsiteY8" fmla="*/ 614175 h 2302626"/>
              <a:gd name="connsiteX9" fmla="*/ 93373 w 1719685"/>
              <a:gd name="connsiteY9" fmla="*/ 346912 h 2302626"/>
              <a:gd name="connsiteX10" fmla="*/ 0 w 1719685"/>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4356"/>
              <a:gd name="connsiteY0" fmla="*/ 2302626 h 2302626"/>
              <a:gd name="connsiteX1" fmla="*/ 1122218 w 1754356"/>
              <a:gd name="connsiteY1" fmla="*/ 2094808 h 2302626"/>
              <a:gd name="connsiteX2" fmla="*/ 1189493 w 1754356"/>
              <a:gd name="connsiteY2" fmla="*/ 1767325 h 2302626"/>
              <a:gd name="connsiteX3" fmla="*/ 1191523 w 1754356"/>
              <a:gd name="connsiteY3" fmla="*/ 1310995 h 2302626"/>
              <a:gd name="connsiteX4" fmla="*/ 1682168 w 1754356"/>
              <a:gd name="connsiteY4" fmla="*/ 725140 h 2302626"/>
              <a:gd name="connsiteX5" fmla="*/ 1587731 w 1754356"/>
              <a:gd name="connsiteY5" fmla="*/ 266008 h 2302626"/>
              <a:gd name="connsiteX6" fmla="*/ 798698 w 1754356"/>
              <a:gd name="connsiteY6" fmla="*/ 278670 h 2302626"/>
              <a:gd name="connsiteX7" fmla="*/ 603737 w 1754356"/>
              <a:gd name="connsiteY7" fmla="*/ 573965 h 2302626"/>
              <a:gd name="connsiteX8" fmla="*/ 168285 w 1754356"/>
              <a:gd name="connsiteY8" fmla="*/ 614175 h 2302626"/>
              <a:gd name="connsiteX9" fmla="*/ 93373 w 1754356"/>
              <a:gd name="connsiteY9" fmla="*/ 346912 h 2302626"/>
              <a:gd name="connsiteX10" fmla="*/ 0 w 1754356"/>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47583"/>
              <a:gd name="connsiteY0" fmla="*/ 2302626 h 2302626"/>
              <a:gd name="connsiteX1" fmla="*/ 1122218 w 1747583"/>
              <a:gd name="connsiteY1" fmla="*/ 2094808 h 2302626"/>
              <a:gd name="connsiteX2" fmla="*/ 1189493 w 1747583"/>
              <a:gd name="connsiteY2" fmla="*/ 1767325 h 2302626"/>
              <a:gd name="connsiteX3" fmla="*/ 1191523 w 1747583"/>
              <a:gd name="connsiteY3" fmla="*/ 1310995 h 2302626"/>
              <a:gd name="connsiteX4" fmla="*/ 1682168 w 1747583"/>
              <a:gd name="connsiteY4" fmla="*/ 725140 h 2302626"/>
              <a:gd name="connsiteX5" fmla="*/ 1571782 w 1747583"/>
              <a:gd name="connsiteY5" fmla="*/ 271324 h 2302626"/>
              <a:gd name="connsiteX6" fmla="*/ 798698 w 1747583"/>
              <a:gd name="connsiteY6" fmla="*/ 278670 h 2302626"/>
              <a:gd name="connsiteX7" fmla="*/ 603737 w 1747583"/>
              <a:gd name="connsiteY7" fmla="*/ 573965 h 2302626"/>
              <a:gd name="connsiteX8" fmla="*/ 168285 w 1747583"/>
              <a:gd name="connsiteY8" fmla="*/ 614175 h 2302626"/>
              <a:gd name="connsiteX9" fmla="*/ 93373 w 1747583"/>
              <a:gd name="connsiteY9" fmla="*/ 346912 h 2302626"/>
              <a:gd name="connsiteX10" fmla="*/ 0 w 1747583"/>
              <a:gd name="connsiteY10" fmla="*/ 0 h 2302626"/>
              <a:gd name="connsiteX0" fmla="*/ 648393 w 1731402"/>
              <a:gd name="connsiteY0" fmla="*/ 2302626 h 2302626"/>
              <a:gd name="connsiteX1" fmla="*/ 1122218 w 1731402"/>
              <a:gd name="connsiteY1" fmla="*/ 2094808 h 2302626"/>
              <a:gd name="connsiteX2" fmla="*/ 1189493 w 1731402"/>
              <a:gd name="connsiteY2" fmla="*/ 1767325 h 2302626"/>
              <a:gd name="connsiteX3" fmla="*/ 1191523 w 1731402"/>
              <a:gd name="connsiteY3" fmla="*/ 1310995 h 2302626"/>
              <a:gd name="connsiteX4" fmla="*/ 1682168 w 1731402"/>
              <a:gd name="connsiteY4" fmla="*/ 725140 h 2302626"/>
              <a:gd name="connsiteX5" fmla="*/ 1571782 w 1731402"/>
              <a:gd name="connsiteY5" fmla="*/ 271324 h 2302626"/>
              <a:gd name="connsiteX6" fmla="*/ 798698 w 1731402"/>
              <a:gd name="connsiteY6" fmla="*/ 278670 h 2302626"/>
              <a:gd name="connsiteX7" fmla="*/ 603737 w 1731402"/>
              <a:gd name="connsiteY7" fmla="*/ 573965 h 2302626"/>
              <a:gd name="connsiteX8" fmla="*/ 168285 w 1731402"/>
              <a:gd name="connsiteY8" fmla="*/ 614175 h 2302626"/>
              <a:gd name="connsiteX9" fmla="*/ 93373 w 1731402"/>
              <a:gd name="connsiteY9" fmla="*/ 346912 h 2302626"/>
              <a:gd name="connsiteX10" fmla="*/ 0 w 1731402"/>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03737 w 1711924"/>
              <a:gd name="connsiteY7" fmla="*/ 573965 h 2302626"/>
              <a:gd name="connsiteX8" fmla="*/ 168285 w 1711924"/>
              <a:gd name="connsiteY8" fmla="*/ 614175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03737 w 1711924"/>
              <a:gd name="connsiteY7" fmla="*/ 573965 h 2302626"/>
              <a:gd name="connsiteX8" fmla="*/ 147019 w 1711924"/>
              <a:gd name="connsiteY8" fmla="*/ 582277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7019 w 1711924"/>
              <a:gd name="connsiteY8" fmla="*/ 582277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7019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0746"/>
              <a:gd name="connsiteY0" fmla="*/ 2302626 h 2302626"/>
              <a:gd name="connsiteX1" fmla="*/ 1122218 w 1710746"/>
              <a:gd name="connsiteY1" fmla="*/ 2094808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710746"/>
              <a:gd name="connsiteY0" fmla="*/ 2302626 h 2302626"/>
              <a:gd name="connsiteX1" fmla="*/ 1090321 w 1710746"/>
              <a:gd name="connsiteY1" fmla="*/ 2116073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710746"/>
              <a:gd name="connsiteY0" fmla="*/ 2302626 h 2302626"/>
              <a:gd name="connsiteX1" fmla="*/ 1090321 w 1710746"/>
              <a:gd name="connsiteY1" fmla="*/ 2116073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667705"/>
              <a:gd name="connsiteY0" fmla="*/ 2302626 h 2302626"/>
              <a:gd name="connsiteX1" fmla="*/ 1090321 w 1667705"/>
              <a:gd name="connsiteY1" fmla="*/ 2116073 h 2302626"/>
              <a:gd name="connsiteX2" fmla="*/ 1189493 w 1667705"/>
              <a:gd name="connsiteY2" fmla="*/ 1767325 h 2302626"/>
              <a:gd name="connsiteX3" fmla="*/ 1207472 w 1667705"/>
              <a:gd name="connsiteY3" fmla="*/ 1300362 h 2302626"/>
              <a:gd name="connsiteX4" fmla="*/ 1615800 w 1667705"/>
              <a:gd name="connsiteY4" fmla="*/ 725140 h 2302626"/>
              <a:gd name="connsiteX5" fmla="*/ 1571782 w 1667705"/>
              <a:gd name="connsiteY5" fmla="*/ 271324 h 2302626"/>
              <a:gd name="connsiteX6" fmla="*/ 798698 w 1667705"/>
              <a:gd name="connsiteY6" fmla="*/ 278670 h 2302626"/>
              <a:gd name="connsiteX7" fmla="*/ 625002 w 1667705"/>
              <a:gd name="connsiteY7" fmla="*/ 568649 h 2302626"/>
              <a:gd name="connsiteX8" fmla="*/ 141703 w 1667705"/>
              <a:gd name="connsiteY8" fmla="*/ 582277 h 2302626"/>
              <a:gd name="connsiteX9" fmla="*/ 0 w 1667705"/>
              <a:gd name="connsiteY9" fmla="*/ 0 h 2302626"/>
              <a:gd name="connsiteX0" fmla="*/ 648393 w 1622198"/>
              <a:gd name="connsiteY0" fmla="*/ 2302626 h 2302626"/>
              <a:gd name="connsiteX1" fmla="*/ 1090321 w 1622198"/>
              <a:gd name="connsiteY1" fmla="*/ 2116073 h 2302626"/>
              <a:gd name="connsiteX2" fmla="*/ 1189493 w 1622198"/>
              <a:gd name="connsiteY2" fmla="*/ 1767325 h 2302626"/>
              <a:gd name="connsiteX3" fmla="*/ 1207472 w 1622198"/>
              <a:gd name="connsiteY3" fmla="*/ 1300362 h 2302626"/>
              <a:gd name="connsiteX4" fmla="*/ 1615800 w 1622198"/>
              <a:gd name="connsiteY4" fmla="*/ 725140 h 2302626"/>
              <a:gd name="connsiteX5" fmla="*/ 1409550 w 1622198"/>
              <a:gd name="connsiteY5" fmla="*/ 300821 h 2302626"/>
              <a:gd name="connsiteX6" fmla="*/ 798698 w 1622198"/>
              <a:gd name="connsiteY6" fmla="*/ 278670 h 2302626"/>
              <a:gd name="connsiteX7" fmla="*/ 625002 w 1622198"/>
              <a:gd name="connsiteY7" fmla="*/ 568649 h 2302626"/>
              <a:gd name="connsiteX8" fmla="*/ 141703 w 1622198"/>
              <a:gd name="connsiteY8" fmla="*/ 582277 h 2302626"/>
              <a:gd name="connsiteX9" fmla="*/ 0 w 1622198"/>
              <a:gd name="connsiteY9" fmla="*/ 0 h 2302626"/>
              <a:gd name="connsiteX0" fmla="*/ 648393 w 1621892"/>
              <a:gd name="connsiteY0" fmla="*/ 2302626 h 2302626"/>
              <a:gd name="connsiteX1" fmla="*/ 1090321 w 1621892"/>
              <a:gd name="connsiteY1" fmla="*/ 2116073 h 2302626"/>
              <a:gd name="connsiteX2" fmla="*/ 1189493 w 1621892"/>
              <a:gd name="connsiteY2" fmla="*/ 1767325 h 2302626"/>
              <a:gd name="connsiteX3" fmla="*/ 1207472 w 1621892"/>
              <a:gd name="connsiteY3" fmla="*/ 1300362 h 2302626"/>
              <a:gd name="connsiteX4" fmla="*/ 1615800 w 1621892"/>
              <a:gd name="connsiteY4" fmla="*/ 725140 h 2302626"/>
              <a:gd name="connsiteX5" fmla="*/ 1409550 w 1621892"/>
              <a:gd name="connsiteY5" fmla="*/ 300821 h 2302626"/>
              <a:gd name="connsiteX6" fmla="*/ 798698 w 1621892"/>
              <a:gd name="connsiteY6" fmla="*/ 278670 h 2302626"/>
              <a:gd name="connsiteX7" fmla="*/ 625002 w 1621892"/>
              <a:gd name="connsiteY7" fmla="*/ 568649 h 2302626"/>
              <a:gd name="connsiteX8" fmla="*/ 141703 w 1621892"/>
              <a:gd name="connsiteY8" fmla="*/ 582277 h 2302626"/>
              <a:gd name="connsiteX9" fmla="*/ 0 w 1621892"/>
              <a:gd name="connsiteY9" fmla="*/ 0 h 2302626"/>
              <a:gd name="connsiteX0" fmla="*/ 75187 w 1621892"/>
              <a:gd name="connsiteY0" fmla="*/ 2261683 h 2261683"/>
              <a:gd name="connsiteX1" fmla="*/ 1090321 w 1621892"/>
              <a:gd name="connsiteY1" fmla="*/ 2116073 h 2261683"/>
              <a:gd name="connsiteX2" fmla="*/ 1189493 w 1621892"/>
              <a:gd name="connsiteY2" fmla="*/ 1767325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21892"/>
              <a:gd name="connsiteY0" fmla="*/ 2261683 h 2261683"/>
              <a:gd name="connsiteX1" fmla="*/ 455700 w 1621892"/>
              <a:gd name="connsiteY1" fmla="*/ 1706640 h 2261683"/>
              <a:gd name="connsiteX2" fmla="*/ 1189493 w 1621892"/>
              <a:gd name="connsiteY2" fmla="*/ 1767325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21892"/>
              <a:gd name="connsiteY0" fmla="*/ 2261683 h 2261683"/>
              <a:gd name="connsiteX1" fmla="*/ 455700 w 1621892"/>
              <a:gd name="connsiteY1" fmla="*/ 1706640 h 2261683"/>
              <a:gd name="connsiteX2" fmla="*/ 438866 w 1621892"/>
              <a:gd name="connsiteY2" fmla="*/ 1289654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1089026 w 2130967"/>
              <a:gd name="connsiteY7" fmla="*/ 575473 h 2268507"/>
              <a:gd name="connsiteX8" fmla="*/ 605727 w 2130967"/>
              <a:gd name="connsiteY8" fmla="*/ 589101 h 2268507"/>
              <a:gd name="connsiteX9" fmla="*/ 0 w 2130967"/>
              <a:gd name="connsiteY9" fmla="*/ 0 h 2268507"/>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1089026 w 2130967"/>
              <a:gd name="connsiteY7" fmla="*/ 575473 h 2268507"/>
              <a:gd name="connsiteX8" fmla="*/ 209942 w 2130967"/>
              <a:gd name="connsiteY8" fmla="*/ 589101 h 2268507"/>
              <a:gd name="connsiteX9" fmla="*/ 0 w 2130967"/>
              <a:gd name="connsiteY9" fmla="*/ 0 h 2268507"/>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508996 w 2130967"/>
              <a:gd name="connsiteY7" fmla="*/ 602769 h 2268507"/>
              <a:gd name="connsiteX8" fmla="*/ 209942 w 2130967"/>
              <a:gd name="connsiteY8" fmla="*/ 589101 h 2268507"/>
              <a:gd name="connsiteX9" fmla="*/ 0 w 2130967"/>
              <a:gd name="connsiteY9" fmla="*/ 0 h 2268507"/>
              <a:gd name="connsiteX0" fmla="*/ 539211 w 2148181"/>
              <a:gd name="connsiteY0" fmla="*/ 2268507 h 2268507"/>
              <a:gd name="connsiteX1" fmla="*/ 919724 w 2148181"/>
              <a:gd name="connsiteY1" fmla="*/ 1713464 h 2268507"/>
              <a:gd name="connsiteX2" fmla="*/ 902890 w 2148181"/>
              <a:gd name="connsiteY2" fmla="*/ 1296478 h 2268507"/>
              <a:gd name="connsiteX3" fmla="*/ 948165 w 2148181"/>
              <a:gd name="connsiteY3" fmla="*/ 727156 h 2268507"/>
              <a:gd name="connsiteX4" fmla="*/ 2079824 w 2148181"/>
              <a:gd name="connsiteY4" fmla="*/ 731964 h 2268507"/>
              <a:gd name="connsiteX5" fmla="*/ 1873574 w 2148181"/>
              <a:gd name="connsiteY5" fmla="*/ 307645 h 2268507"/>
              <a:gd name="connsiteX6" fmla="*/ 655396 w 2148181"/>
              <a:gd name="connsiteY6" fmla="*/ 258198 h 2268507"/>
              <a:gd name="connsiteX7" fmla="*/ 508996 w 2148181"/>
              <a:gd name="connsiteY7" fmla="*/ 602769 h 2268507"/>
              <a:gd name="connsiteX8" fmla="*/ 209942 w 2148181"/>
              <a:gd name="connsiteY8" fmla="*/ 589101 h 2268507"/>
              <a:gd name="connsiteX9" fmla="*/ 0 w 2148181"/>
              <a:gd name="connsiteY9" fmla="*/ 0 h 2268507"/>
              <a:gd name="connsiteX0" fmla="*/ 539211 w 2080075"/>
              <a:gd name="connsiteY0" fmla="*/ 2268507 h 2268507"/>
              <a:gd name="connsiteX1" fmla="*/ 919724 w 2080075"/>
              <a:gd name="connsiteY1" fmla="*/ 1713464 h 2268507"/>
              <a:gd name="connsiteX2" fmla="*/ 902890 w 2080075"/>
              <a:gd name="connsiteY2" fmla="*/ 1296478 h 2268507"/>
              <a:gd name="connsiteX3" fmla="*/ 948165 w 2080075"/>
              <a:gd name="connsiteY3" fmla="*/ 727156 h 2268507"/>
              <a:gd name="connsiteX4" fmla="*/ 2079824 w 2080075"/>
              <a:gd name="connsiteY4" fmla="*/ 731964 h 2268507"/>
              <a:gd name="connsiteX5" fmla="*/ 1047885 w 2080075"/>
              <a:gd name="connsiteY5" fmla="*/ 287173 h 2268507"/>
              <a:gd name="connsiteX6" fmla="*/ 655396 w 2080075"/>
              <a:gd name="connsiteY6" fmla="*/ 258198 h 2268507"/>
              <a:gd name="connsiteX7" fmla="*/ 508996 w 2080075"/>
              <a:gd name="connsiteY7" fmla="*/ 602769 h 2268507"/>
              <a:gd name="connsiteX8" fmla="*/ 209942 w 2080075"/>
              <a:gd name="connsiteY8" fmla="*/ 589101 h 2268507"/>
              <a:gd name="connsiteX9" fmla="*/ 0 w 2080075"/>
              <a:gd name="connsiteY9" fmla="*/ 0 h 2268507"/>
              <a:gd name="connsiteX0" fmla="*/ 539211 w 1058522"/>
              <a:gd name="connsiteY0" fmla="*/ 2268507 h 2268507"/>
              <a:gd name="connsiteX1" fmla="*/ 919724 w 1058522"/>
              <a:gd name="connsiteY1" fmla="*/ 1713464 h 2268507"/>
              <a:gd name="connsiteX2" fmla="*/ 902890 w 1058522"/>
              <a:gd name="connsiteY2" fmla="*/ 1296478 h 2268507"/>
              <a:gd name="connsiteX3" fmla="*/ 948165 w 1058522"/>
              <a:gd name="connsiteY3" fmla="*/ 727156 h 2268507"/>
              <a:gd name="connsiteX4" fmla="*/ 947060 w 1058522"/>
              <a:gd name="connsiteY4" fmla="*/ 581839 h 2268507"/>
              <a:gd name="connsiteX5" fmla="*/ 1047885 w 1058522"/>
              <a:gd name="connsiteY5" fmla="*/ 287173 h 2268507"/>
              <a:gd name="connsiteX6" fmla="*/ 655396 w 1058522"/>
              <a:gd name="connsiteY6" fmla="*/ 258198 h 2268507"/>
              <a:gd name="connsiteX7" fmla="*/ 508996 w 1058522"/>
              <a:gd name="connsiteY7" fmla="*/ 602769 h 2268507"/>
              <a:gd name="connsiteX8" fmla="*/ 209942 w 1058522"/>
              <a:gd name="connsiteY8" fmla="*/ 589101 h 2268507"/>
              <a:gd name="connsiteX9" fmla="*/ 0 w 1058522"/>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490"/>
              <a:gd name="connsiteY0" fmla="*/ 2268507 h 2268507"/>
              <a:gd name="connsiteX1" fmla="*/ 919724 w 1058490"/>
              <a:gd name="connsiteY1" fmla="*/ 1713464 h 2268507"/>
              <a:gd name="connsiteX2" fmla="*/ 902890 w 1058490"/>
              <a:gd name="connsiteY2" fmla="*/ 1296478 h 2268507"/>
              <a:gd name="connsiteX3" fmla="*/ 914046 w 1058490"/>
              <a:gd name="connsiteY3" fmla="*/ 877281 h 2268507"/>
              <a:gd name="connsiteX4" fmla="*/ 947060 w 1058490"/>
              <a:gd name="connsiteY4" fmla="*/ 581839 h 2268507"/>
              <a:gd name="connsiteX5" fmla="*/ 1047885 w 1058490"/>
              <a:gd name="connsiteY5" fmla="*/ 287173 h 2268507"/>
              <a:gd name="connsiteX6" fmla="*/ 662220 w 1058490"/>
              <a:gd name="connsiteY6" fmla="*/ 278670 h 2268507"/>
              <a:gd name="connsiteX7" fmla="*/ 515820 w 1058490"/>
              <a:gd name="connsiteY7" fmla="*/ 582297 h 2268507"/>
              <a:gd name="connsiteX8" fmla="*/ 182646 w 1058490"/>
              <a:gd name="connsiteY8" fmla="*/ 575453 h 2268507"/>
              <a:gd name="connsiteX9" fmla="*/ 0 w 1058490"/>
              <a:gd name="connsiteY9" fmla="*/ 0 h 2268507"/>
              <a:gd name="connsiteX0" fmla="*/ 539211 w 1058490"/>
              <a:gd name="connsiteY0" fmla="*/ 2268507 h 2268507"/>
              <a:gd name="connsiteX1" fmla="*/ 919724 w 1058490"/>
              <a:gd name="connsiteY1" fmla="*/ 1713464 h 2268507"/>
              <a:gd name="connsiteX2" fmla="*/ 902890 w 1058490"/>
              <a:gd name="connsiteY2" fmla="*/ 1296478 h 2268507"/>
              <a:gd name="connsiteX3" fmla="*/ 914046 w 1058490"/>
              <a:gd name="connsiteY3" fmla="*/ 877281 h 2268507"/>
              <a:gd name="connsiteX4" fmla="*/ 947060 w 1058490"/>
              <a:gd name="connsiteY4" fmla="*/ 581839 h 2268507"/>
              <a:gd name="connsiteX5" fmla="*/ 1047885 w 1058490"/>
              <a:gd name="connsiteY5" fmla="*/ 287173 h 2268507"/>
              <a:gd name="connsiteX6" fmla="*/ 662220 w 1058490"/>
              <a:gd name="connsiteY6" fmla="*/ 278670 h 2268507"/>
              <a:gd name="connsiteX7" fmla="*/ 515820 w 1058490"/>
              <a:gd name="connsiteY7" fmla="*/ 582297 h 2268507"/>
              <a:gd name="connsiteX8" fmla="*/ 182646 w 1058490"/>
              <a:gd name="connsiteY8" fmla="*/ 575453 h 2268507"/>
              <a:gd name="connsiteX9" fmla="*/ 0 w 1058490"/>
              <a:gd name="connsiteY9" fmla="*/ 0 h 2268507"/>
              <a:gd name="connsiteX0" fmla="*/ 539211 w 958728"/>
              <a:gd name="connsiteY0" fmla="*/ 2268507 h 2268507"/>
              <a:gd name="connsiteX1" fmla="*/ 919724 w 958728"/>
              <a:gd name="connsiteY1" fmla="*/ 1713464 h 2268507"/>
              <a:gd name="connsiteX2" fmla="*/ 902890 w 958728"/>
              <a:gd name="connsiteY2" fmla="*/ 1296478 h 2268507"/>
              <a:gd name="connsiteX3" fmla="*/ 914046 w 958728"/>
              <a:gd name="connsiteY3" fmla="*/ 877281 h 2268507"/>
              <a:gd name="connsiteX4" fmla="*/ 947060 w 958728"/>
              <a:gd name="connsiteY4" fmla="*/ 581839 h 2268507"/>
              <a:gd name="connsiteX5" fmla="*/ 931879 w 958728"/>
              <a:gd name="connsiteY5" fmla="*/ 280349 h 2268507"/>
              <a:gd name="connsiteX6" fmla="*/ 662220 w 958728"/>
              <a:gd name="connsiteY6" fmla="*/ 278670 h 2268507"/>
              <a:gd name="connsiteX7" fmla="*/ 515820 w 958728"/>
              <a:gd name="connsiteY7" fmla="*/ 582297 h 2268507"/>
              <a:gd name="connsiteX8" fmla="*/ 182646 w 958728"/>
              <a:gd name="connsiteY8" fmla="*/ 575453 h 2268507"/>
              <a:gd name="connsiteX9" fmla="*/ 0 w 958728"/>
              <a:gd name="connsiteY9" fmla="*/ 0 h 2268507"/>
              <a:gd name="connsiteX0" fmla="*/ 539211 w 976335"/>
              <a:gd name="connsiteY0" fmla="*/ 2268507 h 2268507"/>
              <a:gd name="connsiteX1" fmla="*/ 919724 w 976335"/>
              <a:gd name="connsiteY1" fmla="*/ 1713464 h 2268507"/>
              <a:gd name="connsiteX2" fmla="*/ 902890 w 976335"/>
              <a:gd name="connsiteY2" fmla="*/ 1296478 h 2268507"/>
              <a:gd name="connsiteX3" fmla="*/ 914046 w 976335"/>
              <a:gd name="connsiteY3" fmla="*/ 877281 h 2268507"/>
              <a:gd name="connsiteX4" fmla="*/ 947060 w 976335"/>
              <a:gd name="connsiteY4" fmla="*/ 581839 h 2268507"/>
              <a:gd name="connsiteX5" fmla="*/ 931879 w 976335"/>
              <a:gd name="connsiteY5" fmla="*/ 280349 h 2268507"/>
              <a:gd name="connsiteX6" fmla="*/ 662220 w 976335"/>
              <a:gd name="connsiteY6" fmla="*/ 278670 h 2268507"/>
              <a:gd name="connsiteX7" fmla="*/ 515820 w 976335"/>
              <a:gd name="connsiteY7" fmla="*/ 582297 h 2268507"/>
              <a:gd name="connsiteX8" fmla="*/ 182646 w 976335"/>
              <a:gd name="connsiteY8" fmla="*/ 575453 h 2268507"/>
              <a:gd name="connsiteX9" fmla="*/ 0 w 976335"/>
              <a:gd name="connsiteY9" fmla="*/ 0 h 2268507"/>
              <a:gd name="connsiteX0" fmla="*/ 539211 w 976843"/>
              <a:gd name="connsiteY0" fmla="*/ 2268507 h 2268507"/>
              <a:gd name="connsiteX1" fmla="*/ 919724 w 976843"/>
              <a:gd name="connsiteY1" fmla="*/ 1713464 h 2268507"/>
              <a:gd name="connsiteX2" fmla="*/ 902890 w 976843"/>
              <a:gd name="connsiteY2" fmla="*/ 1296478 h 2268507"/>
              <a:gd name="connsiteX3" fmla="*/ 947060 w 976843"/>
              <a:gd name="connsiteY3" fmla="*/ 581839 h 2268507"/>
              <a:gd name="connsiteX4" fmla="*/ 931879 w 976843"/>
              <a:gd name="connsiteY4" fmla="*/ 280349 h 2268507"/>
              <a:gd name="connsiteX5" fmla="*/ 662220 w 976843"/>
              <a:gd name="connsiteY5" fmla="*/ 278670 h 2268507"/>
              <a:gd name="connsiteX6" fmla="*/ 515820 w 976843"/>
              <a:gd name="connsiteY6" fmla="*/ 582297 h 2268507"/>
              <a:gd name="connsiteX7" fmla="*/ 182646 w 976843"/>
              <a:gd name="connsiteY7" fmla="*/ 575453 h 2268507"/>
              <a:gd name="connsiteX8" fmla="*/ 0 w 976843"/>
              <a:gd name="connsiteY8" fmla="*/ 0 h 2268507"/>
              <a:gd name="connsiteX0" fmla="*/ 539211 w 944260"/>
              <a:gd name="connsiteY0" fmla="*/ 2268507 h 2268507"/>
              <a:gd name="connsiteX1" fmla="*/ 919724 w 944260"/>
              <a:gd name="connsiteY1" fmla="*/ 1713464 h 2268507"/>
              <a:gd name="connsiteX2" fmla="*/ 902890 w 944260"/>
              <a:gd name="connsiteY2" fmla="*/ 1296478 h 2268507"/>
              <a:gd name="connsiteX3" fmla="*/ 899293 w 944260"/>
              <a:gd name="connsiteY3" fmla="*/ 731964 h 2268507"/>
              <a:gd name="connsiteX4" fmla="*/ 931879 w 944260"/>
              <a:gd name="connsiteY4" fmla="*/ 280349 h 2268507"/>
              <a:gd name="connsiteX5" fmla="*/ 662220 w 944260"/>
              <a:gd name="connsiteY5" fmla="*/ 278670 h 2268507"/>
              <a:gd name="connsiteX6" fmla="*/ 515820 w 944260"/>
              <a:gd name="connsiteY6" fmla="*/ 582297 h 2268507"/>
              <a:gd name="connsiteX7" fmla="*/ 182646 w 944260"/>
              <a:gd name="connsiteY7" fmla="*/ 575453 h 2268507"/>
              <a:gd name="connsiteX8" fmla="*/ 0 w 944260"/>
              <a:gd name="connsiteY8" fmla="*/ 0 h 2268507"/>
              <a:gd name="connsiteX0" fmla="*/ 539211 w 994821"/>
              <a:gd name="connsiteY0" fmla="*/ 2268507 h 2268507"/>
              <a:gd name="connsiteX1" fmla="*/ 919724 w 994821"/>
              <a:gd name="connsiteY1" fmla="*/ 1713464 h 2268507"/>
              <a:gd name="connsiteX2" fmla="*/ 902890 w 994821"/>
              <a:gd name="connsiteY2" fmla="*/ 1296478 h 2268507"/>
              <a:gd name="connsiteX3" fmla="*/ 899293 w 994821"/>
              <a:gd name="connsiteY3" fmla="*/ 731964 h 2268507"/>
              <a:gd name="connsiteX4" fmla="*/ 986470 w 994821"/>
              <a:gd name="connsiteY4" fmla="*/ 273525 h 2268507"/>
              <a:gd name="connsiteX5" fmla="*/ 662220 w 994821"/>
              <a:gd name="connsiteY5" fmla="*/ 278670 h 2268507"/>
              <a:gd name="connsiteX6" fmla="*/ 515820 w 994821"/>
              <a:gd name="connsiteY6" fmla="*/ 582297 h 2268507"/>
              <a:gd name="connsiteX7" fmla="*/ 182646 w 994821"/>
              <a:gd name="connsiteY7" fmla="*/ 575453 h 2268507"/>
              <a:gd name="connsiteX8" fmla="*/ 0 w 994821"/>
              <a:gd name="connsiteY8"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809049 w 920810"/>
              <a:gd name="connsiteY4" fmla="*/ 273525 h 2268507"/>
              <a:gd name="connsiteX5" fmla="*/ 662220 w 920810"/>
              <a:gd name="connsiteY5" fmla="*/ 278670 h 2268507"/>
              <a:gd name="connsiteX6" fmla="*/ 515820 w 920810"/>
              <a:gd name="connsiteY6" fmla="*/ 582297 h 2268507"/>
              <a:gd name="connsiteX7" fmla="*/ 182646 w 920810"/>
              <a:gd name="connsiteY7" fmla="*/ 575453 h 2268507"/>
              <a:gd name="connsiteX8" fmla="*/ 0 w 920810"/>
              <a:gd name="connsiteY8"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 name="connsiteX0" fmla="*/ 873581 w 924563"/>
              <a:gd name="connsiteY0" fmla="*/ 2261684 h 2261684"/>
              <a:gd name="connsiteX1" fmla="*/ 919724 w 924563"/>
              <a:gd name="connsiteY1" fmla="*/ 1713464 h 2261684"/>
              <a:gd name="connsiteX2" fmla="*/ 902890 w 924563"/>
              <a:gd name="connsiteY2" fmla="*/ 1296478 h 2261684"/>
              <a:gd name="connsiteX3" fmla="*/ 899293 w 924563"/>
              <a:gd name="connsiteY3" fmla="*/ 731964 h 2261684"/>
              <a:gd name="connsiteX4" fmla="*/ 662220 w 924563"/>
              <a:gd name="connsiteY4" fmla="*/ 278670 h 2261684"/>
              <a:gd name="connsiteX5" fmla="*/ 515820 w 924563"/>
              <a:gd name="connsiteY5" fmla="*/ 582297 h 2261684"/>
              <a:gd name="connsiteX6" fmla="*/ 182646 w 924563"/>
              <a:gd name="connsiteY6" fmla="*/ 575453 h 2261684"/>
              <a:gd name="connsiteX7" fmla="*/ 0 w 924563"/>
              <a:gd name="connsiteY7" fmla="*/ 0 h 2261684"/>
              <a:gd name="connsiteX0" fmla="*/ 873581 w 920546"/>
              <a:gd name="connsiteY0" fmla="*/ 2261684 h 2261684"/>
              <a:gd name="connsiteX1" fmla="*/ 919724 w 920546"/>
              <a:gd name="connsiteY1" fmla="*/ 1713464 h 2261684"/>
              <a:gd name="connsiteX2" fmla="*/ 902890 w 920546"/>
              <a:gd name="connsiteY2" fmla="*/ 1296478 h 2261684"/>
              <a:gd name="connsiteX3" fmla="*/ 899293 w 920546"/>
              <a:gd name="connsiteY3" fmla="*/ 731964 h 2261684"/>
              <a:gd name="connsiteX4" fmla="*/ 662220 w 920546"/>
              <a:gd name="connsiteY4" fmla="*/ 278670 h 2261684"/>
              <a:gd name="connsiteX5" fmla="*/ 515820 w 920546"/>
              <a:gd name="connsiteY5" fmla="*/ 582297 h 2261684"/>
              <a:gd name="connsiteX6" fmla="*/ 182646 w 920546"/>
              <a:gd name="connsiteY6" fmla="*/ 575453 h 2261684"/>
              <a:gd name="connsiteX7" fmla="*/ 0 w 920546"/>
              <a:gd name="connsiteY7" fmla="*/ 0 h 2261684"/>
              <a:gd name="connsiteX0" fmla="*/ 873581 w 921171"/>
              <a:gd name="connsiteY0" fmla="*/ 2261684 h 2261684"/>
              <a:gd name="connsiteX1" fmla="*/ 831013 w 921171"/>
              <a:gd name="connsiteY1" fmla="*/ 1747583 h 2261684"/>
              <a:gd name="connsiteX2" fmla="*/ 902890 w 921171"/>
              <a:gd name="connsiteY2" fmla="*/ 1296478 h 2261684"/>
              <a:gd name="connsiteX3" fmla="*/ 899293 w 921171"/>
              <a:gd name="connsiteY3" fmla="*/ 731964 h 2261684"/>
              <a:gd name="connsiteX4" fmla="*/ 662220 w 921171"/>
              <a:gd name="connsiteY4" fmla="*/ 278670 h 2261684"/>
              <a:gd name="connsiteX5" fmla="*/ 515820 w 921171"/>
              <a:gd name="connsiteY5" fmla="*/ 582297 h 2261684"/>
              <a:gd name="connsiteX6" fmla="*/ 182646 w 921171"/>
              <a:gd name="connsiteY6" fmla="*/ 575453 h 2261684"/>
              <a:gd name="connsiteX7" fmla="*/ 0 w 921171"/>
              <a:gd name="connsiteY7" fmla="*/ 0 h 2261684"/>
              <a:gd name="connsiteX0" fmla="*/ 873581 w 907100"/>
              <a:gd name="connsiteY0" fmla="*/ 2261684 h 2261684"/>
              <a:gd name="connsiteX1" fmla="*/ 831013 w 907100"/>
              <a:gd name="connsiteY1" fmla="*/ 1747583 h 2261684"/>
              <a:gd name="connsiteX2" fmla="*/ 848299 w 907100"/>
              <a:gd name="connsiteY2" fmla="*/ 1303302 h 2261684"/>
              <a:gd name="connsiteX3" fmla="*/ 899293 w 907100"/>
              <a:gd name="connsiteY3" fmla="*/ 731964 h 2261684"/>
              <a:gd name="connsiteX4" fmla="*/ 662220 w 907100"/>
              <a:gd name="connsiteY4" fmla="*/ 278670 h 2261684"/>
              <a:gd name="connsiteX5" fmla="*/ 515820 w 907100"/>
              <a:gd name="connsiteY5" fmla="*/ 582297 h 2261684"/>
              <a:gd name="connsiteX6" fmla="*/ 182646 w 907100"/>
              <a:gd name="connsiteY6" fmla="*/ 575453 h 2261684"/>
              <a:gd name="connsiteX7" fmla="*/ 0 w 907100"/>
              <a:gd name="connsiteY7" fmla="*/ 0 h 2261684"/>
              <a:gd name="connsiteX0" fmla="*/ 1467259 w 1467259"/>
              <a:gd name="connsiteY0" fmla="*/ 2261684 h 2261684"/>
              <a:gd name="connsiteX1" fmla="*/ 831013 w 1467259"/>
              <a:gd name="connsiteY1" fmla="*/ 1747583 h 2261684"/>
              <a:gd name="connsiteX2" fmla="*/ 848299 w 1467259"/>
              <a:gd name="connsiteY2" fmla="*/ 1303302 h 2261684"/>
              <a:gd name="connsiteX3" fmla="*/ 899293 w 1467259"/>
              <a:gd name="connsiteY3" fmla="*/ 731964 h 2261684"/>
              <a:gd name="connsiteX4" fmla="*/ 662220 w 1467259"/>
              <a:gd name="connsiteY4" fmla="*/ 278670 h 2261684"/>
              <a:gd name="connsiteX5" fmla="*/ 515820 w 1467259"/>
              <a:gd name="connsiteY5" fmla="*/ 582297 h 2261684"/>
              <a:gd name="connsiteX6" fmla="*/ 182646 w 1467259"/>
              <a:gd name="connsiteY6" fmla="*/ 575453 h 2261684"/>
              <a:gd name="connsiteX7" fmla="*/ 0 w 1467259"/>
              <a:gd name="connsiteY7" fmla="*/ 0 h 2261684"/>
              <a:gd name="connsiteX0" fmla="*/ 1467259 w 1467259"/>
              <a:gd name="connsiteY0" fmla="*/ 2261684 h 2261684"/>
              <a:gd name="connsiteX1" fmla="*/ 831013 w 1467259"/>
              <a:gd name="connsiteY1" fmla="*/ 1747583 h 2261684"/>
              <a:gd name="connsiteX2" fmla="*/ 848299 w 1467259"/>
              <a:gd name="connsiteY2" fmla="*/ 1303302 h 2261684"/>
              <a:gd name="connsiteX3" fmla="*/ 899293 w 1467259"/>
              <a:gd name="connsiteY3" fmla="*/ 731964 h 2261684"/>
              <a:gd name="connsiteX4" fmla="*/ 662220 w 1467259"/>
              <a:gd name="connsiteY4" fmla="*/ 278670 h 2261684"/>
              <a:gd name="connsiteX5" fmla="*/ 515820 w 1467259"/>
              <a:gd name="connsiteY5" fmla="*/ 582297 h 2261684"/>
              <a:gd name="connsiteX6" fmla="*/ 182646 w 1467259"/>
              <a:gd name="connsiteY6" fmla="*/ 575453 h 2261684"/>
              <a:gd name="connsiteX7" fmla="*/ 0 w 1467259"/>
              <a:gd name="connsiteY7" fmla="*/ 0 h 2261684"/>
              <a:gd name="connsiteX0" fmla="*/ 1467259 w 1467259"/>
              <a:gd name="connsiteY0" fmla="*/ 2261684 h 2261684"/>
              <a:gd name="connsiteX1" fmla="*/ 831013 w 1467259"/>
              <a:gd name="connsiteY1" fmla="*/ 1747583 h 2261684"/>
              <a:gd name="connsiteX2" fmla="*/ 848299 w 1467259"/>
              <a:gd name="connsiteY2" fmla="*/ 1303302 h 2261684"/>
              <a:gd name="connsiteX3" fmla="*/ 899293 w 1467259"/>
              <a:gd name="connsiteY3" fmla="*/ 731964 h 2261684"/>
              <a:gd name="connsiteX4" fmla="*/ 662220 w 1467259"/>
              <a:gd name="connsiteY4" fmla="*/ 278670 h 2261684"/>
              <a:gd name="connsiteX5" fmla="*/ 515820 w 1467259"/>
              <a:gd name="connsiteY5" fmla="*/ 582297 h 2261684"/>
              <a:gd name="connsiteX6" fmla="*/ 182646 w 1467259"/>
              <a:gd name="connsiteY6" fmla="*/ 575453 h 2261684"/>
              <a:gd name="connsiteX7" fmla="*/ 0 w 1467259"/>
              <a:gd name="connsiteY7" fmla="*/ 0 h 226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7259" h="2261684">
                <a:moveTo>
                  <a:pt x="1467259" y="2261684"/>
                </a:moveTo>
                <a:cubicBezTo>
                  <a:pt x="1362084" y="2015256"/>
                  <a:pt x="831815" y="1975552"/>
                  <a:pt x="831013" y="1747583"/>
                </a:cubicBezTo>
                <a:cubicBezTo>
                  <a:pt x="830211" y="1519614"/>
                  <a:pt x="836919" y="1472572"/>
                  <a:pt x="848299" y="1303302"/>
                </a:cubicBezTo>
                <a:cubicBezTo>
                  <a:pt x="859679" y="1134032"/>
                  <a:pt x="930306" y="902736"/>
                  <a:pt x="899293" y="731964"/>
                </a:cubicBezTo>
                <a:cubicBezTo>
                  <a:pt x="868280" y="561192"/>
                  <a:pt x="815252" y="277153"/>
                  <a:pt x="662220" y="278670"/>
                </a:cubicBezTo>
                <a:cubicBezTo>
                  <a:pt x="484618" y="280430"/>
                  <a:pt x="595749" y="532833"/>
                  <a:pt x="515820" y="582297"/>
                </a:cubicBezTo>
                <a:cubicBezTo>
                  <a:pt x="435891" y="631761"/>
                  <a:pt x="275440" y="597439"/>
                  <a:pt x="182646" y="575453"/>
                </a:cubicBezTo>
                <a:cubicBezTo>
                  <a:pt x="56488" y="545562"/>
                  <a:pt x="30629" y="121308"/>
                  <a:pt x="0" y="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275" name="Freeform: Shape 274">
            <a:extLst>
              <a:ext uri="{FF2B5EF4-FFF2-40B4-BE49-F238E27FC236}">
                <a16:creationId xmlns:a16="http://schemas.microsoft.com/office/drawing/2014/main" id="{23E5596B-C6D8-9019-4E8D-30E962CD849B}"/>
              </a:ext>
            </a:extLst>
          </p:cNvPr>
          <p:cNvSpPr/>
          <p:nvPr/>
        </p:nvSpPr>
        <p:spPr bwMode="auto">
          <a:xfrm>
            <a:off x="6554299" y="2396754"/>
            <a:ext cx="1686175" cy="2282155"/>
          </a:xfrm>
          <a:custGeom>
            <a:avLst/>
            <a:gdLst>
              <a:gd name="connsiteX0" fmla="*/ 648415 w 1699992"/>
              <a:gd name="connsiteY0" fmla="*/ 2302626 h 2302626"/>
              <a:gd name="connsiteX1" fmla="*/ 689978 w 1699992"/>
              <a:gd name="connsiteY1" fmla="*/ 2294313 h 2302626"/>
              <a:gd name="connsiteX2" fmla="*/ 723229 w 1699992"/>
              <a:gd name="connsiteY2" fmla="*/ 2269375 h 2302626"/>
              <a:gd name="connsiteX3" fmla="*/ 822982 w 1699992"/>
              <a:gd name="connsiteY3" fmla="*/ 2211186 h 2302626"/>
              <a:gd name="connsiteX4" fmla="*/ 906109 w 1699992"/>
              <a:gd name="connsiteY4" fmla="*/ 2169622 h 2302626"/>
              <a:gd name="connsiteX5" fmla="*/ 972611 w 1699992"/>
              <a:gd name="connsiteY5" fmla="*/ 2144684 h 2302626"/>
              <a:gd name="connsiteX6" fmla="*/ 997549 w 1699992"/>
              <a:gd name="connsiteY6" fmla="*/ 2136371 h 2302626"/>
              <a:gd name="connsiteX7" fmla="*/ 1064051 w 1699992"/>
              <a:gd name="connsiteY7" fmla="*/ 2111433 h 2302626"/>
              <a:gd name="connsiteX8" fmla="*/ 1122240 w 1699992"/>
              <a:gd name="connsiteY8" fmla="*/ 2094808 h 2302626"/>
              <a:gd name="connsiteX9" fmla="*/ 1271869 w 1699992"/>
              <a:gd name="connsiteY9" fmla="*/ 1995055 h 2302626"/>
              <a:gd name="connsiteX10" fmla="*/ 1321746 w 1699992"/>
              <a:gd name="connsiteY10" fmla="*/ 1870364 h 2302626"/>
              <a:gd name="connsiteX11" fmla="*/ 1338371 w 1699992"/>
              <a:gd name="connsiteY11" fmla="*/ 1820488 h 2302626"/>
              <a:gd name="connsiteX12" fmla="*/ 1354996 w 1699992"/>
              <a:gd name="connsiteY12" fmla="*/ 1712422 h 2302626"/>
              <a:gd name="connsiteX13" fmla="*/ 1388247 w 1699992"/>
              <a:gd name="connsiteY13" fmla="*/ 1188720 h 2302626"/>
              <a:gd name="connsiteX14" fmla="*/ 1438124 w 1699992"/>
              <a:gd name="connsiteY14" fmla="*/ 1113906 h 2302626"/>
              <a:gd name="connsiteX15" fmla="*/ 1537876 w 1699992"/>
              <a:gd name="connsiteY15" fmla="*/ 1072342 h 2302626"/>
              <a:gd name="connsiteX16" fmla="*/ 1662567 w 1699992"/>
              <a:gd name="connsiteY16" fmla="*/ 964277 h 2302626"/>
              <a:gd name="connsiteX17" fmla="*/ 1679193 w 1699992"/>
              <a:gd name="connsiteY17" fmla="*/ 906088 h 2302626"/>
              <a:gd name="connsiteX18" fmla="*/ 1695818 w 1699992"/>
              <a:gd name="connsiteY18" fmla="*/ 773084 h 2302626"/>
              <a:gd name="connsiteX19" fmla="*/ 1687506 w 1699992"/>
              <a:gd name="connsiteY19" fmla="*/ 640080 h 2302626"/>
              <a:gd name="connsiteX20" fmla="*/ 1679193 w 1699992"/>
              <a:gd name="connsiteY20" fmla="*/ 573578 h 2302626"/>
              <a:gd name="connsiteX21" fmla="*/ 1629316 w 1699992"/>
              <a:gd name="connsiteY21" fmla="*/ 274320 h 2302626"/>
              <a:gd name="connsiteX22" fmla="*/ 1587753 w 1699992"/>
              <a:gd name="connsiteY22" fmla="*/ 266008 h 2302626"/>
              <a:gd name="connsiteX23" fmla="*/ 814669 w 1699992"/>
              <a:gd name="connsiteY23" fmla="*/ 315884 h 2302626"/>
              <a:gd name="connsiteX24" fmla="*/ 698291 w 1699992"/>
              <a:gd name="connsiteY24" fmla="*/ 382386 h 2302626"/>
              <a:gd name="connsiteX25" fmla="*/ 673353 w 1699992"/>
              <a:gd name="connsiteY25" fmla="*/ 415637 h 2302626"/>
              <a:gd name="connsiteX26" fmla="*/ 640102 w 1699992"/>
              <a:gd name="connsiteY26" fmla="*/ 498764 h 2302626"/>
              <a:gd name="connsiteX27" fmla="*/ 606851 w 1699992"/>
              <a:gd name="connsiteY27" fmla="*/ 548640 h 2302626"/>
              <a:gd name="connsiteX28" fmla="*/ 590226 w 1699992"/>
              <a:gd name="connsiteY28" fmla="*/ 573578 h 2302626"/>
              <a:gd name="connsiteX29" fmla="*/ 532036 w 1699992"/>
              <a:gd name="connsiteY29" fmla="*/ 615142 h 2302626"/>
              <a:gd name="connsiteX30" fmla="*/ 465535 w 1699992"/>
              <a:gd name="connsiteY30" fmla="*/ 648393 h 2302626"/>
              <a:gd name="connsiteX31" fmla="*/ 349156 w 1699992"/>
              <a:gd name="connsiteY31" fmla="*/ 665018 h 2302626"/>
              <a:gd name="connsiteX32" fmla="*/ 307593 w 1699992"/>
              <a:gd name="connsiteY32" fmla="*/ 673331 h 2302626"/>
              <a:gd name="connsiteX33" fmla="*/ 216153 w 1699992"/>
              <a:gd name="connsiteY33" fmla="*/ 656706 h 2302626"/>
              <a:gd name="connsiteX34" fmla="*/ 141338 w 1699992"/>
              <a:gd name="connsiteY34" fmla="*/ 615142 h 2302626"/>
              <a:gd name="connsiteX35" fmla="*/ 108087 w 1699992"/>
              <a:gd name="connsiteY35" fmla="*/ 565266 h 2302626"/>
              <a:gd name="connsiteX36" fmla="*/ 91462 w 1699992"/>
              <a:gd name="connsiteY36" fmla="*/ 540328 h 2302626"/>
              <a:gd name="connsiteX37" fmla="*/ 66524 w 1699992"/>
              <a:gd name="connsiteY37" fmla="*/ 415637 h 2302626"/>
              <a:gd name="connsiteX38" fmla="*/ 58211 w 1699992"/>
              <a:gd name="connsiteY38" fmla="*/ 374073 h 2302626"/>
              <a:gd name="connsiteX39" fmla="*/ 33273 w 1699992"/>
              <a:gd name="connsiteY39" fmla="*/ 191193 h 2302626"/>
              <a:gd name="connsiteX40" fmla="*/ 24960 w 1699992"/>
              <a:gd name="connsiteY40" fmla="*/ 141317 h 2302626"/>
              <a:gd name="connsiteX41" fmla="*/ 16647 w 1699992"/>
              <a:gd name="connsiteY41" fmla="*/ 74815 h 2302626"/>
              <a:gd name="connsiteX42" fmla="*/ 8335 w 1699992"/>
              <a:gd name="connsiteY42" fmla="*/ 33251 h 2302626"/>
              <a:gd name="connsiteX43" fmla="*/ 22 w 1699992"/>
              <a:gd name="connsiteY43" fmla="*/ 0 h 2302626"/>
              <a:gd name="connsiteX0" fmla="*/ 648415 w 1699992"/>
              <a:gd name="connsiteY0" fmla="*/ 2302626 h 2303159"/>
              <a:gd name="connsiteX1" fmla="*/ 689978 w 1699992"/>
              <a:gd name="connsiteY1" fmla="*/ 2294313 h 2303159"/>
              <a:gd name="connsiteX2" fmla="*/ 822982 w 1699992"/>
              <a:gd name="connsiteY2" fmla="*/ 2211186 h 2303159"/>
              <a:gd name="connsiteX3" fmla="*/ 906109 w 1699992"/>
              <a:gd name="connsiteY3" fmla="*/ 2169622 h 2303159"/>
              <a:gd name="connsiteX4" fmla="*/ 972611 w 1699992"/>
              <a:gd name="connsiteY4" fmla="*/ 2144684 h 2303159"/>
              <a:gd name="connsiteX5" fmla="*/ 997549 w 1699992"/>
              <a:gd name="connsiteY5" fmla="*/ 2136371 h 2303159"/>
              <a:gd name="connsiteX6" fmla="*/ 1064051 w 1699992"/>
              <a:gd name="connsiteY6" fmla="*/ 2111433 h 2303159"/>
              <a:gd name="connsiteX7" fmla="*/ 1122240 w 1699992"/>
              <a:gd name="connsiteY7" fmla="*/ 2094808 h 2303159"/>
              <a:gd name="connsiteX8" fmla="*/ 1271869 w 1699992"/>
              <a:gd name="connsiteY8" fmla="*/ 1995055 h 2303159"/>
              <a:gd name="connsiteX9" fmla="*/ 1321746 w 1699992"/>
              <a:gd name="connsiteY9" fmla="*/ 1870364 h 2303159"/>
              <a:gd name="connsiteX10" fmla="*/ 1338371 w 1699992"/>
              <a:gd name="connsiteY10" fmla="*/ 1820488 h 2303159"/>
              <a:gd name="connsiteX11" fmla="*/ 1354996 w 1699992"/>
              <a:gd name="connsiteY11" fmla="*/ 1712422 h 2303159"/>
              <a:gd name="connsiteX12" fmla="*/ 1388247 w 1699992"/>
              <a:gd name="connsiteY12" fmla="*/ 1188720 h 2303159"/>
              <a:gd name="connsiteX13" fmla="*/ 1438124 w 1699992"/>
              <a:gd name="connsiteY13" fmla="*/ 1113906 h 2303159"/>
              <a:gd name="connsiteX14" fmla="*/ 1537876 w 1699992"/>
              <a:gd name="connsiteY14" fmla="*/ 1072342 h 2303159"/>
              <a:gd name="connsiteX15" fmla="*/ 1662567 w 1699992"/>
              <a:gd name="connsiteY15" fmla="*/ 964277 h 2303159"/>
              <a:gd name="connsiteX16" fmla="*/ 1679193 w 1699992"/>
              <a:gd name="connsiteY16" fmla="*/ 906088 h 2303159"/>
              <a:gd name="connsiteX17" fmla="*/ 1695818 w 1699992"/>
              <a:gd name="connsiteY17" fmla="*/ 773084 h 2303159"/>
              <a:gd name="connsiteX18" fmla="*/ 1687506 w 1699992"/>
              <a:gd name="connsiteY18" fmla="*/ 640080 h 2303159"/>
              <a:gd name="connsiteX19" fmla="*/ 1679193 w 1699992"/>
              <a:gd name="connsiteY19" fmla="*/ 573578 h 2303159"/>
              <a:gd name="connsiteX20" fmla="*/ 1629316 w 1699992"/>
              <a:gd name="connsiteY20" fmla="*/ 274320 h 2303159"/>
              <a:gd name="connsiteX21" fmla="*/ 1587753 w 1699992"/>
              <a:gd name="connsiteY21" fmla="*/ 266008 h 2303159"/>
              <a:gd name="connsiteX22" fmla="*/ 814669 w 1699992"/>
              <a:gd name="connsiteY22" fmla="*/ 315884 h 2303159"/>
              <a:gd name="connsiteX23" fmla="*/ 698291 w 1699992"/>
              <a:gd name="connsiteY23" fmla="*/ 382386 h 2303159"/>
              <a:gd name="connsiteX24" fmla="*/ 673353 w 1699992"/>
              <a:gd name="connsiteY24" fmla="*/ 415637 h 2303159"/>
              <a:gd name="connsiteX25" fmla="*/ 640102 w 1699992"/>
              <a:gd name="connsiteY25" fmla="*/ 498764 h 2303159"/>
              <a:gd name="connsiteX26" fmla="*/ 606851 w 1699992"/>
              <a:gd name="connsiteY26" fmla="*/ 548640 h 2303159"/>
              <a:gd name="connsiteX27" fmla="*/ 590226 w 1699992"/>
              <a:gd name="connsiteY27" fmla="*/ 573578 h 2303159"/>
              <a:gd name="connsiteX28" fmla="*/ 532036 w 1699992"/>
              <a:gd name="connsiteY28" fmla="*/ 615142 h 2303159"/>
              <a:gd name="connsiteX29" fmla="*/ 465535 w 1699992"/>
              <a:gd name="connsiteY29" fmla="*/ 648393 h 2303159"/>
              <a:gd name="connsiteX30" fmla="*/ 349156 w 1699992"/>
              <a:gd name="connsiteY30" fmla="*/ 665018 h 2303159"/>
              <a:gd name="connsiteX31" fmla="*/ 307593 w 1699992"/>
              <a:gd name="connsiteY31" fmla="*/ 673331 h 2303159"/>
              <a:gd name="connsiteX32" fmla="*/ 216153 w 1699992"/>
              <a:gd name="connsiteY32" fmla="*/ 656706 h 2303159"/>
              <a:gd name="connsiteX33" fmla="*/ 141338 w 1699992"/>
              <a:gd name="connsiteY33" fmla="*/ 615142 h 2303159"/>
              <a:gd name="connsiteX34" fmla="*/ 108087 w 1699992"/>
              <a:gd name="connsiteY34" fmla="*/ 565266 h 2303159"/>
              <a:gd name="connsiteX35" fmla="*/ 91462 w 1699992"/>
              <a:gd name="connsiteY35" fmla="*/ 540328 h 2303159"/>
              <a:gd name="connsiteX36" fmla="*/ 66524 w 1699992"/>
              <a:gd name="connsiteY36" fmla="*/ 415637 h 2303159"/>
              <a:gd name="connsiteX37" fmla="*/ 58211 w 1699992"/>
              <a:gd name="connsiteY37" fmla="*/ 374073 h 2303159"/>
              <a:gd name="connsiteX38" fmla="*/ 33273 w 1699992"/>
              <a:gd name="connsiteY38" fmla="*/ 191193 h 2303159"/>
              <a:gd name="connsiteX39" fmla="*/ 24960 w 1699992"/>
              <a:gd name="connsiteY39" fmla="*/ 141317 h 2303159"/>
              <a:gd name="connsiteX40" fmla="*/ 16647 w 1699992"/>
              <a:gd name="connsiteY40" fmla="*/ 74815 h 2303159"/>
              <a:gd name="connsiteX41" fmla="*/ 8335 w 1699992"/>
              <a:gd name="connsiteY41" fmla="*/ 33251 h 2303159"/>
              <a:gd name="connsiteX42" fmla="*/ 22 w 1699992"/>
              <a:gd name="connsiteY42" fmla="*/ 0 h 2303159"/>
              <a:gd name="connsiteX0" fmla="*/ 648415 w 1699992"/>
              <a:gd name="connsiteY0" fmla="*/ 2302626 h 2302626"/>
              <a:gd name="connsiteX1" fmla="*/ 822982 w 1699992"/>
              <a:gd name="connsiteY1" fmla="*/ 2211186 h 2302626"/>
              <a:gd name="connsiteX2" fmla="*/ 906109 w 1699992"/>
              <a:gd name="connsiteY2" fmla="*/ 2169622 h 2302626"/>
              <a:gd name="connsiteX3" fmla="*/ 972611 w 1699992"/>
              <a:gd name="connsiteY3" fmla="*/ 2144684 h 2302626"/>
              <a:gd name="connsiteX4" fmla="*/ 997549 w 1699992"/>
              <a:gd name="connsiteY4" fmla="*/ 2136371 h 2302626"/>
              <a:gd name="connsiteX5" fmla="*/ 1064051 w 1699992"/>
              <a:gd name="connsiteY5" fmla="*/ 2111433 h 2302626"/>
              <a:gd name="connsiteX6" fmla="*/ 1122240 w 1699992"/>
              <a:gd name="connsiteY6" fmla="*/ 2094808 h 2302626"/>
              <a:gd name="connsiteX7" fmla="*/ 1271869 w 1699992"/>
              <a:gd name="connsiteY7" fmla="*/ 1995055 h 2302626"/>
              <a:gd name="connsiteX8" fmla="*/ 1321746 w 1699992"/>
              <a:gd name="connsiteY8" fmla="*/ 1870364 h 2302626"/>
              <a:gd name="connsiteX9" fmla="*/ 1338371 w 1699992"/>
              <a:gd name="connsiteY9" fmla="*/ 1820488 h 2302626"/>
              <a:gd name="connsiteX10" fmla="*/ 1354996 w 1699992"/>
              <a:gd name="connsiteY10" fmla="*/ 1712422 h 2302626"/>
              <a:gd name="connsiteX11" fmla="*/ 1388247 w 1699992"/>
              <a:gd name="connsiteY11" fmla="*/ 1188720 h 2302626"/>
              <a:gd name="connsiteX12" fmla="*/ 1438124 w 1699992"/>
              <a:gd name="connsiteY12" fmla="*/ 1113906 h 2302626"/>
              <a:gd name="connsiteX13" fmla="*/ 1537876 w 1699992"/>
              <a:gd name="connsiteY13" fmla="*/ 1072342 h 2302626"/>
              <a:gd name="connsiteX14" fmla="*/ 1662567 w 1699992"/>
              <a:gd name="connsiteY14" fmla="*/ 964277 h 2302626"/>
              <a:gd name="connsiteX15" fmla="*/ 1679193 w 1699992"/>
              <a:gd name="connsiteY15" fmla="*/ 906088 h 2302626"/>
              <a:gd name="connsiteX16" fmla="*/ 1695818 w 1699992"/>
              <a:gd name="connsiteY16" fmla="*/ 773084 h 2302626"/>
              <a:gd name="connsiteX17" fmla="*/ 1687506 w 1699992"/>
              <a:gd name="connsiteY17" fmla="*/ 640080 h 2302626"/>
              <a:gd name="connsiteX18" fmla="*/ 1679193 w 1699992"/>
              <a:gd name="connsiteY18" fmla="*/ 573578 h 2302626"/>
              <a:gd name="connsiteX19" fmla="*/ 1629316 w 1699992"/>
              <a:gd name="connsiteY19" fmla="*/ 274320 h 2302626"/>
              <a:gd name="connsiteX20" fmla="*/ 1587753 w 1699992"/>
              <a:gd name="connsiteY20" fmla="*/ 266008 h 2302626"/>
              <a:gd name="connsiteX21" fmla="*/ 814669 w 1699992"/>
              <a:gd name="connsiteY21" fmla="*/ 315884 h 2302626"/>
              <a:gd name="connsiteX22" fmla="*/ 698291 w 1699992"/>
              <a:gd name="connsiteY22" fmla="*/ 382386 h 2302626"/>
              <a:gd name="connsiteX23" fmla="*/ 673353 w 1699992"/>
              <a:gd name="connsiteY23" fmla="*/ 415637 h 2302626"/>
              <a:gd name="connsiteX24" fmla="*/ 640102 w 1699992"/>
              <a:gd name="connsiteY24" fmla="*/ 498764 h 2302626"/>
              <a:gd name="connsiteX25" fmla="*/ 606851 w 1699992"/>
              <a:gd name="connsiteY25" fmla="*/ 548640 h 2302626"/>
              <a:gd name="connsiteX26" fmla="*/ 590226 w 1699992"/>
              <a:gd name="connsiteY26" fmla="*/ 573578 h 2302626"/>
              <a:gd name="connsiteX27" fmla="*/ 532036 w 1699992"/>
              <a:gd name="connsiteY27" fmla="*/ 615142 h 2302626"/>
              <a:gd name="connsiteX28" fmla="*/ 465535 w 1699992"/>
              <a:gd name="connsiteY28" fmla="*/ 648393 h 2302626"/>
              <a:gd name="connsiteX29" fmla="*/ 349156 w 1699992"/>
              <a:gd name="connsiteY29" fmla="*/ 665018 h 2302626"/>
              <a:gd name="connsiteX30" fmla="*/ 307593 w 1699992"/>
              <a:gd name="connsiteY30" fmla="*/ 673331 h 2302626"/>
              <a:gd name="connsiteX31" fmla="*/ 216153 w 1699992"/>
              <a:gd name="connsiteY31" fmla="*/ 656706 h 2302626"/>
              <a:gd name="connsiteX32" fmla="*/ 141338 w 1699992"/>
              <a:gd name="connsiteY32" fmla="*/ 615142 h 2302626"/>
              <a:gd name="connsiteX33" fmla="*/ 108087 w 1699992"/>
              <a:gd name="connsiteY33" fmla="*/ 565266 h 2302626"/>
              <a:gd name="connsiteX34" fmla="*/ 91462 w 1699992"/>
              <a:gd name="connsiteY34" fmla="*/ 540328 h 2302626"/>
              <a:gd name="connsiteX35" fmla="*/ 66524 w 1699992"/>
              <a:gd name="connsiteY35" fmla="*/ 415637 h 2302626"/>
              <a:gd name="connsiteX36" fmla="*/ 58211 w 1699992"/>
              <a:gd name="connsiteY36" fmla="*/ 374073 h 2302626"/>
              <a:gd name="connsiteX37" fmla="*/ 33273 w 1699992"/>
              <a:gd name="connsiteY37" fmla="*/ 191193 h 2302626"/>
              <a:gd name="connsiteX38" fmla="*/ 24960 w 1699992"/>
              <a:gd name="connsiteY38" fmla="*/ 141317 h 2302626"/>
              <a:gd name="connsiteX39" fmla="*/ 16647 w 1699992"/>
              <a:gd name="connsiteY39" fmla="*/ 74815 h 2302626"/>
              <a:gd name="connsiteX40" fmla="*/ 8335 w 1699992"/>
              <a:gd name="connsiteY40" fmla="*/ 33251 h 2302626"/>
              <a:gd name="connsiteX41" fmla="*/ 22 w 1699992"/>
              <a:gd name="connsiteY41" fmla="*/ 0 h 2302626"/>
              <a:gd name="connsiteX0" fmla="*/ 648415 w 1699992"/>
              <a:gd name="connsiteY0" fmla="*/ 2302626 h 2302626"/>
              <a:gd name="connsiteX1" fmla="*/ 906109 w 1699992"/>
              <a:gd name="connsiteY1" fmla="*/ 2169622 h 2302626"/>
              <a:gd name="connsiteX2" fmla="*/ 972611 w 1699992"/>
              <a:gd name="connsiteY2" fmla="*/ 2144684 h 2302626"/>
              <a:gd name="connsiteX3" fmla="*/ 997549 w 1699992"/>
              <a:gd name="connsiteY3" fmla="*/ 2136371 h 2302626"/>
              <a:gd name="connsiteX4" fmla="*/ 1064051 w 1699992"/>
              <a:gd name="connsiteY4" fmla="*/ 2111433 h 2302626"/>
              <a:gd name="connsiteX5" fmla="*/ 1122240 w 1699992"/>
              <a:gd name="connsiteY5" fmla="*/ 2094808 h 2302626"/>
              <a:gd name="connsiteX6" fmla="*/ 1271869 w 1699992"/>
              <a:gd name="connsiteY6" fmla="*/ 1995055 h 2302626"/>
              <a:gd name="connsiteX7" fmla="*/ 1321746 w 1699992"/>
              <a:gd name="connsiteY7" fmla="*/ 1870364 h 2302626"/>
              <a:gd name="connsiteX8" fmla="*/ 1338371 w 1699992"/>
              <a:gd name="connsiteY8" fmla="*/ 1820488 h 2302626"/>
              <a:gd name="connsiteX9" fmla="*/ 1354996 w 1699992"/>
              <a:gd name="connsiteY9" fmla="*/ 1712422 h 2302626"/>
              <a:gd name="connsiteX10" fmla="*/ 1388247 w 1699992"/>
              <a:gd name="connsiteY10" fmla="*/ 1188720 h 2302626"/>
              <a:gd name="connsiteX11" fmla="*/ 1438124 w 1699992"/>
              <a:gd name="connsiteY11" fmla="*/ 1113906 h 2302626"/>
              <a:gd name="connsiteX12" fmla="*/ 1537876 w 1699992"/>
              <a:gd name="connsiteY12" fmla="*/ 1072342 h 2302626"/>
              <a:gd name="connsiteX13" fmla="*/ 1662567 w 1699992"/>
              <a:gd name="connsiteY13" fmla="*/ 964277 h 2302626"/>
              <a:gd name="connsiteX14" fmla="*/ 1679193 w 1699992"/>
              <a:gd name="connsiteY14" fmla="*/ 906088 h 2302626"/>
              <a:gd name="connsiteX15" fmla="*/ 1695818 w 1699992"/>
              <a:gd name="connsiteY15" fmla="*/ 773084 h 2302626"/>
              <a:gd name="connsiteX16" fmla="*/ 1687506 w 1699992"/>
              <a:gd name="connsiteY16" fmla="*/ 640080 h 2302626"/>
              <a:gd name="connsiteX17" fmla="*/ 1679193 w 1699992"/>
              <a:gd name="connsiteY17" fmla="*/ 573578 h 2302626"/>
              <a:gd name="connsiteX18" fmla="*/ 1629316 w 1699992"/>
              <a:gd name="connsiteY18" fmla="*/ 274320 h 2302626"/>
              <a:gd name="connsiteX19" fmla="*/ 1587753 w 1699992"/>
              <a:gd name="connsiteY19" fmla="*/ 266008 h 2302626"/>
              <a:gd name="connsiteX20" fmla="*/ 814669 w 1699992"/>
              <a:gd name="connsiteY20" fmla="*/ 315884 h 2302626"/>
              <a:gd name="connsiteX21" fmla="*/ 698291 w 1699992"/>
              <a:gd name="connsiteY21" fmla="*/ 382386 h 2302626"/>
              <a:gd name="connsiteX22" fmla="*/ 673353 w 1699992"/>
              <a:gd name="connsiteY22" fmla="*/ 415637 h 2302626"/>
              <a:gd name="connsiteX23" fmla="*/ 640102 w 1699992"/>
              <a:gd name="connsiteY23" fmla="*/ 498764 h 2302626"/>
              <a:gd name="connsiteX24" fmla="*/ 606851 w 1699992"/>
              <a:gd name="connsiteY24" fmla="*/ 548640 h 2302626"/>
              <a:gd name="connsiteX25" fmla="*/ 590226 w 1699992"/>
              <a:gd name="connsiteY25" fmla="*/ 573578 h 2302626"/>
              <a:gd name="connsiteX26" fmla="*/ 532036 w 1699992"/>
              <a:gd name="connsiteY26" fmla="*/ 615142 h 2302626"/>
              <a:gd name="connsiteX27" fmla="*/ 465535 w 1699992"/>
              <a:gd name="connsiteY27" fmla="*/ 648393 h 2302626"/>
              <a:gd name="connsiteX28" fmla="*/ 349156 w 1699992"/>
              <a:gd name="connsiteY28" fmla="*/ 665018 h 2302626"/>
              <a:gd name="connsiteX29" fmla="*/ 307593 w 1699992"/>
              <a:gd name="connsiteY29" fmla="*/ 673331 h 2302626"/>
              <a:gd name="connsiteX30" fmla="*/ 216153 w 1699992"/>
              <a:gd name="connsiteY30" fmla="*/ 656706 h 2302626"/>
              <a:gd name="connsiteX31" fmla="*/ 141338 w 1699992"/>
              <a:gd name="connsiteY31" fmla="*/ 615142 h 2302626"/>
              <a:gd name="connsiteX32" fmla="*/ 108087 w 1699992"/>
              <a:gd name="connsiteY32" fmla="*/ 565266 h 2302626"/>
              <a:gd name="connsiteX33" fmla="*/ 91462 w 1699992"/>
              <a:gd name="connsiteY33" fmla="*/ 540328 h 2302626"/>
              <a:gd name="connsiteX34" fmla="*/ 66524 w 1699992"/>
              <a:gd name="connsiteY34" fmla="*/ 415637 h 2302626"/>
              <a:gd name="connsiteX35" fmla="*/ 58211 w 1699992"/>
              <a:gd name="connsiteY35" fmla="*/ 374073 h 2302626"/>
              <a:gd name="connsiteX36" fmla="*/ 33273 w 1699992"/>
              <a:gd name="connsiteY36" fmla="*/ 191193 h 2302626"/>
              <a:gd name="connsiteX37" fmla="*/ 24960 w 1699992"/>
              <a:gd name="connsiteY37" fmla="*/ 141317 h 2302626"/>
              <a:gd name="connsiteX38" fmla="*/ 16647 w 1699992"/>
              <a:gd name="connsiteY38" fmla="*/ 74815 h 2302626"/>
              <a:gd name="connsiteX39" fmla="*/ 8335 w 1699992"/>
              <a:gd name="connsiteY39" fmla="*/ 33251 h 2302626"/>
              <a:gd name="connsiteX40" fmla="*/ 22 w 1699992"/>
              <a:gd name="connsiteY40" fmla="*/ 0 h 2302626"/>
              <a:gd name="connsiteX0" fmla="*/ 648415 w 1699992"/>
              <a:gd name="connsiteY0" fmla="*/ 2302626 h 2302626"/>
              <a:gd name="connsiteX1" fmla="*/ 972611 w 1699992"/>
              <a:gd name="connsiteY1" fmla="*/ 2144684 h 2302626"/>
              <a:gd name="connsiteX2" fmla="*/ 997549 w 1699992"/>
              <a:gd name="connsiteY2" fmla="*/ 2136371 h 2302626"/>
              <a:gd name="connsiteX3" fmla="*/ 1064051 w 1699992"/>
              <a:gd name="connsiteY3" fmla="*/ 2111433 h 2302626"/>
              <a:gd name="connsiteX4" fmla="*/ 1122240 w 1699992"/>
              <a:gd name="connsiteY4" fmla="*/ 2094808 h 2302626"/>
              <a:gd name="connsiteX5" fmla="*/ 1271869 w 1699992"/>
              <a:gd name="connsiteY5" fmla="*/ 1995055 h 2302626"/>
              <a:gd name="connsiteX6" fmla="*/ 1321746 w 1699992"/>
              <a:gd name="connsiteY6" fmla="*/ 1870364 h 2302626"/>
              <a:gd name="connsiteX7" fmla="*/ 1338371 w 1699992"/>
              <a:gd name="connsiteY7" fmla="*/ 1820488 h 2302626"/>
              <a:gd name="connsiteX8" fmla="*/ 1354996 w 1699992"/>
              <a:gd name="connsiteY8" fmla="*/ 1712422 h 2302626"/>
              <a:gd name="connsiteX9" fmla="*/ 1388247 w 1699992"/>
              <a:gd name="connsiteY9" fmla="*/ 1188720 h 2302626"/>
              <a:gd name="connsiteX10" fmla="*/ 1438124 w 1699992"/>
              <a:gd name="connsiteY10" fmla="*/ 1113906 h 2302626"/>
              <a:gd name="connsiteX11" fmla="*/ 1537876 w 1699992"/>
              <a:gd name="connsiteY11" fmla="*/ 1072342 h 2302626"/>
              <a:gd name="connsiteX12" fmla="*/ 1662567 w 1699992"/>
              <a:gd name="connsiteY12" fmla="*/ 964277 h 2302626"/>
              <a:gd name="connsiteX13" fmla="*/ 1679193 w 1699992"/>
              <a:gd name="connsiteY13" fmla="*/ 906088 h 2302626"/>
              <a:gd name="connsiteX14" fmla="*/ 1695818 w 1699992"/>
              <a:gd name="connsiteY14" fmla="*/ 773084 h 2302626"/>
              <a:gd name="connsiteX15" fmla="*/ 1687506 w 1699992"/>
              <a:gd name="connsiteY15" fmla="*/ 640080 h 2302626"/>
              <a:gd name="connsiteX16" fmla="*/ 1679193 w 1699992"/>
              <a:gd name="connsiteY16" fmla="*/ 573578 h 2302626"/>
              <a:gd name="connsiteX17" fmla="*/ 1629316 w 1699992"/>
              <a:gd name="connsiteY17" fmla="*/ 274320 h 2302626"/>
              <a:gd name="connsiteX18" fmla="*/ 1587753 w 1699992"/>
              <a:gd name="connsiteY18" fmla="*/ 266008 h 2302626"/>
              <a:gd name="connsiteX19" fmla="*/ 814669 w 1699992"/>
              <a:gd name="connsiteY19" fmla="*/ 315884 h 2302626"/>
              <a:gd name="connsiteX20" fmla="*/ 698291 w 1699992"/>
              <a:gd name="connsiteY20" fmla="*/ 382386 h 2302626"/>
              <a:gd name="connsiteX21" fmla="*/ 673353 w 1699992"/>
              <a:gd name="connsiteY21" fmla="*/ 415637 h 2302626"/>
              <a:gd name="connsiteX22" fmla="*/ 640102 w 1699992"/>
              <a:gd name="connsiteY22" fmla="*/ 498764 h 2302626"/>
              <a:gd name="connsiteX23" fmla="*/ 606851 w 1699992"/>
              <a:gd name="connsiteY23" fmla="*/ 548640 h 2302626"/>
              <a:gd name="connsiteX24" fmla="*/ 590226 w 1699992"/>
              <a:gd name="connsiteY24" fmla="*/ 573578 h 2302626"/>
              <a:gd name="connsiteX25" fmla="*/ 532036 w 1699992"/>
              <a:gd name="connsiteY25" fmla="*/ 615142 h 2302626"/>
              <a:gd name="connsiteX26" fmla="*/ 465535 w 1699992"/>
              <a:gd name="connsiteY26" fmla="*/ 648393 h 2302626"/>
              <a:gd name="connsiteX27" fmla="*/ 349156 w 1699992"/>
              <a:gd name="connsiteY27" fmla="*/ 665018 h 2302626"/>
              <a:gd name="connsiteX28" fmla="*/ 307593 w 1699992"/>
              <a:gd name="connsiteY28" fmla="*/ 673331 h 2302626"/>
              <a:gd name="connsiteX29" fmla="*/ 216153 w 1699992"/>
              <a:gd name="connsiteY29" fmla="*/ 656706 h 2302626"/>
              <a:gd name="connsiteX30" fmla="*/ 141338 w 1699992"/>
              <a:gd name="connsiteY30" fmla="*/ 615142 h 2302626"/>
              <a:gd name="connsiteX31" fmla="*/ 108087 w 1699992"/>
              <a:gd name="connsiteY31" fmla="*/ 565266 h 2302626"/>
              <a:gd name="connsiteX32" fmla="*/ 91462 w 1699992"/>
              <a:gd name="connsiteY32" fmla="*/ 540328 h 2302626"/>
              <a:gd name="connsiteX33" fmla="*/ 66524 w 1699992"/>
              <a:gd name="connsiteY33" fmla="*/ 415637 h 2302626"/>
              <a:gd name="connsiteX34" fmla="*/ 58211 w 1699992"/>
              <a:gd name="connsiteY34" fmla="*/ 374073 h 2302626"/>
              <a:gd name="connsiteX35" fmla="*/ 33273 w 1699992"/>
              <a:gd name="connsiteY35" fmla="*/ 191193 h 2302626"/>
              <a:gd name="connsiteX36" fmla="*/ 24960 w 1699992"/>
              <a:gd name="connsiteY36" fmla="*/ 141317 h 2302626"/>
              <a:gd name="connsiteX37" fmla="*/ 16647 w 1699992"/>
              <a:gd name="connsiteY37" fmla="*/ 74815 h 2302626"/>
              <a:gd name="connsiteX38" fmla="*/ 8335 w 1699992"/>
              <a:gd name="connsiteY38" fmla="*/ 33251 h 2302626"/>
              <a:gd name="connsiteX39" fmla="*/ 22 w 1699992"/>
              <a:gd name="connsiteY39" fmla="*/ 0 h 2302626"/>
              <a:gd name="connsiteX0" fmla="*/ 648415 w 1699992"/>
              <a:gd name="connsiteY0" fmla="*/ 2302626 h 2302626"/>
              <a:gd name="connsiteX1" fmla="*/ 972611 w 1699992"/>
              <a:gd name="connsiteY1" fmla="*/ 2144684 h 2302626"/>
              <a:gd name="connsiteX2" fmla="*/ 1064051 w 1699992"/>
              <a:gd name="connsiteY2" fmla="*/ 2111433 h 2302626"/>
              <a:gd name="connsiteX3" fmla="*/ 1122240 w 1699992"/>
              <a:gd name="connsiteY3" fmla="*/ 2094808 h 2302626"/>
              <a:gd name="connsiteX4" fmla="*/ 1271869 w 1699992"/>
              <a:gd name="connsiteY4" fmla="*/ 1995055 h 2302626"/>
              <a:gd name="connsiteX5" fmla="*/ 1321746 w 1699992"/>
              <a:gd name="connsiteY5" fmla="*/ 1870364 h 2302626"/>
              <a:gd name="connsiteX6" fmla="*/ 1338371 w 1699992"/>
              <a:gd name="connsiteY6" fmla="*/ 1820488 h 2302626"/>
              <a:gd name="connsiteX7" fmla="*/ 1354996 w 1699992"/>
              <a:gd name="connsiteY7" fmla="*/ 1712422 h 2302626"/>
              <a:gd name="connsiteX8" fmla="*/ 1388247 w 1699992"/>
              <a:gd name="connsiteY8" fmla="*/ 1188720 h 2302626"/>
              <a:gd name="connsiteX9" fmla="*/ 1438124 w 1699992"/>
              <a:gd name="connsiteY9" fmla="*/ 1113906 h 2302626"/>
              <a:gd name="connsiteX10" fmla="*/ 1537876 w 1699992"/>
              <a:gd name="connsiteY10" fmla="*/ 1072342 h 2302626"/>
              <a:gd name="connsiteX11" fmla="*/ 1662567 w 1699992"/>
              <a:gd name="connsiteY11" fmla="*/ 964277 h 2302626"/>
              <a:gd name="connsiteX12" fmla="*/ 1679193 w 1699992"/>
              <a:gd name="connsiteY12" fmla="*/ 906088 h 2302626"/>
              <a:gd name="connsiteX13" fmla="*/ 1695818 w 1699992"/>
              <a:gd name="connsiteY13" fmla="*/ 773084 h 2302626"/>
              <a:gd name="connsiteX14" fmla="*/ 1687506 w 1699992"/>
              <a:gd name="connsiteY14" fmla="*/ 640080 h 2302626"/>
              <a:gd name="connsiteX15" fmla="*/ 1679193 w 1699992"/>
              <a:gd name="connsiteY15" fmla="*/ 573578 h 2302626"/>
              <a:gd name="connsiteX16" fmla="*/ 1629316 w 1699992"/>
              <a:gd name="connsiteY16" fmla="*/ 274320 h 2302626"/>
              <a:gd name="connsiteX17" fmla="*/ 1587753 w 1699992"/>
              <a:gd name="connsiteY17" fmla="*/ 266008 h 2302626"/>
              <a:gd name="connsiteX18" fmla="*/ 814669 w 1699992"/>
              <a:gd name="connsiteY18" fmla="*/ 315884 h 2302626"/>
              <a:gd name="connsiteX19" fmla="*/ 698291 w 1699992"/>
              <a:gd name="connsiteY19" fmla="*/ 382386 h 2302626"/>
              <a:gd name="connsiteX20" fmla="*/ 673353 w 1699992"/>
              <a:gd name="connsiteY20" fmla="*/ 415637 h 2302626"/>
              <a:gd name="connsiteX21" fmla="*/ 640102 w 1699992"/>
              <a:gd name="connsiteY21" fmla="*/ 498764 h 2302626"/>
              <a:gd name="connsiteX22" fmla="*/ 606851 w 1699992"/>
              <a:gd name="connsiteY22" fmla="*/ 548640 h 2302626"/>
              <a:gd name="connsiteX23" fmla="*/ 590226 w 1699992"/>
              <a:gd name="connsiteY23" fmla="*/ 573578 h 2302626"/>
              <a:gd name="connsiteX24" fmla="*/ 532036 w 1699992"/>
              <a:gd name="connsiteY24" fmla="*/ 615142 h 2302626"/>
              <a:gd name="connsiteX25" fmla="*/ 465535 w 1699992"/>
              <a:gd name="connsiteY25" fmla="*/ 648393 h 2302626"/>
              <a:gd name="connsiteX26" fmla="*/ 349156 w 1699992"/>
              <a:gd name="connsiteY26" fmla="*/ 665018 h 2302626"/>
              <a:gd name="connsiteX27" fmla="*/ 307593 w 1699992"/>
              <a:gd name="connsiteY27" fmla="*/ 673331 h 2302626"/>
              <a:gd name="connsiteX28" fmla="*/ 216153 w 1699992"/>
              <a:gd name="connsiteY28" fmla="*/ 656706 h 2302626"/>
              <a:gd name="connsiteX29" fmla="*/ 141338 w 1699992"/>
              <a:gd name="connsiteY29" fmla="*/ 615142 h 2302626"/>
              <a:gd name="connsiteX30" fmla="*/ 108087 w 1699992"/>
              <a:gd name="connsiteY30" fmla="*/ 565266 h 2302626"/>
              <a:gd name="connsiteX31" fmla="*/ 91462 w 1699992"/>
              <a:gd name="connsiteY31" fmla="*/ 540328 h 2302626"/>
              <a:gd name="connsiteX32" fmla="*/ 66524 w 1699992"/>
              <a:gd name="connsiteY32" fmla="*/ 415637 h 2302626"/>
              <a:gd name="connsiteX33" fmla="*/ 58211 w 1699992"/>
              <a:gd name="connsiteY33" fmla="*/ 374073 h 2302626"/>
              <a:gd name="connsiteX34" fmla="*/ 33273 w 1699992"/>
              <a:gd name="connsiteY34" fmla="*/ 191193 h 2302626"/>
              <a:gd name="connsiteX35" fmla="*/ 24960 w 1699992"/>
              <a:gd name="connsiteY35" fmla="*/ 141317 h 2302626"/>
              <a:gd name="connsiteX36" fmla="*/ 16647 w 1699992"/>
              <a:gd name="connsiteY36" fmla="*/ 74815 h 2302626"/>
              <a:gd name="connsiteX37" fmla="*/ 8335 w 1699992"/>
              <a:gd name="connsiteY37" fmla="*/ 33251 h 2302626"/>
              <a:gd name="connsiteX38" fmla="*/ 22 w 1699992"/>
              <a:gd name="connsiteY38" fmla="*/ 0 h 2302626"/>
              <a:gd name="connsiteX0" fmla="*/ 648415 w 1699992"/>
              <a:gd name="connsiteY0" fmla="*/ 2302626 h 2302626"/>
              <a:gd name="connsiteX1" fmla="*/ 1064051 w 1699992"/>
              <a:gd name="connsiteY1" fmla="*/ 2111433 h 2302626"/>
              <a:gd name="connsiteX2" fmla="*/ 1122240 w 1699992"/>
              <a:gd name="connsiteY2" fmla="*/ 2094808 h 2302626"/>
              <a:gd name="connsiteX3" fmla="*/ 1271869 w 1699992"/>
              <a:gd name="connsiteY3" fmla="*/ 1995055 h 2302626"/>
              <a:gd name="connsiteX4" fmla="*/ 1321746 w 1699992"/>
              <a:gd name="connsiteY4" fmla="*/ 1870364 h 2302626"/>
              <a:gd name="connsiteX5" fmla="*/ 1338371 w 1699992"/>
              <a:gd name="connsiteY5" fmla="*/ 1820488 h 2302626"/>
              <a:gd name="connsiteX6" fmla="*/ 1354996 w 1699992"/>
              <a:gd name="connsiteY6" fmla="*/ 1712422 h 2302626"/>
              <a:gd name="connsiteX7" fmla="*/ 1388247 w 1699992"/>
              <a:gd name="connsiteY7" fmla="*/ 1188720 h 2302626"/>
              <a:gd name="connsiteX8" fmla="*/ 1438124 w 1699992"/>
              <a:gd name="connsiteY8" fmla="*/ 1113906 h 2302626"/>
              <a:gd name="connsiteX9" fmla="*/ 1537876 w 1699992"/>
              <a:gd name="connsiteY9" fmla="*/ 1072342 h 2302626"/>
              <a:gd name="connsiteX10" fmla="*/ 1662567 w 1699992"/>
              <a:gd name="connsiteY10" fmla="*/ 964277 h 2302626"/>
              <a:gd name="connsiteX11" fmla="*/ 1679193 w 1699992"/>
              <a:gd name="connsiteY11" fmla="*/ 906088 h 2302626"/>
              <a:gd name="connsiteX12" fmla="*/ 1695818 w 1699992"/>
              <a:gd name="connsiteY12" fmla="*/ 773084 h 2302626"/>
              <a:gd name="connsiteX13" fmla="*/ 1687506 w 1699992"/>
              <a:gd name="connsiteY13" fmla="*/ 640080 h 2302626"/>
              <a:gd name="connsiteX14" fmla="*/ 1679193 w 1699992"/>
              <a:gd name="connsiteY14" fmla="*/ 573578 h 2302626"/>
              <a:gd name="connsiteX15" fmla="*/ 1629316 w 1699992"/>
              <a:gd name="connsiteY15" fmla="*/ 274320 h 2302626"/>
              <a:gd name="connsiteX16" fmla="*/ 1587753 w 1699992"/>
              <a:gd name="connsiteY16" fmla="*/ 266008 h 2302626"/>
              <a:gd name="connsiteX17" fmla="*/ 814669 w 1699992"/>
              <a:gd name="connsiteY17" fmla="*/ 315884 h 2302626"/>
              <a:gd name="connsiteX18" fmla="*/ 698291 w 1699992"/>
              <a:gd name="connsiteY18" fmla="*/ 382386 h 2302626"/>
              <a:gd name="connsiteX19" fmla="*/ 673353 w 1699992"/>
              <a:gd name="connsiteY19" fmla="*/ 415637 h 2302626"/>
              <a:gd name="connsiteX20" fmla="*/ 640102 w 1699992"/>
              <a:gd name="connsiteY20" fmla="*/ 498764 h 2302626"/>
              <a:gd name="connsiteX21" fmla="*/ 606851 w 1699992"/>
              <a:gd name="connsiteY21" fmla="*/ 548640 h 2302626"/>
              <a:gd name="connsiteX22" fmla="*/ 590226 w 1699992"/>
              <a:gd name="connsiteY22" fmla="*/ 573578 h 2302626"/>
              <a:gd name="connsiteX23" fmla="*/ 532036 w 1699992"/>
              <a:gd name="connsiteY23" fmla="*/ 615142 h 2302626"/>
              <a:gd name="connsiteX24" fmla="*/ 465535 w 1699992"/>
              <a:gd name="connsiteY24" fmla="*/ 648393 h 2302626"/>
              <a:gd name="connsiteX25" fmla="*/ 349156 w 1699992"/>
              <a:gd name="connsiteY25" fmla="*/ 665018 h 2302626"/>
              <a:gd name="connsiteX26" fmla="*/ 307593 w 1699992"/>
              <a:gd name="connsiteY26" fmla="*/ 673331 h 2302626"/>
              <a:gd name="connsiteX27" fmla="*/ 216153 w 1699992"/>
              <a:gd name="connsiteY27" fmla="*/ 656706 h 2302626"/>
              <a:gd name="connsiteX28" fmla="*/ 141338 w 1699992"/>
              <a:gd name="connsiteY28" fmla="*/ 615142 h 2302626"/>
              <a:gd name="connsiteX29" fmla="*/ 108087 w 1699992"/>
              <a:gd name="connsiteY29" fmla="*/ 565266 h 2302626"/>
              <a:gd name="connsiteX30" fmla="*/ 91462 w 1699992"/>
              <a:gd name="connsiteY30" fmla="*/ 540328 h 2302626"/>
              <a:gd name="connsiteX31" fmla="*/ 66524 w 1699992"/>
              <a:gd name="connsiteY31" fmla="*/ 415637 h 2302626"/>
              <a:gd name="connsiteX32" fmla="*/ 58211 w 1699992"/>
              <a:gd name="connsiteY32" fmla="*/ 374073 h 2302626"/>
              <a:gd name="connsiteX33" fmla="*/ 33273 w 1699992"/>
              <a:gd name="connsiteY33" fmla="*/ 191193 h 2302626"/>
              <a:gd name="connsiteX34" fmla="*/ 24960 w 1699992"/>
              <a:gd name="connsiteY34" fmla="*/ 141317 h 2302626"/>
              <a:gd name="connsiteX35" fmla="*/ 16647 w 1699992"/>
              <a:gd name="connsiteY35" fmla="*/ 74815 h 2302626"/>
              <a:gd name="connsiteX36" fmla="*/ 8335 w 1699992"/>
              <a:gd name="connsiteY36" fmla="*/ 33251 h 2302626"/>
              <a:gd name="connsiteX37" fmla="*/ 22 w 1699992"/>
              <a:gd name="connsiteY37" fmla="*/ 0 h 2302626"/>
              <a:gd name="connsiteX0" fmla="*/ 648415 w 1699992"/>
              <a:gd name="connsiteY0" fmla="*/ 2302626 h 2302626"/>
              <a:gd name="connsiteX1" fmla="*/ 1122240 w 1699992"/>
              <a:gd name="connsiteY1" fmla="*/ 2094808 h 2302626"/>
              <a:gd name="connsiteX2" fmla="*/ 1271869 w 1699992"/>
              <a:gd name="connsiteY2" fmla="*/ 1995055 h 2302626"/>
              <a:gd name="connsiteX3" fmla="*/ 1321746 w 1699992"/>
              <a:gd name="connsiteY3" fmla="*/ 1870364 h 2302626"/>
              <a:gd name="connsiteX4" fmla="*/ 1338371 w 1699992"/>
              <a:gd name="connsiteY4" fmla="*/ 1820488 h 2302626"/>
              <a:gd name="connsiteX5" fmla="*/ 1354996 w 1699992"/>
              <a:gd name="connsiteY5" fmla="*/ 1712422 h 2302626"/>
              <a:gd name="connsiteX6" fmla="*/ 1388247 w 1699992"/>
              <a:gd name="connsiteY6" fmla="*/ 1188720 h 2302626"/>
              <a:gd name="connsiteX7" fmla="*/ 1438124 w 1699992"/>
              <a:gd name="connsiteY7" fmla="*/ 1113906 h 2302626"/>
              <a:gd name="connsiteX8" fmla="*/ 1537876 w 1699992"/>
              <a:gd name="connsiteY8" fmla="*/ 1072342 h 2302626"/>
              <a:gd name="connsiteX9" fmla="*/ 1662567 w 1699992"/>
              <a:gd name="connsiteY9" fmla="*/ 964277 h 2302626"/>
              <a:gd name="connsiteX10" fmla="*/ 1679193 w 1699992"/>
              <a:gd name="connsiteY10" fmla="*/ 906088 h 2302626"/>
              <a:gd name="connsiteX11" fmla="*/ 1695818 w 1699992"/>
              <a:gd name="connsiteY11" fmla="*/ 773084 h 2302626"/>
              <a:gd name="connsiteX12" fmla="*/ 1687506 w 1699992"/>
              <a:gd name="connsiteY12" fmla="*/ 640080 h 2302626"/>
              <a:gd name="connsiteX13" fmla="*/ 1679193 w 1699992"/>
              <a:gd name="connsiteY13" fmla="*/ 573578 h 2302626"/>
              <a:gd name="connsiteX14" fmla="*/ 1629316 w 1699992"/>
              <a:gd name="connsiteY14" fmla="*/ 274320 h 2302626"/>
              <a:gd name="connsiteX15" fmla="*/ 1587753 w 1699992"/>
              <a:gd name="connsiteY15" fmla="*/ 266008 h 2302626"/>
              <a:gd name="connsiteX16" fmla="*/ 814669 w 1699992"/>
              <a:gd name="connsiteY16" fmla="*/ 315884 h 2302626"/>
              <a:gd name="connsiteX17" fmla="*/ 698291 w 1699992"/>
              <a:gd name="connsiteY17" fmla="*/ 382386 h 2302626"/>
              <a:gd name="connsiteX18" fmla="*/ 673353 w 1699992"/>
              <a:gd name="connsiteY18" fmla="*/ 415637 h 2302626"/>
              <a:gd name="connsiteX19" fmla="*/ 640102 w 1699992"/>
              <a:gd name="connsiteY19" fmla="*/ 498764 h 2302626"/>
              <a:gd name="connsiteX20" fmla="*/ 606851 w 1699992"/>
              <a:gd name="connsiteY20" fmla="*/ 548640 h 2302626"/>
              <a:gd name="connsiteX21" fmla="*/ 590226 w 1699992"/>
              <a:gd name="connsiteY21" fmla="*/ 573578 h 2302626"/>
              <a:gd name="connsiteX22" fmla="*/ 532036 w 1699992"/>
              <a:gd name="connsiteY22" fmla="*/ 615142 h 2302626"/>
              <a:gd name="connsiteX23" fmla="*/ 465535 w 1699992"/>
              <a:gd name="connsiteY23" fmla="*/ 648393 h 2302626"/>
              <a:gd name="connsiteX24" fmla="*/ 349156 w 1699992"/>
              <a:gd name="connsiteY24" fmla="*/ 665018 h 2302626"/>
              <a:gd name="connsiteX25" fmla="*/ 307593 w 1699992"/>
              <a:gd name="connsiteY25" fmla="*/ 673331 h 2302626"/>
              <a:gd name="connsiteX26" fmla="*/ 216153 w 1699992"/>
              <a:gd name="connsiteY26" fmla="*/ 656706 h 2302626"/>
              <a:gd name="connsiteX27" fmla="*/ 141338 w 1699992"/>
              <a:gd name="connsiteY27" fmla="*/ 615142 h 2302626"/>
              <a:gd name="connsiteX28" fmla="*/ 108087 w 1699992"/>
              <a:gd name="connsiteY28" fmla="*/ 565266 h 2302626"/>
              <a:gd name="connsiteX29" fmla="*/ 91462 w 1699992"/>
              <a:gd name="connsiteY29" fmla="*/ 540328 h 2302626"/>
              <a:gd name="connsiteX30" fmla="*/ 66524 w 1699992"/>
              <a:gd name="connsiteY30" fmla="*/ 415637 h 2302626"/>
              <a:gd name="connsiteX31" fmla="*/ 58211 w 1699992"/>
              <a:gd name="connsiteY31" fmla="*/ 374073 h 2302626"/>
              <a:gd name="connsiteX32" fmla="*/ 33273 w 1699992"/>
              <a:gd name="connsiteY32" fmla="*/ 191193 h 2302626"/>
              <a:gd name="connsiteX33" fmla="*/ 24960 w 1699992"/>
              <a:gd name="connsiteY33" fmla="*/ 141317 h 2302626"/>
              <a:gd name="connsiteX34" fmla="*/ 16647 w 1699992"/>
              <a:gd name="connsiteY34" fmla="*/ 74815 h 2302626"/>
              <a:gd name="connsiteX35" fmla="*/ 8335 w 1699992"/>
              <a:gd name="connsiteY35" fmla="*/ 33251 h 2302626"/>
              <a:gd name="connsiteX36" fmla="*/ 22 w 1699992"/>
              <a:gd name="connsiteY36" fmla="*/ 0 h 2302626"/>
              <a:gd name="connsiteX0" fmla="*/ 648415 w 1699992"/>
              <a:gd name="connsiteY0" fmla="*/ 2302626 h 2302626"/>
              <a:gd name="connsiteX1" fmla="*/ 1122240 w 1699992"/>
              <a:gd name="connsiteY1" fmla="*/ 2094808 h 2302626"/>
              <a:gd name="connsiteX2" fmla="*/ 1321746 w 1699992"/>
              <a:gd name="connsiteY2" fmla="*/ 1870364 h 2302626"/>
              <a:gd name="connsiteX3" fmla="*/ 1338371 w 1699992"/>
              <a:gd name="connsiteY3" fmla="*/ 1820488 h 2302626"/>
              <a:gd name="connsiteX4" fmla="*/ 1354996 w 1699992"/>
              <a:gd name="connsiteY4" fmla="*/ 1712422 h 2302626"/>
              <a:gd name="connsiteX5" fmla="*/ 1388247 w 1699992"/>
              <a:gd name="connsiteY5" fmla="*/ 1188720 h 2302626"/>
              <a:gd name="connsiteX6" fmla="*/ 1438124 w 1699992"/>
              <a:gd name="connsiteY6" fmla="*/ 1113906 h 2302626"/>
              <a:gd name="connsiteX7" fmla="*/ 1537876 w 1699992"/>
              <a:gd name="connsiteY7" fmla="*/ 1072342 h 2302626"/>
              <a:gd name="connsiteX8" fmla="*/ 1662567 w 1699992"/>
              <a:gd name="connsiteY8" fmla="*/ 964277 h 2302626"/>
              <a:gd name="connsiteX9" fmla="*/ 1679193 w 1699992"/>
              <a:gd name="connsiteY9" fmla="*/ 906088 h 2302626"/>
              <a:gd name="connsiteX10" fmla="*/ 1695818 w 1699992"/>
              <a:gd name="connsiteY10" fmla="*/ 773084 h 2302626"/>
              <a:gd name="connsiteX11" fmla="*/ 1687506 w 1699992"/>
              <a:gd name="connsiteY11" fmla="*/ 640080 h 2302626"/>
              <a:gd name="connsiteX12" fmla="*/ 1679193 w 1699992"/>
              <a:gd name="connsiteY12" fmla="*/ 573578 h 2302626"/>
              <a:gd name="connsiteX13" fmla="*/ 1629316 w 1699992"/>
              <a:gd name="connsiteY13" fmla="*/ 274320 h 2302626"/>
              <a:gd name="connsiteX14" fmla="*/ 1587753 w 1699992"/>
              <a:gd name="connsiteY14" fmla="*/ 266008 h 2302626"/>
              <a:gd name="connsiteX15" fmla="*/ 814669 w 1699992"/>
              <a:gd name="connsiteY15" fmla="*/ 315884 h 2302626"/>
              <a:gd name="connsiteX16" fmla="*/ 698291 w 1699992"/>
              <a:gd name="connsiteY16" fmla="*/ 382386 h 2302626"/>
              <a:gd name="connsiteX17" fmla="*/ 673353 w 1699992"/>
              <a:gd name="connsiteY17" fmla="*/ 415637 h 2302626"/>
              <a:gd name="connsiteX18" fmla="*/ 640102 w 1699992"/>
              <a:gd name="connsiteY18" fmla="*/ 498764 h 2302626"/>
              <a:gd name="connsiteX19" fmla="*/ 606851 w 1699992"/>
              <a:gd name="connsiteY19" fmla="*/ 548640 h 2302626"/>
              <a:gd name="connsiteX20" fmla="*/ 590226 w 1699992"/>
              <a:gd name="connsiteY20" fmla="*/ 573578 h 2302626"/>
              <a:gd name="connsiteX21" fmla="*/ 532036 w 1699992"/>
              <a:gd name="connsiteY21" fmla="*/ 615142 h 2302626"/>
              <a:gd name="connsiteX22" fmla="*/ 465535 w 1699992"/>
              <a:gd name="connsiteY22" fmla="*/ 648393 h 2302626"/>
              <a:gd name="connsiteX23" fmla="*/ 349156 w 1699992"/>
              <a:gd name="connsiteY23" fmla="*/ 665018 h 2302626"/>
              <a:gd name="connsiteX24" fmla="*/ 307593 w 1699992"/>
              <a:gd name="connsiteY24" fmla="*/ 673331 h 2302626"/>
              <a:gd name="connsiteX25" fmla="*/ 216153 w 1699992"/>
              <a:gd name="connsiteY25" fmla="*/ 656706 h 2302626"/>
              <a:gd name="connsiteX26" fmla="*/ 141338 w 1699992"/>
              <a:gd name="connsiteY26" fmla="*/ 615142 h 2302626"/>
              <a:gd name="connsiteX27" fmla="*/ 108087 w 1699992"/>
              <a:gd name="connsiteY27" fmla="*/ 565266 h 2302626"/>
              <a:gd name="connsiteX28" fmla="*/ 91462 w 1699992"/>
              <a:gd name="connsiteY28" fmla="*/ 540328 h 2302626"/>
              <a:gd name="connsiteX29" fmla="*/ 66524 w 1699992"/>
              <a:gd name="connsiteY29" fmla="*/ 415637 h 2302626"/>
              <a:gd name="connsiteX30" fmla="*/ 58211 w 1699992"/>
              <a:gd name="connsiteY30" fmla="*/ 374073 h 2302626"/>
              <a:gd name="connsiteX31" fmla="*/ 33273 w 1699992"/>
              <a:gd name="connsiteY31" fmla="*/ 191193 h 2302626"/>
              <a:gd name="connsiteX32" fmla="*/ 24960 w 1699992"/>
              <a:gd name="connsiteY32" fmla="*/ 141317 h 2302626"/>
              <a:gd name="connsiteX33" fmla="*/ 16647 w 1699992"/>
              <a:gd name="connsiteY33" fmla="*/ 74815 h 2302626"/>
              <a:gd name="connsiteX34" fmla="*/ 8335 w 1699992"/>
              <a:gd name="connsiteY34" fmla="*/ 33251 h 2302626"/>
              <a:gd name="connsiteX35" fmla="*/ 22 w 1699992"/>
              <a:gd name="connsiteY35"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54996 w 1699992"/>
              <a:gd name="connsiteY3" fmla="*/ 1712422 h 2302626"/>
              <a:gd name="connsiteX4" fmla="*/ 1388247 w 1699992"/>
              <a:gd name="connsiteY4" fmla="*/ 1188720 h 2302626"/>
              <a:gd name="connsiteX5" fmla="*/ 1438124 w 1699992"/>
              <a:gd name="connsiteY5" fmla="*/ 1113906 h 2302626"/>
              <a:gd name="connsiteX6" fmla="*/ 1537876 w 1699992"/>
              <a:gd name="connsiteY6" fmla="*/ 1072342 h 2302626"/>
              <a:gd name="connsiteX7" fmla="*/ 1662567 w 1699992"/>
              <a:gd name="connsiteY7" fmla="*/ 964277 h 2302626"/>
              <a:gd name="connsiteX8" fmla="*/ 1679193 w 1699992"/>
              <a:gd name="connsiteY8" fmla="*/ 906088 h 2302626"/>
              <a:gd name="connsiteX9" fmla="*/ 1695818 w 1699992"/>
              <a:gd name="connsiteY9" fmla="*/ 773084 h 2302626"/>
              <a:gd name="connsiteX10" fmla="*/ 1687506 w 1699992"/>
              <a:gd name="connsiteY10" fmla="*/ 640080 h 2302626"/>
              <a:gd name="connsiteX11" fmla="*/ 1679193 w 1699992"/>
              <a:gd name="connsiteY11" fmla="*/ 573578 h 2302626"/>
              <a:gd name="connsiteX12" fmla="*/ 1629316 w 1699992"/>
              <a:gd name="connsiteY12" fmla="*/ 274320 h 2302626"/>
              <a:gd name="connsiteX13" fmla="*/ 1587753 w 1699992"/>
              <a:gd name="connsiteY13" fmla="*/ 266008 h 2302626"/>
              <a:gd name="connsiteX14" fmla="*/ 814669 w 1699992"/>
              <a:gd name="connsiteY14" fmla="*/ 315884 h 2302626"/>
              <a:gd name="connsiteX15" fmla="*/ 698291 w 1699992"/>
              <a:gd name="connsiteY15" fmla="*/ 382386 h 2302626"/>
              <a:gd name="connsiteX16" fmla="*/ 673353 w 1699992"/>
              <a:gd name="connsiteY16" fmla="*/ 415637 h 2302626"/>
              <a:gd name="connsiteX17" fmla="*/ 640102 w 1699992"/>
              <a:gd name="connsiteY17" fmla="*/ 498764 h 2302626"/>
              <a:gd name="connsiteX18" fmla="*/ 606851 w 1699992"/>
              <a:gd name="connsiteY18" fmla="*/ 548640 h 2302626"/>
              <a:gd name="connsiteX19" fmla="*/ 590226 w 1699992"/>
              <a:gd name="connsiteY19" fmla="*/ 573578 h 2302626"/>
              <a:gd name="connsiteX20" fmla="*/ 532036 w 1699992"/>
              <a:gd name="connsiteY20" fmla="*/ 615142 h 2302626"/>
              <a:gd name="connsiteX21" fmla="*/ 465535 w 1699992"/>
              <a:gd name="connsiteY21" fmla="*/ 648393 h 2302626"/>
              <a:gd name="connsiteX22" fmla="*/ 349156 w 1699992"/>
              <a:gd name="connsiteY22" fmla="*/ 665018 h 2302626"/>
              <a:gd name="connsiteX23" fmla="*/ 307593 w 1699992"/>
              <a:gd name="connsiteY23" fmla="*/ 673331 h 2302626"/>
              <a:gd name="connsiteX24" fmla="*/ 216153 w 1699992"/>
              <a:gd name="connsiteY24" fmla="*/ 656706 h 2302626"/>
              <a:gd name="connsiteX25" fmla="*/ 141338 w 1699992"/>
              <a:gd name="connsiteY25" fmla="*/ 615142 h 2302626"/>
              <a:gd name="connsiteX26" fmla="*/ 108087 w 1699992"/>
              <a:gd name="connsiteY26" fmla="*/ 565266 h 2302626"/>
              <a:gd name="connsiteX27" fmla="*/ 91462 w 1699992"/>
              <a:gd name="connsiteY27" fmla="*/ 540328 h 2302626"/>
              <a:gd name="connsiteX28" fmla="*/ 66524 w 1699992"/>
              <a:gd name="connsiteY28" fmla="*/ 415637 h 2302626"/>
              <a:gd name="connsiteX29" fmla="*/ 58211 w 1699992"/>
              <a:gd name="connsiteY29" fmla="*/ 374073 h 2302626"/>
              <a:gd name="connsiteX30" fmla="*/ 33273 w 1699992"/>
              <a:gd name="connsiteY30" fmla="*/ 191193 h 2302626"/>
              <a:gd name="connsiteX31" fmla="*/ 24960 w 1699992"/>
              <a:gd name="connsiteY31" fmla="*/ 141317 h 2302626"/>
              <a:gd name="connsiteX32" fmla="*/ 16647 w 1699992"/>
              <a:gd name="connsiteY32" fmla="*/ 74815 h 2302626"/>
              <a:gd name="connsiteX33" fmla="*/ 8335 w 1699992"/>
              <a:gd name="connsiteY33" fmla="*/ 33251 h 2302626"/>
              <a:gd name="connsiteX34" fmla="*/ 22 w 1699992"/>
              <a:gd name="connsiteY34"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88247 w 1699992"/>
              <a:gd name="connsiteY3" fmla="*/ 1188720 h 2302626"/>
              <a:gd name="connsiteX4" fmla="*/ 1438124 w 1699992"/>
              <a:gd name="connsiteY4" fmla="*/ 1113906 h 2302626"/>
              <a:gd name="connsiteX5" fmla="*/ 1537876 w 1699992"/>
              <a:gd name="connsiteY5" fmla="*/ 1072342 h 2302626"/>
              <a:gd name="connsiteX6" fmla="*/ 1662567 w 1699992"/>
              <a:gd name="connsiteY6" fmla="*/ 964277 h 2302626"/>
              <a:gd name="connsiteX7" fmla="*/ 1679193 w 1699992"/>
              <a:gd name="connsiteY7" fmla="*/ 906088 h 2302626"/>
              <a:gd name="connsiteX8" fmla="*/ 1695818 w 1699992"/>
              <a:gd name="connsiteY8" fmla="*/ 773084 h 2302626"/>
              <a:gd name="connsiteX9" fmla="*/ 1687506 w 1699992"/>
              <a:gd name="connsiteY9" fmla="*/ 640080 h 2302626"/>
              <a:gd name="connsiteX10" fmla="*/ 1679193 w 1699992"/>
              <a:gd name="connsiteY10" fmla="*/ 573578 h 2302626"/>
              <a:gd name="connsiteX11" fmla="*/ 1629316 w 1699992"/>
              <a:gd name="connsiteY11" fmla="*/ 274320 h 2302626"/>
              <a:gd name="connsiteX12" fmla="*/ 1587753 w 1699992"/>
              <a:gd name="connsiteY12" fmla="*/ 266008 h 2302626"/>
              <a:gd name="connsiteX13" fmla="*/ 814669 w 1699992"/>
              <a:gd name="connsiteY13" fmla="*/ 315884 h 2302626"/>
              <a:gd name="connsiteX14" fmla="*/ 698291 w 1699992"/>
              <a:gd name="connsiteY14" fmla="*/ 382386 h 2302626"/>
              <a:gd name="connsiteX15" fmla="*/ 673353 w 1699992"/>
              <a:gd name="connsiteY15" fmla="*/ 415637 h 2302626"/>
              <a:gd name="connsiteX16" fmla="*/ 640102 w 1699992"/>
              <a:gd name="connsiteY16" fmla="*/ 498764 h 2302626"/>
              <a:gd name="connsiteX17" fmla="*/ 606851 w 1699992"/>
              <a:gd name="connsiteY17" fmla="*/ 548640 h 2302626"/>
              <a:gd name="connsiteX18" fmla="*/ 590226 w 1699992"/>
              <a:gd name="connsiteY18" fmla="*/ 573578 h 2302626"/>
              <a:gd name="connsiteX19" fmla="*/ 532036 w 1699992"/>
              <a:gd name="connsiteY19" fmla="*/ 615142 h 2302626"/>
              <a:gd name="connsiteX20" fmla="*/ 465535 w 1699992"/>
              <a:gd name="connsiteY20" fmla="*/ 648393 h 2302626"/>
              <a:gd name="connsiteX21" fmla="*/ 349156 w 1699992"/>
              <a:gd name="connsiteY21" fmla="*/ 665018 h 2302626"/>
              <a:gd name="connsiteX22" fmla="*/ 307593 w 1699992"/>
              <a:gd name="connsiteY22" fmla="*/ 673331 h 2302626"/>
              <a:gd name="connsiteX23" fmla="*/ 216153 w 1699992"/>
              <a:gd name="connsiteY23" fmla="*/ 656706 h 2302626"/>
              <a:gd name="connsiteX24" fmla="*/ 141338 w 1699992"/>
              <a:gd name="connsiteY24" fmla="*/ 615142 h 2302626"/>
              <a:gd name="connsiteX25" fmla="*/ 108087 w 1699992"/>
              <a:gd name="connsiteY25" fmla="*/ 565266 h 2302626"/>
              <a:gd name="connsiteX26" fmla="*/ 91462 w 1699992"/>
              <a:gd name="connsiteY26" fmla="*/ 540328 h 2302626"/>
              <a:gd name="connsiteX27" fmla="*/ 66524 w 1699992"/>
              <a:gd name="connsiteY27" fmla="*/ 415637 h 2302626"/>
              <a:gd name="connsiteX28" fmla="*/ 58211 w 1699992"/>
              <a:gd name="connsiteY28" fmla="*/ 374073 h 2302626"/>
              <a:gd name="connsiteX29" fmla="*/ 33273 w 1699992"/>
              <a:gd name="connsiteY29" fmla="*/ 191193 h 2302626"/>
              <a:gd name="connsiteX30" fmla="*/ 24960 w 1699992"/>
              <a:gd name="connsiteY30" fmla="*/ 141317 h 2302626"/>
              <a:gd name="connsiteX31" fmla="*/ 16647 w 1699992"/>
              <a:gd name="connsiteY31" fmla="*/ 74815 h 2302626"/>
              <a:gd name="connsiteX32" fmla="*/ 8335 w 1699992"/>
              <a:gd name="connsiteY32" fmla="*/ 33251 h 2302626"/>
              <a:gd name="connsiteX33" fmla="*/ 22 w 1699992"/>
              <a:gd name="connsiteY33"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388247 w 1699992"/>
              <a:gd name="connsiteY3" fmla="*/ 1188720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338371 w 1699992"/>
              <a:gd name="connsiteY2" fmla="*/ 1820488 h 2302626"/>
              <a:gd name="connsiteX3" fmla="*/ 1191545 w 1699992"/>
              <a:gd name="connsiteY3" fmla="*/ 1310995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189515 w 1699992"/>
              <a:gd name="connsiteY2" fmla="*/ 1767325 h 2302626"/>
              <a:gd name="connsiteX3" fmla="*/ 1191545 w 1699992"/>
              <a:gd name="connsiteY3" fmla="*/ 1310995 h 2302626"/>
              <a:gd name="connsiteX4" fmla="*/ 1537876 w 1699992"/>
              <a:gd name="connsiteY4" fmla="*/ 1072342 h 2302626"/>
              <a:gd name="connsiteX5" fmla="*/ 1662567 w 1699992"/>
              <a:gd name="connsiteY5" fmla="*/ 964277 h 2302626"/>
              <a:gd name="connsiteX6" fmla="*/ 1679193 w 1699992"/>
              <a:gd name="connsiteY6" fmla="*/ 906088 h 2302626"/>
              <a:gd name="connsiteX7" fmla="*/ 1695818 w 1699992"/>
              <a:gd name="connsiteY7" fmla="*/ 773084 h 2302626"/>
              <a:gd name="connsiteX8" fmla="*/ 1687506 w 1699992"/>
              <a:gd name="connsiteY8" fmla="*/ 640080 h 2302626"/>
              <a:gd name="connsiteX9" fmla="*/ 1679193 w 1699992"/>
              <a:gd name="connsiteY9" fmla="*/ 573578 h 2302626"/>
              <a:gd name="connsiteX10" fmla="*/ 1629316 w 1699992"/>
              <a:gd name="connsiteY10" fmla="*/ 274320 h 2302626"/>
              <a:gd name="connsiteX11" fmla="*/ 1587753 w 1699992"/>
              <a:gd name="connsiteY11" fmla="*/ 266008 h 2302626"/>
              <a:gd name="connsiteX12" fmla="*/ 814669 w 1699992"/>
              <a:gd name="connsiteY12" fmla="*/ 315884 h 2302626"/>
              <a:gd name="connsiteX13" fmla="*/ 698291 w 1699992"/>
              <a:gd name="connsiteY13" fmla="*/ 382386 h 2302626"/>
              <a:gd name="connsiteX14" fmla="*/ 673353 w 1699992"/>
              <a:gd name="connsiteY14" fmla="*/ 415637 h 2302626"/>
              <a:gd name="connsiteX15" fmla="*/ 640102 w 1699992"/>
              <a:gd name="connsiteY15" fmla="*/ 498764 h 2302626"/>
              <a:gd name="connsiteX16" fmla="*/ 606851 w 1699992"/>
              <a:gd name="connsiteY16" fmla="*/ 548640 h 2302626"/>
              <a:gd name="connsiteX17" fmla="*/ 590226 w 1699992"/>
              <a:gd name="connsiteY17" fmla="*/ 573578 h 2302626"/>
              <a:gd name="connsiteX18" fmla="*/ 532036 w 1699992"/>
              <a:gd name="connsiteY18" fmla="*/ 615142 h 2302626"/>
              <a:gd name="connsiteX19" fmla="*/ 465535 w 1699992"/>
              <a:gd name="connsiteY19" fmla="*/ 648393 h 2302626"/>
              <a:gd name="connsiteX20" fmla="*/ 349156 w 1699992"/>
              <a:gd name="connsiteY20" fmla="*/ 665018 h 2302626"/>
              <a:gd name="connsiteX21" fmla="*/ 307593 w 1699992"/>
              <a:gd name="connsiteY21" fmla="*/ 673331 h 2302626"/>
              <a:gd name="connsiteX22" fmla="*/ 216153 w 1699992"/>
              <a:gd name="connsiteY22" fmla="*/ 656706 h 2302626"/>
              <a:gd name="connsiteX23" fmla="*/ 141338 w 1699992"/>
              <a:gd name="connsiteY23" fmla="*/ 615142 h 2302626"/>
              <a:gd name="connsiteX24" fmla="*/ 108087 w 1699992"/>
              <a:gd name="connsiteY24" fmla="*/ 565266 h 2302626"/>
              <a:gd name="connsiteX25" fmla="*/ 91462 w 1699992"/>
              <a:gd name="connsiteY25" fmla="*/ 540328 h 2302626"/>
              <a:gd name="connsiteX26" fmla="*/ 66524 w 1699992"/>
              <a:gd name="connsiteY26" fmla="*/ 415637 h 2302626"/>
              <a:gd name="connsiteX27" fmla="*/ 58211 w 1699992"/>
              <a:gd name="connsiteY27" fmla="*/ 374073 h 2302626"/>
              <a:gd name="connsiteX28" fmla="*/ 33273 w 1699992"/>
              <a:gd name="connsiteY28" fmla="*/ 191193 h 2302626"/>
              <a:gd name="connsiteX29" fmla="*/ 24960 w 1699992"/>
              <a:gd name="connsiteY29" fmla="*/ 141317 h 2302626"/>
              <a:gd name="connsiteX30" fmla="*/ 16647 w 1699992"/>
              <a:gd name="connsiteY30" fmla="*/ 74815 h 2302626"/>
              <a:gd name="connsiteX31" fmla="*/ 8335 w 1699992"/>
              <a:gd name="connsiteY31" fmla="*/ 33251 h 2302626"/>
              <a:gd name="connsiteX32" fmla="*/ 22 w 1699992"/>
              <a:gd name="connsiteY32" fmla="*/ 0 h 2302626"/>
              <a:gd name="connsiteX0" fmla="*/ 648415 w 1699992"/>
              <a:gd name="connsiteY0" fmla="*/ 2302626 h 2302626"/>
              <a:gd name="connsiteX1" fmla="*/ 1122240 w 1699992"/>
              <a:gd name="connsiteY1" fmla="*/ 2094808 h 2302626"/>
              <a:gd name="connsiteX2" fmla="*/ 1189515 w 1699992"/>
              <a:gd name="connsiteY2" fmla="*/ 1767325 h 2302626"/>
              <a:gd name="connsiteX3" fmla="*/ 1191545 w 1699992"/>
              <a:gd name="connsiteY3" fmla="*/ 1310995 h 2302626"/>
              <a:gd name="connsiteX4" fmla="*/ 1662567 w 1699992"/>
              <a:gd name="connsiteY4" fmla="*/ 964277 h 2302626"/>
              <a:gd name="connsiteX5" fmla="*/ 1679193 w 1699992"/>
              <a:gd name="connsiteY5" fmla="*/ 906088 h 2302626"/>
              <a:gd name="connsiteX6" fmla="*/ 1695818 w 1699992"/>
              <a:gd name="connsiteY6" fmla="*/ 773084 h 2302626"/>
              <a:gd name="connsiteX7" fmla="*/ 1687506 w 1699992"/>
              <a:gd name="connsiteY7" fmla="*/ 640080 h 2302626"/>
              <a:gd name="connsiteX8" fmla="*/ 1679193 w 1699992"/>
              <a:gd name="connsiteY8" fmla="*/ 573578 h 2302626"/>
              <a:gd name="connsiteX9" fmla="*/ 1629316 w 1699992"/>
              <a:gd name="connsiteY9" fmla="*/ 274320 h 2302626"/>
              <a:gd name="connsiteX10" fmla="*/ 1587753 w 1699992"/>
              <a:gd name="connsiteY10" fmla="*/ 266008 h 2302626"/>
              <a:gd name="connsiteX11" fmla="*/ 814669 w 1699992"/>
              <a:gd name="connsiteY11" fmla="*/ 315884 h 2302626"/>
              <a:gd name="connsiteX12" fmla="*/ 698291 w 1699992"/>
              <a:gd name="connsiteY12" fmla="*/ 382386 h 2302626"/>
              <a:gd name="connsiteX13" fmla="*/ 673353 w 1699992"/>
              <a:gd name="connsiteY13" fmla="*/ 415637 h 2302626"/>
              <a:gd name="connsiteX14" fmla="*/ 640102 w 1699992"/>
              <a:gd name="connsiteY14" fmla="*/ 498764 h 2302626"/>
              <a:gd name="connsiteX15" fmla="*/ 606851 w 1699992"/>
              <a:gd name="connsiteY15" fmla="*/ 548640 h 2302626"/>
              <a:gd name="connsiteX16" fmla="*/ 590226 w 1699992"/>
              <a:gd name="connsiteY16" fmla="*/ 573578 h 2302626"/>
              <a:gd name="connsiteX17" fmla="*/ 532036 w 1699992"/>
              <a:gd name="connsiteY17" fmla="*/ 615142 h 2302626"/>
              <a:gd name="connsiteX18" fmla="*/ 465535 w 1699992"/>
              <a:gd name="connsiteY18" fmla="*/ 648393 h 2302626"/>
              <a:gd name="connsiteX19" fmla="*/ 349156 w 1699992"/>
              <a:gd name="connsiteY19" fmla="*/ 665018 h 2302626"/>
              <a:gd name="connsiteX20" fmla="*/ 307593 w 1699992"/>
              <a:gd name="connsiteY20" fmla="*/ 673331 h 2302626"/>
              <a:gd name="connsiteX21" fmla="*/ 216153 w 1699992"/>
              <a:gd name="connsiteY21" fmla="*/ 656706 h 2302626"/>
              <a:gd name="connsiteX22" fmla="*/ 141338 w 1699992"/>
              <a:gd name="connsiteY22" fmla="*/ 615142 h 2302626"/>
              <a:gd name="connsiteX23" fmla="*/ 108087 w 1699992"/>
              <a:gd name="connsiteY23" fmla="*/ 565266 h 2302626"/>
              <a:gd name="connsiteX24" fmla="*/ 91462 w 1699992"/>
              <a:gd name="connsiteY24" fmla="*/ 540328 h 2302626"/>
              <a:gd name="connsiteX25" fmla="*/ 66524 w 1699992"/>
              <a:gd name="connsiteY25" fmla="*/ 415637 h 2302626"/>
              <a:gd name="connsiteX26" fmla="*/ 58211 w 1699992"/>
              <a:gd name="connsiteY26" fmla="*/ 374073 h 2302626"/>
              <a:gd name="connsiteX27" fmla="*/ 33273 w 1699992"/>
              <a:gd name="connsiteY27" fmla="*/ 191193 h 2302626"/>
              <a:gd name="connsiteX28" fmla="*/ 24960 w 1699992"/>
              <a:gd name="connsiteY28" fmla="*/ 141317 h 2302626"/>
              <a:gd name="connsiteX29" fmla="*/ 16647 w 1699992"/>
              <a:gd name="connsiteY29" fmla="*/ 74815 h 2302626"/>
              <a:gd name="connsiteX30" fmla="*/ 8335 w 1699992"/>
              <a:gd name="connsiteY30" fmla="*/ 33251 h 2302626"/>
              <a:gd name="connsiteX31" fmla="*/ 22 w 1699992"/>
              <a:gd name="connsiteY31" fmla="*/ 0 h 2302626"/>
              <a:gd name="connsiteX0" fmla="*/ 648415 w 1720783"/>
              <a:gd name="connsiteY0" fmla="*/ 2302626 h 2302626"/>
              <a:gd name="connsiteX1" fmla="*/ 1122240 w 1720783"/>
              <a:gd name="connsiteY1" fmla="*/ 2094808 h 2302626"/>
              <a:gd name="connsiteX2" fmla="*/ 1189515 w 1720783"/>
              <a:gd name="connsiteY2" fmla="*/ 1767325 h 2302626"/>
              <a:gd name="connsiteX3" fmla="*/ 1191545 w 1720783"/>
              <a:gd name="connsiteY3" fmla="*/ 1310995 h 2302626"/>
              <a:gd name="connsiteX4" fmla="*/ 1679193 w 1720783"/>
              <a:gd name="connsiteY4" fmla="*/ 906088 h 2302626"/>
              <a:gd name="connsiteX5" fmla="*/ 1695818 w 1720783"/>
              <a:gd name="connsiteY5" fmla="*/ 773084 h 2302626"/>
              <a:gd name="connsiteX6" fmla="*/ 1687506 w 1720783"/>
              <a:gd name="connsiteY6" fmla="*/ 640080 h 2302626"/>
              <a:gd name="connsiteX7" fmla="*/ 1679193 w 1720783"/>
              <a:gd name="connsiteY7" fmla="*/ 573578 h 2302626"/>
              <a:gd name="connsiteX8" fmla="*/ 1629316 w 1720783"/>
              <a:gd name="connsiteY8" fmla="*/ 274320 h 2302626"/>
              <a:gd name="connsiteX9" fmla="*/ 1587753 w 1720783"/>
              <a:gd name="connsiteY9" fmla="*/ 266008 h 2302626"/>
              <a:gd name="connsiteX10" fmla="*/ 814669 w 1720783"/>
              <a:gd name="connsiteY10" fmla="*/ 315884 h 2302626"/>
              <a:gd name="connsiteX11" fmla="*/ 698291 w 1720783"/>
              <a:gd name="connsiteY11" fmla="*/ 382386 h 2302626"/>
              <a:gd name="connsiteX12" fmla="*/ 673353 w 1720783"/>
              <a:gd name="connsiteY12" fmla="*/ 415637 h 2302626"/>
              <a:gd name="connsiteX13" fmla="*/ 640102 w 1720783"/>
              <a:gd name="connsiteY13" fmla="*/ 498764 h 2302626"/>
              <a:gd name="connsiteX14" fmla="*/ 606851 w 1720783"/>
              <a:gd name="connsiteY14" fmla="*/ 548640 h 2302626"/>
              <a:gd name="connsiteX15" fmla="*/ 590226 w 1720783"/>
              <a:gd name="connsiteY15" fmla="*/ 573578 h 2302626"/>
              <a:gd name="connsiteX16" fmla="*/ 532036 w 1720783"/>
              <a:gd name="connsiteY16" fmla="*/ 615142 h 2302626"/>
              <a:gd name="connsiteX17" fmla="*/ 465535 w 1720783"/>
              <a:gd name="connsiteY17" fmla="*/ 648393 h 2302626"/>
              <a:gd name="connsiteX18" fmla="*/ 349156 w 1720783"/>
              <a:gd name="connsiteY18" fmla="*/ 665018 h 2302626"/>
              <a:gd name="connsiteX19" fmla="*/ 307593 w 1720783"/>
              <a:gd name="connsiteY19" fmla="*/ 673331 h 2302626"/>
              <a:gd name="connsiteX20" fmla="*/ 216153 w 1720783"/>
              <a:gd name="connsiteY20" fmla="*/ 656706 h 2302626"/>
              <a:gd name="connsiteX21" fmla="*/ 141338 w 1720783"/>
              <a:gd name="connsiteY21" fmla="*/ 615142 h 2302626"/>
              <a:gd name="connsiteX22" fmla="*/ 108087 w 1720783"/>
              <a:gd name="connsiteY22" fmla="*/ 565266 h 2302626"/>
              <a:gd name="connsiteX23" fmla="*/ 91462 w 1720783"/>
              <a:gd name="connsiteY23" fmla="*/ 540328 h 2302626"/>
              <a:gd name="connsiteX24" fmla="*/ 66524 w 1720783"/>
              <a:gd name="connsiteY24" fmla="*/ 415637 h 2302626"/>
              <a:gd name="connsiteX25" fmla="*/ 58211 w 1720783"/>
              <a:gd name="connsiteY25" fmla="*/ 374073 h 2302626"/>
              <a:gd name="connsiteX26" fmla="*/ 33273 w 1720783"/>
              <a:gd name="connsiteY26" fmla="*/ 191193 h 2302626"/>
              <a:gd name="connsiteX27" fmla="*/ 24960 w 1720783"/>
              <a:gd name="connsiteY27" fmla="*/ 141317 h 2302626"/>
              <a:gd name="connsiteX28" fmla="*/ 16647 w 1720783"/>
              <a:gd name="connsiteY28" fmla="*/ 74815 h 2302626"/>
              <a:gd name="connsiteX29" fmla="*/ 8335 w 1720783"/>
              <a:gd name="connsiteY29" fmla="*/ 33251 h 2302626"/>
              <a:gd name="connsiteX30" fmla="*/ 22 w 1720783"/>
              <a:gd name="connsiteY30" fmla="*/ 0 h 2302626"/>
              <a:gd name="connsiteX0" fmla="*/ 648415 w 1718217"/>
              <a:gd name="connsiteY0" fmla="*/ 2302626 h 2302626"/>
              <a:gd name="connsiteX1" fmla="*/ 1122240 w 1718217"/>
              <a:gd name="connsiteY1" fmla="*/ 2094808 h 2302626"/>
              <a:gd name="connsiteX2" fmla="*/ 1189515 w 1718217"/>
              <a:gd name="connsiteY2" fmla="*/ 1767325 h 2302626"/>
              <a:gd name="connsiteX3" fmla="*/ 1191545 w 1718217"/>
              <a:gd name="connsiteY3" fmla="*/ 1310995 h 2302626"/>
              <a:gd name="connsiteX4" fmla="*/ 1679193 w 1718217"/>
              <a:gd name="connsiteY4" fmla="*/ 906088 h 2302626"/>
              <a:gd name="connsiteX5" fmla="*/ 1687506 w 1718217"/>
              <a:gd name="connsiteY5" fmla="*/ 640080 h 2302626"/>
              <a:gd name="connsiteX6" fmla="*/ 1679193 w 1718217"/>
              <a:gd name="connsiteY6" fmla="*/ 573578 h 2302626"/>
              <a:gd name="connsiteX7" fmla="*/ 1629316 w 1718217"/>
              <a:gd name="connsiteY7" fmla="*/ 274320 h 2302626"/>
              <a:gd name="connsiteX8" fmla="*/ 1587753 w 1718217"/>
              <a:gd name="connsiteY8" fmla="*/ 266008 h 2302626"/>
              <a:gd name="connsiteX9" fmla="*/ 814669 w 1718217"/>
              <a:gd name="connsiteY9" fmla="*/ 315884 h 2302626"/>
              <a:gd name="connsiteX10" fmla="*/ 698291 w 1718217"/>
              <a:gd name="connsiteY10" fmla="*/ 382386 h 2302626"/>
              <a:gd name="connsiteX11" fmla="*/ 673353 w 1718217"/>
              <a:gd name="connsiteY11" fmla="*/ 415637 h 2302626"/>
              <a:gd name="connsiteX12" fmla="*/ 640102 w 1718217"/>
              <a:gd name="connsiteY12" fmla="*/ 498764 h 2302626"/>
              <a:gd name="connsiteX13" fmla="*/ 606851 w 1718217"/>
              <a:gd name="connsiteY13" fmla="*/ 548640 h 2302626"/>
              <a:gd name="connsiteX14" fmla="*/ 590226 w 1718217"/>
              <a:gd name="connsiteY14" fmla="*/ 573578 h 2302626"/>
              <a:gd name="connsiteX15" fmla="*/ 532036 w 1718217"/>
              <a:gd name="connsiteY15" fmla="*/ 615142 h 2302626"/>
              <a:gd name="connsiteX16" fmla="*/ 465535 w 1718217"/>
              <a:gd name="connsiteY16" fmla="*/ 648393 h 2302626"/>
              <a:gd name="connsiteX17" fmla="*/ 349156 w 1718217"/>
              <a:gd name="connsiteY17" fmla="*/ 665018 h 2302626"/>
              <a:gd name="connsiteX18" fmla="*/ 307593 w 1718217"/>
              <a:gd name="connsiteY18" fmla="*/ 673331 h 2302626"/>
              <a:gd name="connsiteX19" fmla="*/ 216153 w 1718217"/>
              <a:gd name="connsiteY19" fmla="*/ 656706 h 2302626"/>
              <a:gd name="connsiteX20" fmla="*/ 141338 w 1718217"/>
              <a:gd name="connsiteY20" fmla="*/ 615142 h 2302626"/>
              <a:gd name="connsiteX21" fmla="*/ 108087 w 1718217"/>
              <a:gd name="connsiteY21" fmla="*/ 565266 h 2302626"/>
              <a:gd name="connsiteX22" fmla="*/ 91462 w 1718217"/>
              <a:gd name="connsiteY22" fmla="*/ 540328 h 2302626"/>
              <a:gd name="connsiteX23" fmla="*/ 66524 w 1718217"/>
              <a:gd name="connsiteY23" fmla="*/ 415637 h 2302626"/>
              <a:gd name="connsiteX24" fmla="*/ 58211 w 1718217"/>
              <a:gd name="connsiteY24" fmla="*/ 374073 h 2302626"/>
              <a:gd name="connsiteX25" fmla="*/ 33273 w 1718217"/>
              <a:gd name="connsiteY25" fmla="*/ 191193 h 2302626"/>
              <a:gd name="connsiteX26" fmla="*/ 24960 w 1718217"/>
              <a:gd name="connsiteY26" fmla="*/ 141317 h 2302626"/>
              <a:gd name="connsiteX27" fmla="*/ 16647 w 1718217"/>
              <a:gd name="connsiteY27" fmla="*/ 74815 h 2302626"/>
              <a:gd name="connsiteX28" fmla="*/ 8335 w 1718217"/>
              <a:gd name="connsiteY28" fmla="*/ 33251 h 2302626"/>
              <a:gd name="connsiteX29" fmla="*/ 22 w 1718217"/>
              <a:gd name="connsiteY29" fmla="*/ 0 h 2302626"/>
              <a:gd name="connsiteX0" fmla="*/ 648415 w 1720340"/>
              <a:gd name="connsiteY0" fmla="*/ 2302626 h 2302626"/>
              <a:gd name="connsiteX1" fmla="*/ 1122240 w 1720340"/>
              <a:gd name="connsiteY1" fmla="*/ 2094808 h 2302626"/>
              <a:gd name="connsiteX2" fmla="*/ 1189515 w 1720340"/>
              <a:gd name="connsiteY2" fmla="*/ 1767325 h 2302626"/>
              <a:gd name="connsiteX3" fmla="*/ 1191545 w 1720340"/>
              <a:gd name="connsiteY3" fmla="*/ 1310995 h 2302626"/>
              <a:gd name="connsiteX4" fmla="*/ 1679193 w 1720340"/>
              <a:gd name="connsiteY4" fmla="*/ 906088 h 2302626"/>
              <a:gd name="connsiteX5" fmla="*/ 1687506 w 1720340"/>
              <a:gd name="connsiteY5" fmla="*/ 640080 h 2302626"/>
              <a:gd name="connsiteX6" fmla="*/ 1629316 w 1720340"/>
              <a:gd name="connsiteY6" fmla="*/ 274320 h 2302626"/>
              <a:gd name="connsiteX7" fmla="*/ 1587753 w 1720340"/>
              <a:gd name="connsiteY7" fmla="*/ 266008 h 2302626"/>
              <a:gd name="connsiteX8" fmla="*/ 814669 w 1720340"/>
              <a:gd name="connsiteY8" fmla="*/ 315884 h 2302626"/>
              <a:gd name="connsiteX9" fmla="*/ 698291 w 1720340"/>
              <a:gd name="connsiteY9" fmla="*/ 382386 h 2302626"/>
              <a:gd name="connsiteX10" fmla="*/ 673353 w 1720340"/>
              <a:gd name="connsiteY10" fmla="*/ 415637 h 2302626"/>
              <a:gd name="connsiteX11" fmla="*/ 640102 w 1720340"/>
              <a:gd name="connsiteY11" fmla="*/ 498764 h 2302626"/>
              <a:gd name="connsiteX12" fmla="*/ 606851 w 1720340"/>
              <a:gd name="connsiteY12" fmla="*/ 548640 h 2302626"/>
              <a:gd name="connsiteX13" fmla="*/ 590226 w 1720340"/>
              <a:gd name="connsiteY13" fmla="*/ 573578 h 2302626"/>
              <a:gd name="connsiteX14" fmla="*/ 532036 w 1720340"/>
              <a:gd name="connsiteY14" fmla="*/ 615142 h 2302626"/>
              <a:gd name="connsiteX15" fmla="*/ 465535 w 1720340"/>
              <a:gd name="connsiteY15" fmla="*/ 648393 h 2302626"/>
              <a:gd name="connsiteX16" fmla="*/ 349156 w 1720340"/>
              <a:gd name="connsiteY16" fmla="*/ 665018 h 2302626"/>
              <a:gd name="connsiteX17" fmla="*/ 307593 w 1720340"/>
              <a:gd name="connsiteY17" fmla="*/ 673331 h 2302626"/>
              <a:gd name="connsiteX18" fmla="*/ 216153 w 1720340"/>
              <a:gd name="connsiteY18" fmla="*/ 656706 h 2302626"/>
              <a:gd name="connsiteX19" fmla="*/ 141338 w 1720340"/>
              <a:gd name="connsiteY19" fmla="*/ 615142 h 2302626"/>
              <a:gd name="connsiteX20" fmla="*/ 108087 w 1720340"/>
              <a:gd name="connsiteY20" fmla="*/ 565266 h 2302626"/>
              <a:gd name="connsiteX21" fmla="*/ 91462 w 1720340"/>
              <a:gd name="connsiteY21" fmla="*/ 540328 h 2302626"/>
              <a:gd name="connsiteX22" fmla="*/ 66524 w 1720340"/>
              <a:gd name="connsiteY22" fmla="*/ 415637 h 2302626"/>
              <a:gd name="connsiteX23" fmla="*/ 58211 w 1720340"/>
              <a:gd name="connsiteY23" fmla="*/ 374073 h 2302626"/>
              <a:gd name="connsiteX24" fmla="*/ 33273 w 1720340"/>
              <a:gd name="connsiteY24" fmla="*/ 191193 h 2302626"/>
              <a:gd name="connsiteX25" fmla="*/ 24960 w 1720340"/>
              <a:gd name="connsiteY25" fmla="*/ 141317 h 2302626"/>
              <a:gd name="connsiteX26" fmla="*/ 16647 w 1720340"/>
              <a:gd name="connsiteY26" fmla="*/ 74815 h 2302626"/>
              <a:gd name="connsiteX27" fmla="*/ 8335 w 1720340"/>
              <a:gd name="connsiteY27" fmla="*/ 33251 h 2302626"/>
              <a:gd name="connsiteX28" fmla="*/ 22 w 1720340"/>
              <a:gd name="connsiteY28"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98291 w 1722229"/>
              <a:gd name="connsiteY8" fmla="*/ 382386 h 2302626"/>
              <a:gd name="connsiteX9" fmla="*/ 673353 w 1722229"/>
              <a:gd name="connsiteY9" fmla="*/ 415637 h 2302626"/>
              <a:gd name="connsiteX10" fmla="*/ 640102 w 1722229"/>
              <a:gd name="connsiteY10" fmla="*/ 498764 h 2302626"/>
              <a:gd name="connsiteX11" fmla="*/ 606851 w 1722229"/>
              <a:gd name="connsiteY11" fmla="*/ 548640 h 2302626"/>
              <a:gd name="connsiteX12" fmla="*/ 590226 w 1722229"/>
              <a:gd name="connsiteY12" fmla="*/ 573578 h 2302626"/>
              <a:gd name="connsiteX13" fmla="*/ 532036 w 1722229"/>
              <a:gd name="connsiteY13" fmla="*/ 615142 h 2302626"/>
              <a:gd name="connsiteX14" fmla="*/ 465535 w 1722229"/>
              <a:gd name="connsiteY14" fmla="*/ 648393 h 2302626"/>
              <a:gd name="connsiteX15" fmla="*/ 349156 w 1722229"/>
              <a:gd name="connsiteY15" fmla="*/ 665018 h 2302626"/>
              <a:gd name="connsiteX16" fmla="*/ 307593 w 1722229"/>
              <a:gd name="connsiteY16" fmla="*/ 673331 h 2302626"/>
              <a:gd name="connsiteX17" fmla="*/ 216153 w 1722229"/>
              <a:gd name="connsiteY17" fmla="*/ 656706 h 2302626"/>
              <a:gd name="connsiteX18" fmla="*/ 141338 w 1722229"/>
              <a:gd name="connsiteY18" fmla="*/ 615142 h 2302626"/>
              <a:gd name="connsiteX19" fmla="*/ 108087 w 1722229"/>
              <a:gd name="connsiteY19" fmla="*/ 565266 h 2302626"/>
              <a:gd name="connsiteX20" fmla="*/ 91462 w 1722229"/>
              <a:gd name="connsiteY20" fmla="*/ 540328 h 2302626"/>
              <a:gd name="connsiteX21" fmla="*/ 66524 w 1722229"/>
              <a:gd name="connsiteY21" fmla="*/ 415637 h 2302626"/>
              <a:gd name="connsiteX22" fmla="*/ 58211 w 1722229"/>
              <a:gd name="connsiteY22" fmla="*/ 374073 h 2302626"/>
              <a:gd name="connsiteX23" fmla="*/ 33273 w 1722229"/>
              <a:gd name="connsiteY23" fmla="*/ 191193 h 2302626"/>
              <a:gd name="connsiteX24" fmla="*/ 24960 w 1722229"/>
              <a:gd name="connsiteY24" fmla="*/ 141317 h 2302626"/>
              <a:gd name="connsiteX25" fmla="*/ 16647 w 1722229"/>
              <a:gd name="connsiteY25" fmla="*/ 74815 h 2302626"/>
              <a:gd name="connsiteX26" fmla="*/ 8335 w 1722229"/>
              <a:gd name="connsiteY26" fmla="*/ 33251 h 2302626"/>
              <a:gd name="connsiteX27" fmla="*/ 22 w 1722229"/>
              <a:gd name="connsiteY27"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98291 w 1722229"/>
              <a:gd name="connsiteY8" fmla="*/ 382386 h 2302626"/>
              <a:gd name="connsiteX9" fmla="*/ 640102 w 1722229"/>
              <a:gd name="connsiteY9" fmla="*/ 498764 h 2302626"/>
              <a:gd name="connsiteX10" fmla="*/ 606851 w 1722229"/>
              <a:gd name="connsiteY10" fmla="*/ 548640 h 2302626"/>
              <a:gd name="connsiteX11" fmla="*/ 590226 w 1722229"/>
              <a:gd name="connsiteY11" fmla="*/ 573578 h 2302626"/>
              <a:gd name="connsiteX12" fmla="*/ 532036 w 1722229"/>
              <a:gd name="connsiteY12" fmla="*/ 615142 h 2302626"/>
              <a:gd name="connsiteX13" fmla="*/ 465535 w 1722229"/>
              <a:gd name="connsiteY13" fmla="*/ 648393 h 2302626"/>
              <a:gd name="connsiteX14" fmla="*/ 349156 w 1722229"/>
              <a:gd name="connsiteY14" fmla="*/ 665018 h 2302626"/>
              <a:gd name="connsiteX15" fmla="*/ 307593 w 1722229"/>
              <a:gd name="connsiteY15" fmla="*/ 673331 h 2302626"/>
              <a:gd name="connsiteX16" fmla="*/ 216153 w 1722229"/>
              <a:gd name="connsiteY16" fmla="*/ 656706 h 2302626"/>
              <a:gd name="connsiteX17" fmla="*/ 141338 w 1722229"/>
              <a:gd name="connsiteY17" fmla="*/ 615142 h 2302626"/>
              <a:gd name="connsiteX18" fmla="*/ 108087 w 1722229"/>
              <a:gd name="connsiteY18" fmla="*/ 565266 h 2302626"/>
              <a:gd name="connsiteX19" fmla="*/ 91462 w 1722229"/>
              <a:gd name="connsiteY19" fmla="*/ 540328 h 2302626"/>
              <a:gd name="connsiteX20" fmla="*/ 66524 w 1722229"/>
              <a:gd name="connsiteY20" fmla="*/ 415637 h 2302626"/>
              <a:gd name="connsiteX21" fmla="*/ 58211 w 1722229"/>
              <a:gd name="connsiteY21" fmla="*/ 374073 h 2302626"/>
              <a:gd name="connsiteX22" fmla="*/ 33273 w 1722229"/>
              <a:gd name="connsiteY22" fmla="*/ 191193 h 2302626"/>
              <a:gd name="connsiteX23" fmla="*/ 24960 w 1722229"/>
              <a:gd name="connsiteY23" fmla="*/ 141317 h 2302626"/>
              <a:gd name="connsiteX24" fmla="*/ 16647 w 1722229"/>
              <a:gd name="connsiteY24" fmla="*/ 74815 h 2302626"/>
              <a:gd name="connsiteX25" fmla="*/ 8335 w 1722229"/>
              <a:gd name="connsiteY25" fmla="*/ 33251 h 2302626"/>
              <a:gd name="connsiteX26" fmla="*/ 22 w 1722229"/>
              <a:gd name="connsiteY26"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40102 w 1722229"/>
              <a:gd name="connsiteY8" fmla="*/ 498764 h 2302626"/>
              <a:gd name="connsiteX9" fmla="*/ 606851 w 1722229"/>
              <a:gd name="connsiteY9" fmla="*/ 548640 h 2302626"/>
              <a:gd name="connsiteX10" fmla="*/ 590226 w 1722229"/>
              <a:gd name="connsiteY10" fmla="*/ 573578 h 2302626"/>
              <a:gd name="connsiteX11" fmla="*/ 532036 w 1722229"/>
              <a:gd name="connsiteY11" fmla="*/ 615142 h 2302626"/>
              <a:gd name="connsiteX12" fmla="*/ 465535 w 1722229"/>
              <a:gd name="connsiteY12" fmla="*/ 648393 h 2302626"/>
              <a:gd name="connsiteX13" fmla="*/ 349156 w 1722229"/>
              <a:gd name="connsiteY13" fmla="*/ 665018 h 2302626"/>
              <a:gd name="connsiteX14" fmla="*/ 307593 w 1722229"/>
              <a:gd name="connsiteY14" fmla="*/ 673331 h 2302626"/>
              <a:gd name="connsiteX15" fmla="*/ 216153 w 1722229"/>
              <a:gd name="connsiteY15" fmla="*/ 656706 h 2302626"/>
              <a:gd name="connsiteX16" fmla="*/ 141338 w 1722229"/>
              <a:gd name="connsiteY16" fmla="*/ 615142 h 2302626"/>
              <a:gd name="connsiteX17" fmla="*/ 108087 w 1722229"/>
              <a:gd name="connsiteY17" fmla="*/ 565266 h 2302626"/>
              <a:gd name="connsiteX18" fmla="*/ 91462 w 1722229"/>
              <a:gd name="connsiteY18" fmla="*/ 540328 h 2302626"/>
              <a:gd name="connsiteX19" fmla="*/ 66524 w 1722229"/>
              <a:gd name="connsiteY19" fmla="*/ 415637 h 2302626"/>
              <a:gd name="connsiteX20" fmla="*/ 58211 w 1722229"/>
              <a:gd name="connsiteY20" fmla="*/ 374073 h 2302626"/>
              <a:gd name="connsiteX21" fmla="*/ 33273 w 1722229"/>
              <a:gd name="connsiteY21" fmla="*/ 191193 h 2302626"/>
              <a:gd name="connsiteX22" fmla="*/ 24960 w 1722229"/>
              <a:gd name="connsiteY22" fmla="*/ 141317 h 2302626"/>
              <a:gd name="connsiteX23" fmla="*/ 16647 w 1722229"/>
              <a:gd name="connsiteY23" fmla="*/ 74815 h 2302626"/>
              <a:gd name="connsiteX24" fmla="*/ 8335 w 1722229"/>
              <a:gd name="connsiteY24" fmla="*/ 33251 h 2302626"/>
              <a:gd name="connsiteX25" fmla="*/ 22 w 1722229"/>
              <a:gd name="connsiteY2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532036 w 1722229"/>
              <a:gd name="connsiteY10" fmla="*/ 615142 h 2302626"/>
              <a:gd name="connsiteX11" fmla="*/ 465535 w 1722229"/>
              <a:gd name="connsiteY11" fmla="*/ 648393 h 2302626"/>
              <a:gd name="connsiteX12" fmla="*/ 349156 w 1722229"/>
              <a:gd name="connsiteY12" fmla="*/ 665018 h 2302626"/>
              <a:gd name="connsiteX13" fmla="*/ 307593 w 1722229"/>
              <a:gd name="connsiteY13" fmla="*/ 673331 h 2302626"/>
              <a:gd name="connsiteX14" fmla="*/ 216153 w 1722229"/>
              <a:gd name="connsiteY14" fmla="*/ 656706 h 2302626"/>
              <a:gd name="connsiteX15" fmla="*/ 141338 w 1722229"/>
              <a:gd name="connsiteY15" fmla="*/ 615142 h 2302626"/>
              <a:gd name="connsiteX16" fmla="*/ 108087 w 1722229"/>
              <a:gd name="connsiteY16" fmla="*/ 565266 h 2302626"/>
              <a:gd name="connsiteX17" fmla="*/ 91462 w 1722229"/>
              <a:gd name="connsiteY17" fmla="*/ 540328 h 2302626"/>
              <a:gd name="connsiteX18" fmla="*/ 66524 w 1722229"/>
              <a:gd name="connsiteY18" fmla="*/ 415637 h 2302626"/>
              <a:gd name="connsiteX19" fmla="*/ 58211 w 1722229"/>
              <a:gd name="connsiteY19" fmla="*/ 374073 h 2302626"/>
              <a:gd name="connsiteX20" fmla="*/ 33273 w 1722229"/>
              <a:gd name="connsiteY20" fmla="*/ 191193 h 2302626"/>
              <a:gd name="connsiteX21" fmla="*/ 24960 w 1722229"/>
              <a:gd name="connsiteY21" fmla="*/ 141317 h 2302626"/>
              <a:gd name="connsiteX22" fmla="*/ 16647 w 1722229"/>
              <a:gd name="connsiteY22" fmla="*/ 74815 h 2302626"/>
              <a:gd name="connsiteX23" fmla="*/ 8335 w 1722229"/>
              <a:gd name="connsiteY23" fmla="*/ 33251 h 2302626"/>
              <a:gd name="connsiteX24" fmla="*/ 22 w 1722229"/>
              <a:gd name="connsiteY2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601534 w 1722229"/>
              <a:gd name="connsiteY10" fmla="*/ 559080 h 2302626"/>
              <a:gd name="connsiteX11" fmla="*/ 532036 w 1722229"/>
              <a:gd name="connsiteY11" fmla="*/ 615142 h 2302626"/>
              <a:gd name="connsiteX12" fmla="*/ 465535 w 1722229"/>
              <a:gd name="connsiteY12" fmla="*/ 648393 h 2302626"/>
              <a:gd name="connsiteX13" fmla="*/ 349156 w 1722229"/>
              <a:gd name="connsiteY13" fmla="*/ 665018 h 2302626"/>
              <a:gd name="connsiteX14" fmla="*/ 307593 w 1722229"/>
              <a:gd name="connsiteY14" fmla="*/ 673331 h 2302626"/>
              <a:gd name="connsiteX15" fmla="*/ 216153 w 1722229"/>
              <a:gd name="connsiteY15" fmla="*/ 656706 h 2302626"/>
              <a:gd name="connsiteX16" fmla="*/ 141338 w 1722229"/>
              <a:gd name="connsiteY16" fmla="*/ 615142 h 2302626"/>
              <a:gd name="connsiteX17" fmla="*/ 108087 w 1722229"/>
              <a:gd name="connsiteY17" fmla="*/ 565266 h 2302626"/>
              <a:gd name="connsiteX18" fmla="*/ 91462 w 1722229"/>
              <a:gd name="connsiteY18" fmla="*/ 540328 h 2302626"/>
              <a:gd name="connsiteX19" fmla="*/ 66524 w 1722229"/>
              <a:gd name="connsiteY19" fmla="*/ 415637 h 2302626"/>
              <a:gd name="connsiteX20" fmla="*/ 58211 w 1722229"/>
              <a:gd name="connsiteY20" fmla="*/ 374073 h 2302626"/>
              <a:gd name="connsiteX21" fmla="*/ 33273 w 1722229"/>
              <a:gd name="connsiteY21" fmla="*/ 191193 h 2302626"/>
              <a:gd name="connsiteX22" fmla="*/ 24960 w 1722229"/>
              <a:gd name="connsiteY22" fmla="*/ 141317 h 2302626"/>
              <a:gd name="connsiteX23" fmla="*/ 16647 w 1722229"/>
              <a:gd name="connsiteY23" fmla="*/ 74815 h 2302626"/>
              <a:gd name="connsiteX24" fmla="*/ 8335 w 1722229"/>
              <a:gd name="connsiteY24" fmla="*/ 33251 h 2302626"/>
              <a:gd name="connsiteX25" fmla="*/ 22 w 1722229"/>
              <a:gd name="connsiteY2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601534 w 1722229"/>
              <a:gd name="connsiteY10" fmla="*/ 559080 h 2302626"/>
              <a:gd name="connsiteX11" fmla="*/ 465535 w 1722229"/>
              <a:gd name="connsiteY11" fmla="*/ 648393 h 2302626"/>
              <a:gd name="connsiteX12" fmla="*/ 349156 w 1722229"/>
              <a:gd name="connsiteY12" fmla="*/ 665018 h 2302626"/>
              <a:gd name="connsiteX13" fmla="*/ 307593 w 1722229"/>
              <a:gd name="connsiteY13" fmla="*/ 673331 h 2302626"/>
              <a:gd name="connsiteX14" fmla="*/ 216153 w 1722229"/>
              <a:gd name="connsiteY14" fmla="*/ 656706 h 2302626"/>
              <a:gd name="connsiteX15" fmla="*/ 141338 w 1722229"/>
              <a:gd name="connsiteY15" fmla="*/ 615142 h 2302626"/>
              <a:gd name="connsiteX16" fmla="*/ 108087 w 1722229"/>
              <a:gd name="connsiteY16" fmla="*/ 565266 h 2302626"/>
              <a:gd name="connsiteX17" fmla="*/ 91462 w 1722229"/>
              <a:gd name="connsiteY17" fmla="*/ 540328 h 2302626"/>
              <a:gd name="connsiteX18" fmla="*/ 66524 w 1722229"/>
              <a:gd name="connsiteY18" fmla="*/ 415637 h 2302626"/>
              <a:gd name="connsiteX19" fmla="*/ 58211 w 1722229"/>
              <a:gd name="connsiteY19" fmla="*/ 374073 h 2302626"/>
              <a:gd name="connsiteX20" fmla="*/ 33273 w 1722229"/>
              <a:gd name="connsiteY20" fmla="*/ 191193 h 2302626"/>
              <a:gd name="connsiteX21" fmla="*/ 24960 w 1722229"/>
              <a:gd name="connsiteY21" fmla="*/ 141317 h 2302626"/>
              <a:gd name="connsiteX22" fmla="*/ 16647 w 1722229"/>
              <a:gd name="connsiteY22" fmla="*/ 74815 h 2302626"/>
              <a:gd name="connsiteX23" fmla="*/ 8335 w 1722229"/>
              <a:gd name="connsiteY23" fmla="*/ 33251 h 2302626"/>
              <a:gd name="connsiteX24" fmla="*/ 22 w 1722229"/>
              <a:gd name="connsiteY2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590226 w 1722229"/>
              <a:gd name="connsiteY9" fmla="*/ 573578 h 2302626"/>
              <a:gd name="connsiteX10" fmla="*/ 465535 w 1722229"/>
              <a:gd name="connsiteY10" fmla="*/ 648393 h 2302626"/>
              <a:gd name="connsiteX11" fmla="*/ 349156 w 1722229"/>
              <a:gd name="connsiteY11" fmla="*/ 665018 h 2302626"/>
              <a:gd name="connsiteX12" fmla="*/ 307593 w 1722229"/>
              <a:gd name="connsiteY12" fmla="*/ 673331 h 2302626"/>
              <a:gd name="connsiteX13" fmla="*/ 216153 w 1722229"/>
              <a:gd name="connsiteY13" fmla="*/ 656706 h 2302626"/>
              <a:gd name="connsiteX14" fmla="*/ 141338 w 1722229"/>
              <a:gd name="connsiteY14" fmla="*/ 615142 h 2302626"/>
              <a:gd name="connsiteX15" fmla="*/ 108087 w 1722229"/>
              <a:gd name="connsiteY15" fmla="*/ 565266 h 2302626"/>
              <a:gd name="connsiteX16" fmla="*/ 91462 w 1722229"/>
              <a:gd name="connsiteY16" fmla="*/ 540328 h 2302626"/>
              <a:gd name="connsiteX17" fmla="*/ 66524 w 1722229"/>
              <a:gd name="connsiteY17" fmla="*/ 415637 h 2302626"/>
              <a:gd name="connsiteX18" fmla="*/ 58211 w 1722229"/>
              <a:gd name="connsiteY18" fmla="*/ 374073 h 2302626"/>
              <a:gd name="connsiteX19" fmla="*/ 33273 w 1722229"/>
              <a:gd name="connsiteY19" fmla="*/ 191193 h 2302626"/>
              <a:gd name="connsiteX20" fmla="*/ 24960 w 1722229"/>
              <a:gd name="connsiteY20" fmla="*/ 141317 h 2302626"/>
              <a:gd name="connsiteX21" fmla="*/ 16647 w 1722229"/>
              <a:gd name="connsiteY21" fmla="*/ 74815 h 2302626"/>
              <a:gd name="connsiteX22" fmla="*/ 8335 w 1722229"/>
              <a:gd name="connsiteY22" fmla="*/ 33251 h 2302626"/>
              <a:gd name="connsiteX23" fmla="*/ 22 w 1722229"/>
              <a:gd name="connsiteY23"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606851 w 1722229"/>
              <a:gd name="connsiteY8" fmla="*/ 548640 h 2302626"/>
              <a:gd name="connsiteX9" fmla="*/ 465535 w 1722229"/>
              <a:gd name="connsiteY9" fmla="*/ 648393 h 2302626"/>
              <a:gd name="connsiteX10" fmla="*/ 349156 w 1722229"/>
              <a:gd name="connsiteY10" fmla="*/ 665018 h 2302626"/>
              <a:gd name="connsiteX11" fmla="*/ 307593 w 1722229"/>
              <a:gd name="connsiteY11" fmla="*/ 673331 h 2302626"/>
              <a:gd name="connsiteX12" fmla="*/ 216153 w 1722229"/>
              <a:gd name="connsiteY12" fmla="*/ 656706 h 2302626"/>
              <a:gd name="connsiteX13" fmla="*/ 141338 w 1722229"/>
              <a:gd name="connsiteY13" fmla="*/ 615142 h 2302626"/>
              <a:gd name="connsiteX14" fmla="*/ 108087 w 1722229"/>
              <a:gd name="connsiteY14" fmla="*/ 565266 h 2302626"/>
              <a:gd name="connsiteX15" fmla="*/ 91462 w 1722229"/>
              <a:gd name="connsiteY15" fmla="*/ 540328 h 2302626"/>
              <a:gd name="connsiteX16" fmla="*/ 66524 w 1722229"/>
              <a:gd name="connsiteY16" fmla="*/ 415637 h 2302626"/>
              <a:gd name="connsiteX17" fmla="*/ 58211 w 1722229"/>
              <a:gd name="connsiteY17" fmla="*/ 374073 h 2302626"/>
              <a:gd name="connsiteX18" fmla="*/ 33273 w 1722229"/>
              <a:gd name="connsiteY18" fmla="*/ 191193 h 2302626"/>
              <a:gd name="connsiteX19" fmla="*/ 24960 w 1722229"/>
              <a:gd name="connsiteY19" fmla="*/ 141317 h 2302626"/>
              <a:gd name="connsiteX20" fmla="*/ 16647 w 1722229"/>
              <a:gd name="connsiteY20" fmla="*/ 74815 h 2302626"/>
              <a:gd name="connsiteX21" fmla="*/ 8335 w 1722229"/>
              <a:gd name="connsiteY21" fmla="*/ 33251 h 2302626"/>
              <a:gd name="connsiteX22" fmla="*/ 22 w 1722229"/>
              <a:gd name="connsiteY22"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349156 w 1722229"/>
              <a:gd name="connsiteY9" fmla="*/ 665018 h 2302626"/>
              <a:gd name="connsiteX10" fmla="*/ 307593 w 1722229"/>
              <a:gd name="connsiteY10" fmla="*/ 673331 h 2302626"/>
              <a:gd name="connsiteX11" fmla="*/ 216153 w 1722229"/>
              <a:gd name="connsiteY11" fmla="*/ 656706 h 2302626"/>
              <a:gd name="connsiteX12" fmla="*/ 141338 w 1722229"/>
              <a:gd name="connsiteY12" fmla="*/ 615142 h 2302626"/>
              <a:gd name="connsiteX13" fmla="*/ 108087 w 1722229"/>
              <a:gd name="connsiteY13" fmla="*/ 565266 h 2302626"/>
              <a:gd name="connsiteX14" fmla="*/ 91462 w 1722229"/>
              <a:gd name="connsiteY14" fmla="*/ 540328 h 2302626"/>
              <a:gd name="connsiteX15" fmla="*/ 66524 w 1722229"/>
              <a:gd name="connsiteY15" fmla="*/ 415637 h 2302626"/>
              <a:gd name="connsiteX16" fmla="*/ 58211 w 1722229"/>
              <a:gd name="connsiteY16" fmla="*/ 374073 h 2302626"/>
              <a:gd name="connsiteX17" fmla="*/ 33273 w 1722229"/>
              <a:gd name="connsiteY17" fmla="*/ 191193 h 2302626"/>
              <a:gd name="connsiteX18" fmla="*/ 24960 w 1722229"/>
              <a:gd name="connsiteY18" fmla="*/ 141317 h 2302626"/>
              <a:gd name="connsiteX19" fmla="*/ 16647 w 1722229"/>
              <a:gd name="connsiteY19" fmla="*/ 74815 h 2302626"/>
              <a:gd name="connsiteX20" fmla="*/ 8335 w 1722229"/>
              <a:gd name="connsiteY20" fmla="*/ 33251 h 2302626"/>
              <a:gd name="connsiteX21" fmla="*/ 22 w 1722229"/>
              <a:gd name="connsiteY21"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349156 w 1722229"/>
              <a:gd name="connsiteY9" fmla="*/ 665018 h 2302626"/>
              <a:gd name="connsiteX10" fmla="*/ 216153 w 1722229"/>
              <a:gd name="connsiteY10" fmla="*/ 656706 h 2302626"/>
              <a:gd name="connsiteX11" fmla="*/ 141338 w 1722229"/>
              <a:gd name="connsiteY11" fmla="*/ 615142 h 2302626"/>
              <a:gd name="connsiteX12" fmla="*/ 108087 w 1722229"/>
              <a:gd name="connsiteY12" fmla="*/ 565266 h 2302626"/>
              <a:gd name="connsiteX13" fmla="*/ 91462 w 1722229"/>
              <a:gd name="connsiteY13" fmla="*/ 540328 h 2302626"/>
              <a:gd name="connsiteX14" fmla="*/ 66524 w 1722229"/>
              <a:gd name="connsiteY14" fmla="*/ 415637 h 2302626"/>
              <a:gd name="connsiteX15" fmla="*/ 58211 w 1722229"/>
              <a:gd name="connsiteY15" fmla="*/ 374073 h 2302626"/>
              <a:gd name="connsiteX16" fmla="*/ 33273 w 1722229"/>
              <a:gd name="connsiteY16" fmla="*/ 191193 h 2302626"/>
              <a:gd name="connsiteX17" fmla="*/ 24960 w 1722229"/>
              <a:gd name="connsiteY17" fmla="*/ 141317 h 2302626"/>
              <a:gd name="connsiteX18" fmla="*/ 16647 w 1722229"/>
              <a:gd name="connsiteY18" fmla="*/ 74815 h 2302626"/>
              <a:gd name="connsiteX19" fmla="*/ 8335 w 1722229"/>
              <a:gd name="connsiteY19" fmla="*/ 33251 h 2302626"/>
              <a:gd name="connsiteX20" fmla="*/ 22 w 1722229"/>
              <a:gd name="connsiteY20"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41338 w 1722229"/>
              <a:gd name="connsiteY10" fmla="*/ 615142 h 2302626"/>
              <a:gd name="connsiteX11" fmla="*/ 108087 w 1722229"/>
              <a:gd name="connsiteY11" fmla="*/ 565266 h 2302626"/>
              <a:gd name="connsiteX12" fmla="*/ 91462 w 1722229"/>
              <a:gd name="connsiteY12" fmla="*/ 540328 h 2302626"/>
              <a:gd name="connsiteX13" fmla="*/ 66524 w 1722229"/>
              <a:gd name="connsiteY13" fmla="*/ 415637 h 2302626"/>
              <a:gd name="connsiteX14" fmla="*/ 58211 w 1722229"/>
              <a:gd name="connsiteY14" fmla="*/ 374073 h 2302626"/>
              <a:gd name="connsiteX15" fmla="*/ 33273 w 1722229"/>
              <a:gd name="connsiteY15" fmla="*/ 191193 h 2302626"/>
              <a:gd name="connsiteX16" fmla="*/ 24960 w 1722229"/>
              <a:gd name="connsiteY16" fmla="*/ 141317 h 2302626"/>
              <a:gd name="connsiteX17" fmla="*/ 16647 w 1722229"/>
              <a:gd name="connsiteY17" fmla="*/ 74815 h 2302626"/>
              <a:gd name="connsiteX18" fmla="*/ 8335 w 1722229"/>
              <a:gd name="connsiteY18" fmla="*/ 33251 h 2302626"/>
              <a:gd name="connsiteX19" fmla="*/ 22 w 1722229"/>
              <a:gd name="connsiteY19"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08087 w 1722229"/>
              <a:gd name="connsiteY10" fmla="*/ 565266 h 2302626"/>
              <a:gd name="connsiteX11" fmla="*/ 91462 w 1722229"/>
              <a:gd name="connsiteY11" fmla="*/ 540328 h 2302626"/>
              <a:gd name="connsiteX12" fmla="*/ 66524 w 1722229"/>
              <a:gd name="connsiteY12" fmla="*/ 415637 h 2302626"/>
              <a:gd name="connsiteX13" fmla="*/ 58211 w 1722229"/>
              <a:gd name="connsiteY13" fmla="*/ 374073 h 2302626"/>
              <a:gd name="connsiteX14" fmla="*/ 33273 w 1722229"/>
              <a:gd name="connsiteY14" fmla="*/ 191193 h 2302626"/>
              <a:gd name="connsiteX15" fmla="*/ 24960 w 1722229"/>
              <a:gd name="connsiteY15" fmla="*/ 141317 h 2302626"/>
              <a:gd name="connsiteX16" fmla="*/ 16647 w 1722229"/>
              <a:gd name="connsiteY16" fmla="*/ 74815 h 2302626"/>
              <a:gd name="connsiteX17" fmla="*/ 8335 w 1722229"/>
              <a:gd name="connsiteY17" fmla="*/ 33251 h 2302626"/>
              <a:gd name="connsiteX18" fmla="*/ 22 w 1722229"/>
              <a:gd name="connsiteY18"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108087 w 1722229"/>
              <a:gd name="connsiteY10" fmla="*/ 565266 h 2302626"/>
              <a:gd name="connsiteX11" fmla="*/ 66524 w 1722229"/>
              <a:gd name="connsiteY11" fmla="*/ 415637 h 2302626"/>
              <a:gd name="connsiteX12" fmla="*/ 58211 w 1722229"/>
              <a:gd name="connsiteY12" fmla="*/ 374073 h 2302626"/>
              <a:gd name="connsiteX13" fmla="*/ 33273 w 1722229"/>
              <a:gd name="connsiteY13" fmla="*/ 191193 h 2302626"/>
              <a:gd name="connsiteX14" fmla="*/ 24960 w 1722229"/>
              <a:gd name="connsiteY14" fmla="*/ 141317 h 2302626"/>
              <a:gd name="connsiteX15" fmla="*/ 16647 w 1722229"/>
              <a:gd name="connsiteY15" fmla="*/ 74815 h 2302626"/>
              <a:gd name="connsiteX16" fmla="*/ 8335 w 1722229"/>
              <a:gd name="connsiteY16" fmla="*/ 33251 h 2302626"/>
              <a:gd name="connsiteX17" fmla="*/ 22 w 1722229"/>
              <a:gd name="connsiteY17"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66524 w 1722229"/>
              <a:gd name="connsiteY10" fmla="*/ 415637 h 2302626"/>
              <a:gd name="connsiteX11" fmla="*/ 58211 w 1722229"/>
              <a:gd name="connsiteY11" fmla="*/ 374073 h 2302626"/>
              <a:gd name="connsiteX12" fmla="*/ 33273 w 1722229"/>
              <a:gd name="connsiteY12" fmla="*/ 191193 h 2302626"/>
              <a:gd name="connsiteX13" fmla="*/ 24960 w 1722229"/>
              <a:gd name="connsiteY13" fmla="*/ 141317 h 2302626"/>
              <a:gd name="connsiteX14" fmla="*/ 16647 w 1722229"/>
              <a:gd name="connsiteY14" fmla="*/ 74815 h 2302626"/>
              <a:gd name="connsiteX15" fmla="*/ 8335 w 1722229"/>
              <a:gd name="connsiteY15" fmla="*/ 33251 h 2302626"/>
              <a:gd name="connsiteX16" fmla="*/ 22 w 1722229"/>
              <a:gd name="connsiteY16"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58211 w 1722229"/>
              <a:gd name="connsiteY10" fmla="*/ 374073 h 2302626"/>
              <a:gd name="connsiteX11" fmla="*/ 33273 w 1722229"/>
              <a:gd name="connsiteY11" fmla="*/ 191193 h 2302626"/>
              <a:gd name="connsiteX12" fmla="*/ 24960 w 1722229"/>
              <a:gd name="connsiteY12" fmla="*/ 141317 h 2302626"/>
              <a:gd name="connsiteX13" fmla="*/ 16647 w 1722229"/>
              <a:gd name="connsiteY13" fmla="*/ 74815 h 2302626"/>
              <a:gd name="connsiteX14" fmla="*/ 8335 w 1722229"/>
              <a:gd name="connsiteY14" fmla="*/ 33251 h 2302626"/>
              <a:gd name="connsiteX15" fmla="*/ 22 w 1722229"/>
              <a:gd name="connsiteY15"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33273 w 1722229"/>
              <a:gd name="connsiteY10" fmla="*/ 191193 h 2302626"/>
              <a:gd name="connsiteX11" fmla="*/ 24960 w 1722229"/>
              <a:gd name="connsiteY11" fmla="*/ 141317 h 2302626"/>
              <a:gd name="connsiteX12" fmla="*/ 16647 w 1722229"/>
              <a:gd name="connsiteY12" fmla="*/ 74815 h 2302626"/>
              <a:gd name="connsiteX13" fmla="*/ 8335 w 1722229"/>
              <a:gd name="connsiteY13" fmla="*/ 33251 h 2302626"/>
              <a:gd name="connsiteX14" fmla="*/ 22 w 1722229"/>
              <a:gd name="connsiteY14" fmla="*/ 0 h 2302626"/>
              <a:gd name="connsiteX0" fmla="*/ 648415 w 1722229"/>
              <a:gd name="connsiteY0" fmla="*/ 2302626 h 2302626"/>
              <a:gd name="connsiteX1" fmla="*/ 1122240 w 1722229"/>
              <a:gd name="connsiteY1" fmla="*/ 2094808 h 2302626"/>
              <a:gd name="connsiteX2" fmla="*/ 1189515 w 1722229"/>
              <a:gd name="connsiteY2" fmla="*/ 1767325 h 2302626"/>
              <a:gd name="connsiteX3" fmla="*/ 1191545 w 1722229"/>
              <a:gd name="connsiteY3" fmla="*/ 1310995 h 2302626"/>
              <a:gd name="connsiteX4" fmla="*/ 1679193 w 1722229"/>
              <a:gd name="connsiteY4" fmla="*/ 906088 h 2302626"/>
              <a:gd name="connsiteX5" fmla="*/ 1687506 w 1722229"/>
              <a:gd name="connsiteY5" fmla="*/ 640080 h 2302626"/>
              <a:gd name="connsiteX6" fmla="*/ 1587753 w 1722229"/>
              <a:gd name="connsiteY6" fmla="*/ 266008 h 2302626"/>
              <a:gd name="connsiteX7" fmla="*/ 814669 w 1722229"/>
              <a:gd name="connsiteY7" fmla="*/ 315884 h 2302626"/>
              <a:gd name="connsiteX8" fmla="*/ 465535 w 1722229"/>
              <a:gd name="connsiteY8" fmla="*/ 648393 h 2302626"/>
              <a:gd name="connsiteX9" fmla="*/ 216153 w 1722229"/>
              <a:gd name="connsiteY9" fmla="*/ 656706 h 2302626"/>
              <a:gd name="connsiteX10" fmla="*/ 24960 w 1722229"/>
              <a:gd name="connsiteY10" fmla="*/ 141317 h 2302626"/>
              <a:gd name="connsiteX11" fmla="*/ 16647 w 1722229"/>
              <a:gd name="connsiteY11" fmla="*/ 74815 h 2302626"/>
              <a:gd name="connsiteX12" fmla="*/ 8335 w 1722229"/>
              <a:gd name="connsiteY12" fmla="*/ 33251 h 2302626"/>
              <a:gd name="connsiteX13" fmla="*/ 22 w 1722229"/>
              <a:gd name="connsiteY13" fmla="*/ 0 h 2302626"/>
              <a:gd name="connsiteX0" fmla="*/ 648715 w 1722529"/>
              <a:gd name="connsiteY0" fmla="*/ 2302626 h 2302626"/>
              <a:gd name="connsiteX1" fmla="*/ 1122540 w 1722529"/>
              <a:gd name="connsiteY1" fmla="*/ 2094808 h 2302626"/>
              <a:gd name="connsiteX2" fmla="*/ 1189815 w 1722529"/>
              <a:gd name="connsiteY2" fmla="*/ 1767325 h 2302626"/>
              <a:gd name="connsiteX3" fmla="*/ 1191845 w 1722529"/>
              <a:gd name="connsiteY3" fmla="*/ 1310995 h 2302626"/>
              <a:gd name="connsiteX4" fmla="*/ 1679493 w 1722529"/>
              <a:gd name="connsiteY4" fmla="*/ 906088 h 2302626"/>
              <a:gd name="connsiteX5" fmla="*/ 1687806 w 1722529"/>
              <a:gd name="connsiteY5" fmla="*/ 640080 h 2302626"/>
              <a:gd name="connsiteX6" fmla="*/ 1588053 w 1722529"/>
              <a:gd name="connsiteY6" fmla="*/ 266008 h 2302626"/>
              <a:gd name="connsiteX7" fmla="*/ 814969 w 1722529"/>
              <a:gd name="connsiteY7" fmla="*/ 315884 h 2302626"/>
              <a:gd name="connsiteX8" fmla="*/ 465835 w 1722529"/>
              <a:gd name="connsiteY8" fmla="*/ 648393 h 2302626"/>
              <a:gd name="connsiteX9" fmla="*/ 216453 w 1722529"/>
              <a:gd name="connsiteY9" fmla="*/ 656706 h 2302626"/>
              <a:gd name="connsiteX10" fmla="*/ 16947 w 1722529"/>
              <a:gd name="connsiteY10" fmla="*/ 74815 h 2302626"/>
              <a:gd name="connsiteX11" fmla="*/ 8635 w 1722529"/>
              <a:gd name="connsiteY11" fmla="*/ 33251 h 2302626"/>
              <a:gd name="connsiteX12" fmla="*/ 322 w 1722529"/>
              <a:gd name="connsiteY12" fmla="*/ 0 h 2302626"/>
              <a:gd name="connsiteX0" fmla="*/ 648416 w 1722230"/>
              <a:gd name="connsiteY0" fmla="*/ 2302626 h 2302626"/>
              <a:gd name="connsiteX1" fmla="*/ 1122241 w 1722230"/>
              <a:gd name="connsiteY1" fmla="*/ 2094808 h 2302626"/>
              <a:gd name="connsiteX2" fmla="*/ 1189516 w 1722230"/>
              <a:gd name="connsiteY2" fmla="*/ 1767325 h 2302626"/>
              <a:gd name="connsiteX3" fmla="*/ 1191546 w 1722230"/>
              <a:gd name="connsiteY3" fmla="*/ 1310995 h 2302626"/>
              <a:gd name="connsiteX4" fmla="*/ 1679194 w 1722230"/>
              <a:gd name="connsiteY4" fmla="*/ 906088 h 2302626"/>
              <a:gd name="connsiteX5" fmla="*/ 1687507 w 1722230"/>
              <a:gd name="connsiteY5" fmla="*/ 640080 h 2302626"/>
              <a:gd name="connsiteX6" fmla="*/ 1587754 w 1722230"/>
              <a:gd name="connsiteY6" fmla="*/ 266008 h 2302626"/>
              <a:gd name="connsiteX7" fmla="*/ 814670 w 1722230"/>
              <a:gd name="connsiteY7" fmla="*/ 315884 h 2302626"/>
              <a:gd name="connsiteX8" fmla="*/ 465536 w 1722230"/>
              <a:gd name="connsiteY8" fmla="*/ 648393 h 2302626"/>
              <a:gd name="connsiteX9" fmla="*/ 216154 w 1722230"/>
              <a:gd name="connsiteY9" fmla="*/ 656706 h 2302626"/>
              <a:gd name="connsiteX10" fmla="*/ 8336 w 1722230"/>
              <a:gd name="connsiteY10" fmla="*/ 33251 h 2302626"/>
              <a:gd name="connsiteX11" fmla="*/ 23 w 1722230"/>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465513 w 1722207"/>
              <a:gd name="connsiteY8" fmla="*/ 648393 h 2302626"/>
              <a:gd name="connsiteX9" fmla="*/ 216131 w 1722207"/>
              <a:gd name="connsiteY9" fmla="*/ 656706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465513 w 1722207"/>
              <a:gd name="connsiteY8" fmla="*/ 648393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814647 w 1722207"/>
              <a:gd name="connsiteY7" fmla="*/ 315884 h 2302626"/>
              <a:gd name="connsiteX8" fmla="*/ 603737 w 1722207"/>
              <a:gd name="connsiteY8" fmla="*/ 573965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2207"/>
              <a:gd name="connsiteY0" fmla="*/ 2302626 h 2302626"/>
              <a:gd name="connsiteX1" fmla="*/ 1122218 w 1722207"/>
              <a:gd name="connsiteY1" fmla="*/ 2094808 h 2302626"/>
              <a:gd name="connsiteX2" fmla="*/ 1189493 w 1722207"/>
              <a:gd name="connsiteY2" fmla="*/ 1767325 h 2302626"/>
              <a:gd name="connsiteX3" fmla="*/ 1191523 w 1722207"/>
              <a:gd name="connsiteY3" fmla="*/ 1310995 h 2302626"/>
              <a:gd name="connsiteX4" fmla="*/ 1679171 w 1722207"/>
              <a:gd name="connsiteY4" fmla="*/ 906088 h 2302626"/>
              <a:gd name="connsiteX5" fmla="*/ 1687484 w 1722207"/>
              <a:gd name="connsiteY5" fmla="*/ 640080 h 2302626"/>
              <a:gd name="connsiteX6" fmla="*/ 1587731 w 1722207"/>
              <a:gd name="connsiteY6" fmla="*/ 266008 h 2302626"/>
              <a:gd name="connsiteX7" fmla="*/ 798698 w 1722207"/>
              <a:gd name="connsiteY7" fmla="*/ 278670 h 2302626"/>
              <a:gd name="connsiteX8" fmla="*/ 603737 w 1722207"/>
              <a:gd name="connsiteY8" fmla="*/ 573965 h 2302626"/>
              <a:gd name="connsiteX9" fmla="*/ 168285 w 1722207"/>
              <a:gd name="connsiteY9" fmla="*/ 614175 h 2302626"/>
              <a:gd name="connsiteX10" fmla="*/ 93373 w 1722207"/>
              <a:gd name="connsiteY10" fmla="*/ 346912 h 2302626"/>
              <a:gd name="connsiteX11" fmla="*/ 0 w 1722207"/>
              <a:gd name="connsiteY11" fmla="*/ 0 h 2302626"/>
              <a:gd name="connsiteX0" fmla="*/ 648393 w 1723428"/>
              <a:gd name="connsiteY0" fmla="*/ 2302626 h 2302626"/>
              <a:gd name="connsiteX1" fmla="*/ 1122218 w 1723428"/>
              <a:gd name="connsiteY1" fmla="*/ 2094808 h 2302626"/>
              <a:gd name="connsiteX2" fmla="*/ 1189493 w 1723428"/>
              <a:gd name="connsiteY2" fmla="*/ 1767325 h 2302626"/>
              <a:gd name="connsiteX3" fmla="*/ 1191523 w 1723428"/>
              <a:gd name="connsiteY3" fmla="*/ 1310995 h 2302626"/>
              <a:gd name="connsiteX4" fmla="*/ 1687484 w 1723428"/>
              <a:gd name="connsiteY4" fmla="*/ 640080 h 2302626"/>
              <a:gd name="connsiteX5" fmla="*/ 1587731 w 1723428"/>
              <a:gd name="connsiteY5" fmla="*/ 266008 h 2302626"/>
              <a:gd name="connsiteX6" fmla="*/ 798698 w 1723428"/>
              <a:gd name="connsiteY6" fmla="*/ 278670 h 2302626"/>
              <a:gd name="connsiteX7" fmla="*/ 603737 w 1723428"/>
              <a:gd name="connsiteY7" fmla="*/ 573965 h 2302626"/>
              <a:gd name="connsiteX8" fmla="*/ 168285 w 1723428"/>
              <a:gd name="connsiteY8" fmla="*/ 614175 h 2302626"/>
              <a:gd name="connsiteX9" fmla="*/ 93373 w 1723428"/>
              <a:gd name="connsiteY9" fmla="*/ 346912 h 2302626"/>
              <a:gd name="connsiteX10" fmla="*/ 0 w 1723428"/>
              <a:gd name="connsiteY10" fmla="*/ 0 h 2302626"/>
              <a:gd name="connsiteX0" fmla="*/ 648393 w 1719685"/>
              <a:gd name="connsiteY0" fmla="*/ 2302626 h 2302626"/>
              <a:gd name="connsiteX1" fmla="*/ 1122218 w 1719685"/>
              <a:gd name="connsiteY1" fmla="*/ 2094808 h 2302626"/>
              <a:gd name="connsiteX2" fmla="*/ 1189493 w 1719685"/>
              <a:gd name="connsiteY2" fmla="*/ 1767325 h 2302626"/>
              <a:gd name="connsiteX3" fmla="*/ 1191523 w 1719685"/>
              <a:gd name="connsiteY3" fmla="*/ 1310995 h 2302626"/>
              <a:gd name="connsiteX4" fmla="*/ 1682168 w 1719685"/>
              <a:gd name="connsiteY4" fmla="*/ 725140 h 2302626"/>
              <a:gd name="connsiteX5" fmla="*/ 1587731 w 1719685"/>
              <a:gd name="connsiteY5" fmla="*/ 266008 h 2302626"/>
              <a:gd name="connsiteX6" fmla="*/ 798698 w 1719685"/>
              <a:gd name="connsiteY6" fmla="*/ 278670 h 2302626"/>
              <a:gd name="connsiteX7" fmla="*/ 603737 w 1719685"/>
              <a:gd name="connsiteY7" fmla="*/ 573965 h 2302626"/>
              <a:gd name="connsiteX8" fmla="*/ 168285 w 1719685"/>
              <a:gd name="connsiteY8" fmla="*/ 614175 h 2302626"/>
              <a:gd name="connsiteX9" fmla="*/ 93373 w 1719685"/>
              <a:gd name="connsiteY9" fmla="*/ 346912 h 2302626"/>
              <a:gd name="connsiteX10" fmla="*/ 0 w 1719685"/>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4356"/>
              <a:gd name="connsiteY0" fmla="*/ 2302626 h 2302626"/>
              <a:gd name="connsiteX1" fmla="*/ 1122218 w 1754356"/>
              <a:gd name="connsiteY1" fmla="*/ 2094808 h 2302626"/>
              <a:gd name="connsiteX2" fmla="*/ 1189493 w 1754356"/>
              <a:gd name="connsiteY2" fmla="*/ 1767325 h 2302626"/>
              <a:gd name="connsiteX3" fmla="*/ 1191523 w 1754356"/>
              <a:gd name="connsiteY3" fmla="*/ 1310995 h 2302626"/>
              <a:gd name="connsiteX4" fmla="*/ 1682168 w 1754356"/>
              <a:gd name="connsiteY4" fmla="*/ 725140 h 2302626"/>
              <a:gd name="connsiteX5" fmla="*/ 1587731 w 1754356"/>
              <a:gd name="connsiteY5" fmla="*/ 266008 h 2302626"/>
              <a:gd name="connsiteX6" fmla="*/ 798698 w 1754356"/>
              <a:gd name="connsiteY6" fmla="*/ 278670 h 2302626"/>
              <a:gd name="connsiteX7" fmla="*/ 603737 w 1754356"/>
              <a:gd name="connsiteY7" fmla="*/ 573965 h 2302626"/>
              <a:gd name="connsiteX8" fmla="*/ 168285 w 1754356"/>
              <a:gd name="connsiteY8" fmla="*/ 614175 h 2302626"/>
              <a:gd name="connsiteX9" fmla="*/ 93373 w 1754356"/>
              <a:gd name="connsiteY9" fmla="*/ 346912 h 2302626"/>
              <a:gd name="connsiteX10" fmla="*/ 0 w 1754356"/>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56350"/>
              <a:gd name="connsiteY0" fmla="*/ 2302626 h 2302626"/>
              <a:gd name="connsiteX1" fmla="*/ 1122218 w 1756350"/>
              <a:gd name="connsiteY1" fmla="*/ 2094808 h 2302626"/>
              <a:gd name="connsiteX2" fmla="*/ 1189493 w 1756350"/>
              <a:gd name="connsiteY2" fmla="*/ 1767325 h 2302626"/>
              <a:gd name="connsiteX3" fmla="*/ 1191523 w 1756350"/>
              <a:gd name="connsiteY3" fmla="*/ 1310995 h 2302626"/>
              <a:gd name="connsiteX4" fmla="*/ 1682168 w 1756350"/>
              <a:gd name="connsiteY4" fmla="*/ 725140 h 2302626"/>
              <a:gd name="connsiteX5" fmla="*/ 1587731 w 1756350"/>
              <a:gd name="connsiteY5" fmla="*/ 266008 h 2302626"/>
              <a:gd name="connsiteX6" fmla="*/ 798698 w 1756350"/>
              <a:gd name="connsiteY6" fmla="*/ 278670 h 2302626"/>
              <a:gd name="connsiteX7" fmla="*/ 603737 w 1756350"/>
              <a:gd name="connsiteY7" fmla="*/ 573965 h 2302626"/>
              <a:gd name="connsiteX8" fmla="*/ 168285 w 1756350"/>
              <a:gd name="connsiteY8" fmla="*/ 614175 h 2302626"/>
              <a:gd name="connsiteX9" fmla="*/ 93373 w 1756350"/>
              <a:gd name="connsiteY9" fmla="*/ 346912 h 2302626"/>
              <a:gd name="connsiteX10" fmla="*/ 0 w 1756350"/>
              <a:gd name="connsiteY10" fmla="*/ 0 h 2302626"/>
              <a:gd name="connsiteX0" fmla="*/ 648393 w 1747583"/>
              <a:gd name="connsiteY0" fmla="*/ 2302626 h 2302626"/>
              <a:gd name="connsiteX1" fmla="*/ 1122218 w 1747583"/>
              <a:gd name="connsiteY1" fmla="*/ 2094808 h 2302626"/>
              <a:gd name="connsiteX2" fmla="*/ 1189493 w 1747583"/>
              <a:gd name="connsiteY2" fmla="*/ 1767325 h 2302626"/>
              <a:gd name="connsiteX3" fmla="*/ 1191523 w 1747583"/>
              <a:gd name="connsiteY3" fmla="*/ 1310995 h 2302626"/>
              <a:gd name="connsiteX4" fmla="*/ 1682168 w 1747583"/>
              <a:gd name="connsiteY4" fmla="*/ 725140 h 2302626"/>
              <a:gd name="connsiteX5" fmla="*/ 1571782 w 1747583"/>
              <a:gd name="connsiteY5" fmla="*/ 271324 h 2302626"/>
              <a:gd name="connsiteX6" fmla="*/ 798698 w 1747583"/>
              <a:gd name="connsiteY6" fmla="*/ 278670 h 2302626"/>
              <a:gd name="connsiteX7" fmla="*/ 603737 w 1747583"/>
              <a:gd name="connsiteY7" fmla="*/ 573965 h 2302626"/>
              <a:gd name="connsiteX8" fmla="*/ 168285 w 1747583"/>
              <a:gd name="connsiteY8" fmla="*/ 614175 h 2302626"/>
              <a:gd name="connsiteX9" fmla="*/ 93373 w 1747583"/>
              <a:gd name="connsiteY9" fmla="*/ 346912 h 2302626"/>
              <a:gd name="connsiteX10" fmla="*/ 0 w 1747583"/>
              <a:gd name="connsiteY10" fmla="*/ 0 h 2302626"/>
              <a:gd name="connsiteX0" fmla="*/ 648393 w 1731402"/>
              <a:gd name="connsiteY0" fmla="*/ 2302626 h 2302626"/>
              <a:gd name="connsiteX1" fmla="*/ 1122218 w 1731402"/>
              <a:gd name="connsiteY1" fmla="*/ 2094808 h 2302626"/>
              <a:gd name="connsiteX2" fmla="*/ 1189493 w 1731402"/>
              <a:gd name="connsiteY2" fmla="*/ 1767325 h 2302626"/>
              <a:gd name="connsiteX3" fmla="*/ 1191523 w 1731402"/>
              <a:gd name="connsiteY3" fmla="*/ 1310995 h 2302626"/>
              <a:gd name="connsiteX4" fmla="*/ 1682168 w 1731402"/>
              <a:gd name="connsiteY4" fmla="*/ 725140 h 2302626"/>
              <a:gd name="connsiteX5" fmla="*/ 1571782 w 1731402"/>
              <a:gd name="connsiteY5" fmla="*/ 271324 h 2302626"/>
              <a:gd name="connsiteX6" fmla="*/ 798698 w 1731402"/>
              <a:gd name="connsiteY6" fmla="*/ 278670 h 2302626"/>
              <a:gd name="connsiteX7" fmla="*/ 603737 w 1731402"/>
              <a:gd name="connsiteY7" fmla="*/ 573965 h 2302626"/>
              <a:gd name="connsiteX8" fmla="*/ 168285 w 1731402"/>
              <a:gd name="connsiteY8" fmla="*/ 614175 h 2302626"/>
              <a:gd name="connsiteX9" fmla="*/ 93373 w 1731402"/>
              <a:gd name="connsiteY9" fmla="*/ 346912 h 2302626"/>
              <a:gd name="connsiteX10" fmla="*/ 0 w 1731402"/>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03737 w 1711924"/>
              <a:gd name="connsiteY7" fmla="*/ 573965 h 2302626"/>
              <a:gd name="connsiteX8" fmla="*/ 168285 w 1711924"/>
              <a:gd name="connsiteY8" fmla="*/ 614175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03737 w 1711924"/>
              <a:gd name="connsiteY7" fmla="*/ 573965 h 2302626"/>
              <a:gd name="connsiteX8" fmla="*/ 147019 w 1711924"/>
              <a:gd name="connsiteY8" fmla="*/ 582277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7019 w 1711924"/>
              <a:gd name="connsiteY8" fmla="*/ 582277 h 2302626"/>
              <a:gd name="connsiteX9" fmla="*/ 93373 w 1711924"/>
              <a:gd name="connsiteY9" fmla="*/ 346912 h 2302626"/>
              <a:gd name="connsiteX10" fmla="*/ 0 w 1711924"/>
              <a:gd name="connsiteY10"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7019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1924"/>
              <a:gd name="connsiteY0" fmla="*/ 2302626 h 2302626"/>
              <a:gd name="connsiteX1" fmla="*/ 1122218 w 1711924"/>
              <a:gd name="connsiteY1" fmla="*/ 2094808 h 2302626"/>
              <a:gd name="connsiteX2" fmla="*/ 1189493 w 1711924"/>
              <a:gd name="connsiteY2" fmla="*/ 1767325 h 2302626"/>
              <a:gd name="connsiteX3" fmla="*/ 1191523 w 1711924"/>
              <a:gd name="connsiteY3" fmla="*/ 1310995 h 2302626"/>
              <a:gd name="connsiteX4" fmla="*/ 1682168 w 1711924"/>
              <a:gd name="connsiteY4" fmla="*/ 725140 h 2302626"/>
              <a:gd name="connsiteX5" fmla="*/ 1571782 w 1711924"/>
              <a:gd name="connsiteY5" fmla="*/ 271324 h 2302626"/>
              <a:gd name="connsiteX6" fmla="*/ 798698 w 1711924"/>
              <a:gd name="connsiteY6" fmla="*/ 278670 h 2302626"/>
              <a:gd name="connsiteX7" fmla="*/ 625002 w 1711924"/>
              <a:gd name="connsiteY7" fmla="*/ 568649 h 2302626"/>
              <a:gd name="connsiteX8" fmla="*/ 141703 w 1711924"/>
              <a:gd name="connsiteY8" fmla="*/ 582277 h 2302626"/>
              <a:gd name="connsiteX9" fmla="*/ 0 w 1711924"/>
              <a:gd name="connsiteY9" fmla="*/ 0 h 2302626"/>
              <a:gd name="connsiteX0" fmla="*/ 648393 w 1710746"/>
              <a:gd name="connsiteY0" fmla="*/ 2302626 h 2302626"/>
              <a:gd name="connsiteX1" fmla="*/ 1122218 w 1710746"/>
              <a:gd name="connsiteY1" fmla="*/ 2094808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710746"/>
              <a:gd name="connsiteY0" fmla="*/ 2302626 h 2302626"/>
              <a:gd name="connsiteX1" fmla="*/ 1090321 w 1710746"/>
              <a:gd name="connsiteY1" fmla="*/ 2116073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710746"/>
              <a:gd name="connsiteY0" fmla="*/ 2302626 h 2302626"/>
              <a:gd name="connsiteX1" fmla="*/ 1090321 w 1710746"/>
              <a:gd name="connsiteY1" fmla="*/ 2116073 h 2302626"/>
              <a:gd name="connsiteX2" fmla="*/ 1189493 w 1710746"/>
              <a:gd name="connsiteY2" fmla="*/ 1767325 h 2302626"/>
              <a:gd name="connsiteX3" fmla="*/ 1207472 w 1710746"/>
              <a:gd name="connsiteY3" fmla="*/ 1300362 h 2302626"/>
              <a:gd name="connsiteX4" fmla="*/ 1682168 w 1710746"/>
              <a:gd name="connsiteY4" fmla="*/ 725140 h 2302626"/>
              <a:gd name="connsiteX5" fmla="*/ 1571782 w 1710746"/>
              <a:gd name="connsiteY5" fmla="*/ 271324 h 2302626"/>
              <a:gd name="connsiteX6" fmla="*/ 798698 w 1710746"/>
              <a:gd name="connsiteY6" fmla="*/ 278670 h 2302626"/>
              <a:gd name="connsiteX7" fmla="*/ 625002 w 1710746"/>
              <a:gd name="connsiteY7" fmla="*/ 568649 h 2302626"/>
              <a:gd name="connsiteX8" fmla="*/ 141703 w 1710746"/>
              <a:gd name="connsiteY8" fmla="*/ 582277 h 2302626"/>
              <a:gd name="connsiteX9" fmla="*/ 0 w 1710746"/>
              <a:gd name="connsiteY9" fmla="*/ 0 h 2302626"/>
              <a:gd name="connsiteX0" fmla="*/ 648393 w 1667705"/>
              <a:gd name="connsiteY0" fmla="*/ 2302626 h 2302626"/>
              <a:gd name="connsiteX1" fmla="*/ 1090321 w 1667705"/>
              <a:gd name="connsiteY1" fmla="*/ 2116073 h 2302626"/>
              <a:gd name="connsiteX2" fmla="*/ 1189493 w 1667705"/>
              <a:gd name="connsiteY2" fmla="*/ 1767325 h 2302626"/>
              <a:gd name="connsiteX3" fmla="*/ 1207472 w 1667705"/>
              <a:gd name="connsiteY3" fmla="*/ 1300362 h 2302626"/>
              <a:gd name="connsiteX4" fmla="*/ 1615800 w 1667705"/>
              <a:gd name="connsiteY4" fmla="*/ 725140 h 2302626"/>
              <a:gd name="connsiteX5" fmla="*/ 1571782 w 1667705"/>
              <a:gd name="connsiteY5" fmla="*/ 271324 h 2302626"/>
              <a:gd name="connsiteX6" fmla="*/ 798698 w 1667705"/>
              <a:gd name="connsiteY6" fmla="*/ 278670 h 2302626"/>
              <a:gd name="connsiteX7" fmla="*/ 625002 w 1667705"/>
              <a:gd name="connsiteY7" fmla="*/ 568649 h 2302626"/>
              <a:gd name="connsiteX8" fmla="*/ 141703 w 1667705"/>
              <a:gd name="connsiteY8" fmla="*/ 582277 h 2302626"/>
              <a:gd name="connsiteX9" fmla="*/ 0 w 1667705"/>
              <a:gd name="connsiteY9" fmla="*/ 0 h 2302626"/>
              <a:gd name="connsiteX0" fmla="*/ 648393 w 1622198"/>
              <a:gd name="connsiteY0" fmla="*/ 2302626 h 2302626"/>
              <a:gd name="connsiteX1" fmla="*/ 1090321 w 1622198"/>
              <a:gd name="connsiteY1" fmla="*/ 2116073 h 2302626"/>
              <a:gd name="connsiteX2" fmla="*/ 1189493 w 1622198"/>
              <a:gd name="connsiteY2" fmla="*/ 1767325 h 2302626"/>
              <a:gd name="connsiteX3" fmla="*/ 1207472 w 1622198"/>
              <a:gd name="connsiteY3" fmla="*/ 1300362 h 2302626"/>
              <a:gd name="connsiteX4" fmla="*/ 1615800 w 1622198"/>
              <a:gd name="connsiteY4" fmla="*/ 725140 h 2302626"/>
              <a:gd name="connsiteX5" fmla="*/ 1409550 w 1622198"/>
              <a:gd name="connsiteY5" fmla="*/ 300821 h 2302626"/>
              <a:gd name="connsiteX6" fmla="*/ 798698 w 1622198"/>
              <a:gd name="connsiteY6" fmla="*/ 278670 h 2302626"/>
              <a:gd name="connsiteX7" fmla="*/ 625002 w 1622198"/>
              <a:gd name="connsiteY7" fmla="*/ 568649 h 2302626"/>
              <a:gd name="connsiteX8" fmla="*/ 141703 w 1622198"/>
              <a:gd name="connsiteY8" fmla="*/ 582277 h 2302626"/>
              <a:gd name="connsiteX9" fmla="*/ 0 w 1622198"/>
              <a:gd name="connsiteY9" fmla="*/ 0 h 2302626"/>
              <a:gd name="connsiteX0" fmla="*/ 648393 w 1621892"/>
              <a:gd name="connsiteY0" fmla="*/ 2302626 h 2302626"/>
              <a:gd name="connsiteX1" fmla="*/ 1090321 w 1621892"/>
              <a:gd name="connsiteY1" fmla="*/ 2116073 h 2302626"/>
              <a:gd name="connsiteX2" fmla="*/ 1189493 w 1621892"/>
              <a:gd name="connsiteY2" fmla="*/ 1767325 h 2302626"/>
              <a:gd name="connsiteX3" fmla="*/ 1207472 w 1621892"/>
              <a:gd name="connsiteY3" fmla="*/ 1300362 h 2302626"/>
              <a:gd name="connsiteX4" fmla="*/ 1615800 w 1621892"/>
              <a:gd name="connsiteY4" fmla="*/ 725140 h 2302626"/>
              <a:gd name="connsiteX5" fmla="*/ 1409550 w 1621892"/>
              <a:gd name="connsiteY5" fmla="*/ 300821 h 2302626"/>
              <a:gd name="connsiteX6" fmla="*/ 798698 w 1621892"/>
              <a:gd name="connsiteY6" fmla="*/ 278670 h 2302626"/>
              <a:gd name="connsiteX7" fmla="*/ 625002 w 1621892"/>
              <a:gd name="connsiteY7" fmla="*/ 568649 h 2302626"/>
              <a:gd name="connsiteX8" fmla="*/ 141703 w 1621892"/>
              <a:gd name="connsiteY8" fmla="*/ 582277 h 2302626"/>
              <a:gd name="connsiteX9" fmla="*/ 0 w 1621892"/>
              <a:gd name="connsiteY9" fmla="*/ 0 h 2302626"/>
              <a:gd name="connsiteX0" fmla="*/ 75187 w 1621892"/>
              <a:gd name="connsiteY0" fmla="*/ 2261683 h 2261683"/>
              <a:gd name="connsiteX1" fmla="*/ 1090321 w 1621892"/>
              <a:gd name="connsiteY1" fmla="*/ 2116073 h 2261683"/>
              <a:gd name="connsiteX2" fmla="*/ 1189493 w 1621892"/>
              <a:gd name="connsiteY2" fmla="*/ 1767325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21892"/>
              <a:gd name="connsiteY0" fmla="*/ 2261683 h 2261683"/>
              <a:gd name="connsiteX1" fmla="*/ 455700 w 1621892"/>
              <a:gd name="connsiteY1" fmla="*/ 1706640 h 2261683"/>
              <a:gd name="connsiteX2" fmla="*/ 1189493 w 1621892"/>
              <a:gd name="connsiteY2" fmla="*/ 1767325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21892"/>
              <a:gd name="connsiteY0" fmla="*/ 2261683 h 2261683"/>
              <a:gd name="connsiteX1" fmla="*/ 455700 w 1621892"/>
              <a:gd name="connsiteY1" fmla="*/ 1706640 h 2261683"/>
              <a:gd name="connsiteX2" fmla="*/ 438866 w 1621892"/>
              <a:gd name="connsiteY2" fmla="*/ 1289654 h 2261683"/>
              <a:gd name="connsiteX3" fmla="*/ 1207472 w 1621892"/>
              <a:gd name="connsiteY3" fmla="*/ 1300362 h 2261683"/>
              <a:gd name="connsiteX4" fmla="*/ 1615800 w 1621892"/>
              <a:gd name="connsiteY4" fmla="*/ 725140 h 2261683"/>
              <a:gd name="connsiteX5" fmla="*/ 1409550 w 1621892"/>
              <a:gd name="connsiteY5" fmla="*/ 300821 h 2261683"/>
              <a:gd name="connsiteX6" fmla="*/ 798698 w 1621892"/>
              <a:gd name="connsiteY6" fmla="*/ 278670 h 2261683"/>
              <a:gd name="connsiteX7" fmla="*/ 625002 w 1621892"/>
              <a:gd name="connsiteY7" fmla="*/ 568649 h 2261683"/>
              <a:gd name="connsiteX8" fmla="*/ 141703 w 1621892"/>
              <a:gd name="connsiteY8" fmla="*/ 582277 h 2261683"/>
              <a:gd name="connsiteX9" fmla="*/ 0 w 1621892"/>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75187 w 1666943"/>
              <a:gd name="connsiteY0" fmla="*/ 2261683 h 2261683"/>
              <a:gd name="connsiteX1" fmla="*/ 455700 w 1666943"/>
              <a:gd name="connsiteY1" fmla="*/ 1706640 h 2261683"/>
              <a:gd name="connsiteX2" fmla="*/ 438866 w 1666943"/>
              <a:gd name="connsiteY2" fmla="*/ 1289654 h 2261683"/>
              <a:gd name="connsiteX3" fmla="*/ 484141 w 1666943"/>
              <a:gd name="connsiteY3" fmla="*/ 720332 h 2261683"/>
              <a:gd name="connsiteX4" fmla="*/ 1615800 w 1666943"/>
              <a:gd name="connsiteY4" fmla="*/ 725140 h 2261683"/>
              <a:gd name="connsiteX5" fmla="*/ 1409550 w 1666943"/>
              <a:gd name="connsiteY5" fmla="*/ 300821 h 2261683"/>
              <a:gd name="connsiteX6" fmla="*/ 798698 w 1666943"/>
              <a:gd name="connsiteY6" fmla="*/ 278670 h 2261683"/>
              <a:gd name="connsiteX7" fmla="*/ 625002 w 1666943"/>
              <a:gd name="connsiteY7" fmla="*/ 568649 h 2261683"/>
              <a:gd name="connsiteX8" fmla="*/ 141703 w 1666943"/>
              <a:gd name="connsiteY8" fmla="*/ 582277 h 2261683"/>
              <a:gd name="connsiteX9" fmla="*/ 0 w 1666943"/>
              <a:gd name="connsiteY9" fmla="*/ 0 h 2261683"/>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1089026 w 2130967"/>
              <a:gd name="connsiteY7" fmla="*/ 575473 h 2268507"/>
              <a:gd name="connsiteX8" fmla="*/ 605727 w 2130967"/>
              <a:gd name="connsiteY8" fmla="*/ 589101 h 2268507"/>
              <a:gd name="connsiteX9" fmla="*/ 0 w 2130967"/>
              <a:gd name="connsiteY9" fmla="*/ 0 h 2268507"/>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1089026 w 2130967"/>
              <a:gd name="connsiteY7" fmla="*/ 575473 h 2268507"/>
              <a:gd name="connsiteX8" fmla="*/ 209942 w 2130967"/>
              <a:gd name="connsiteY8" fmla="*/ 589101 h 2268507"/>
              <a:gd name="connsiteX9" fmla="*/ 0 w 2130967"/>
              <a:gd name="connsiteY9" fmla="*/ 0 h 2268507"/>
              <a:gd name="connsiteX0" fmla="*/ 539211 w 2130967"/>
              <a:gd name="connsiteY0" fmla="*/ 2268507 h 2268507"/>
              <a:gd name="connsiteX1" fmla="*/ 919724 w 2130967"/>
              <a:gd name="connsiteY1" fmla="*/ 1713464 h 2268507"/>
              <a:gd name="connsiteX2" fmla="*/ 902890 w 2130967"/>
              <a:gd name="connsiteY2" fmla="*/ 1296478 h 2268507"/>
              <a:gd name="connsiteX3" fmla="*/ 948165 w 2130967"/>
              <a:gd name="connsiteY3" fmla="*/ 727156 h 2268507"/>
              <a:gd name="connsiteX4" fmla="*/ 2079824 w 2130967"/>
              <a:gd name="connsiteY4" fmla="*/ 731964 h 2268507"/>
              <a:gd name="connsiteX5" fmla="*/ 1873574 w 2130967"/>
              <a:gd name="connsiteY5" fmla="*/ 307645 h 2268507"/>
              <a:gd name="connsiteX6" fmla="*/ 1262722 w 2130967"/>
              <a:gd name="connsiteY6" fmla="*/ 285494 h 2268507"/>
              <a:gd name="connsiteX7" fmla="*/ 508996 w 2130967"/>
              <a:gd name="connsiteY7" fmla="*/ 602769 h 2268507"/>
              <a:gd name="connsiteX8" fmla="*/ 209942 w 2130967"/>
              <a:gd name="connsiteY8" fmla="*/ 589101 h 2268507"/>
              <a:gd name="connsiteX9" fmla="*/ 0 w 2130967"/>
              <a:gd name="connsiteY9" fmla="*/ 0 h 2268507"/>
              <a:gd name="connsiteX0" fmla="*/ 539211 w 2148181"/>
              <a:gd name="connsiteY0" fmla="*/ 2268507 h 2268507"/>
              <a:gd name="connsiteX1" fmla="*/ 919724 w 2148181"/>
              <a:gd name="connsiteY1" fmla="*/ 1713464 h 2268507"/>
              <a:gd name="connsiteX2" fmla="*/ 902890 w 2148181"/>
              <a:gd name="connsiteY2" fmla="*/ 1296478 h 2268507"/>
              <a:gd name="connsiteX3" fmla="*/ 948165 w 2148181"/>
              <a:gd name="connsiteY3" fmla="*/ 727156 h 2268507"/>
              <a:gd name="connsiteX4" fmla="*/ 2079824 w 2148181"/>
              <a:gd name="connsiteY4" fmla="*/ 731964 h 2268507"/>
              <a:gd name="connsiteX5" fmla="*/ 1873574 w 2148181"/>
              <a:gd name="connsiteY5" fmla="*/ 307645 h 2268507"/>
              <a:gd name="connsiteX6" fmla="*/ 655396 w 2148181"/>
              <a:gd name="connsiteY6" fmla="*/ 258198 h 2268507"/>
              <a:gd name="connsiteX7" fmla="*/ 508996 w 2148181"/>
              <a:gd name="connsiteY7" fmla="*/ 602769 h 2268507"/>
              <a:gd name="connsiteX8" fmla="*/ 209942 w 2148181"/>
              <a:gd name="connsiteY8" fmla="*/ 589101 h 2268507"/>
              <a:gd name="connsiteX9" fmla="*/ 0 w 2148181"/>
              <a:gd name="connsiteY9" fmla="*/ 0 h 2268507"/>
              <a:gd name="connsiteX0" fmla="*/ 539211 w 2080075"/>
              <a:gd name="connsiteY0" fmla="*/ 2268507 h 2268507"/>
              <a:gd name="connsiteX1" fmla="*/ 919724 w 2080075"/>
              <a:gd name="connsiteY1" fmla="*/ 1713464 h 2268507"/>
              <a:gd name="connsiteX2" fmla="*/ 902890 w 2080075"/>
              <a:gd name="connsiteY2" fmla="*/ 1296478 h 2268507"/>
              <a:gd name="connsiteX3" fmla="*/ 948165 w 2080075"/>
              <a:gd name="connsiteY3" fmla="*/ 727156 h 2268507"/>
              <a:gd name="connsiteX4" fmla="*/ 2079824 w 2080075"/>
              <a:gd name="connsiteY4" fmla="*/ 731964 h 2268507"/>
              <a:gd name="connsiteX5" fmla="*/ 1047885 w 2080075"/>
              <a:gd name="connsiteY5" fmla="*/ 287173 h 2268507"/>
              <a:gd name="connsiteX6" fmla="*/ 655396 w 2080075"/>
              <a:gd name="connsiteY6" fmla="*/ 258198 h 2268507"/>
              <a:gd name="connsiteX7" fmla="*/ 508996 w 2080075"/>
              <a:gd name="connsiteY7" fmla="*/ 602769 h 2268507"/>
              <a:gd name="connsiteX8" fmla="*/ 209942 w 2080075"/>
              <a:gd name="connsiteY8" fmla="*/ 589101 h 2268507"/>
              <a:gd name="connsiteX9" fmla="*/ 0 w 2080075"/>
              <a:gd name="connsiteY9" fmla="*/ 0 h 2268507"/>
              <a:gd name="connsiteX0" fmla="*/ 539211 w 1058522"/>
              <a:gd name="connsiteY0" fmla="*/ 2268507 h 2268507"/>
              <a:gd name="connsiteX1" fmla="*/ 919724 w 1058522"/>
              <a:gd name="connsiteY1" fmla="*/ 1713464 h 2268507"/>
              <a:gd name="connsiteX2" fmla="*/ 902890 w 1058522"/>
              <a:gd name="connsiteY2" fmla="*/ 1296478 h 2268507"/>
              <a:gd name="connsiteX3" fmla="*/ 948165 w 1058522"/>
              <a:gd name="connsiteY3" fmla="*/ 727156 h 2268507"/>
              <a:gd name="connsiteX4" fmla="*/ 947060 w 1058522"/>
              <a:gd name="connsiteY4" fmla="*/ 581839 h 2268507"/>
              <a:gd name="connsiteX5" fmla="*/ 1047885 w 1058522"/>
              <a:gd name="connsiteY5" fmla="*/ 287173 h 2268507"/>
              <a:gd name="connsiteX6" fmla="*/ 655396 w 1058522"/>
              <a:gd name="connsiteY6" fmla="*/ 258198 h 2268507"/>
              <a:gd name="connsiteX7" fmla="*/ 508996 w 1058522"/>
              <a:gd name="connsiteY7" fmla="*/ 602769 h 2268507"/>
              <a:gd name="connsiteX8" fmla="*/ 209942 w 1058522"/>
              <a:gd name="connsiteY8" fmla="*/ 589101 h 2268507"/>
              <a:gd name="connsiteX9" fmla="*/ 0 w 1058522"/>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209942 w 1058871"/>
              <a:gd name="connsiteY8" fmla="*/ 589101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08996 w 1058871"/>
              <a:gd name="connsiteY7" fmla="*/ 602769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871"/>
              <a:gd name="connsiteY0" fmla="*/ 2268507 h 2268507"/>
              <a:gd name="connsiteX1" fmla="*/ 919724 w 1058871"/>
              <a:gd name="connsiteY1" fmla="*/ 1713464 h 2268507"/>
              <a:gd name="connsiteX2" fmla="*/ 902890 w 1058871"/>
              <a:gd name="connsiteY2" fmla="*/ 1296478 h 2268507"/>
              <a:gd name="connsiteX3" fmla="*/ 914046 w 1058871"/>
              <a:gd name="connsiteY3" fmla="*/ 877281 h 2268507"/>
              <a:gd name="connsiteX4" fmla="*/ 947060 w 1058871"/>
              <a:gd name="connsiteY4" fmla="*/ 581839 h 2268507"/>
              <a:gd name="connsiteX5" fmla="*/ 1047885 w 1058871"/>
              <a:gd name="connsiteY5" fmla="*/ 287173 h 2268507"/>
              <a:gd name="connsiteX6" fmla="*/ 655396 w 1058871"/>
              <a:gd name="connsiteY6" fmla="*/ 258198 h 2268507"/>
              <a:gd name="connsiteX7" fmla="*/ 515820 w 1058871"/>
              <a:gd name="connsiteY7" fmla="*/ 582297 h 2268507"/>
              <a:gd name="connsiteX8" fmla="*/ 182646 w 1058871"/>
              <a:gd name="connsiteY8" fmla="*/ 575453 h 2268507"/>
              <a:gd name="connsiteX9" fmla="*/ 0 w 1058871"/>
              <a:gd name="connsiteY9" fmla="*/ 0 h 2268507"/>
              <a:gd name="connsiteX0" fmla="*/ 539211 w 1058490"/>
              <a:gd name="connsiteY0" fmla="*/ 2268507 h 2268507"/>
              <a:gd name="connsiteX1" fmla="*/ 919724 w 1058490"/>
              <a:gd name="connsiteY1" fmla="*/ 1713464 h 2268507"/>
              <a:gd name="connsiteX2" fmla="*/ 902890 w 1058490"/>
              <a:gd name="connsiteY2" fmla="*/ 1296478 h 2268507"/>
              <a:gd name="connsiteX3" fmla="*/ 914046 w 1058490"/>
              <a:gd name="connsiteY3" fmla="*/ 877281 h 2268507"/>
              <a:gd name="connsiteX4" fmla="*/ 947060 w 1058490"/>
              <a:gd name="connsiteY4" fmla="*/ 581839 h 2268507"/>
              <a:gd name="connsiteX5" fmla="*/ 1047885 w 1058490"/>
              <a:gd name="connsiteY5" fmla="*/ 287173 h 2268507"/>
              <a:gd name="connsiteX6" fmla="*/ 662220 w 1058490"/>
              <a:gd name="connsiteY6" fmla="*/ 278670 h 2268507"/>
              <a:gd name="connsiteX7" fmla="*/ 515820 w 1058490"/>
              <a:gd name="connsiteY7" fmla="*/ 582297 h 2268507"/>
              <a:gd name="connsiteX8" fmla="*/ 182646 w 1058490"/>
              <a:gd name="connsiteY8" fmla="*/ 575453 h 2268507"/>
              <a:gd name="connsiteX9" fmla="*/ 0 w 1058490"/>
              <a:gd name="connsiteY9" fmla="*/ 0 h 2268507"/>
              <a:gd name="connsiteX0" fmla="*/ 539211 w 1058490"/>
              <a:gd name="connsiteY0" fmla="*/ 2268507 h 2268507"/>
              <a:gd name="connsiteX1" fmla="*/ 919724 w 1058490"/>
              <a:gd name="connsiteY1" fmla="*/ 1713464 h 2268507"/>
              <a:gd name="connsiteX2" fmla="*/ 902890 w 1058490"/>
              <a:gd name="connsiteY2" fmla="*/ 1296478 h 2268507"/>
              <a:gd name="connsiteX3" fmla="*/ 914046 w 1058490"/>
              <a:gd name="connsiteY3" fmla="*/ 877281 h 2268507"/>
              <a:gd name="connsiteX4" fmla="*/ 947060 w 1058490"/>
              <a:gd name="connsiteY4" fmla="*/ 581839 h 2268507"/>
              <a:gd name="connsiteX5" fmla="*/ 1047885 w 1058490"/>
              <a:gd name="connsiteY5" fmla="*/ 287173 h 2268507"/>
              <a:gd name="connsiteX6" fmla="*/ 662220 w 1058490"/>
              <a:gd name="connsiteY6" fmla="*/ 278670 h 2268507"/>
              <a:gd name="connsiteX7" fmla="*/ 515820 w 1058490"/>
              <a:gd name="connsiteY7" fmla="*/ 582297 h 2268507"/>
              <a:gd name="connsiteX8" fmla="*/ 182646 w 1058490"/>
              <a:gd name="connsiteY8" fmla="*/ 575453 h 2268507"/>
              <a:gd name="connsiteX9" fmla="*/ 0 w 1058490"/>
              <a:gd name="connsiteY9" fmla="*/ 0 h 2268507"/>
              <a:gd name="connsiteX0" fmla="*/ 539211 w 958728"/>
              <a:gd name="connsiteY0" fmla="*/ 2268507 h 2268507"/>
              <a:gd name="connsiteX1" fmla="*/ 919724 w 958728"/>
              <a:gd name="connsiteY1" fmla="*/ 1713464 h 2268507"/>
              <a:gd name="connsiteX2" fmla="*/ 902890 w 958728"/>
              <a:gd name="connsiteY2" fmla="*/ 1296478 h 2268507"/>
              <a:gd name="connsiteX3" fmla="*/ 914046 w 958728"/>
              <a:gd name="connsiteY3" fmla="*/ 877281 h 2268507"/>
              <a:gd name="connsiteX4" fmla="*/ 947060 w 958728"/>
              <a:gd name="connsiteY4" fmla="*/ 581839 h 2268507"/>
              <a:gd name="connsiteX5" fmla="*/ 931879 w 958728"/>
              <a:gd name="connsiteY5" fmla="*/ 280349 h 2268507"/>
              <a:gd name="connsiteX6" fmla="*/ 662220 w 958728"/>
              <a:gd name="connsiteY6" fmla="*/ 278670 h 2268507"/>
              <a:gd name="connsiteX7" fmla="*/ 515820 w 958728"/>
              <a:gd name="connsiteY7" fmla="*/ 582297 h 2268507"/>
              <a:gd name="connsiteX8" fmla="*/ 182646 w 958728"/>
              <a:gd name="connsiteY8" fmla="*/ 575453 h 2268507"/>
              <a:gd name="connsiteX9" fmla="*/ 0 w 958728"/>
              <a:gd name="connsiteY9" fmla="*/ 0 h 2268507"/>
              <a:gd name="connsiteX0" fmla="*/ 539211 w 976335"/>
              <a:gd name="connsiteY0" fmla="*/ 2268507 h 2268507"/>
              <a:gd name="connsiteX1" fmla="*/ 919724 w 976335"/>
              <a:gd name="connsiteY1" fmla="*/ 1713464 h 2268507"/>
              <a:gd name="connsiteX2" fmla="*/ 902890 w 976335"/>
              <a:gd name="connsiteY2" fmla="*/ 1296478 h 2268507"/>
              <a:gd name="connsiteX3" fmla="*/ 914046 w 976335"/>
              <a:gd name="connsiteY3" fmla="*/ 877281 h 2268507"/>
              <a:gd name="connsiteX4" fmla="*/ 947060 w 976335"/>
              <a:gd name="connsiteY4" fmla="*/ 581839 h 2268507"/>
              <a:gd name="connsiteX5" fmla="*/ 931879 w 976335"/>
              <a:gd name="connsiteY5" fmla="*/ 280349 h 2268507"/>
              <a:gd name="connsiteX6" fmla="*/ 662220 w 976335"/>
              <a:gd name="connsiteY6" fmla="*/ 278670 h 2268507"/>
              <a:gd name="connsiteX7" fmla="*/ 515820 w 976335"/>
              <a:gd name="connsiteY7" fmla="*/ 582297 h 2268507"/>
              <a:gd name="connsiteX8" fmla="*/ 182646 w 976335"/>
              <a:gd name="connsiteY8" fmla="*/ 575453 h 2268507"/>
              <a:gd name="connsiteX9" fmla="*/ 0 w 976335"/>
              <a:gd name="connsiteY9" fmla="*/ 0 h 2268507"/>
              <a:gd name="connsiteX0" fmla="*/ 539211 w 976843"/>
              <a:gd name="connsiteY0" fmla="*/ 2268507 h 2268507"/>
              <a:gd name="connsiteX1" fmla="*/ 919724 w 976843"/>
              <a:gd name="connsiteY1" fmla="*/ 1713464 h 2268507"/>
              <a:gd name="connsiteX2" fmla="*/ 902890 w 976843"/>
              <a:gd name="connsiteY2" fmla="*/ 1296478 h 2268507"/>
              <a:gd name="connsiteX3" fmla="*/ 947060 w 976843"/>
              <a:gd name="connsiteY3" fmla="*/ 581839 h 2268507"/>
              <a:gd name="connsiteX4" fmla="*/ 931879 w 976843"/>
              <a:gd name="connsiteY4" fmla="*/ 280349 h 2268507"/>
              <a:gd name="connsiteX5" fmla="*/ 662220 w 976843"/>
              <a:gd name="connsiteY5" fmla="*/ 278670 h 2268507"/>
              <a:gd name="connsiteX6" fmla="*/ 515820 w 976843"/>
              <a:gd name="connsiteY6" fmla="*/ 582297 h 2268507"/>
              <a:gd name="connsiteX7" fmla="*/ 182646 w 976843"/>
              <a:gd name="connsiteY7" fmla="*/ 575453 h 2268507"/>
              <a:gd name="connsiteX8" fmla="*/ 0 w 976843"/>
              <a:gd name="connsiteY8" fmla="*/ 0 h 2268507"/>
              <a:gd name="connsiteX0" fmla="*/ 539211 w 944260"/>
              <a:gd name="connsiteY0" fmla="*/ 2268507 h 2268507"/>
              <a:gd name="connsiteX1" fmla="*/ 919724 w 944260"/>
              <a:gd name="connsiteY1" fmla="*/ 1713464 h 2268507"/>
              <a:gd name="connsiteX2" fmla="*/ 902890 w 944260"/>
              <a:gd name="connsiteY2" fmla="*/ 1296478 h 2268507"/>
              <a:gd name="connsiteX3" fmla="*/ 899293 w 944260"/>
              <a:gd name="connsiteY3" fmla="*/ 731964 h 2268507"/>
              <a:gd name="connsiteX4" fmla="*/ 931879 w 944260"/>
              <a:gd name="connsiteY4" fmla="*/ 280349 h 2268507"/>
              <a:gd name="connsiteX5" fmla="*/ 662220 w 944260"/>
              <a:gd name="connsiteY5" fmla="*/ 278670 h 2268507"/>
              <a:gd name="connsiteX6" fmla="*/ 515820 w 944260"/>
              <a:gd name="connsiteY6" fmla="*/ 582297 h 2268507"/>
              <a:gd name="connsiteX7" fmla="*/ 182646 w 944260"/>
              <a:gd name="connsiteY7" fmla="*/ 575453 h 2268507"/>
              <a:gd name="connsiteX8" fmla="*/ 0 w 944260"/>
              <a:gd name="connsiteY8" fmla="*/ 0 h 2268507"/>
              <a:gd name="connsiteX0" fmla="*/ 539211 w 994821"/>
              <a:gd name="connsiteY0" fmla="*/ 2268507 h 2268507"/>
              <a:gd name="connsiteX1" fmla="*/ 919724 w 994821"/>
              <a:gd name="connsiteY1" fmla="*/ 1713464 h 2268507"/>
              <a:gd name="connsiteX2" fmla="*/ 902890 w 994821"/>
              <a:gd name="connsiteY2" fmla="*/ 1296478 h 2268507"/>
              <a:gd name="connsiteX3" fmla="*/ 899293 w 994821"/>
              <a:gd name="connsiteY3" fmla="*/ 731964 h 2268507"/>
              <a:gd name="connsiteX4" fmla="*/ 986470 w 994821"/>
              <a:gd name="connsiteY4" fmla="*/ 273525 h 2268507"/>
              <a:gd name="connsiteX5" fmla="*/ 662220 w 994821"/>
              <a:gd name="connsiteY5" fmla="*/ 278670 h 2268507"/>
              <a:gd name="connsiteX6" fmla="*/ 515820 w 994821"/>
              <a:gd name="connsiteY6" fmla="*/ 582297 h 2268507"/>
              <a:gd name="connsiteX7" fmla="*/ 182646 w 994821"/>
              <a:gd name="connsiteY7" fmla="*/ 575453 h 2268507"/>
              <a:gd name="connsiteX8" fmla="*/ 0 w 994821"/>
              <a:gd name="connsiteY8"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809049 w 920810"/>
              <a:gd name="connsiteY4" fmla="*/ 273525 h 2268507"/>
              <a:gd name="connsiteX5" fmla="*/ 662220 w 920810"/>
              <a:gd name="connsiteY5" fmla="*/ 278670 h 2268507"/>
              <a:gd name="connsiteX6" fmla="*/ 515820 w 920810"/>
              <a:gd name="connsiteY6" fmla="*/ 582297 h 2268507"/>
              <a:gd name="connsiteX7" fmla="*/ 182646 w 920810"/>
              <a:gd name="connsiteY7" fmla="*/ 575453 h 2268507"/>
              <a:gd name="connsiteX8" fmla="*/ 0 w 920810"/>
              <a:gd name="connsiteY8"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 name="connsiteX0" fmla="*/ 539211 w 920810"/>
              <a:gd name="connsiteY0" fmla="*/ 2268507 h 2268507"/>
              <a:gd name="connsiteX1" fmla="*/ 919724 w 920810"/>
              <a:gd name="connsiteY1" fmla="*/ 1713464 h 2268507"/>
              <a:gd name="connsiteX2" fmla="*/ 902890 w 920810"/>
              <a:gd name="connsiteY2" fmla="*/ 1296478 h 2268507"/>
              <a:gd name="connsiteX3" fmla="*/ 899293 w 920810"/>
              <a:gd name="connsiteY3" fmla="*/ 731964 h 2268507"/>
              <a:gd name="connsiteX4" fmla="*/ 662220 w 920810"/>
              <a:gd name="connsiteY4" fmla="*/ 278670 h 2268507"/>
              <a:gd name="connsiteX5" fmla="*/ 515820 w 920810"/>
              <a:gd name="connsiteY5" fmla="*/ 582297 h 2268507"/>
              <a:gd name="connsiteX6" fmla="*/ 182646 w 920810"/>
              <a:gd name="connsiteY6" fmla="*/ 575453 h 2268507"/>
              <a:gd name="connsiteX7" fmla="*/ 0 w 920810"/>
              <a:gd name="connsiteY7" fmla="*/ 0 h 2268507"/>
              <a:gd name="connsiteX0" fmla="*/ 873581 w 924563"/>
              <a:gd name="connsiteY0" fmla="*/ 2261684 h 2261684"/>
              <a:gd name="connsiteX1" fmla="*/ 919724 w 924563"/>
              <a:gd name="connsiteY1" fmla="*/ 1713464 h 2261684"/>
              <a:gd name="connsiteX2" fmla="*/ 902890 w 924563"/>
              <a:gd name="connsiteY2" fmla="*/ 1296478 h 2261684"/>
              <a:gd name="connsiteX3" fmla="*/ 899293 w 924563"/>
              <a:gd name="connsiteY3" fmla="*/ 731964 h 2261684"/>
              <a:gd name="connsiteX4" fmla="*/ 662220 w 924563"/>
              <a:gd name="connsiteY4" fmla="*/ 278670 h 2261684"/>
              <a:gd name="connsiteX5" fmla="*/ 515820 w 924563"/>
              <a:gd name="connsiteY5" fmla="*/ 582297 h 2261684"/>
              <a:gd name="connsiteX6" fmla="*/ 182646 w 924563"/>
              <a:gd name="connsiteY6" fmla="*/ 575453 h 2261684"/>
              <a:gd name="connsiteX7" fmla="*/ 0 w 924563"/>
              <a:gd name="connsiteY7" fmla="*/ 0 h 2261684"/>
              <a:gd name="connsiteX0" fmla="*/ 873581 w 920546"/>
              <a:gd name="connsiteY0" fmla="*/ 2261684 h 2261684"/>
              <a:gd name="connsiteX1" fmla="*/ 919724 w 920546"/>
              <a:gd name="connsiteY1" fmla="*/ 1713464 h 2261684"/>
              <a:gd name="connsiteX2" fmla="*/ 902890 w 920546"/>
              <a:gd name="connsiteY2" fmla="*/ 1296478 h 2261684"/>
              <a:gd name="connsiteX3" fmla="*/ 899293 w 920546"/>
              <a:gd name="connsiteY3" fmla="*/ 731964 h 2261684"/>
              <a:gd name="connsiteX4" fmla="*/ 662220 w 920546"/>
              <a:gd name="connsiteY4" fmla="*/ 278670 h 2261684"/>
              <a:gd name="connsiteX5" fmla="*/ 515820 w 920546"/>
              <a:gd name="connsiteY5" fmla="*/ 582297 h 2261684"/>
              <a:gd name="connsiteX6" fmla="*/ 182646 w 920546"/>
              <a:gd name="connsiteY6" fmla="*/ 575453 h 2261684"/>
              <a:gd name="connsiteX7" fmla="*/ 0 w 920546"/>
              <a:gd name="connsiteY7" fmla="*/ 0 h 2261684"/>
              <a:gd name="connsiteX0" fmla="*/ 873581 w 921171"/>
              <a:gd name="connsiteY0" fmla="*/ 2261684 h 2261684"/>
              <a:gd name="connsiteX1" fmla="*/ 831013 w 921171"/>
              <a:gd name="connsiteY1" fmla="*/ 1747583 h 2261684"/>
              <a:gd name="connsiteX2" fmla="*/ 902890 w 921171"/>
              <a:gd name="connsiteY2" fmla="*/ 1296478 h 2261684"/>
              <a:gd name="connsiteX3" fmla="*/ 899293 w 921171"/>
              <a:gd name="connsiteY3" fmla="*/ 731964 h 2261684"/>
              <a:gd name="connsiteX4" fmla="*/ 662220 w 921171"/>
              <a:gd name="connsiteY4" fmla="*/ 278670 h 2261684"/>
              <a:gd name="connsiteX5" fmla="*/ 515820 w 921171"/>
              <a:gd name="connsiteY5" fmla="*/ 582297 h 2261684"/>
              <a:gd name="connsiteX6" fmla="*/ 182646 w 921171"/>
              <a:gd name="connsiteY6" fmla="*/ 575453 h 2261684"/>
              <a:gd name="connsiteX7" fmla="*/ 0 w 921171"/>
              <a:gd name="connsiteY7" fmla="*/ 0 h 2261684"/>
              <a:gd name="connsiteX0" fmla="*/ 873581 w 907100"/>
              <a:gd name="connsiteY0" fmla="*/ 2261684 h 2261684"/>
              <a:gd name="connsiteX1" fmla="*/ 831013 w 907100"/>
              <a:gd name="connsiteY1" fmla="*/ 1747583 h 2261684"/>
              <a:gd name="connsiteX2" fmla="*/ 848299 w 907100"/>
              <a:gd name="connsiteY2" fmla="*/ 1303302 h 2261684"/>
              <a:gd name="connsiteX3" fmla="*/ 899293 w 907100"/>
              <a:gd name="connsiteY3" fmla="*/ 731964 h 2261684"/>
              <a:gd name="connsiteX4" fmla="*/ 662220 w 907100"/>
              <a:gd name="connsiteY4" fmla="*/ 278670 h 2261684"/>
              <a:gd name="connsiteX5" fmla="*/ 515820 w 907100"/>
              <a:gd name="connsiteY5" fmla="*/ 582297 h 2261684"/>
              <a:gd name="connsiteX6" fmla="*/ 182646 w 907100"/>
              <a:gd name="connsiteY6" fmla="*/ 575453 h 2261684"/>
              <a:gd name="connsiteX7" fmla="*/ 0 w 907100"/>
              <a:gd name="connsiteY7" fmla="*/ 0 h 2261684"/>
              <a:gd name="connsiteX0" fmla="*/ 873581 w 1678188"/>
              <a:gd name="connsiteY0" fmla="*/ 2261684 h 2261684"/>
              <a:gd name="connsiteX1" fmla="*/ 831013 w 1678188"/>
              <a:gd name="connsiteY1" fmla="*/ 1747583 h 2261684"/>
              <a:gd name="connsiteX2" fmla="*/ 848299 w 1678188"/>
              <a:gd name="connsiteY2" fmla="*/ 1303302 h 2261684"/>
              <a:gd name="connsiteX3" fmla="*/ 1677215 w 1678188"/>
              <a:gd name="connsiteY3" fmla="*/ 738787 h 2261684"/>
              <a:gd name="connsiteX4" fmla="*/ 662220 w 1678188"/>
              <a:gd name="connsiteY4" fmla="*/ 278670 h 2261684"/>
              <a:gd name="connsiteX5" fmla="*/ 515820 w 1678188"/>
              <a:gd name="connsiteY5" fmla="*/ 582297 h 2261684"/>
              <a:gd name="connsiteX6" fmla="*/ 182646 w 1678188"/>
              <a:gd name="connsiteY6" fmla="*/ 575453 h 2261684"/>
              <a:gd name="connsiteX7" fmla="*/ 0 w 1678188"/>
              <a:gd name="connsiteY7" fmla="*/ 0 h 2261684"/>
              <a:gd name="connsiteX0" fmla="*/ 873581 w 1792074"/>
              <a:gd name="connsiteY0" fmla="*/ 2261684 h 2261684"/>
              <a:gd name="connsiteX1" fmla="*/ 831013 w 1792074"/>
              <a:gd name="connsiteY1" fmla="*/ 1747583 h 2261684"/>
              <a:gd name="connsiteX2" fmla="*/ 1673989 w 1792074"/>
              <a:gd name="connsiteY2" fmla="*/ 1337421 h 2261684"/>
              <a:gd name="connsiteX3" fmla="*/ 1677215 w 1792074"/>
              <a:gd name="connsiteY3" fmla="*/ 738787 h 2261684"/>
              <a:gd name="connsiteX4" fmla="*/ 662220 w 1792074"/>
              <a:gd name="connsiteY4" fmla="*/ 278670 h 2261684"/>
              <a:gd name="connsiteX5" fmla="*/ 515820 w 1792074"/>
              <a:gd name="connsiteY5" fmla="*/ 582297 h 2261684"/>
              <a:gd name="connsiteX6" fmla="*/ 182646 w 1792074"/>
              <a:gd name="connsiteY6" fmla="*/ 575453 h 2261684"/>
              <a:gd name="connsiteX7" fmla="*/ 0 w 1792074"/>
              <a:gd name="connsiteY7" fmla="*/ 0 h 2261684"/>
              <a:gd name="connsiteX0" fmla="*/ 873581 w 1751583"/>
              <a:gd name="connsiteY0" fmla="*/ 2261684 h 2261684"/>
              <a:gd name="connsiteX1" fmla="*/ 1670350 w 1751583"/>
              <a:gd name="connsiteY1" fmla="*/ 1768055 h 2261684"/>
              <a:gd name="connsiteX2" fmla="*/ 1673989 w 1751583"/>
              <a:gd name="connsiteY2" fmla="*/ 1337421 h 2261684"/>
              <a:gd name="connsiteX3" fmla="*/ 1677215 w 1751583"/>
              <a:gd name="connsiteY3" fmla="*/ 738787 h 2261684"/>
              <a:gd name="connsiteX4" fmla="*/ 662220 w 1751583"/>
              <a:gd name="connsiteY4" fmla="*/ 278670 h 2261684"/>
              <a:gd name="connsiteX5" fmla="*/ 515820 w 1751583"/>
              <a:gd name="connsiteY5" fmla="*/ 582297 h 2261684"/>
              <a:gd name="connsiteX6" fmla="*/ 182646 w 1751583"/>
              <a:gd name="connsiteY6" fmla="*/ 575453 h 2261684"/>
              <a:gd name="connsiteX7" fmla="*/ 0 w 1751583"/>
              <a:gd name="connsiteY7" fmla="*/ 0 h 2261684"/>
              <a:gd name="connsiteX0" fmla="*/ 1474082 w 1751583"/>
              <a:gd name="connsiteY0" fmla="*/ 2282155 h 2282155"/>
              <a:gd name="connsiteX1" fmla="*/ 1670350 w 1751583"/>
              <a:gd name="connsiteY1" fmla="*/ 1768055 h 2282155"/>
              <a:gd name="connsiteX2" fmla="*/ 1673989 w 1751583"/>
              <a:gd name="connsiteY2" fmla="*/ 1337421 h 2282155"/>
              <a:gd name="connsiteX3" fmla="*/ 1677215 w 1751583"/>
              <a:gd name="connsiteY3" fmla="*/ 738787 h 2282155"/>
              <a:gd name="connsiteX4" fmla="*/ 662220 w 1751583"/>
              <a:gd name="connsiteY4" fmla="*/ 278670 h 2282155"/>
              <a:gd name="connsiteX5" fmla="*/ 515820 w 1751583"/>
              <a:gd name="connsiteY5" fmla="*/ 582297 h 2282155"/>
              <a:gd name="connsiteX6" fmla="*/ 182646 w 1751583"/>
              <a:gd name="connsiteY6" fmla="*/ 575453 h 2282155"/>
              <a:gd name="connsiteX7" fmla="*/ 0 w 1751583"/>
              <a:gd name="connsiteY7" fmla="*/ 0 h 2282155"/>
              <a:gd name="connsiteX0" fmla="*/ 1474082 w 1685883"/>
              <a:gd name="connsiteY0" fmla="*/ 2282155 h 2282155"/>
              <a:gd name="connsiteX1" fmla="*/ 1670350 w 1685883"/>
              <a:gd name="connsiteY1" fmla="*/ 1768055 h 2282155"/>
              <a:gd name="connsiteX2" fmla="*/ 1673989 w 1685883"/>
              <a:gd name="connsiteY2" fmla="*/ 1337421 h 2282155"/>
              <a:gd name="connsiteX3" fmla="*/ 1677215 w 1685883"/>
              <a:gd name="connsiteY3" fmla="*/ 738787 h 2282155"/>
              <a:gd name="connsiteX4" fmla="*/ 662220 w 1685883"/>
              <a:gd name="connsiteY4" fmla="*/ 278670 h 2282155"/>
              <a:gd name="connsiteX5" fmla="*/ 515820 w 1685883"/>
              <a:gd name="connsiteY5" fmla="*/ 582297 h 2282155"/>
              <a:gd name="connsiteX6" fmla="*/ 182646 w 1685883"/>
              <a:gd name="connsiteY6" fmla="*/ 575453 h 2282155"/>
              <a:gd name="connsiteX7" fmla="*/ 0 w 1685883"/>
              <a:gd name="connsiteY7" fmla="*/ 0 h 2282155"/>
              <a:gd name="connsiteX0" fmla="*/ 1474082 w 1720520"/>
              <a:gd name="connsiteY0" fmla="*/ 2282155 h 2282155"/>
              <a:gd name="connsiteX1" fmla="*/ 1670350 w 1720520"/>
              <a:gd name="connsiteY1" fmla="*/ 1768055 h 2282155"/>
              <a:gd name="connsiteX2" fmla="*/ 1673989 w 1720520"/>
              <a:gd name="connsiteY2" fmla="*/ 1337421 h 2282155"/>
              <a:gd name="connsiteX3" fmla="*/ 1677215 w 1720520"/>
              <a:gd name="connsiteY3" fmla="*/ 738787 h 2282155"/>
              <a:gd name="connsiteX4" fmla="*/ 1081623 w 1720520"/>
              <a:gd name="connsiteY4" fmla="*/ 323964 h 2282155"/>
              <a:gd name="connsiteX5" fmla="*/ 662220 w 1720520"/>
              <a:gd name="connsiteY5" fmla="*/ 278670 h 2282155"/>
              <a:gd name="connsiteX6" fmla="*/ 515820 w 1720520"/>
              <a:gd name="connsiteY6" fmla="*/ 582297 h 2282155"/>
              <a:gd name="connsiteX7" fmla="*/ 182646 w 1720520"/>
              <a:gd name="connsiteY7" fmla="*/ 575453 h 2282155"/>
              <a:gd name="connsiteX8" fmla="*/ 0 w 1720520"/>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662220 w 1686175"/>
              <a:gd name="connsiteY5" fmla="*/ 278670 h 2282155"/>
              <a:gd name="connsiteX6" fmla="*/ 515820 w 1686175"/>
              <a:gd name="connsiteY6" fmla="*/ 582297 h 2282155"/>
              <a:gd name="connsiteX7" fmla="*/ 182646 w 1686175"/>
              <a:gd name="connsiteY7" fmla="*/ 575453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464327 w 1686175"/>
              <a:gd name="connsiteY5" fmla="*/ 251374 h 2282155"/>
              <a:gd name="connsiteX6" fmla="*/ 515820 w 1686175"/>
              <a:gd name="connsiteY6" fmla="*/ 582297 h 2282155"/>
              <a:gd name="connsiteX7" fmla="*/ 182646 w 1686175"/>
              <a:gd name="connsiteY7" fmla="*/ 575453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464327 w 1686175"/>
              <a:gd name="connsiteY5" fmla="*/ 251374 h 2282155"/>
              <a:gd name="connsiteX6" fmla="*/ 406637 w 1686175"/>
              <a:gd name="connsiteY6" fmla="*/ 548178 h 2282155"/>
              <a:gd name="connsiteX7" fmla="*/ 182646 w 1686175"/>
              <a:gd name="connsiteY7" fmla="*/ 575453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464327 w 1686175"/>
              <a:gd name="connsiteY5" fmla="*/ 251374 h 2282155"/>
              <a:gd name="connsiteX6" fmla="*/ 406637 w 1686175"/>
              <a:gd name="connsiteY6" fmla="*/ 548178 h 2282155"/>
              <a:gd name="connsiteX7" fmla="*/ 141703 w 1686175"/>
              <a:gd name="connsiteY7" fmla="*/ 534510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464327 w 1686175"/>
              <a:gd name="connsiteY5" fmla="*/ 251374 h 2282155"/>
              <a:gd name="connsiteX6" fmla="*/ 392990 w 1686175"/>
              <a:gd name="connsiteY6" fmla="*/ 507234 h 2282155"/>
              <a:gd name="connsiteX7" fmla="*/ 141703 w 1686175"/>
              <a:gd name="connsiteY7" fmla="*/ 534510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464327 w 1686175"/>
              <a:gd name="connsiteY5" fmla="*/ 251374 h 2282155"/>
              <a:gd name="connsiteX6" fmla="*/ 392990 w 1686175"/>
              <a:gd name="connsiteY6" fmla="*/ 507234 h 2282155"/>
              <a:gd name="connsiteX7" fmla="*/ 134879 w 1686175"/>
              <a:gd name="connsiteY7" fmla="*/ 507214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566686 w 1686175"/>
              <a:gd name="connsiteY5" fmla="*/ 203606 h 2282155"/>
              <a:gd name="connsiteX6" fmla="*/ 392990 w 1686175"/>
              <a:gd name="connsiteY6" fmla="*/ 507234 h 2282155"/>
              <a:gd name="connsiteX7" fmla="*/ 134879 w 1686175"/>
              <a:gd name="connsiteY7" fmla="*/ 507214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566686 w 1686175"/>
              <a:gd name="connsiteY5" fmla="*/ 203606 h 2282155"/>
              <a:gd name="connsiteX6" fmla="*/ 392990 w 1686175"/>
              <a:gd name="connsiteY6" fmla="*/ 507234 h 2282155"/>
              <a:gd name="connsiteX7" fmla="*/ 134879 w 1686175"/>
              <a:gd name="connsiteY7" fmla="*/ 507214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566686 w 1686175"/>
              <a:gd name="connsiteY5" fmla="*/ 203606 h 2282155"/>
              <a:gd name="connsiteX6" fmla="*/ 392990 w 1686175"/>
              <a:gd name="connsiteY6" fmla="*/ 507234 h 2282155"/>
              <a:gd name="connsiteX7" fmla="*/ 134879 w 1686175"/>
              <a:gd name="connsiteY7" fmla="*/ 507214 h 2282155"/>
              <a:gd name="connsiteX8" fmla="*/ 0 w 1686175"/>
              <a:gd name="connsiteY8" fmla="*/ 0 h 2282155"/>
              <a:gd name="connsiteX0" fmla="*/ 1474082 w 1686175"/>
              <a:gd name="connsiteY0" fmla="*/ 2282155 h 2282155"/>
              <a:gd name="connsiteX1" fmla="*/ 1670350 w 1686175"/>
              <a:gd name="connsiteY1" fmla="*/ 1768055 h 2282155"/>
              <a:gd name="connsiteX2" fmla="*/ 1673989 w 1686175"/>
              <a:gd name="connsiteY2" fmla="*/ 1337421 h 2282155"/>
              <a:gd name="connsiteX3" fmla="*/ 1677215 w 1686175"/>
              <a:gd name="connsiteY3" fmla="*/ 738787 h 2282155"/>
              <a:gd name="connsiteX4" fmla="*/ 1545647 w 1686175"/>
              <a:gd name="connsiteY4" fmla="*/ 283021 h 2282155"/>
              <a:gd name="connsiteX5" fmla="*/ 566686 w 1686175"/>
              <a:gd name="connsiteY5" fmla="*/ 203606 h 2282155"/>
              <a:gd name="connsiteX6" fmla="*/ 392990 w 1686175"/>
              <a:gd name="connsiteY6" fmla="*/ 507234 h 2282155"/>
              <a:gd name="connsiteX7" fmla="*/ 134879 w 1686175"/>
              <a:gd name="connsiteY7" fmla="*/ 507214 h 2282155"/>
              <a:gd name="connsiteX8" fmla="*/ 0 w 1686175"/>
              <a:gd name="connsiteY8" fmla="*/ 0 h 228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6175" h="2282155">
                <a:moveTo>
                  <a:pt x="1474082" y="2282155"/>
                </a:moveTo>
                <a:cubicBezTo>
                  <a:pt x="1471265" y="2090318"/>
                  <a:pt x="1637032" y="1925511"/>
                  <a:pt x="1670350" y="1768055"/>
                </a:cubicBezTo>
                <a:cubicBezTo>
                  <a:pt x="1703668" y="1610599"/>
                  <a:pt x="1672845" y="1508966"/>
                  <a:pt x="1673989" y="1337421"/>
                </a:cubicBezTo>
                <a:cubicBezTo>
                  <a:pt x="1675133" y="1165876"/>
                  <a:pt x="1698605" y="914520"/>
                  <a:pt x="1677215" y="738787"/>
                </a:cubicBezTo>
                <a:cubicBezTo>
                  <a:pt x="1655825" y="563054"/>
                  <a:pt x="1714813" y="359707"/>
                  <a:pt x="1545647" y="283021"/>
                </a:cubicBezTo>
                <a:cubicBezTo>
                  <a:pt x="1376481" y="206335"/>
                  <a:pt x="840682" y="343657"/>
                  <a:pt x="566686" y="203606"/>
                </a:cubicBezTo>
                <a:cubicBezTo>
                  <a:pt x="392422" y="114532"/>
                  <a:pt x="464958" y="456633"/>
                  <a:pt x="392990" y="507234"/>
                </a:cubicBezTo>
                <a:cubicBezTo>
                  <a:pt x="321022" y="557835"/>
                  <a:pt x="200377" y="591753"/>
                  <a:pt x="134879" y="507214"/>
                </a:cubicBezTo>
                <a:cubicBezTo>
                  <a:pt x="69381" y="422675"/>
                  <a:pt x="30629" y="121308"/>
                  <a:pt x="0" y="0"/>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276" name="Content Placeholder 2">
            <a:extLst>
              <a:ext uri="{FF2B5EF4-FFF2-40B4-BE49-F238E27FC236}">
                <a16:creationId xmlns:a16="http://schemas.microsoft.com/office/drawing/2014/main" id="{3C661C5D-DF23-24F9-7996-D7D78A19C155}"/>
              </a:ext>
            </a:extLst>
          </p:cNvPr>
          <p:cNvSpPr>
            <a:spLocks noGrp="1"/>
          </p:cNvSpPr>
          <p:nvPr>
            <p:ph idx="1"/>
          </p:nvPr>
        </p:nvSpPr>
        <p:spPr>
          <a:xfrm>
            <a:off x="5808365" y="4953000"/>
            <a:ext cx="3335635" cy="916499"/>
          </a:xfrm>
        </p:spPr>
        <p:txBody>
          <a:bodyPr/>
          <a:lstStyle/>
          <a:p>
            <a:pPr lvl="1"/>
            <a:r>
              <a:rPr lang="en-US" sz="1200" dirty="0"/>
              <a:t>The reorder buffer (shown above) does not have to be pinned at AP MLD1 permanently</a:t>
            </a:r>
          </a:p>
          <a:p>
            <a:pPr lvl="1"/>
            <a:r>
              <a:rPr lang="en-US" sz="1200" dirty="0"/>
              <a:t>Given coordination between all AP MLDs, an </a:t>
            </a:r>
            <a:r>
              <a:rPr lang="en-US" sz="1200" b="1" dirty="0"/>
              <a:t>ApMld2ApMld reorder buffer transfer </a:t>
            </a:r>
            <a:r>
              <a:rPr lang="en-US" sz="1200" dirty="0"/>
              <a:t>from AP MLD1 to (for instance) AP MLD2 can be performed</a:t>
            </a:r>
          </a:p>
        </p:txBody>
      </p:sp>
      <p:sp>
        <p:nvSpPr>
          <p:cNvPr id="277" name="Content Placeholder 2">
            <a:extLst>
              <a:ext uri="{FF2B5EF4-FFF2-40B4-BE49-F238E27FC236}">
                <a16:creationId xmlns:a16="http://schemas.microsoft.com/office/drawing/2014/main" id="{316B04DD-4DE9-7C9C-931D-F7BDBA2FCE09}"/>
              </a:ext>
            </a:extLst>
          </p:cNvPr>
          <p:cNvSpPr txBox="1">
            <a:spLocks/>
          </p:cNvSpPr>
          <p:nvPr/>
        </p:nvSpPr>
        <p:spPr bwMode="auto">
          <a:xfrm>
            <a:off x="3120358" y="1600200"/>
            <a:ext cx="3790754" cy="61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588" lvl="1" indent="0">
              <a:buFontTx/>
              <a:buNone/>
            </a:pPr>
            <a:r>
              <a:rPr lang="en-US" sz="1200" kern="0" dirty="0"/>
              <a:t>Extra delay due to the UL traffic being tunneled to a single reordering buffer on a different AP MLD “box”</a:t>
            </a:r>
          </a:p>
        </p:txBody>
      </p:sp>
      <p:sp>
        <p:nvSpPr>
          <p:cNvPr id="278" name="Arc 277">
            <a:extLst>
              <a:ext uri="{FF2B5EF4-FFF2-40B4-BE49-F238E27FC236}">
                <a16:creationId xmlns:a16="http://schemas.microsoft.com/office/drawing/2014/main" id="{6479BA1F-3FCA-ED69-2DB9-E9F84A4535AA}"/>
              </a:ext>
            </a:extLst>
          </p:cNvPr>
          <p:cNvSpPr/>
          <p:nvPr/>
        </p:nvSpPr>
        <p:spPr bwMode="auto">
          <a:xfrm>
            <a:off x="3078028" y="2057400"/>
            <a:ext cx="289992" cy="1777196"/>
          </a:xfrm>
          <a:prstGeom prst="arc">
            <a:avLst/>
          </a:prstGeom>
          <a:noFill/>
          <a:ln w="3810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79" name="Arc 278">
            <a:extLst>
              <a:ext uri="{FF2B5EF4-FFF2-40B4-BE49-F238E27FC236}">
                <a16:creationId xmlns:a16="http://schemas.microsoft.com/office/drawing/2014/main" id="{D8103836-BFBB-95C2-C9BE-1193B1C3C5A1}"/>
              </a:ext>
            </a:extLst>
          </p:cNvPr>
          <p:cNvSpPr/>
          <p:nvPr/>
        </p:nvSpPr>
        <p:spPr bwMode="auto">
          <a:xfrm>
            <a:off x="6494634" y="2050304"/>
            <a:ext cx="289992" cy="1777196"/>
          </a:xfrm>
          <a:prstGeom prst="arc">
            <a:avLst/>
          </a:prstGeom>
          <a:noFill/>
          <a:ln w="3810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78380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[10] Evolution of TX chain counts in an “AP box”</a:t>
            </a:r>
            <a:endParaRPr lang="en-AU" dirty="0"/>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36</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graphicFrame>
        <p:nvGraphicFramePr>
          <p:cNvPr id="8" name="Table 6">
            <a:extLst>
              <a:ext uri="{FF2B5EF4-FFF2-40B4-BE49-F238E27FC236}">
                <a16:creationId xmlns:a16="http://schemas.microsoft.com/office/drawing/2014/main" id="{5D97DF06-ED67-E90B-9A9F-D4E0F3B082CA}"/>
              </a:ext>
            </a:extLst>
          </p:cNvPr>
          <p:cNvGraphicFramePr>
            <a:graphicFrameLocks noGrp="1"/>
          </p:cNvGraphicFramePr>
          <p:nvPr>
            <p:extLst>
              <p:ext uri="{D42A27DB-BD31-4B8C-83A1-F6EECF244321}">
                <p14:modId xmlns:p14="http://schemas.microsoft.com/office/powerpoint/2010/main" val="3472141345"/>
              </p:ext>
            </p:extLst>
          </p:nvPr>
        </p:nvGraphicFramePr>
        <p:xfrm>
          <a:off x="1600200" y="2057400"/>
          <a:ext cx="4697834" cy="3503693"/>
        </p:xfrm>
        <a:graphic>
          <a:graphicData uri="http://schemas.openxmlformats.org/drawingml/2006/table">
            <a:tbl>
              <a:tblPr firstRow="1" bandRow="1">
                <a:tableStyleId>{93296810-A885-4BE3-A3E7-6D5BEEA58F35}</a:tableStyleId>
              </a:tblPr>
              <a:tblGrid>
                <a:gridCol w="1654627">
                  <a:extLst>
                    <a:ext uri="{9D8B030D-6E8A-4147-A177-3AD203B41FA5}">
                      <a16:colId xmlns:a16="http://schemas.microsoft.com/office/drawing/2014/main" val="1481458388"/>
                    </a:ext>
                  </a:extLst>
                </a:gridCol>
                <a:gridCol w="3043207">
                  <a:extLst>
                    <a:ext uri="{9D8B030D-6E8A-4147-A177-3AD203B41FA5}">
                      <a16:colId xmlns:a16="http://schemas.microsoft.com/office/drawing/2014/main" val="3348672811"/>
                    </a:ext>
                  </a:extLst>
                </a:gridCol>
              </a:tblGrid>
              <a:tr h="187748">
                <a:tc>
                  <a:txBody>
                    <a:bodyPr/>
                    <a:lstStyle/>
                    <a:p>
                      <a:pPr algn="ctr"/>
                      <a:r>
                        <a:rPr lang="en-US" sz="1200" dirty="0"/>
                        <a:t>Amendment</a:t>
                      </a:r>
                    </a:p>
                  </a:txBody>
                  <a:tcPr anchor="ctr"/>
                </a:tc>
                <a:tc>
                  <a:txBody>
                    <a:bodyPr/>
                    <a:lstStyle/>
                    <a:p>
                      <a:pPr algn="ctr"/>
                      <a:r>
                        <a:rPr lang="en-US" sz="1100" dirty="0"/>
                        <a:t>Common enterprise TX chain counts </a:t>
                      </a:r>
                      <a:br>
                        <a:rPr lang="en-US" sz="1100" dirty="0"/>
                      </a:br>
                      <a:r>
                        <a:rPr lang="en-US" sz="1100" dirty="0"/>
                        <a:t>(Total = 2.4+5+6 GHz)</a:t>
                      </a:r>
                    </a:p>
                  </a:txBody>
                  <a:tcPr anchor="ctr"/>
                </a:tc>
                <a:extLst>
                  <a:ext uri="{0D108BD9-81ED-4DB2-BD59-A6C34878D82A}">
                    <a16:rowId xmlns:a16="http://schemas.microsoft.com/office/drawing/2014/main" val="903242063"/>
                  </a:ext>
                </a:extLst>
              </a:tr>
              <a:tr h="292052">
                <a:tc>
                  <a:txBody>
                    <a:bodyPr/>
                    <a:lstStyle/>
                    <a:p>
                      <a:pPr algn="ctr"/>
                      <a:r>
                        <a:rPr lang="en-US" sz="1100" dirty="0"/>
                        <a:t>802.11</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 = 1+0+0</a:t>
                      </a:r>
                    </a:p>
                  </a:txBody>
                  <a:tcPr marL="45720" marR="45720" anchor="ctr"/>
                </a:tc>
                <a:extLst>
                  <a:ext uri="{0D108BD9-81ED-4DB2-BD59-A6C34878D82A}">
                    <a16:rowId xmlns:a16="http://schemas.microsoft.com/office/drawing/2014/main" val="1410954217"/>
                  </a:ext>
                </a:extLst>
              </a:tr>
              <a:tr h="406786">
                <a:tc>
                  <a:txBody>
                    <a:bodyPr/>
                    <a:lstStyle/>
                    <a:p>
                      <a:pPr algn="ctr"/>
                      <a:r>
                        <a:rPr lang="en-US" sz="1100" dirty="0"/>
                        <a:t>802.11a/b/g</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2 = 1+1+0</a:t>
                      </a:r>
                    </a:p>
                  </a:txBody>
                  <a:tcPr marL="45720" marR="45720" anchor="ctr"/>
                </a:tc>
                <a:extLst>
                  <a:ext uri="{0D108BD9-81ED-4DB2-BD59-A6C34878D82A}">
                    <a16:rowId xmlns:a16="http://schemas.microsoft.com/office/drawing/2014/main" val="2352433571"/>
                  </a:ext>
                </a:extLst>
              </a:tr>
              <a:tr h="521521">
                <a:tc>
                  <a:txBody>
                    <a:bodyPr/>
                    <a:lstStyle/>
                    <a:p>
                      <a:pPr algn="ctr"/>
                      <a:r>
                        <a:rPr lang="en-US" sz="1100" dirty="0"/>
                        <a:t>802.11n</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4 = 2+2+0</a:t>
                      </a:r>
                    </a:p>
                  </a:txBody>
                  <a:tcPr marL="45720" marR="45720" anchor="ctr"/>
                </a:tc>
                <a:extLst>
                  <a:ext uri="{0D108BD9-81ED-4DB2-BD59-A6C34878D82A}">
                    <a16:rowId xmlns:a16="http://schemas.microsoft.com/office/drawing/2014/main" val="2086443027"/>
                  </a:ext>
                </a:extLst>
              </a:tr>
              <a:tr h="406786">
                <a:tc>
                  <a:txBody>
                    <a:bodyPr/>
                    <a:lstStyle/>
                    <a:p>
                      <a:pPr algn="ctr"/>
                      <a:r>
                        <a:rPr lang="en-US" sz="1100" dirty="0"/>
                        <a:t>802.11ac</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8 = 4+4+0</a:t>
                      </a:r>
                    </a:p>
                  </a:txBody>
                  <a:tcPr marL="45720" marR="45720" anchor="ctr"/>
                </a:tc>
                <a:extLst>
                  <a:ext uri="{0D108BD9-81ED-4DB2-BD59-A6C34878D82A}">
                    <a16:rowId xmlns:a16="http://schemas.microsoft.com/office/drawing/2014/main" val="3081263065"/>
                  </a:ext>
                </a:extLst>
              </a:tr>
              <a:tr h="406786">
                <a:tc>
                  <a:txBody>
                    <a:bodyPr/>
                    <a:lstStyle/>
                    <a:p>
                      <a:pPr algn="ctr"/>
                      <a:r>
                        <a:rPr lang="en-US" sz="1100" dirty="0"/>
                        <a:t>802.11ax</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12 = 4+8+0 or 4+4+4</a:t>
                      </a:r>
                    </a:p>
                  </a:txBody>
                  <a:tcPr marL="45720" marR="45720" anchor="ctr"/>
                </a:tc>
                <a:extLst>
                  <a:ext uri="{0D108BD9-81ED-4DB2-BD59-A6C34878D82A}">
                    <a16:rowId xmlns:a16="http://schemas.microsoft.com/office/drawing/2014/main" val="2814634020"/>
                  </a:ext>
                </a:extLst>
              </a:tr>
              <a:tr h="521521">
                <a:tc>
                  <a:txBody>
                    <a:bodyPr/>
                    <a:lstStyle/>
                    <a:p>
                      <a:pPr algn="ctr"/>
                      <a:r>
                        <a:rPr lang="en-US" sz="1100" dirty="0"/>
                        <a:t>802.11be</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Likely less than 24 = 8+8+8 </a:t>
                      </a:r>
                    </a:p>
                  </a:txBody>
                  <a:tcPr marL="45720" marR="45720" anchor="ctr"/>
                </a:tc>
                <a:extLst>
                  <a:ext uri="{0D108BD9-81ED-4DB2-BD59-A6C34878D82A}">
                    <a16:rowId xmlns:a16="http://schemas.microsoft.com/office/drawing/2014/main" val="3786651437"/>
                  </a:ext>
                </a:extLst>
              </a:tr>
              <a:tr h="521521">
                <a:tc>
                  <a:txBody>
                    <a:bodyPr/>
                    <a:lstStyle/>
                    <a:p>
                      <a:pPr algn="ctr"/>
                      <a:r>
                        <a:rPr lang="en-US" sz="1100" dirty="0"/>
                        <a:t>Next-gen</a:t>
                      </a:r>
                    </a:p>
                  </a:txBody>
                  <a:tcPr marL="45720" marR="4572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Likely less than 24 = 8+8+8 </a:t>
                      </a:r>
                    </a:p>
                  </a:txBody>
                  <a:tcPr marL="45720" marR="45720" anchor="ctr"/>
                </a:tc>
                <a:extLst>
                  <a:ext uri="{0D108BD9-81ED-4DB2-BD59-A6C34878D82A}">
                    <a16:rowId xmlns:a16="http://schemas.microsoft.com/office/drawing/2014/main" val="467367956"/>
                  </a:ext>
                </a:extLst>
              </a:tr>
            </a:tbl>
          </a:graphicData>
        </a:graphic>
      </p:graphicFrame>
    </p:spTree>
    <p:extLst>
      <p:ext uri="{BB962C8B-B14F-4D97-AF65-F5344CB8AC3E}">
        <p14:creationId xmlns:p14="http://schemas.microsoft.com/office/powerpoint/2010/main" val="181305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[11] Loss of Slot Synchronization in OBSS</a:t>
            </a:r>
          </a:p>
        </p:txBody>
      </p:sp>
      <p:sp>
        <p:nvSpPr>
          <p:cNvPr id="4" name="Slide Number Placeholder 3"/>
          <p:cNvSpPr>
            <a:spLocks noGrp="1"/>
          </p:cNvSpPr>
          <p:nvPr>
            <p:ph type="sldNum" sz="quarter" idx="11"/>
          </p:nvPr>
        </p:nvSpPr>
        <p:spPr/>
        <p:txBody>
          <a:bodyPr/>
          <a:lstStyle/>
          <a:p>
            <a:pPr>
              <a:defRPr/>
            </a:pPr>
            <a:r>
              <a:rPr lang="en-US"/>
              <a:t>Slide </a:t>
            </a:r>
            <a:fld id="{F6767D18-6D98-4A5E-947F-970B8694D7C8}" type="slidenum">
              <a:rPr lang="en-US" smtClean="0"/>
              <a:pPr>
                <a:defRPr/>
              </a:pPr>
              <a:t>37</a:t>
            </a:fld>
            <a:endParaRPr lang="en-US" dirty="0"/>
          </a:p>
        </p:txBody>
      </p:sp>
      <p:sp>
        <p:nvSpPr>
          <p:cNvPr id="5" name="Footer Placeholder 4"/>
          <p:cNvSpPr>
            <a:spLocks noGrp="1"/>
          </p:cNvSpPr>
          <p:nvPr>
            <p:ph type="ftr" sz="quarter" idx="3"/>
          </p:nvPr>
        </p:nvSpPr>
        <p:spPr/>
        <p:txBody>
          <a:bodyPr/>
          <a:lstStyle/>
          <a:p>
            <a:r>
              <a:rPr lang="da-DK" dirty="0"/>
              <a:t>Hart et al. (Cisco Systems)</a:t>
            </a:r>
            <a:endParaRPr lang="en-AU" dirty="0"/>
          </a:p>
        </p:txBody>
      </p:sp>
      <p:pic>
        <p:nvPicPr>
          <p:cNvPr id="7" name="Picture 6">
            <a:extLst>
              <a:ext uri="{FF2B5EF4-FFF2-40B4-BE49-F238E27FC236}">
                <a16:creationId xmlns:a16="http://schemas.microsoft.com/office/drawing/2014/main" id="{701ADE79-77F6-AB4F-E071-0AEFF3D56AB4}"/>
              </a:ext>
            </a:extLst>
          </p:cNvPr>
          <p:cNvPicPr>
            <a:picLocks noChangeAspect="1"/>
          </p:cNvPicPr>
          <p:nvPr/>
        </p:nvPicPr>
        <p:blipFill>
          <a:blip r:embed="rId2"/>
          <a:stretch>
            <a:fillRect/>
          </a:stretch>
        </p:blipFill>
        <p:spPr>
          <a:xfrm>
            <a:off x="171450" y="1219200"/>
            <a:ext cx="8972550" cy="4889500"/>
          </a:xfrm>
          <a:prstGeom prst="rect">
            <a:avLst/>
          </a:prstGeom>
        </p:spPr>
      </p:pic>
      <p:sp>
        <p:nvSpPr>
          <p:cNvPr id="8" name="Content Placeholder 2">
            <a:extLst>
              <a:ext uri="{FF2B5EF4-FFF2-40B4-BE49-F238E27FC236}">
                <a16:creationId xmlns:a16="http://schemas.microsoft.com/office/drawing/2014/main" id="{B9393E1D-DD40-ED61-6914-B0E9B7E9D9AA}"/>
              </a:ext>
            </a:extLst>
          </p:cNvPr>
          <p:cNvSpPr>
            <a:spLocks noGrp="1"/>
          </p:cNvSpPr>
          <p:nvPr>
            <p:ph idx="1"/>
          </p:nvPr>
        </p:nvSpPr>
        <p:spPr>
          <a:xfrm>
            <a:off x="609600" y="5943600"/>
            <a:ext cx="8382000" cy="381000"/>
          </a:xfrm>
        </p:spPr>
        <p:txBody>
          <a:bodyPr/>
          <a:lstStyle/>
          <a:p>
            <a:pPr marL="1588" lvl="1" indent="0">
              <a:buNone/>
            </a:pPr>
            <a:r>
              <a:rPr lang="en-US" sz="1200" dirty="0"/>
              <a:t>Fixing this perfectly requires PPDU TXTIME (T) + </a:t>
            </a:r>
            <a:r>
              <a:rPr lang="en-US" sz="1200" dirty="0" err="1"/>
              <a:t>aSIFSTime</a:t>
            </a:r>
            <a:r>
              <a:rPr lang="en-US" sz="1200" dirty="0"/>
              <a:t> to be a multiple of </a:t>
            </a:r>
            <a:r>
              <a:rPr lang="en-US" sz="1200" dirty="0" err="1"/>
              <a:t>aSlotTime</a:t>
            </a:r>
            <a:r>
              <a:rPr lang="en-US" sz="1200" dirty="0"/>
              <a:t> (should be considered for next-gen mmWave). As a workaround, CCA should be active for as much of each slot as possible.</a:t>
            </a:r>
          </a:p>
        </p:txBody>
      </p:sp>
    </p:spTree>
    <p:extLst>
      <p:ext uri="{BB962C8B-B14F-4D97-AF65-F5344CB8AC3E}">
        <p14:creationId xmlns:p14="http://schemas.microsoft.com/office/powerpoint/2010/main" val="16493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0E7034-865C-0DD4-A6D8-012551A5E0F0}"/>
              </a:ext>
            </a:extLst>
          </p:cNvPr>
          <p:cNvSpPr>
            <a:spLocks noGrp="1"/>
          </p:cNvSpPr>
          <p:nvPr>
            <p:ph type="sldNum" sz="quarter" idx="4"/>
          </p:nvPr>
        </p:nvSpPr>
        <p:spPr/>
        <p:txBody>
          <a:bodyPr/>
          <a:lstStyle/>
          <a:p>
            <a:fld id="{2F5CCB13-0A32-4557-88E9-079F0C330695}" type="slidenum">
              <a:rPr lang="en-US" smtClean="0"/>
              <a:pPr/>
              <a:t>4</a:t>
            </a:fld>
            <a:endParaRPr lang="en-US" dirty="0"/>
          </a:p>
        </p:txBody>
      </p:sp>
      <p:sp>
        <p:nvSpPr>
          <p:cNvPr id="4" name="Footer Placeholder 3">
            <a:extLst>
              <a:ext uri="{FF2B5EF4-FFF2-40B4-BE49-F238E27FC236}">
                <a16:creationId xmlns:a16="http://schemas.microsoft.com/office/drawing/2014/main" id="{F58A691B-5F12-8326-FDBE-66D1B5286972}"/>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graphicFrame>
        <p:nvGraphicFramePr>
          <p:cNvPr id="7" name="Table 6">
            <a:extLst>
              <a:ext uri="{FF2B5EF4-FFF2-40B4-BE49-F238E27FC236}">
                <a16:creationId xmlns:a16="http://schemas.microsoft.com/office/drawing/2014/main" id="{13AEBADC-C69C-4799-FF33-8FA7A36ABC50}"/>
              </a:ext>
            </a:extLst>
          </p:cNvPr>
          <p:cNvGraphicFramePr>
            <a:graphicFrameLocks noGrp="1"/>
          </p:cNvGraphicFramePr>
          <p:nvPr>
            <p:extLst>
              <p:ext uri="{D42A27DB-BD31-4B8C-83A1-F6EECF244321}">
                <p14:modId xmlns:p14="http://schemas.microsoft.com/office/powerpoint/2010/main" val="3992289102"/>
              </p:ext>
            </p:extLst>
          </p:nvPr>
        </p:nvGraphicFramePr>
        <p:xfrm>
          <a:off x="1200151" y="2061210"/>
          <a:ext cx="6743699" cy="2735580"/>
        </p:xfrm>
        <a:graphic>
          <a:graphicData uri="http://schemas.openxmlformats.org/drawingml/2006/table">
            <a:tbl>
              <a:tblPr firstRow="1" bandRow="1">
                <a:tableStyleId>{93296810-A885-4BE3-A3E7-6D5BEEA58F35}</a:tableStyleId>
              </a:tblPr>
              <a:tblGrid>
                <a:gridCol w="6743699">
                  <a:extLst>
                    <a:ext uri="{9D8B030D-6E8A-4147-A177-3AD203B41FA5}">
                      <a16:colId xmlns:a16="http://schemas.microsoft.com/office/drawing/2014/main" val="1481458388"/>
                    </a:ext>
                  </a:extLst>
                </a:gridCol>
              </a:tblGrid>
              <a:tr h="2735580">
                <a:tc>
                  <a:txBody>
                    <a:bodyPr/>
                    <a:lstStyle/>
                    <a:p>
                      <a:pPr algn="ctr"/>
                      <a:r>
                        <a:rPr lang="en-US" sz="3200" dirty="0"/>
                        <a:t>Multi-AP</a:t>
                      </a:r>
                    </a:p>
                  </a:txBody>
                  <a:tcPr anchor="ctr"/>
                </a:tc>
                <a:extLst>
                  <a:ext uri="{0D108BD9-81ED-4DB2-BD59-A6C34878D82A}">
                    <a16:rowId xmlns:a16="http://schemas.microsoft.com/office/drawing/2014/main" val="903242063"/>
                  </a:ext>
                </a:extLst>
              </a:tr>
            </a:tbl>
          </a:graphicData>
        </a:graphic>
      </p:graphicFrame>
    </p:spTree>
    <p:extLst>
      <p:ext uri="{BB962C8B-B14F-4D97-AF65-F5344CB8AC3E}">
        <p14:creationId xmlns:p14="http://schemas.microsoft.com/office/powerpoint/2010/main" val="3296252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48BA-B00B-190D-C78A-053BA8AC49E7}"/>
              </a:ext>
            </a:extLst>
          </p:cNvPr>
          <p:cNvSpPr>
            <a:spLocks noGrp="1"/>
          </p:cNvSpPr>
          <p:nvPr>
            <p:ph type="title"/>
          </p:nvPr>
        </p:nvSpPr>
        <p:spPr/>
        <p:txBody>
          <a:bodyPr/>
          <a:lstStyle/>
          <a:p>
            <a:r>
              <a:rPr lang="en-US" dirty="0"/>
              <a:t>Multi-AP is potentially the most valuable next gen </a:t>
            </a:r>
            <a:br>
              <a:rPr lang="en-US" dirty="0"/>
            </a:br>
            <a:r>
              <a:rPr lang="en-US" dirty="0"/>
              <a:t>feature for the support of enterprise use cases …</a:t>
            </a:r>
            <a:endParaRPr lang="en-AU" dirty="0"/>
          </a:p>
        </p:txBody>
      </p:sp>
      <p:sp>
        <p:nvSpPr>
          <p:cNvPr id="3" name="Content Placeholder 2">
            <a:extLst>
              <a:ext uri="{FF2B5EF4-FFF2-40B4-BE49-F238E27FC236}">
                <a16:creationId xmlns:a16="http://schemas.microsoft.com/office/drawing/2014/main" id="{5267171C-C481-23F9-7D5C-04A7E1C8156F}"/>
              </a:ext>
            </a:extLst>
          </p:cNvPr>
          <p:cNvSpPr>
            <a:spLocks noGrp="1"/>
          </p:cNvSpPr>
          <p:nvPr>
            <p:ph idx="1"/>
          </p:nvPr>
        </p:nvSpPr>
        <p:spPr>
          <a:xfrm>
            <a:off x="685800" y="1981200"/>
            <a:ext cx="4953000" cy="4114800"/>
          </a:xfrm>
        </p:spPr>
        <p:txBody>
          <a:bodyPr/>
          <a:lstStyle/>
          <a:p>
            <a:r>
              <a:rPr lang="en-US" dirty="0"/>
              <a:t>Outcomes of Multi-AP use:</a:t>
            </a:r>
          </a:p>
          <a:p>
            <a:pPr lvl="1"/>
            <a:r>
              <a:rPr lang="en-US" dirty="0"/>
              <a:t>Increased reliability through better collision</a:t>
            </a:r>
            <a:br>
              <a:rPr lang="en-US" dirty="0"/>
            </a:br>
            <a:r>
              <a:rPr lang="en-US" dirty="0"/>
              <a:t>avoidance </a:t>
            </a:r>
          </a:p>
          <a:p>
            <a:pPr lvl="2"/>
            <a:r>
              <a:rPr lang="en-US" dirty="0"/>
              <a:t>APs schedule medium time among themselves</a:t>
            </a:r>
          </a:p>
          <a:p>
            <a:pPr lvl="2"/>
            <a:r>
              <a:rPr lang="en-US" dirty="0"/>
              <a:t>APs schedule their clients </a:t>
            </a:r>
          </a:p>
          <a:p>
            <a:pPr marL="184150" lvl="2" indent="0">
              <a:buNone/>
            </a:pPr>
            <a:r>
              <a:rPr lang="en-US" dirty="0"/>
              <a:t>… so triggered access &amp; r-TWT can </a:t>
            </a:r>
            <a:r>
              <a:rPr lang="en-US" b="1" dirty="0"/>
              <a:t>scale to OBSS </a:t>
            </a:r>
          </a:p>
          <a:p>
            <a:pPr lvl="1"/>
            <a:r>
              <a:rPr lang="en-US" dirty="0"/>
              <a:t>Higher and more predictable MCSs during</a:t>
            </a:r>
            <a:br>
              <a:rPr lang="en-US" dirty="0"/>
            </a:br>
            <a:r>
              <a:rPr lang="en-US" dirty="0"/>
              <a:t>spatial reuse</a:t>
            </a:r>
          </a:p>
          <a:p>
            <a:pPr lvl="2"/>
            <a:r>
              <a:rPr lang="en-US" dirty="0"/>
              <a:t>Greater capacity &amp; reliability</a:t>
            </a:r>
          </a:p>
          <a:p>
            <a:pPr lvl="1"/>
            <a:r>
              <a:rPr lang="en-US" dirty="0"/>
              <a:t>Lower latency for critical traffic </a:t>
            </a:r>
          </a:p>
          <a:p>
            <a:pPr lvl="2"/>
            <a:r>
              <a:rPr lang="en-US" dirty="0"/>
              <a:t>APs can identify among themselves who has</a:t>
            </a:r>
            <a:br>
              <a:rPr lang="en-US" dirty="0"/>
            </a:br>
            <a:r>
              <a:rPr lang="en-US" dirty="0"/>
              <a:t>the most important, most backlogged traffic,</a:t>
            </a:r>
            <a:br>
              <a:rPr lang="en-US" dirty="0"/>
            </a:br>
            <a:r>
              <a:rPr lang="en-US" dirty="0"/>
              <a:t>and ensure that it gets sent first</a:t>
            </a:r>
          </a:p>
          <a:p>
            <a:endParaRPr lang="en-AU" dirty="0"/>
          </a:p>
        </p:txBody>
      </p:sp>
      <p:sp>
        <p:nvSpPr>
          <p:cNvPr id="4" name="Slide Number Placeholder 3">
            <a:extLst>
              <a:ext uri="{FF2B5EF4-FFF2-40B4-BE49-F238E27FC236}">
                <a16:creationId xmlns:a16="http://schemas.microsoft.com/office/drawing/2014/main" id="{3C2524CD-AAB6-281D-8D3B-137F046EFBB6}"/>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5</a:t>
            </a:fld>
            <a:endParaRPr lang="en-US" dirty="0"/>
          </a:p>
        </p:txBody>
      </p:sp>
      <p:sp>
        <p:nvSpPr>
          <p:cNvPr id="5" name="Footer Placeholder 4">
            <a:extLst>
              <a:ext uri="{FF2B5EF4-FFF2-40B4-BE49-F238E27FC236}">
                <a16:creationId xmlns:a16="http://schemas.microsoft.com/office/drawing/2014/main" id="{FB1807B1-7244-132F-E47C-1C69F583BF5F}"/>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sp>
        <p:nvSpPr>
          <p:cNvPr id="6" name="Footer Placeholder 4">
            <a:extLst>
              <a:ext uri="{FF2B5EF4-FFF2-40B4-BE49-F238E27FC236}">
                <a16:creationId xmlns:a16="http://schemas.microsoft.com/office/drawing/2014/main" id="{C77265FE-FED8-775F-D5D3-119A78145D0B}"/>
              </a:ext>
            </a:extLst>
          </p:cNvPr>
          <p:cNvSpPr txBox="1">
            <a:spLocks/>
          </p:cNvSpPr>
          <p:nvPr/>
        </p:nvSpPr>
        <p:spPr>
          <a:xfrm>
            <a:off x="5638800" y="6477000"/>
            <a:ext cx="2895600" cy="18097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mj-lt"/>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a:lstStyle>
          <a:p>
            <a:r>
              <a:rPr lang="da-DK"/>
              <a:t>Hart et al (Cisco Systems)</a:t>
            </a:r>
            <a:endParaRPr lang="en-AU" dirty="0"/>
          </a:p>
        </p:txBody>
      </p:sp>
      <p:sp>
        <p:nvSpPr>
          <p:cNvPr id="7" name="Rectangle 6">
            <a:extLst>
              <a:ext uri="{FF2B5EF4-FFF2-40B4-BE49-F238E27FC236}">
                <a16:creationId xmlns:a16="http://schemas.microsoft.com/office/drawing/2014/main" id="{9EF1AF78-63E6-709D-4CF5-4026B262BC47}"/>
              </a:ext>
            </a:extLst>
          </p:cNvPr>
          <p:cNvSpPr/>
          <p:nvPr/>
        </p:nvSpPr>
        <p:spPr bwMode="auto">
          <a:xfrm>
            <a:off x="7776479" y="2635842"/>
            <a:ext cx="1199964" cy="715376"/>
          </a:xfrm>
          <a:prstGeom prst="rect">
            <a:avLst/>
          </a:prstGeom>
          <a:solidFill>
            <a:schemeClr val="accent5">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Planned TXOP</a:t>
            </a:r>
          </a:p>
        </p:txBody>
      </p:sp>
      <p:cxnSp>
        <p:nvCxnSpPr>
          <p:cNvPr id="8" name="Straight Connector 7">
            <a:extLst>
              <a:ext uri="{FF2B5EF4-FFF2-40B4-BE49-F238E27FC236}">
                <a16:creationId xmlns:a16="http://schemas.microsoft.com/office/drawing/2014/main" id="{8061C36C-3147-337F-EE6C-67DC8A7346B4}"/>
              </a:ext>
            </a:extLst>
          </p:cNvPr>
          <p:cNvCxnSpPr>
            <a:cxnSpLocks/>
          </p:cNvCxnSpPr>
          <p:nvPr/>
        </p:nvCxnSpPr>
        <p:spPr bwMode="auto">
          <a:xfrm flipV="1">
            <a:off x="5638800" y="3166342"/>
            <a:ext cx="3337643" cy="1984"/>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9" name="Rectangle 8">
            <a:extLst>
              <a:ext uri="{FF2B5EF4-FFF2-40B4-BE49-F238E27FC236}">
                <a16:creationId xmlns:a16="http://schemas.microsoft.com/office/drawing/2014/main" id="{454BB854-2865-DC1E-D226-A85096C96361}"/>
              </a:ext>
            </a:extLst>
          </p:cNvPr>
          <p:cNvSpPr/>
          <p:nvPr/>
        </p:nvSpPr>
        <p:spPr bwMode="auto">
          <a:xfrm>
            <a:off x="8690879" y="3166342"/>
            <a:ext cx="285564" cy="184875"/>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10" name="Oval 9">
            <a:extLst>
              <a:ext uri="{FF2B5EF4-FFF2-40B4-BE49-F238E27FC236}">
                <a16:creationId xmlns:a16="http://schemas.microsoft.com/office/drawing/2014/main" id="{E5D99199-6ECF-98CD-94A1-31AF33DF3397}"/>
              </a:ext>
            </a:extLst>
          </p:cNvPr>
          <p:cNvSpPr/>
          <p:nvPr/>
        </p:nvSpPr>
        <p:spPr bwMode="auto">
          <a:xfrm>
            <a:off x="5454201" y="2382422"/>
            <a:ext cx="1000797" cy="1444232"/>
          </a:xfrm>
          <a:prstGeom prst="ellipse">
            <a:avLst/>
          </a:prstGeom>
          <a:solidFill>
            <a:schemeClr val="accent5">
              <a:lumMod val="60000"/>
              <a:lumOff val="40000"/>
              <a:alpha val="7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11" name="Oval 10">
            <a:extLst>
              <a:ext uri="{FF2B5EF4-FFF2-40B4-BE49-F238E27FC236}">
                <a16:creationId xmlns:a16="http://schemas.microsoft.com/office/drawing/2014/main" id="{3816AA81-53E2-DA76-40CA-316C91D8D3D5}"/>
              </a:ext>
            </a:extLst>
          </p:cNvPr>
          <p:cNvSpPr/>
          <p:nvPr/>
        </p:nvSpPr>
        <p:spPr bwMode="auto">
          <a:xfrm>
            <a:off x="5450122" y="2834141"/>
            <a:ext cx="1000797" cy="1444232"/>
          </a:xfrm>
          <a:prstGeom prst="ellipse">
            <a:avLst/>
          </a:prstGeom>
          <a:solidFill>
            <a:schemeClr val="bg1">
              <a:lumMod val="85000"/>
              <a:alpha val="7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12" name="Oval 11">
            <a:extLst>
              <a:ext uri="{FF2B5EF4-FFF2-40B4-BE49-F238E27FC236}">
                <a16:creationId xmlns:a16="http://schemas.microsoft.com/office/drawing/2014/main" id="{F283FFF5-6E23-F640-4B46-6A1C007AD312}"/>
              </a:ext>
            </a:extLst>
          </p:cNvPr>
          <p:cNvSpPr/>
          <p:nvPr/>
        </p:nvSpPr>
        <p:spPr bwMode="auto">
          <a:xfrm>
            <a:off x="5460319" y="1906985"/>
            <a:ext cx="1000797" cy="1444232"/>
          </a:xfrm>
          <a:prstGeom prst="ellipse">
            <a:avLst/>
          </a:prstGeom>
          <a:solidFill>
            <a:schemeClr val="accent6">
              <a:lumMod val="20000"/>
              <a:lumOff val="80000"/>
              <a:alpha val="7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13" name="Rectangle 12">
            <a:extLst>
              <a:ext uri="{FF2B5EF4-FFF2-40B4-BE49-F238E27FC236}">
                <a16:creationId xmlns:a16="http://schemas.microsoft.com/office/drawing/2014/main" id="{D2FA42DF-9D86-D6D9-B4DA-DF98D378BBA6}"/>
              </a:ext>
            </a:extLst>
          </p:cNvPr>
          <p:cNvSpPr/>
          <p:nvPr/>
        </p:nvSpPr>
        <p:spPr bwMode="auto">
          <a:xfrm>
            <a:off x="5574836" y="2177727"/>
            <a:ext cx="762000" cy="305461"/>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AP1</a:t>
            </a:r>
          </a:p>
        </p:txBody>
      </p:sp>
      <p:sp>
        <p:nvSpPr>
          <p:cNvPr id="14" name="Rectangle 13">
            <a:extLst>
              <a:ext uri="{FF2B5EF4-FFF2-40B4-BE49-F238E27FC236}">
                <a16:creationId xmlns:a16="http://schemas.microsoft.com/office/drawing/2014/main" id="{8B8624C1-0F68-22BD-D599-B7C0417529B4}"/>
              </a:ext>
            </a:extLst>
          </p:cNvPr>
          <p:cNvSpPr/>
          <p:nvPr/>
        </p:nvSpPr>
        <p:spPr bwMode="auto">
          <a:xfrm>
            <a:off x="5574836" y="2483190"/>
            <a:ext cx="762000" cy="184875"/>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Client(s)</a:t>
            </a:r>
          </a:p>
        </p:txBody>
      </p:sp>
      <p:sp>
        <p:nvSpPr>
          <p:cNvPr id="15" name="Rectangle 14">
            <a:extLst>
              <a:ext uri="{FF2B5EF4-FFF2-40B4-BE49-F238E27FC236}">
                <a16:creationId xmlns:a16="http://schemas.microsoft.com/office/drawing/2014/main" id="{441EDC73-D9AE-D2DF-E691-21859E2F9EA1}"/>
              </a:ext>
            </a:extLst>
          </p:cNvPr>
          <p:cNvSpPr/>
          <p:nvPr/>
        </p:nvSpPr>
        <p:spPr bwMode="auto">
          <a:xfrm>
            <a:off x="5574836" y="2831534"/>
            <a:ext cx="762000" cy="337454"/>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AP2</a:t>
            </a:r>
          </a:p>
        </p:txBody>
      </p:sp>
      <p:sp>
        <p:nvSpPr>
          <p:cNvPr id="16" name="Rectangle 15">
            <a:extLst>
              <a:ext uri="{FF2B5EF4-FFF2-40B4-BE49-F238E27FC236}">
                <a16:creationId xmlns:a16="http://schemas.microsoft.com/office/drawing/2014/main" id="{29AF84C2-0682-005D-0F00-653E1757DE6D}"/>
              </a:ext>
            </a:extLst>
          </p:cNvPr>
          <p:cNvSpPr/>
          <p:nvPr/>
        </p:nvSpPr>
        <p:spPr bwMode="auto">
          <a:xfrm>
            <a:off x="5574836" y="3168991"/>
            <a:ext cx="762000" cy="183807"/>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Client(s)</a:t>
            </a:r>
          </a:p>
        </p:txBody>
      </p:sp>
      <p:sp>
        <p:nvSpPr>
          <p:cNvPr id="17" name="Rectangle 16">
            <a:extLst>
              <a:ext uri="{FF2B5EF4-FFF2-40B4-BE49-F238E27FC236}">
                <a16:creationId xmlns:a16="http://schemas.microsoft.com/office/drawing/2014/main" id="{13E65FCB-F2A1-1746-151B-9BA89E6FD503}"/>
              </a:ext>
            </a:extLst>
          </p:cNvPr>
          <p:cNvSpPr/>
          <p:nvPr/>
        </p:nvSpPr>
        <p:spPr bwMode="auto">
          <a:xfrm>
            <a:off x="6477000" y="1981200"/>
            <a:ext cx="1295400" cy="697599"/>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Planned SR TXOP</a:t>
            </a:r>
          </a:p>
        </p:txBody>
      </p:sp>
      <p:sp>
        <p:nvSpPr>
          <p:cNvPr id="18" name="Rectangle 17">
            <a:extLst>
              <a:ext uri="{FF2B5EF4-FFF2-40B4-BE49-F238E27FC236}">
                <a16:creationId xmlns:a16="http://schemas.microsoft.com/office/drawing/2014/main" id="{22F45559-80A6-5BD6-D63A-FCFE7C3DA2BC}"/>
              </a:ext>
            </a:extLst>
          </p:cNvPr>
          <p:cNvSpPr/>
          <p:nvPr/>
        </p:nvSpPr>
        <p:spPr bwMode="auto">
          <a:xfrm>
            <a:off x="6472921" y="2177727"/>
            <a:ext cx="1013543" cy="305462"/>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19" name="Rectangle 18">
            <a:extLst>
              <a:ext uri="{FF2B5EF4-FFF2-40B4-BE49-F238E27FC236}">
                <a16:creationId xmlns:a16="http://schemas.microsoft.com/office/drawing/2014/main" id="{E5978F5F-E351-8DD2-523C-8089F2875864}"/>
              </a:ext>
            </a:extLst>
          </p:cNvPr>
          <p:cNvSpPr/>
          <p:nvPr/>
        </p:nvSpPr>
        <p:spPr bwMode="auto">
          <a:xfrm>
            <a:off x="7486464" y="2483193"/>
            <a:ext cx="285936" cy="195606"/>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cxnSp>
        <p:nvCxnSpPr>
          <p:cNvPr id="20" name="Straight Connector 19">
            <a:extLst>
              <a:ext uri="{FF2B5EF4-FFF2-40B4-BE49-F238E27FC236}">
                <a16:creationId xmlns:a16="http://schemas.microsoft.com/office/drawing/2014/main" id="{CF92E665-838B-9874-4DF5-4100E7CCA612}"/>
              </a:ext>
            </a:extLst>
          </p:cNvPr>
          <p:cNvCxnSpPr>
            <a:cxnSpLocks/>
          </p:cNvCxnSpPr>
          <p:nvPr/>
        </p:nvCxnSpPr>
        <p:spPr bwMode="auto">
          <a:xfrm flipV="1">
            <a:off x="5638800" y="2481206"/>
            <a:ext cx="3337643" cy="1984"/>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1" name="Rectangle 20">
            <a:extLst>
              <a:ext uri="{FF2B5EF4-FFF2-40B4-BE49-F238E27FC236}">
                <a16:creationId xmlns:a16="http://schemas.microsoft.com/office/drawing/2014/main" id="{3A825D62-3A8B-FE5C-7AE2-58AB572FB5F7}"/>
              </a:ext>
            </a:extLst>
          </p:cNvPr>
          <p:cNvSpPr/>
          <p:nvPr/>
        </p:nvSpPr>
        <p:spPr bwMode="auto">
          <a:xfrm>
            <a:off x="7776479" y="2831455"/>
            <a:ext cx="914399" cy="33687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22" name="Rectangle 21">
            <a:extLst>
              <a:ext uri="{FF2B5EF4-FFF2-40B4-BE49-F238E27FC236}">
                <a16:creationId xmlns:a16="http://schemas.microsoft.com/office/drawing/2014/main" id="{0B3D9A6A-A056-EF19-CBA6-196BF8217A64}"/>
              </a:ext>
            </a:extLst>
          </p:cNvPr>
          <p:cNvSpPr/>
          <p:nvPr/>
        </p:nvSpPr>
        <p:spPr bwMode="auto">
          <a:xfrm>
            <a:off x="5574836" y="3519207"/>
            <a:ext cx="762000" cy="305461"/>
          </a:xfrm>
          <a:prstGeom prst="rect">
            <a:avLst/>
          </a:prstGeom>
          <a:solidFill>
            <a:schemeClr val="bg1">
              <a:lumMod val="6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AP3</a:t>
            </a:r>
          </a:p>
        </p:txBody>
      </p:sp>
      <p:sp>
        <p:nvSpPr>
          <p:cNvPr id="23" name="Rectangle 22">
            <a:extLst>
              <a:ext uri="{FF2B5EF4-FFF2-40B4-BE49-F238E27FC236}">
                <a16:creationId xmlns:a16="http://schemas.microsoft.com/office/drawing/2014/main" id="{8B13F6AA-90B8-8457-8C88-22C5FD8F13C7}"/>
              </a:ext>
            </a:extLst>
          </p:cNvPr>
          <p:cNvSpPr/>
          <p:nvPr/>
        </p:nvSpPr>
        <p:spPr bwMode="auto">
          <a:xfrm>
            <a:off x="5574836" y="3824670"/>
            <a:ext cx="762000" cy="184875"/>
          </a:xfrm>
          <a:prstGeom prst="rect">
            <a:avLst/>
          </a:prstGeom>
          <a:solidFill>
            <a:schemeClr val="bg1">
              <a:lumMod val="6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Client(s)</a:t>
            </a:r>
          </a:p>
        </p:txBody>
      </p:sp>
      <p:sp>
        <p:nvSpPr>
          <p:cNvPr id="24" name="Rectangle 23">
            <a:extLst>
              <a:ext uri="{FF2B5EF4-FFF2-40B4-BE49-F238E27FC236}">
                <a16:creationId xmlns:a16="http://schemas.microsoft.com/office/drawing/2014/main" id="{66B4CBE2-5378-813D-D97E-C74AA33C4996}"/>
              </a:ext>
            </a:extLst>
          </p:cNvPr>
          <p:cNvSpPr/>
          <p:nvPr/>
        </p:nvSpPr>
        <p:spPr bwMode="auto">
          <a:xfrm>
            <a:off x="6477000" y="3322680"/>
            <a:ext cx="1295400" cy="697599"/>
          </a:xfrm>
          <a:prstGeom prst="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Planned SR TXOP</a:t>
            </a:r>
          </a:p>
        </p:txBody>
      </p:sp>
      <p:sp>
        <p:nvSpPr>
          <p:cNvPr id="25" name="Rectangle 24">
            <a:extLst>
              <a:ext uri="{FF2B5EF4-FFF2-40B4-BE49-F238E27FC236}">
                <a16:creationId xmlns:a16="http://schemas.microsoft.com/office/drawing/2014/main" id="{616473EF-C962-C534-6053-AAF485E4279B}"/>
              </a:ext>
            </a:extLst>
          </p:cNvPr>
          <p:cNvSpPr/>
          <p:nvPr/>
        </p:nvSpPr>
        <p:spPr bwMode="auto">
          <a:xfrm>
            <a:off x="6472921" y="3519207"/>
            <a:ext cx="1013543" cy="305462"/>
          </a:xfrm>
          <a:prstGeom prst="rect">
            <a:avLst/>
          </a:prstGeom>
          <a:solidFill>
            <a:schemeClr val="bg1">
              <a:lumMod val="6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26" name="Rectangle 25">
            <a:extLst>
              <a:ext uri="{FF2B5EF4-FFF2-40B4-BE49-F238E27FC236}">
                <a16:creationId xmlns:a16="http://schemas.microsoft.com/office/drawing/2014/main" id="{67A16709-6B81-3DF0-390F-5DCE0D07BB59}"/>
              </a:ext>
            </a:extLst>
          </p:cNvPr>
          <p:cNvSpPr/>
          <p:nvPr/>
        </p:nvSpPr>
        <p:spPr bwMode="auto">
          <a:xfrm>
            <a:off x="7486464" y="3824673"/>
            <a:ext cx="285936" cy="195606"/>
          </a:xfrm>
          <a:prstGeom prst="rect">
            <a:avLst/>
          </a:prstGeom>
          <a:solidFill>
            <a:schemeClr val="bg1">
              <a:lumMod val="6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cxnSp>
        <p:nvCxnSpPr>
          <p:cNvPr id="27" name="Straight Connector 26">
            <a:extLst>
              <a:ext uri="{FF2B5EF4-FFF2-40B4-BE49-F238E27FC236}">
                <a16:creationId xmlns:a16="http://schemas.microsoft.com/office/drawing/2014/main" id="{7C953950-EA21-E5E1-B5B6-371D09AA82D2}"/>
              </a:ext>
            </a:extLst>
          </p:cNvPr>
          <p:cNvCxnSpPr>
            <a:cxnSpLocks/>
          </p:cNvCxnSpPr>
          <p:nvPr/>
        </p:nvCxnSpPr>
        <p:spPr bwMode="auto">
          <a:xfrm flipV="1">
            <a:off x="5638800" y="3822686"/>
            <a:ext cx="3337643" cy="1984"/>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8" name="Rectangle 27">
            <a:extLst>
              <a:ext uri="{FF2B5EF4-FFF2-40B4-BE49-F238E27FC236}">
                <a16:creationId xmlns:a16="http://schemas.microsoft.com/office/drawing/2014/main" id="{FC936AC5-8695-412B-13DB-B0D1D3AEA3EE}"/>
              </a:ext>
            </a:extLst>
          </p:cNvPr>
          <p:cNvSpPr/>
          <p:nvPr/>
        </p:nvSpPr>
        <p:spPr bwMode="auto">
          <a:xfrm>
            <a:off x="5791200" y="4488318"/>
            <a:ext cx="3005828" cy="54946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Most interesting/feasible</a:t>
            </a:r>
            <a:br>
              <a:rPr kumimoji="0" lang="en-AU" sz="1600" b="1" i="0" u="none" strike="noStrike" cap="none" normalizeH="0" baseline="0" dirty="0">
                <a:ln>
                  <a:noFill/>
                </a:ln>
                <a:solidFill>
                  <a:schemeClr val="tx1"/>
                </a:solidFill>
                <a:effectLst/>
                <a:latin typeface="+mj-lt"/>
              </a:rPr>
            </a:br>
            <a:r>
              <a:rPr kumimoji="0" lang="en-AU" sz="1600" b="1" i="0" u="none" strike="noStrike" cap="none" normalizeH="0" baseline="0" dirty="0">
                <a:ln>
                  <a:noFill/>
                </a:ln>
                <a:solidFill>
                  <a:schemeClr val="tx1"/>
                </a:solidFill>
                <a:effectLst/>
                <a:latin typeface="+mj-lt"/>
              </a:rPr>
              <a:t>Multi-AP technologies</a:t>
            </a:r>
          </a:p>
        </p:txBody>
      </p:sp>
      <p:sp>
        <p:nvSpPr>
          <p:cNvPr id="29" name="Rectangle 28">
            <a:extLst>
              <a:ext uri="{FF2B5EF4-FFF2-40B4-BE49-F238E27FC236}">
                <a16:creationId xmlns:a16="http://schemas.microsoft.com/office/drawing/2014/main" id="{30A10725-3C51-1FD5-DE85-4241747605A3}"/>
              </a:ext>
            </a:extLst>
          </p:cNvPr>
          <p:cNvSpPr/>
          <p:nvPr/>
        </p:nvSpPr>
        <p:spPr bwMode="auto">
          <a:xfrm>
            <a:off x="5791201" y="5027305"/>
            <a:ext cx="3005828" cy="1297295"/>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171450" indent="-171450">
              <a:spcBef>
                <a:spcPts val="800"/>
              </a:spcBef>
              <a:buFont typeface="Arial" panose="020B0604020202020204" pitchFamily="34" charset="0"/>
              <a:buChar char="•"/>
            </a:pPr>
            <a:r>
              <a:rPr lang="en-US" sz="1600" dirty="0">
                <a:latin typeface="+mj-lt"/>
              </a:rPr>
              <a:t>Coordinated TDMA/spatial reuse/OFDMA/beamforming</a:t>
            </a:r>
          </a:p>
          <a:p>
            <a:pPr marL="171450" indent="-171450">
              <a:spcBef>
                <a:spcPts val="800"/>
              </a:spcBef>
              <a:buFont typeface="Arial" panose="020B0604020202020204" pitchFamily="34" charset="0"/>
              <a:buChar char="•"/>
            </a:pPr>
            <a:r>
              <a:rPr lang="en-US" sz="1600" dirty="0" err="1">
                <a:latin typeface="+mj-lt"/>
              </a:rPr>
              <a:t>Macrodiversity</a:t>
            </a:r>
            <a:endParaRPr lang="en-US" sz="1600" dirty="0">
              <a:latin typeface="+mj-lt"/>
            </a:endParaRPr>
          </a:p>
          <a:p>
            <a:pPr marL="171450" indent="-171450">
              <a:spcBef>
                <a:spcPts val="800"/>
              </a:spcBef>
              <a:buFont typeface="Arial" panose="020B0604020202020204" pitchFamily="34" charset="0"/>
              <a:buChar char="•"/>
            </a:pPr>
            <a:r>
              <a:rPr lang="en-US" sz="1600" dirty="0">
                <a:solidFill>
                  <a:schemeClr val="bg1">
                    <a:lumMod val="65000"/>
                  </a:schemeClr>
                </a:solidFill>
                <a:latin typeface="+mj-lt"/>
              </a:rPr>
              <a:t>Joint TX/RX</a:t>
            </a:r>
            <a:r>
              <a:rPr lang="en-US" sz="1600" dirty="0">
                <a:latin typeface="+mj-lt"/>
              </a:rPr>
              <a:t>, </a:t>
            </a:r>
            <a:r>
              <a:rPr lang="en-US" sz="1600" dirty="0" err="1">
                <a:latin typeface="+mj-lt"/>
              </a:rPr>
              <a:t>etc</a:t>
            </a:r>
            <a:endParaRPr lang="en-US" sz="1600" dirty="0">
              <a:latin typeface="+mj-lt"/>
            </a:endParaRPr>
          </a:p>
        </p:txBody>
      </p:sp>
    </p:spTree>
    <p:extLst>
      <p:ext uri="{BB962C8B-B14F-4D97-AF65-F5344CB8AC3E}">
        <p14:creationId xmlns:p14="http://schemas.microsoft.com/office/powerpoint/2010/main" val="307376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9B0BF0-11BC-2818-24A7-980AF4C84AAD}"/>
              </a:ext>
            </a:extLst>
          </p:cNvPr>
          <p:cNvSpPr>
            <a:spLocks noGrp="1"/>
          </p:cNvSpPr>
          <p:nvPr>
            <p:ph type="title"/>
          </p:nvPr>
        </p:nvSpPr>
        <p:spPr/>
        <p:txBody>
          <a:bodyPr/>
          <a:lstStyle/>
          <a:p>
            <a:r>
              <a:rPr lang="en-AU" sz="2200" dirty="0"/>
              <a:t>… but Multi-AP must be flexible enough that it can operate in a way best suited to enterprise use cases (1/3)</a:t>
            </a:r>
          </a:p>
        </p:txBody>
      </p:sp>
      <p:sp>
        <p:nvSpPr>
          <p:cNvPr id="7" name="Content Placeholder 6">
            <a:extLst>
              <a:ext uri="{FF2B5EF4-FFF2-40B4-BE49-F238E27FC236}">
                <a16:creationId xmlns:a16="http://schemas.microsoft.com/office/drawing/2014/main" id="{3B1E31D0-F709-2FDF-6E2E-737C82FD90EC}"/>
              </a:ext>
            </a:extLst>
          </p:cNvPr>
          <p:cNvSpPr>
            <a:spLocks noGrp="1"/>
          </p:cNvSpPr>
          <p:nvPr>
            <p:ph idx="1"/>
          </p:nvPr>
        </p:nvSpPr>
        <p:spPr>
          <a:xfrm>
            <a:off x="685800" y="1828799"/>
            <a:ext cx="5971032" cy="4646613"/>
          </a:xfrm>
        </p:spPr>
        <p:txBody>
          <a:bodyPr/>
          <a:lstStyle/>
          <a:p>
            <a:r>
              <a:rPr lang="en-US" dirty="0"/>
              <a:t>A multi-AP protocol must …</a:t>
            </a:r>
          </a:p>
          <a:p>
            <a:pPr lvl="1"/>
            <a:r>
              <a:rPr lang="en-US" b="1" dirty="0"/>
              <a:t>… operate when frequency reuse factor exceeds 1</a:t>
            </a:r>
          </a:p>
          <a:p>
            <a:pPr lvl="2"/>
            <a:r>
              <a:rPr lang="en-US" dirty="0"/>
              <a:t>Frequency reuse in enterprise 5/6 GHz use cases is typically 6-12 &amp; is unlikely to change much</a:t>
            </a:r>
            <a:r>
              <a:rPr lang="en-US" baseline="30000" dirty="0"/>
              <a:t>[4]</a:t>
            </a:r>
            <a:r>
              <a:rPr lang="en-US" dirty="0"/>
              <a:t>, except in</a:t>
            </a:r>
            <a:br>
              <a:rPr lang="en-US" dirty="0"/>
            </a:br>
            <a:r>
              <a:rPr lang="en-US" dirty="0"/>
              <a:t>2.4 GHz band &amp; in multi-floor buildings</a:t>
            </a:r>
          </a:p>
          <a:p>
            <a:pPr lvl="2"/>
            <a:r>
              <a:rPr lang="en-US" dirty="0" err="1"/>
              <a:t>CoSR</a:t>
            </a:r>
            <a:r>
              <a:rPr lang="en-US" dirty="0"/>
              <a:t>/</a:t>
            </a:r>
            <a:r>
              <a:rPr lang="en-US" dirty="0" err="1"/>
              <a:t>CoBF</a:t>
            </a:r>
            <a:r>
              <a:rPr lang="en-US" dirty="0"/>
              <a:t> is competitive with JT/JR in this case</a:t>
            </a:r>
          </a:p>
          <a:p>
            <a:pPr lvl="1"/>
            <a:r>
              <a:rPr lang="en-US" b="1" dirty="0"/>
              <a:t>… support wired AP2AP control traffic</a:t>
            </a:r>
          </a:p>
          <a:p>
            <a:pPr lvl="2"/>
            <a:r>
              <a:rPr lang="en-US" dirty="0"/>
              <a:t>Sending extra wireless control traffic must be avoided where possible</a:t>
            </a:r>
          </a:p>
          <a:p>
            <a:pPr lvl="2"/>
            <a:r>
              <a:rPr lang="en-US" dirty="0"/>
              <a:t>The preferred option is to send control traffic over Ethernet</a:t>
            </a:r>
          </a:p>
          <a:p>
            <a:pPr lvl="1"/>
            <a:r>
              <a:rPr lang="en-US" b="1" dirty="0"/>
              <a:t>… handle large inter-AP delays</a:t>
            </a:r>
          </a:p>
          <a:p>
            <a:pPr lvl="2"/>
            <a:r>
              <a:rPr lang="en-US" dirty="0"/>
              <a:t>Mainstream AP designs typically have 1-10 msec wired MAC-to-MAC delays due to intervening host</a:t>
            </a:r>
          </a:p>
          <a:p>
            <a:pPr lvl="3"/>
            <a:r>
              <a:rPr lang="en-US" dirty="0"/>
              <a:t>100x more than cabling + switch delays</a:t>
            </a:r>
          </a:p>
          <a:p>
            <a:pPr lvl="3"/>
            <a:r>
              <a:rPr lang="en-US" dirty="0"/>
              <a:t>Intra-TXOP coordination seems out of reach of </a:t>
            </a:r>
            <a:r>
              <a:rPr lang="en-US" b="1" dirty="0"/>
              <a:t>wired</a:t>
            </a:r>
            <a:r>
              <a:rPr lang="en-US" dirty="0"/>
              <a:t> Multi-AP</a:t>
            </a:r>
            <a:endParaRPr lang="en-AU" dirty="0"/>
          </a:p>
          <a:p>
            <a:endParaRPr lang="en-AU" dirty="0"/>
          </a:p>
        </p:txBody>
      </p:sp>
      <p:sp>
        <p:nvSpPr>
          <p:cNvPr id="4" name="Slide Number Placeholder 3">
            <a:extLst>
              <a:ext uri="{FF2B5EF4-FFF2-40B4-BE49-F238E27FC236}">
                <a16:creationId xmlns:a16="http://schemas.microsoft.com/office/drawing/2014/main" id="{8603DE82-8A5E-E117-C157-A36D83580B8A}"/>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6</a:t>
            </a:fld>
            <a:endParaRPr lang="en-US" dirty="0"/>
          </a:p>
        </p:txBody>
      </p:sp>
      <p:sp>
        <p:nvSpPr>
          <p:cNvPr id="5" name="Footer Placeholder 4">
            <a:extLst>
              <a:ext uri="{FF2B5EF4-FFF2-40B4-BE49-F238E27FC236}">
                <a16:creationId xmlns:a16="http://schemas.microsoft.com/office/drawing/2014/main" id="{82B92230-FF73-EF80-4A8B-5DCCCCD8CCCB}"/>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sp>
        <p:nvSpPr>
          <p:cNvPr id="14" name="Rectangle 13">
            <a:extLst>
              <a:ext uri="{FF2B5EF4-FFF2-40B4-BE49-F238E27FC236}">
                <a16:creationId xmlns:a16="http://schemas.microsoft.com/office/drawing/2014/main" id="{6544451A-331E-8395-E3F4-969C4B7FE84D}"/>
              </a:ext>
            </a:extLst>
          </p:cNvPr>
          <p:cNvSpPr/>
          <p:nvPr/>
        </p:nvSpPr>
        <p:spPr bwMode="auto">
          <a:xfrm>
            <a:off x="8001000" y="5791200"/>
            <a:ext cx="990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RF</a:t>
            </a:r>
          </a:p>
        </p:txBody>
      </p:sp>
      <p:sp>
        <p:nvSpPr>
          <p:cNvPr id="15" name="Rectangle 14">
            <a:extLst>
              <a:ext uri="{FF2B5EF4-FFF2-40B4-BE49-F238E27FC236}">
                <a16:creationId xmlns:a16="http://schemas.microsoft.com/office/drawing/2014/main" id="{18E8D1C4-DDB6-274A-95B3-D774169EECC7}"/>
              </a:ext>
            </a:extLst>
          </p:cNvPr>
          <p:cNvSpPr/>
          <p:nvPr/>
        </p:nvSpPr>
        <p:spPr bwMode="auto">
          <a:xfrm>
            <a:off x="8001000" y="5410200"/>
            <a:ext cx="990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802.11 MAC/ Baseband</a:t>
            </a:r>
          </a:p>
        </p:txBody>
      </p:sp>
      <p:sp>
        <p:nvSpPr>
          <p:cNvPr id="16" name="Rectangle 15">
            <a:extLst>
              <a:ext uri="{FF2B5EF4-FFF2-40B4-BE49-F238E27FC236}">
                <a16:creationId xmlns:a16="http://schemas.microsoft.com/office/drawing/2014/main" id="{2C0FB976-6754-A2E5-0B99-E233EC40441F}"/>
              </a:ext>
            </a:extLst>
          </p:cNvPr>
          <p:cNvSpPr/>
          <p:nvPr/>
        </p:nvSpPr>
        <p:spPr bwMode="auto">
          <a:xfrm>
            <a:off x="8001000" y="5029200"/>
            <a:ext cx="990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Host</a:t>
            </a:r>
          </a:p>
        </p:txBody>
      </p:sp>
      <p:sp>
        <p:nvSpPr>
          <p:cNvPr id="17" name="Rectangle 16">
            <a:extLst>
              <a:ext uri="{FF2B5EF4-FFF2-40B4-BE49-F238E27FC236}">
                <a16:creationId xmlns:a16="http://schemas.microsoft.com/office/drawing/2014/main" id="{CE05B3C4-E343-725B-0C5A-F4DF5FA89DB5}"/>
              </a:ext>
            </a:extLst>
          </p:cNvPr>
          <p:cNvSpPr/>
          <p:nvPr/>
        </p:nvSpPr>
        <p:spPr bwMode="auto">
          <a:xfrm>
            <a:off x="6858000" y="4474346"/>
            <a:ext cx="2133601"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mj-lt"/>
              </a:rPr>
              <a:t>Switch</a:t>
            </a:r>
          </a:p>
        </p:txBody>
      </p:sp>
      <p:sp>
        <p:nvSpPr>
          <p:cNvPr id="18" name="Rectangle 17">
            <a:extLst>
              <a:ext uri="{FF2B5EF4-FFF2-40B4-BE49-F238E27FC236}">
                <a16:creationId xmlns:a16="http://schemas.microsoft.com/office/drawing/2014/main" id="{59EB887C-0922-18CD-C4D8-87CE43AAB6ED}"/>
              </a:ext>
            </a:extLst>
          </p:cNvPr>
          <p:cNvSpPr/>
          <p:nvPr/>
        </p:nvSpPr>
        <p:spPr bwMode="auto">
          <a:xfrm>
            <a:off x="6858000" y="5791200"/>
            <a:ext cx="990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RF</a:t>
            </a:r>
          </a:p>
        </p:txBody>
      </p:sp>
      <p:sp>
        <p:nvSpPr>
          <p:cNvPr id="19" name="Rectangle 18">
            <a:extLst>
              <a:ext uri="{FF2B5EF4-FFF2-40B4-BE49-F238E27FC236}">
                <a16:creationId xmlns:a16="http://schemas.microsoft.com/office/drawing/2014/main" id="{FCE47739-52D7-E586-F3F9-7D3698A057EA}"/>
              </a:ext>
            </a:extLst>
          </p:cNvPr>
          <p:cNvSpPr/>
          <p:nvPr/>
        </p:nvSpPr>
        <p:spPr bwMode="auto">
          <a:xfrm>
            <a:off x="6858000" y="5410200"/>
            <a:ext cx="990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802.11 MAC/ Baseband</a:t>
            </a:r>
          </a:p>
        </p:txBody>
      </p:sp>
      <p:sp>
        <p:nvSpPr>
          <p:cNvPr id="20" name="Rectangle 19">
            <a:extLst>
              <a:ext uri="{FF2B5EF4-FFF2-40B4-BE49-F238E27FC236}">
                <a16:creationId xmlns:a16="http://schemas.microsoft.com/office/drawing/2014/main" id="{180284FD-74E9-E01F-56DF-A50EACDBECBE}"/>
              </a:ext>
            </a:extLst>
          </p:cNvPr>
          <p:cNvSpPr/>
          <p:nvPr/>
        </p:nvSpPr>
        <p:spPr bwMode="auto">
          <a:xfrm>
            <a:off x="6858000" y="5029200"/>
            <a:ext cx="9906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i="0" u="none" strike="noStrike" cap="none" normalizeH="0" baseline="0" dirty="0">
                <a:ln>
                  <a:noFill/>
                </a:ln>
                <a:solidFill>
                  <a:schemeClr val="tx1"/>
                </a:solidFill>
                <a:effectLst/>
                <a:latin typeface="+mj-lt"/>
              </a:rPr>
              <a:t>Host</a:t>
            </a:r>
          </a:p>
        </p:txBody>
      </p:sp>
      <p:grpSp>
        <p:nvGrpSpPr>
          <p:cNvPr id="3" name="Group 2">
            <a:extLst>
              <a:ext uri="{FF2B5EF4-FFF2-40B4-BE49-F238E27FC236}">
                <a16:creationId xmlns:a16="http://schemas.microsoft.com/office/drawing/2014/main" id="{1C3BBB91-F77A-A618-4759-DE6366EAADEC}"/>
              </a:ext>
            </a:extLst>
          </p:cNvPr>
          <p:cNvGrpSpPr/>
          <p:nvPr/>
        </p:nvGrpSpPr>
        <p:grpSpPr>
          <a:xfrm>
            <a:off x="7886700" y="1933494"/>
            <a:ext cx="1219200" cy="1734845"/>
            <a:chOff x="6629400" y="1922755"/>
            <a:chExt cx="1219200" cy="1734845"/>
          </a:xfrm>
        </p:grpSpPr>
        <p:sp>
          <p:nvSpPr>
            <p:cNvPr id="13" name="Rectangle 12">
              <a:extLst>
                <a:ext uri="{FF2B5EF4-FFF2-40B4-BE49-F238E27FC236}">
                  <a16:creationId xmlns:a16="http://schemas.microsoft.com/office/drawing/2014/main" id="{CDBE6822-6D8A-54DC-3607-5A1A666E4246}"/>
                </a:ext>
              </a:extLst>
            </p:cNvPr>
            <p:cNvSpPr/>
            <p:nvPr/>
          </p:nvSpPr>
          <p:spPr bwMode="auto">
            <a:xfrm>
              <a:off x="6629400" y="1922755"/>
              <a:ext cx="1219200" cy="1734845"/>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mj-lt"/>
                </a:rPr>
                <a:t>5/6 GHz</a:t>
              </a:r>
            </a:p>
          </p:txBody>
        </p:sp>
        <p:grpSp>
          <p:nvGrpSpPr>
            <p:cNvPr id="21" name="Group 20">
              <a:extLst>
                <a:ext uri="{FF2B5EF4-FFF2-40B4-BE49-F238E27FC236}">
                  <a16:creationId xmlns:a16="http://schemas.microsoft.com/office/drawing/2014/main" id="{1AD10BD8-DC59-433A-FB9C-BFB722D61195}"/>
                </a:ext>
              </a:extLst>
            </p:cNvPr>
            <p:cNvGrpSpPr/>
            <p:nvPr/>
          </p:nvGrpSpPr>
          <p:grpSpPr>
            <a:xfrm>
              <a:off x="6646164" y="1993076"/>
              <a:ext cx="1185672" cy="1367492"/>
              <a:chOff x="6739128" y="1746721"/>
              <a:chExt cx="1185672" cy="1367492"/>
            </a:xfrm>
          </p:grpSpPr>
          <p:sp>
            <p:nvSpPr>
              <p:cNvPr id="22" name="Hexagon 21">
                <a:extLst>
                  <a:ext uri="{FF2B5EF4-FFF2-40B4-BE49-F238E27FC236}">
                    <a16:creationId xmlns:a16="http://schemas.microsoft.com/office/drawing/2014/main" id="{36F81A69-2D66-FE95-E56E-D95DC7BB5599}"/>
                  </a:ext>
                </a:extLst>
              </p:cNvPr>
              <p:cNvSpPr/>
              <p:nvPr/>
            </p:nvSpPr>
            <p:spPr bwMode="auto">
              <a:xfrm>
                <a:off x="6739128" y="2504613"/>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3" name="Hexagon 22">
                <a:extLst>
                  <a:ext uri="{FF2B5EF4-FFF2-40B4-BE49-F238E27FC236}">
                    <a16:creationId xmlns:a16="http://schemas.microsoft.com/office/drawing/2014/main" id="{A11F0D30-9852-EE40-EDC5-18A4EF92CD0B}"/>
                  </a:ext>
                </a:extLst>
              </p:cNvPr>
              <p:cNvSpPr/>
              <p:nvPr/>
            </p:nvSpPr>
            <p:spPr bwMode="auto">
              <a:xfrm>
                <a:off x="6739128" y="2809413"/>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4" name="Hexagon 23">
                <a:extLst>
                  <a:ext uri="{FF2B5EF4-FFF2-40B4-BE49-F238E27FC236}">
                    <a16:creationId xmlns:a16="http://schemas.microsoft.com/office/drawing/2014/main" id="{F2285E90-F397-9152-8B6E-EA3633926BD3}"/>
                  </a:ext>
                </a:extLst>
              </p:cNvPr>
              <p:cNvSpPr/>
              <p:nvPr/>
            </p:nvSpPr>
            <p:spPr bwMode="auto">
              <a:xfrm>
                <a:off x="6739128" y="1897067"/>
                <a:ext cx="353568" cy="304800"/>
              </a:xfrm>
              <a:prstGeom prst="hexagon">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5" name="Hexagon 24">
                <a:extLst>
                  <a:ext uri="{FF2B5EF4-FFF2-40B4-BE49-F238E27FC236}">
                    <a16:creationId xmlns:a16="http://schemas.microsoft.com/office/drawing/2014/main" id="{50B70D84-D6F2-04F9-071D-D5BE555B2AE5}"/>
                  </a:ext>
                </a:extLst>
              </p:cNvPr>
              <p:cNvSpPr/>
              <p:nvPr/>
            </p:nvSpPr>
            <p:spPr bwMode="auto">
              <a:xfrm>
                <a:off x="6739128" y="2201867"/>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6" name="Hexagon 25">
                <a:extLst>
                  <a:ext uri="{FF2B5EF4-FFF2-40B4-BE49-F238E27FC236}">
                    <a16:creationId xmlns:a16="http://schemas.microsoft.com/office/drawing/2014/main" id="{71B97544-F6BE-1497-3B63-5610E7EEFACF}"/>
                  </a:ext>
                </a:extLst>
              </p:cNvPr>
              <p:cNvSpPr/>
              <p:nvPr/>
            </p:nvSpPr>
            <p:spPr bwMode="auto">
              <a:xfrm>
                <a:off x="7016496" y="2049467"/>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7" name="Hexagon 26">
                <a:extLst>
                  <a:ext uri="{FF2B5EF4-FFF2-40B4-BE49-F238E27FC236}">
                    <a16:creationId xmlns:a16="http://schemas.microsoft.com/office/drawing/2014/main" id="{FD4E05BE-5A8A-2891-8DD3-B329BC32B06C}"/>
                  </a:ext>
                </a:extLst>
              </p:cNvPr>
              <p:cNvSpPr/>
              <p:nvPr/>
            </p:nvSpPr>
            <p:spPr bwMode="auto">
              <a:xfrm>
                <a:off x="7016496" y="2354267"/>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8" name="Hexagon 27">
                <a:extLst>
                  <a:ext uri="{FF2B5EF4-FFF2-40B4-BE49-F238E27FC236}">
                    <a16:creationId xmlns:a16="http://schemas.microsoft.com/office/drawing/2014/main" id="{59ED2E38-08DA-524C-C388-4B695E909F97}"/>
                  </a:ext>
                </a:extLst>
              </p:cNvPr>
              <p:cNvSpPr/>
              <p:nvPr/>
            </p:nvSpPr>
            <p:spPr bwMode="auto">
              <a:xfrm>
                <a:off x="7016496" y="1746721"/>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29" name="Hexagon 28">
                <a:extLst>
                  <a:ext uri="{FF2B5EF4-FFF2-40B4-BE49-F238E27FC236}">
                    <a16:creationId xmlns:a16="http://schemas.microsoft.com/office/drawing/2014/main" id="{9DECEF2F-C48A-0A6E-8C7E-3702FA8C3C3E}"/>
                  </a:ext>
                </a:extLst>
              </p:cNvPr>
              <p:cNvSpPr/>
              <p:nvPr/>
            </p:nvSpPr>
            <p:spPr bwMode="auto">
              <a:xfrm>
                <a:off x="7293864" y="1899121"/>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0" name="Hexagon 29">
                <a:extLst>
                  <a:ext uri="{FF2B5EF4-FFF2-40B4-BE49-F238E27FC236}">
                    <a16:creationId xmlns:a16="http://schemas.microsoft.com/office/drawing/2014/main" id="{7FE3A22F-20A6-1533-84DE-3C4D75DAFC8D}"/>
                  </a:ext>
                </a:extLst>
              </p:cNvPr>
              <p:cNvSpPr/>
              <p:nvPr/>
            </p:nvSpPr>
            <p:spPr bwMode="auto">
              <a:xfrm>
                <a:off x="7016496" y="2657013"/>
                <a:ext cx="353568" cy="304800"/>
              </a:xfrm>
              <a:prstGeom prst="hexagon">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1" name="Hexagon 30">
                <a:extLst>
                  <a:ext uri="{FF2B5EF4-FFF2-40B4-BE49-F238E27FC236}">
                    <a16:creationId xmlns:a16="http://schemas.microsoft.com/office/drawing/2014/main" id="{38735A11-30E0-E595-3FFD-38C0B93F9734}"/>
                  </a:ext>
                </a:extLst>
              </p:cNvPr>
              <p:cNvSpPr/>
              <p:nvPr/>
            </p:nvSpPr>
            <p:spPr bwMode="auto">
              <a:xfrm>
                <a:off x="7293864" y="2809413"/>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2" name="Hexagon 31">
                <a:extLst>
                  <a:ext uri="{FF2B5EF4-FFF2-40B4-BE49-F238E27FC236}">
                    <a16:creationId xmlns:a16="http://schemas.microsoft.com/office/drawing/2014/main" id="{750FC912-EF00-F1DD-8437-4FFD75D68BDA}"/>
                  </a:ext>
                </a:extLst>
              </p:cNvPr>
              <p:cNvSpPr/>
              <p:nvPr/>
            </p:nvSpPr>
            <p:spPr bwMode="auto">
              <a:xfrm>
                <a:off x="7293864" y="2201867"/>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3" name="Hexagon 32">
                <a:extLst>
                  <a:ext uri="{FF2B5EF4-FFF2-40B4-BE49-F238E27FC236}">
                    <a16:creationId xmlns:a16="http://schemas.microsoft.com/office/drawing/2014/main" id="{3C4A4DC3-C5A0-06C0-6E92-D18B59B49572}"/>
                  </a:ext>
                </a:extLst>
              </p:cNvPr>
              <p:cNvSpPr/>
              <p:nvPr/>
            </p:nvSpPr>
            <p:spPr bwMode="auto">
              <a:xfrm>
                <a:off x="7293864" y="2506667"/>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4" name="Hexagon 33">
                <a:extLst>
                  <a:ext uri="{FF2B5EF4-FFF2-40B4-BE49-F238E27FC236}">
                    <a16:creationId xmlns:a16="http://schemas.microsoft.com/office/drawing/2014/main" id="{01A9B52E-1B4C-D233-4F3A-25B236A62758}"/>
                  </a:ext>
                </a:extLst>
              </p:cNvPr>
              <p:cNvSpPr/>
              <p:nvPr/>
            </p:nvSpPr>
            <p:spPr bwMode="auto">
              <a:xfrm>
                <a:off x="7571232" y="2354267"/>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5" name="Hexagon 34">
                <a:extLst>
                  <a:ext uri="{FF2B5EF4-FFF2-40B4-BE49-F238E27FC236}">
                    <a16:creationId xmlns:a16="http://schemas.microsoft.com/office/drawing/2014/main" id="{D0FABE26-C8D7-9CC4-ED69-F1792A201917}"/>
                  </a:ext>
                </a:extLst>
              </p:cNvPr>
              <p:cNvSpPr/>
              <p:nvPr/>
            </p:nvSpPr>
            <p:spPr bwMode="auto">
              <a:xfrm>
                <a:off x="7571232" y="2659067"/>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6" name="Hexagon 35">
                <a:extLst>
                  <a:ext uri="{FF2B5EF4-FFF2-40B4-BE49-F238E27FC236}">
                    <a16:creationId xmlns:a16="http://schemas.microsoft.com/office/drawing/2014/main" id="{04820855-6E4A-E9D2-F793-0FBBE5A79C33}"/>
                  </a:ext>
                </a:extLst>
              </p:cNvPr>
              <p:cNvSpPr/>
              <p:nvPr/>
            </p:nvSpPr>
            <p:spPr bwMode="auto">
              <a:xfrm>
                <a:off x="7571232" y="1746721"/>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7" name="Hexagon 36">
                <a:extLst>
                  <a:ext uri="{FF2B5EF4-FFF2-40B4-BE49-F238E27FC236}">
                    <a16:creationId xmlns:a16="http://schemas.microsoft.com/office/drawing/2014/main" id="{C4898659-2678-E4FC-C1FC-E99EB2D3C3BB}"/>
                  </a:ext>
                </a:extLst>
              </p:cNvPr>
              <p:cNvSpPr/>
              <p:nvPr/>
            </p:nvSpPr>
            <p:spPr bwMode="auto">
              <a:xfrm>
                <a:off x="7571232" y="2051521"/>
                <a:ext cx="353568" cy="304800"/>
              </a:xfrm>
              <a:prstGeom prst="hexagon">
                <a:avLst/>
              </a:prstGeom>
              <a:solidFill>
                <a:srgbClr val="00B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grpSp>
      </p:grpSp>
      <p:grpSp>
        <p:nvGrpSpPr>
          <p:cNvPr id="2" name="Group 1">
            <a:extLst>
              <a:ext uri="{FF2B5EF4-FFF2-40B4-BE49-F238E27FC236}">
                <a16:creationId xmlns:a16="http://schemas.microsoft.com/office/drawing/2014/main" id="{D05D57F2-3D56-7A57-9F01-14CC84EBAE73}"/>
              </a:ext>
            </a:extLst>
          </p:cNvPr>
          <p:cNvGrpSpPr/>
          <p:nvPr/>
        </p:nvGrpSpPr>
        <p:grpSpPr>
          <a:xfrm>
            <a:off x="6629400" y="1933494"/>
            <a:ext cx="1219200" cy="1734845"/>
            <a:chOff x="7848600" y="1922755"/>
            <a:chExt cx="1219200" cy="1734845"/>
          </a:xfrm>
        </p:grpSpPr>
        <p:sp>
          <p:nvSpPr>
            <p:cNvPr id="12" name="Rectangle 11">
              <a:extLst>
                <a:ext uri="{FF2B5EF4-FFF2-40B4-BE49-F238E27FC236}">
                  <a16:creationId xmlns:a16="http://schemas.microsoft.com/office/drawing/2014/main" id="{A5F02717-D15E-0BB4-5F6F-43A0263BDC3E}"/>
                </a:ext>
              </a:extLst>
            </p:cNvPr>
            <p:cNvSpPr/>
            <p:nvPr/>
          </p:nvSpPr>
          <p:spPr bwMode="auto">
            <a:xfrm>
              <a:off x="7848600" y="1922755"/>
              <a:ext cx="1219200" cy="1734845"/>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mj-lt"/>
                </a:rPr>
                <a:t>2.4 GHz</a:t>
              </a:r>
            </a:p>
          </p:txBody>
        </p:sp>
        <p:sp>
          <p:nvSpPr>
            <p:cNvPr id="38" name="Hexagon 37">
              <a:extLst>
                <a:ext uri="{FF2B5EF4-FFF2-40B4-BE49-F238E27FC236}">
                  <a16:creationId xmlns:a16="http://schemas.microsoft.com/office/drawing/2014/main" id="{ED72CAA8-0A38-DE97-DD70-5E8F966BA69B}"/>
                </a:ext>
              </a:extLst>
            </p:cNvPr>
            <p:cNvSpPr/>
            <p:nvPr/>
          </p:nvSpPr>
          <p:spPr bwMode="auto">
            <a:xfrm>
              <a:off x="7869428" y="2730414"/>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39" name="Hexagon 38">
              <a:extLst>
                <a:ext uri="{FF2B5EF4-FFF2-40B4-BE49-F238E27FC236}">
                  <a16:creationId xmlns:a16="http://schemas.microsoft.com/office/drawing/2014/main" id="{60DA5611-C3F9-762A-F600-B813CD9156B2}"/>
                </a:ext>
              </a:extLst>
            </p:cNvPr>
            <p:cNvSpPr/>
            <p:nvPr/>
          </p:nvSpPr>
          <p:spPr bwMode="auto">
            <a:xfrm>
              <a:off x="7869428" y="3035214"/>
              <a:ext cx="353568" cy="304800"/>
            </a:xfrm>
            <a:prstGeom prst="hexagon">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0" name="Hexagon 39">
              <a:extLst>
                <a:ext uri="{FF2B5EF4-FFF2-40B4-BE49-F238E27FC236}">
                  <a16:creationId xmlns:a16="http://schemas.microsoft.com/office/drawing/2014/main" id="{EA5E9462-21C2-A8E7-3FFC-519DB3294B22}"/>
                </a:ext>
              </a:extLst>
            </p:cNvPr>
            <p:cNvSpPr/>
            <p:nvPr/>
          </p:nvSpPr>
          <p:spPr bwMode="auto">
            <a:xfrm>
              <a:off x="7869428" y="2122868"/>
              <a:ext cx="353568" cy="304800"/>
            </a:xfrm>
            <a:prstGeom prst="hexagon">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1" name="Hexagon 40">
              <a:extLst>
                <a:ext uri="{FF2B5EF4-FFF2-40B4-BE49-F238E27FC236}">
                  <a16:creationId xmlns:a16="http://schemas.microsoft.com/office/drawing/2014/main" id="{E0139DBC-0ADF-3FB0-1372-B21913567815}"/>
                </a:ext>
              </a:extLst>
            </p:cNvPr>
            <p:cNvSpPr/>
            <p:nvPr/>
          </p:nvSpPr>
          <p:spPr bwMode="auto">
            <a:xfrm>
              <a:off x="7869428" y="2427668"/>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2" name="Hexagon 41">
              <a:extLst>
                <a:ext uri="{FF2B5EF4-FFF2-40B4-BE49-F238E27FC236}">
                  <a16:creationId xmlns:a16="http://schemas.microsoft.com/office/drawing/2014/main" id="{CBB0C1A8-C2EF-0E3F-502B-298CF006E012}"/>
                </a:ext>
              </a:extLst>
            </p:cNvPr>
            <p:cNvSpPr/>
            <p:nvPr/>
          </p:nvSpPr>
          <p:spPr bwMode="auto">
            <a:xfrm>
              <a:off x="8146796" y="2275268"/>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3" name="Hexagon 42">
              <a:extLst>
                <a:ext uri="{FF2B5EF4-FFF2-40B4-BE49-F238E27FC236}">
                  <a16:creationId xmlns:a16="http://schemas.microsoft.com/office/drawing/2014/main" id="{B8D8B8D9-25A5-8A2D-1A1A-0DE71A052D31}"/>
                </a:ext>
              </a:extLst>
            </p:cNvPr>
            <p:cNvSpPr/>
            <p:nvPr/>
          </p:nvSpPr>
          <p:spPr bwMode="auto">
            <a:xfrm>
              <a:off x="8146796" y="2580068"/>
              <a:ext cx="353568" cy="304800"/>
            </a:xfrm>
            <a:prstGeom prst="hexagon">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4" name="Hexagon 43">
              <a:extLst>
                <a:ext uri="{FF2B5EF4-FFF2-40B4-BE49-F238E27FC236}">
                  <a16:creationId xmlns:a16="http://schemas.microsoft.com/office/drawing/2014/main" id="{572DB821-9D4B-FC92-D451-ACEF985C25ED}"/>
                </a:ext>
              </a:extLst>
            </p:cNvPr>
            <p:cNvSpPr/>
            <p:nvPr/>
          </p:nvSpPr>
          <p:spPr bwMode="auto">
            <a:xfrm>
              <a:off x="8146796" y="1972522"/>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5" name="Hexagon 44">
              <a:extLst>
                <a:ext uri="{FF2B5EF4-FFF2-40B4-BE49-F238E27FC236}">
                  <a16:creationId xmlns:a16="http://schemas.microsoft.com/office/drawing/2014/main" id="{12982F91-E79E-A002-6109-8F8CD4F0631C}"/>
                </a:ext>
              </a:extLst>
            </p:cNvPr>
            <p:cNvSpPr/>
            <p:nvPr/>
          </p:nvSpPr>
          <p:spPr bwMode="auto">
            <a:xfrm>
              <a:off x="8424164" y="2124922"/>
              <a:ext cx="353568" cy="304800"/>
            </a:xfrm>
            <a:prstGeom prst="hexagon">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6" name="Hexagon 45">
              <a:extLst>
                <a:ext uri="{FF2B5EF4-FFF2-40B4-BE49-F238E27FC236}">
                  <a16:creationId xmlns:a16="http://schemas.microsoft.com/office/drawing/2014/main" id="{8F7E69B0-F456-F90B-C039-261BA039B6F2}"/>
                </a:ext>
              </a:extLst>
            </p:cNvPr>
            <p:cNvSpPr/>
            <p:nvPr/>
          </p:nvSpPr>
          <p:spPr bwMode="auto">
            <a:xfrm>
              <a:off x="8146796" y="2882814"/>
              <a:ext cx="353568" cy="304800"/>
            </a:xfrm>
            <a:prstGeom prst="hexagon">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7" name="Hexagon 46">
              <a:extLst>
                <a:ext uri="{FF2B5EF4-FFF2-40B4-BE49-F238E27FC236}">
                  <a16:creationId xmlns:a16="http://schemas.microsoft.com/office/drawing/2014/main" id="{87909371-857C-36F9-3521-87FBB55F8B5C}"/>
                </a:ext>
              </a:extLst>
            </p:cNvPr>
            <p:cNvSpPr/>
            <p:nvPr/>
          </p:nvSpPr>
          <p:spPr bwMode="auto">
            <a:xfrm>
              <a:off x="8424164" y="3035214"/>
              <a:ext cx="353568" cy="304800"/>
            </a:xfrm>
            <a:prstGeom prst="hexagon">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8" name="Hexagon 47">
              <a:extLst>
                <a:ext uri="{FF2B5EF4-FFF2-40B4-BE49-F238E27FC236}">
                  <a16:creationId xmlns:a16="http://schemas.microsoft.com/office/drawing/2014/main" id="{F44B9734-E124-E814-CE1D-7D6A0045B3D6}"/>
                </a:ext>
              </a:extLst>
            </p:cNvPr>
            <p:cNvSpPr/>
            <p:nvPr/>
          </p:nvSpPr>
          <p:spPr bwMode="auto">
            <a:xfrm>
              <a:off x="8424164" y="2427668"/>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49" name="Hexagon 48">
              <a:extLst>
                <a:ext uri="{FF2B5EF4-FFF2-40B4-BE49-F238E27FC236}">
                  <a16:creationId xmlns:a16="http://schemas.microsoft.com/office/drawing/2014/main" id="{BF89DCAC-41DC-22DC-FA30-959D108BE879}"/>
                </a:ext>
              </a:extLst>
            </p:cNvPr>
            <p:cNvSpPr/>
            <p:nvPr/>
          </p:nvSpPr>
          <p:spPr bwMode="auto">
            <a:xfrm>
              <a:off x="8424164" y="2732468"/>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50" name="Hexagon 49">
              <a:extLst>
                <a:ext uri="{FF2B5EF4-FFF2-40B4-BE49-F238E27FC236}">
                  <a16:creationId xmlns:a16="http://schemas.microsoft.com/office/drawing/2014/main" id="{5D3E176B-AE1E-A83D-BFEB-7D09F511CD9D}"/>
                </a:ext>
              </a:extLst>
            </p:cNvPr>
            <p:cNvSpPr/>
            <p:nvPr/>
          </p:nvSpPr>
          <p:spPr bwMode="auto">
            <a:xfrm>
              <a:off x="8701532" y="2580068"/>
              <a:ext cx="353568" cy="304800"/>
            </a:xfrm>
            <a:prstGeom prst="hexagon">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51" name="Hexagon 50">
              <a:extLst>
                <a:ext uri="{FF2B5EF4-FFF2-40B4-BE49-F238E27FC236}">
                  <a16:creationId xmlns:a16="http://schemas.microsoft.com/office/drawing/2014/main" id="{B4EB8C64-990E-8F14-008C-EA97AA7DF94E}"/>
                </a:ext>
              </a:extLst>
            </p:cNvPr>
            <p:cNvSpPr/>
            <p:nvPr/>
          </p:nvSpPr>
          <p:spPr bwMode="auto">
            <a:xfrm>
              <a:off x="8701532" y="2884868"/>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52" name="Hexagon 51">
              <a:extLst>
                <a:ext uri="{FF2B5EF4-FFF2-40B4-BE49-F238E27FC236}">
                  <a16:creationId xmlns:a16="http://schemas.microsoft.com/office/drawing/2014/main" id="{81560559-D98A-A235-A65C-7039F991D9C5}"/>
                </a:ext>
              </a:extLst>
            </p:cNvPr>
            <p:cNvSpPr/>
            <p:nvPr/>
          </p:nvSpPr>
          <p:spPr bwMode="auto">
            <a:xfrm>
              <a:off x="8701532" y="1972522"/>
              <a:ext cx="353568" cy="304800"/>
            </a:xfrm>
            <a:prstGeom prst="hexagon">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sp>
          <p:nvSpPr>
            <p:cNvPr id="53" name="Hexagon 52">
              <a:extLst>
                <a:ext uri="{FF2B5EF4-FFF2-40B4-BE49-F238E27FC236}">
                  <a16:creationId xmlns:a16="http://schemas.microsoft.com/office/drawing/2014/main" id="{82F5BA40-C6A1-D8E5-CAD1-C88807CD179E}"/>
                </a:ext>
              </a:extLst>
            </p:cNvPr>
            <p:cNvSpPr/>
            <p:nvPr/>
          </p:nvSpPr>
          <p:spPr bwMode="auto">
            <a:xfrm>
              <a:off x="8701532" y="2277322"/>
              <a:ext cx="353568" cy="304800"/>
            </a:xfrm>
            <a:prstGeom prst="hexagon">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mj-lt"/>
              </a:endParaRPr>
            </a:p>
          </p:txBody>
        </p:sp>
      </p:grpSp>
      <p:sp>
        <p:nvSpPr>
          <p:cNvPr id="54" name="Freeform: Shape 53">
            <a:extLst>
              <a:ext uri="{FF2B5EF4-FFF2-40B4-BE49-F238E27FC236}">
                <a16:creationId xmlns:a16="http://schemas.microsoft.com/office/drawing/2014/main" id="{55B62BAD-F78E-97EB-8323-50DE6D427A22}"/>
              </a:ext>
            </a:extLst>
          </p:cNvPr>
          <p:cNvSpPr/>
          <p:nvPr/>
        </p:nvSpPr>
        <p:spPr bwMode="auto">
          <a:xfrm>
            <a:off x="7783148" y="4798004"/>
            <a:ext cx="288448" cy="659965"/>
          </a:xfrm>
          <a:custGeom>
            <a:avLst/>
            <a:gdLst>
              <a:gd name="connsiteX0" fmla="*/ 0 w 746786"/>
              <a:gd name="connsiteY0" fmla="*/ 715617 h 1070606"/>
              <a:gd name="connsiteX1" fmla="*/ 294198 w 746786"/>
              <a:gd name="connsiteY1" fmla="*/ 0 h 1070606"/>
              <a:gd name="connsiteX2" fmla="*/ 604299 w 746786"/>
              <a:gd name="connsiteY2" fmla="*/ 715617 h 1070606"/>
              <a:gd name="connsiteX3" fmla="*/ 612250 w 746786"/>
              <a:gd name="connsiteY3" fmla="*/ 707666 h 1070606"/>
              <a:gd name="connsiteX0" fmla="*/ 0 w 659322"/>
              <a:gd name="connsiteY0" fmla="*/ 835355 h 1071075"/>
              <a:gd name="connsiteX1" fmla="*/ 206734 w 659322"/>
              <a:gd name="connsiteY1" fmla="*/ 469 h 1071075"/>
              <a:gd name="connsiteX2" fmla="*/ 516835 w 659322"/>
              <a:gd name="connsiteY2" fmla="*/ 716086 h 1071075"/>
              <a:gd name="connsiteX3" fmla="*/ 524786 w 659322"/>
              <a:gd name="connsiteY3" fmla="*/ 708135 h 1071075"/>
              <a:gd name="connsiteX0" fmla="*/ 0 w 914281"/>
              <a:gd name="connsiteY0" fmla="*/ 835355 h 1032856"/>
              <a:gd name="connsiteX1" fmla="*/ 206734 w 914281"/>
              <a:gd name="connsiteY1" fmla="*/ 469 h 1032856"/>
              <a:gd name="connsiteX2" fmla="*/ 516835 w 914281"/>
              <a:gd name="connsiteY2" fmla="*/ 716086 h 1032856"/>
              <a:gd name="connsiteX3" fmla="*/ 834887 w 914281"/>
              <a:gd name="connsiteY3" fmla="*/ 652475 h 1032856"/>
              <a:gd name="connsiteX0" fmla="*/ 0 w 834887"/>
              <a:gd name="connsiteY0" fmla="*/ 836112 h 836112"/>
              <a:gd name="connsiteX1" fmla="*/ 206734 w 834887"/>
              <a:gd name="connsiteY1" fmla="*/ 1226 h 836112"/>
              <a:gd name="connsiteX2" fmla="*/ 834887 w 834887"/>
              <a:gd name="connsiteY2" fmla="*/ 653232 h 836112"/>
              <a:gd name="connsiteX0" fmla="*/ 0 w 373712"/>
              <a:gd name="connsiteY0" fmla="*/ 834888 h 834888"/>
              <a:gd name="connsiteX1" fmla="*/ 206734 w 373712"/>
              <a:gd name="connsiteY1" fmla="*/ 2 h 834888"/>
              <a:gd name="connsiteX2" fmla="*/ 373712 w 373712"/>
              <a:gd name="connsiteY2" fmla="*/ 826936 h 834888"/>
              <a:gd name="connsiteX0" fmla="*/ 0 w 384118"/>
              <a:gd name="connsiteY0" fmla="*/ 834890 h 834890"/>
              <a:gd name="connsiteX1" fmla="*/ 206734 w 384118"/>
              <a:gd name="connsiteY1" fmla="*/ 4 h 834890"/>
              <a:gd name="connsiteX2" fmla="*/ 373712 w 384118"/>
              <a:gd name="connsiteY2" fmla="*/ 826938 h 834890"/>
              <a:gd name="connsiteX0" fmla="*/ 11562 w 395680"/>
              <a:gd name="connsiteY0" fmla="*/ 834890 h 834890"/>
              <a:gd name="connsiteX1" fmla="*/ 218296 w 395680"/>
              <a:gd name="connsiteY1" fmla="*/ 4 h 834890"/>
              <a:gd name="connsiteX2" fmla="*/ 385274 w 395680"/>
              <a:gd name="connsiteY2" fmla="*/ 826938 h 834890"/>
              <a:gd name="connsiteX0" fmla="*/ 15626 w 404798"/>
              <a:gd name="connsiteY0" fmla="*/ 834890 h 834890"/>
              <a:gd name="connsiteX1" fmla="*/ 222360 w 404798"/>
              <a:gd name="connsiteY1" fmla="*/ 4 h 834890"/>
              <a:gd name="connsiteX2" fmla="*/ 389338 w 404798"/>
              <a:gd name="connsiteY2" fmla="*/ 826938 h 834890"/>
              <a:gd name="connsiteX0" fmla="*/ 14456 w 405507"/>
              <a:gd name="connsiteY0" fmla="*/ 787183 h 787183"/>
              <a:gd name="connsiteX1" fmla="*/ 237092 w 405507"/>
              <a:gd name="connsiteY1" fmla="*/ 5 h 787183"/>
              <a:gd name="connsiteX2" fmla="*/ 388168 w 405507"/>
              <a:gd name="connsiteY2" fmla="*/ 779231 h 787183"/>
              <a:gd name="connsiteX0" fmla="*/ 13986 w 326788"/>
              <a:gd name="connsiteY0" fmla="*/ 787183 h 787183"/>
              <a:gd name="connsiteX1" fmla="*/ 165060 w 326788"/>
              <a:gd name="connsiteY1" fmla="*/ 5 h 787183"/>
              <a:gd name="connsiteX2" fmla="*/ 316136 w 326788"/>
              <a:gd name="connsiteY2" fmla="*/ 779231 h 787183"/>
              <a:gd name="connsiteX0" fmla="*/ 13986 w 317059"/>
              <a:gd name="connsiteY0" fmla="*/ 787183 h 787183"/>
              <a:gd name="connsiteX1" fmla="*/ 165060 w 317059"/>
              <a:gd name="connsiteY1" fmla="*/ 5 h 787183"/>
              <a:gd name="connsiteX2" fmla="*/ 316136 w 317059"/>
              <a:gd name="connsiteY2" fmla="*/ 779231 h 787183"/>
              <a:gd name="connsiteX0" fmla="*/ 13986 w 317059"/>
              <a:gd name="connsiteY0" fmla="*/ 787183 h 787183"/>
              <a:gd name="connsiteX1" fmla="*/ 165060 w 317059"/>
              <a:gd name="connsiteY1" fmla="*/ 5 h 787183"/>
              <a:gd name="connsiteX2" fmla="*/ 316136 w 317059"/>
              <a:gd name="connsiteY2" fmla="*/ 779231 h 787183"/>
              <a:gd name="connsiteX0" fmla="*/ 8923 w 311996"/>
              <a:gd name="connsiteY0" fmla="*/ 787183 h 787183"/>
              <a:gd name="connsiteX1" fmla="*/ 159997 w 311996"/>
              <a:gd name="connsiteY1" fmla="*/ 5 h 787183"/>
              <a:gd name="connsiteX2" fmla="*/ 311073 w 311996"/>
              <a:gd name="connsiteY2" fmla="*/ 779231 h 787183"/>
              <a:gd name="connsiteX0" fmla="*/ 9259 w 304371"/>
              <a:gd name="connsiteY0" fmla="*/ 661617 h 780886"/>
              <a:gd name="connsiteX1" fmla="*/ 152382 w 304371"/>
              <a:gd name="connsiteY1" fmla="*/ 1660 h 780886"/>
              <a:gd name="connsiteX2" fmla="*/ 303458 w 304371"/>
              <a:gd name="connsiteY2" fmla="*/ 780886 h 780886"/>
              <a:gd name="connsiteX0" fmla="*/ 9194 w 296407"/>
              <a:gd name="connsiteY0" fmla="*/ 659990 h 659990"/>
              <a:gd name="connsiteX1" fmla="*/ 152317 w 296407"/>
              <a:gd name="connsiteY1" fmla="*/ 33 h 659990"/>
              <a:gd name="connsiteX2" fmla="*/ 295442 w 296407"/>
              <a:gd name="connsiteY2" fmla="*/ 644087 h 659990"/>
              <a:gd name="connsiteX0" fmla="*/ 9130 w 288448"/>
              <a:gd name="connsiteY0" fmla="*/ 659965 h 659965"/>
              <a:gd name="connsiteX1" fmla="*/ 152253 w 288448"/>
              <a:gd name="connsiteY1" fmla="*/ 8 h 659965"/>
              <a:gd name="connsiteX2" fmla="*/ 287426 w 288448"/>
              <a:gd name="connsiteY2" fmla="*/ 652013 h 659965"/>
            </a:gdLst>
            <a:ahLst/>
            <a:cxnLst>
              <a:cxn ang="0">
                <a:pos x="connsiteX0" y="connsiteY0"/>
              </a:cxn>
              <a:cxn ang="0">
                <a:pos x="connsiteX1" y="connsiteY1"/>
              </a:cxn>
              <a:cxn ang="0">
                <a:pos x="connsiteX2" y="connsiteY2"/>
              </a:cxn>
            </a:cxnLst>
            <a:rect l="l" t="t" r="r" b="b"/>
            <a:pathLst>
              <a:path w="288448" h="659965">
                <a:moveTo>
                  <a:pt x="9130" y="659965"/>
                </a:moveTo>
                <a:cubicBezTo>
                  <a:pt x="-37254" y="135179"/>
                  <a:pt x="105870" y="1333"/>
                  <a:pt x="152253" y="8"/>
                </a:cubicBezTo>
                <a:cubicBezTo>
                  <a:pt x="198636" y="-1317"/>
                  <a:pt x="299684" y="166321"/>
                  <a:pt x="287426" y="652013"/>
                </a:cubicBezTo>
              </a:path>
            </a:pathLst>
          </a:custGeom>
          <a:noFill/>
          <a:ln w="28575" cap="flat" cmpd="sng" algn="ctr">
            <a:solidFill>
              <a:srgbClr val="FF0000"/>
            </a:solidFill>
            <a:prstDash val="solid"/>
            <a:round/>
            <a:headEnd type="stealth" w="lg" len="lg"/>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5" name="Speech Bubble: Rectangle 54">
            <a:extLst>
              <a:ext uri="{FF2B5EF4-FFF2-40B4-BE49-F238E27FC236}">
                <a16:creationId xmlns:a16="http://schemas.microsoft.com/office/drawing/2014/main" id="{0180BEA6-FF84-7602-3625-3AA8CAED3CD6}"/>
              </a:ext>
            </a:extLst>
          </p:cNvPr>
          <p:cNvSpPr/>
          <p:nvPr/>
        </p:nvSpPr>
        <p:spPr bwMode="auto">
          <a:xfrm>
            <a:off x="6978904" y="4065237"/>
            <a:ext cx="651764" cy="537640"/>
          </a:xfrm>
          <a:prstGeom prst="wedgeRectCallout">
            <a:avLst>
              <a:gd name="adj1" fmla="val 65816"/>
              <a:gd name="adj2" fmla="val 154193"/>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Linux interrupt delays</a:t>
            </a:r>
          </a:p>
        </p:txBody>
      </p:sp>
    </p:spTree>
    <p:extLst>
      <p:ext uri="{BB962C8B-B14F-4D97-AF65-F5344CB8AC3E}">
        <p14:creationId xmlns:p14="http://schemas.microsoft.com/office/powerpoint/2010/main" val="63004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5B62604-6253-A2A9-EA32-BEB53E924320}"/>
              </a:ext>
            </a:extLst>
          </p:cNvPr>
          <p:cNvPicPr>
            <a:picLocks noChangeAspect="1"/>
          </p:cNvPicPr>
          <p:nvPr/>
        </p:nvPicPr>
        <p:blipFill>
          <a:blip r:embed="rId2"/>
          <a:stretch>
            <a:fillRect/>
          </a:stretch>
        </p:blipFill>
        <p:spPr>
          <a:xfrm>
            <a:off x="7543800" y="1282078"/>
            <a:ext cx="1600200" cy="1406887"/>
          </a:xfrm>
          <a:prstGeom prst="rect">
            <a:avLst/>
          </a:prstGeom>
        </p:spPr>
      </p:pic>
      <p:sp>
        <p:nvSpPr>
          <p:cNvPr id="6" name="Title 5">
            <a:extLst>
              <a:ext uri="{FF2B5EF4-FFF2-40B4-BE49-F238E27FC236}">
                <a16:creationId xmlns:a16="http://schemas.microsoft.com/office/drawing/2014/main" id="{B99B0BF0-11BC-2818-24A7-980AF4C84AAD}"/>
              </a:ext>
            </a:extLst>
          </p:cNvPr>
          <p:cNvSpPr>
            <a:spLocks noGrp="1"/>
          </p:cNvSpPr>
          <p:nvPr>
            <p:ph type="title"/>
          </p:nvPr>
        </p:nvSpPr>
        <p:spPr/>
        <p:txBody>
          <a:bodyPr/>
          <a:lstStyle/>
          <a:p>
            <a:r>
              <a:rPr lang="en-AU" sz="2200" dirty="0"/>
              <a:t>… but Multi-AP must be flexible enough that it can operate in a way best suited to enterprise use cases (2/3)</a:t>
            </a:r>
          </a:p>
        </p:txBody>
      </p:sp>
      <p:sp>
        <p:nvSpPr>
          <p:cNvPr id="7" name="Content Placeholder 6">
            <a:extLst>
              <a:ext uri="{FF2B5EF4-FFF2-40B4-BE49-F238E27FC236}">
                <a16:creationId xmlns:a16="http://schemas.microsoft.com/office/drawing/2014/main" id="{3B1E31D0-F709-2FDF-6E2E-737C82FD90EC}"/>
              </a:ext>
            </a:extLst>
          </p:cNvPr>
          <p:cNvSpPr>
            <a:spLocks noGrp="1"/>
          </p:cNvSpPr>
          <p:nvPr>
            <p:ph idx="1"/>
          </p:nvPr>
        </p:nvSpPr>
        <p:spPr>
          <a:xfrm>
            <a:off x="685800" y="1831636"/>
            <a:ext cx="7696200" cy="4114800"/>
          </a:xfrm>
        </p:spPr>
        <p:txBody>
          <a:bodyPr/>
          <a:lstStyle/>
          <a:p>
            <a:r>
              <a:rPr lang="en-US" dirty="0"/>
              <a:t>A multi-AP protocol must …</a:t>
            </a:r>
          </a:p>
          <a:p>
            <a:pPr lvl="1"/>
            <a:r>
              <a:rPr lang="en-US" b="1" dirty="0"/>
              <a:t>… operate with realistic backhaul speeds</a:t>
            </a:r>
          </a:p>
          <a:p>
            <a:pPr lvl="2"/>
            <a:r>
              <a:rPr lang="en-US" dirty="0"/>
              <a:t>Single or dual Cat6a twisted pair will provide 10-20 Gbps up + 10-20 Gbps down, shared with data traffic</a:t>
            </a:r>
          </a:p>
          <a:p>
            <a:pPr lvl="1"/>
            <a:r>
              <a:rPr lang="en-US" b="1" dirty="0"/>
              <a:t>… reserve wireless coordination for late exceptions</a:t>
            </a:r>
          </a:p>
          <a:p>
            <a:pPr lvl="2"/>
            <a:r>
              <a:rPr lang="en-US" dirty="0"/>
              <a:t>Traffic is </a:t>
            </a:r>
            <a:r>
              <a:rPr lang="en-US" dirty="0" err="1"/>
              <a:t>bursty</a:t>
            </a:r>
            <a:r>
              <a:rPr lang="en-US" dirty="0"/>
              <a:t>, MCSs &amp; retries are unpredictable, so an AP might have reserved too little or too much medium time compared to what was needed</a:t>
            </a:r>
          </a:p>
          <a:p>
            <a:pPr lvl="3"/>
            <a:r>
              <a:rPr lang="en-US" dirty="0"/>
              <a:t>So the AP can poll neighboring APs wirelessly to identify the greatest need</a:t>
            </a:r>
          </a:p>
          <a:p>
            <a:pPr lvl="3"/>
            <a:r>
              <a:rPr lang="en-US" dirty="0"/>
              <a:t>... and then grant a portion of the TXOP to the neediest</a:t>
            </a:r>
          </a:p>
          <a:p>
            <a:endParaRPr lang="en-AU" dirty="0"/>
          </a:p>
        </p:txBody>
      </p:sp>
      <p:sp>
        <p:nvSpPr>
          <p:cNvPr id="4" name="Slide Number Placeholder 3">
            <a:extLst>
              <a:ext uri="{FF2B5EF4-FFF2-40B4-BE49-F238E27FC236}">
                <a16:creationId xmlns:a16="http://schemas.microsoft.com/office/drawing/2014/main" id="{8603DE82-8A5E-E117-C157-A36D83580B8A}"/>
              </a:ext>
            </a:extLst>
          </p:cNvPr>
          <p:cNvSpPr>
            <a:spLocks noGrp="1"/>
          </p:cNvSpPr>
          <p:nvPr>
            <p:ph type="sldNum" sz="quarter" idx="11"/>
          </p:nvPr>
        </p:nvSpPr>
        <p:spPr>
          <a:xfrm>
            <a:off x="3581400" y="6475413"/>
            <a:ext cx="565150" cy="182562"/>
          </a:xfrm>
        </p:spPr>
        <p:txBody>
          <a:bodyPr/>
          <a:lstStyle/>
          <a:p>
            <a:r>
              <a:rPr lang="en-US"/>
              <a:t>Slide </a:t>
            </a:r>
            <a:fld id="{F6767D18-6D98-4A5E-947F-970B8694D7C8}" type="slidenum">
              <a:rPr lang="en-US" smtClean="0"/>
              <a:pPr/>
              <a:t>7</a:t>
            </a:fld>
            <a:endParaRPr lang="en-US" dirty="0"/>
          </a:p>
        </p:txBody>
      </p:sp>
      <p:sp>
        <p:nvSpPr>
          <p:cNvPr id="5" name="Footer Placeholder 4">
            <a:extLst>
              <a:ext uri="{FF2B5EF4-FFF2-40B4-BE49-F238E27FC236}">
                <a16:creationId xmlns:a16="http://schemas.microsoft.com/office/drawing/2014/main" id="{82B92230-FF73-EF80-4A8B-5DCCCCD8CCCB}"/>
              </a:ext>
            </a:extLst>
          </p:cNvPr>
          <p:cNvSpPr>
            <a:spLocks noGrp="1"/>
          </p:cNvSpPr>
          <p:nvPr>
            <p:ph type="ftr" sz="quarter" idx="3"/>
          </p:nvPr>
        </p:nvSpPr>
        <p:spPr/>
        <p:txBody>
          <a:bodyPr/>
          <a:lstStyle/>
          <a:p>
            <a:r>
              <a:rPr lang="da-DK" dirty="0"/>
              <a:t>Hart </a:t>
            </a:r>
            <a:r>
              <a:rPr lang="da-DK" i="1" dirty="0"/>
              <a:t>et al </a:t>
            </a:r>
            <a:r>
              <a:rPr lang="da-DK" dirty="0"/>
              <a:t>(Cisco Systems)</a:t>
            </a:r>
            <a:endParaRPr lang="en-AU" dirty="0"/>
          </a:p>
        </p:txBody>
      </p:sp>
      <p:sp>
        <p:nvSpPr>
          <p:cNvPr id="57" name="Rectangle 56">
            <a:extLst>
              <a:ext uri="{FF2B5EF4-FFF2-40B4-BE49-F238E27FC236}">
                <a16:creationId xmlns:a16="http://schemas.microsoft.com/office/drawing/2014/main" id="{DE0812E3-A1C0-A01F-0708-8DD5EADBDDEE}"/>
              </a:ext>
            </a:extLst>
          </p:cNvPr>
          <p:cNvSpPr/>
          <p:nvPr/>
        </p:nvSpPr>
        <p:spPr bwMode="auto">
          <a:xfrm>
            <a:off x="1066800" y="4865003"/>
            <a:ext cx="762000" cy="305461"/>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AP1</a:t>
            </a:r>
          </a:p>
        </p:txBody>
      </p:sp>
      <p:sp>
        <p:nvSpPr>
          <p:cNvPr id="58" name="Rectangle 57">
            <a:extLst>
              <a:ext uri="{FF2B5EF4-FFF2-40B4-BE49-F238E27FC236}">
                <a16:creationId xmlns:a16="http://schemas.microsoft.com/office/drawing/2014/main" id="{C09B8B38-2093-4122-7FED-EB326E30AC30}"/>
              </a:ext>
            </a:extLst>
          </p:cNvPr>
          <p:cNvSpPr/>
          <p:nvPr/>
        </p:nvSpPr>
        <p:spPr bwMode="auto">
          <a:xfrm>
            <a:off x="1066800" y="5170466"/>
            <a:ext cx="762000" cy="184875"/>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Client(s)</a:t>
            </a:r>
          </a:p>
        </p:txBody>
      </p:sp>
      <p:sp>
        <p:nvSpPr>
          <p:cNvPr id="59" name="Rectangle 58">
            <a:extLst>
              <a:ext uri="{FF2B5EF4-FFF2-40B4-BE49-F238E27FC236}">
                <a16:creationId xmlns:a16="http://schemas.microsoft.com/office/drawing/2014/main" id="{3E6F2FC7-4F72-18B8-8F99-B1E8181E5473}"/>
              </a:ext>
            </a:extLst>
          </p:cNvPr>
          <p:cNvSpPr/>
          <p:nvPr/>
        </p:nvSpPr>
        <p:spPr bwMode="auto">
          <a:xfrm>
            <a:off x="1066800" y="5518810"/>
            <a:ext cx="762000" cy="337454"/>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AP2</a:t>
            </a:r>
          </a:p>
        </p:txBody>
      </p:sp>
      <p:sp>
        <p:nvSpPr>
          <p:cNvPr id="60" name="Rectangle 59">
            <a:extLst>
              <a:ext uri="{FF2B5EF4-FFF2-40B4-BE49-F238E27FC236}">
                <a16:creationId xmlns:a16="http://schemas.microsoft.com/office/drawing/2014/main" id="{B6AF1F97-2E5A-AF24-E49D-63897FAF5E29}"/>
              </a:ext>
            </a:extLst>
          </p:cNvPr>
          <p:cNvSpPr/>
          <p:nvPr/>
        </p:nvSpPr>
        <p:spPr bwMode="auto">
          <a:xfrm>
            <a:off x="1066800" y="5856267"/>
            <a:ext cx="762000" cy="183807"/>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Client(s)</a:t>
            </a:r>
          </a:p>
        </p:txBody>
      </p:sp>
      <p:sp>
        <p:nvSpPr>
          <p:cNvPr id="61" name="Rectangle 60">
            <a:extLst>
              <a:ext uri="{FF2B5EF4-FFF2-40B4-BE49-F238E27FC236}">
                <a16:creationId xmlns:a16="http://schemas.microsoft.com/office/drawing/2014/main" id="{5ED32FAA-589F-BB6B-90F8-7DB737C01C0D}"/>
              </a:ext>
            </a:extLst>
          </p:cNvPr>
          <p:cNvSpPr/>
          <p:nvPr/>
        </p:nvSpPr>
        <p:spPr bwMode="auto">
          <a:xfrm>
            <a:off x="4267200" y="4668476"/>
            <a:ext cx="4132920" cy="697599"/>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Planned TXOP</a:t>
            </a:r>
          </a:p>
        </p:txBody>
      </p:sp>
      <p:sp>
        <p:nvSpPr>
          <p:cNvPr id="62" name="Rectangle 61">
            <a:extLst>
              <a:ext uri="{FF2B5EF4-FFF2-40B4-BE49-F238E27FC236}">
                <a16:creationId xmlns:a16="http://schemas.microsoft.com/office/drawing/2014/main" id="{84A4EDD8-F1C9-7458-D2DD-154A3BE026E2}"/>
              </a:ext>
            </a:extLst>
          </p:cNvPr>
          <p:cNvSpPr/>
          <p:nvPr/>
        </p:nvSpPr>
        <p:spPr bwMode="auto">
          <a:xfrm>
            <a:off x="4267200" y="4865003"/>
            <a:ext cx="933264" cy="305462"/>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63" name="Rectangle 62">
            <a:extLst>
              <a:ext uri="{FF2B5EF4-FFF2-40B4-BE49-F238E27FC236}">
                <a16:creationId xmlns:a16="http://schemas.microsoft.com/office/drawing/2014/main" id="{32A66238-C9C8-E65B-831B-84D20AB29775}"/>
              </a:ext>
            </a:extLst>
          </p:cNvPr>
          <p:cNvSpPr/>
          <p:nvPr/>
        </p:nvSpPr>
        <p:spPr bwMode="auto">
          <a:xfrm>
            <a:off x="5200464" y="5170469"/>
            <a:ext cx="285936" cy="195606"/>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cxnSp>
        <p:nvCxnSpPr>
          <p:cNvPr id="64" name="Straight Connector 63">
            <a:extLst>
              <a:ext uri="{FF2B5EF4-FFF2-40B4-BE49-F238E27FC236}">
                <a16:creationId xmlns:a16="http://schemas.microsoft.com/office/drawing/2014/main" id="{D4D1CA1B-EEE8-07D1-A047-B99F376EE2D2}"/>
              </a:ext>
            </a:extLst>
          </p:cNvPr>
          <p:cNvCxnSpPr>
            <a:cxnSpLocks/>
          </p:cNvCxnSpPr>
          <p:nvPr/>
        </p:nvCxnSpPr>
        <p:spPr bwMode="auto">
          <a:xfrm flipV="1">
            <a:off x="1066800" y="5170464"/>
            <a:ext cx="7391400" cy="2"/>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65" name="Rectangle 64">
            <a:extLst>
              <a:ext uri="{FF2B5EF4-FFF2-40B4-BE49-F238E27FC236}">
                <a16:creationId xmlns:a16="http://schemas.microsoft.com/office/drawing/2014/main" id="{D42D5159-DB68-45DE-B959-B5D52FD3D337}"/>
              </a:ext>
            </a:extLst>
          </p:cNvPr>
          <p:cNvSpPr/>
          <p:nvPr/>
        </p:nvSpPr>
        <p:spPr bwMode="auto">
          <a:xfrm>
            <a:off x="2095128" y="5323118"/>
            <a:ext cx="2171700" cy="715376"/>
          </a:xfrm>
          <a:prstGeom prst="rect">
            <a:avLst/>
          </a:prstGeom>
          <a:solidFill>
            <a:schemeClr val="accent5">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Planned TXOP</a:t>
            </a:r>
          </a:p>
        </p:txBody>
      </p:sp>
      <p:sp>
        <p:nvSpPr>
          <p:cNvPr id="66" name="Rectangle 65">
            <a:extLst>
              <a:ext uri="{FF2B5EF4-FFF2-40B4-BE49-F238E27FC236}">
                <a16:creationId xmlns:a16="http://schemas.microsoft.com/office/drawing/2014/main" id="{D7FEE957-22C3-F353-7B6A-7AECB8E748A5}"/>
              </a:ext>
            </a:extLst>
          </p:cNvPr>
          <p:cNvSpPr/>
          <p:nvPr/>
        </p:nvSpPr>
        <p:spPr bwMode="auto">
          <a:xfrm>
            <a:off x="7315199" y="5520060"/>
            <a:ext cx="799727" cy="333556"/>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err="1">
                <a:ln>
                  <a:noFill/>
                </a:ln>
                <a:solidFill>
                  <a:schemeClr val="tx1"/>
                </a:solidFill>
                <a:effectLst/>
                <a:latin typeface="+mj-lt"/>
              </a:rPr>
              <a:t>Refarmed</a:t>
            </a:r>
            <a:endParaRPr kumimoji="0" lang="en-US" sz="1000" b="1" i="0" u="none" strike="noStrike" cap="none" normalizeH="0" baseline="0" dirty="0">
              <a:ln>
                <a:noFill/>
              </a:ln>
              <a:solidFill>
                <a:schemeClr val="tx1"/>
              </a:solidFill>
              <a:effectLst/>
              <a:latin typeface="+mj-lt"/>
            </a:endParaRPr>
          </a:p>
        </p:txBody>
      </p:sp>
      <p:sp>
        <p:nvSpPr>
          <p:cNvPr id="67" name="Rectangle 66">
            <a:extLst>
              <a:ext uri="{FF2B5EF4-FFF2-40B4-BE49-F238E27FC236}">
                <a16:creationId xmlns:a16="http://schemas.microsoft.com/office/drawing/2014/main" id="{1107B987-D934-A2B9-BC7A-354BA0C99A7B}"/>
              </a:ext>
            </a:extLst>
          </p:cNvPr>
          <p:cNvSpPr/>
          <p:nvPr/>
        </p:nvSpPr>
        <p:spPr bwMode="auto">
          <a:xfrm>
            <a:off x="8114926" y="5854947"/>
            <a:ext cx="285194" cy="184875"/>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cxnSp>
        <p:nvCxnSpPr>
          <p:cNvPr id="68" name="Straight Connector 67">
            <a:extLst>
              <a:ext uri="{FF2B5EF4-FFF2-40B4-BE49-F238E27FC236}">
                <a16:creationId xmlns:a16="http://schemas.microsoft.com/office/drawing/2014/main" id="{AF293D7B-0DFE-ADE8-3E42-C3380DAFD0C5}"/>
              </a:ext>
            </a:extLst>
          </p:cNvPr>
          <p:cNvCxnSpPr>
            <a:cxnSpLocks/>
          </p:cNvCxnSpPr>
          <p:nvPr/>
        </p:nvCxnSpPr>
        <p:spPr bwMode="auto">
          <a:xfrm>
            <a:off x="1066800" y="5855602"/>
            <a:ext cx="7391400"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69" name="Rectangle 68">
            <a:extLst>
              <a:ext uri="{FF2B5EF4-FFF2-40B4-BE49-F238E27FC236}">
                <a16:creationId xmlns:a16="http://schemas.microsoft.com/office/drawing/2014/main" id="{CF8BAEBA-93C3-15B8-787E-4BAF7A062C3F}"/>
              </a:ext>
            </a:extLst>
          </p:cNvPr>
          <p:cNvSpPr/>
          <p:nvPr/>
        </p:nvSpPr>
        <p:spPr bwMode="auto">
          <a:xfrm>
            <a:off x="5506306" y="4865003"/>
            <a:ext cx="589694" cy="305462"/>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AP2AP Req</a:t>
            </a:r>
          </a:p>
        </p:txBody>
      </p:sp>
      <p:sp>
        <p:nvSpPr>
          <p:cNvPr id="70" name="Rectangle 69">
            <a:extLst>
              <a:ext uri="{FF2B5EF4-FFF2-40B4-BE49-F238E27FC236}">
                <a16:creationId xmlns:a16="http://schemas.microsoft.com/office/drawing/2014/main" id="{8CCCBF50-AF91-1E0B-D4D6-883D3D53C020}"/>
              </a:ext>
            </a:extLst>
          </p:cNvPr>
          <p:cNvSpPr/>
          <p:nvPr/>
        </p:nvSpPr>
        <p:spPr bwMode="auto">
          <a:xfrm>
            <a:off x="6115905" y="5518731"/>
            <a:ext cx="589695" cy="33687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AP2AP Resp</a:t>
            </a:r>
          </a:p>
        </p:txBody>
      </p:sp>
      <p:sp>
        <p:nvSpPr>
          <p:cNvPr id="71" name="Rectangle 70">
            <a:extLst>
              <a:ext uri="{FF2B5EF4-FFF2-40B4-BE49-F238E27FC236}">
                <a16:creationId xmlns:a16="http://schemas.microsoft.com/office/drawing/2014/main" id="{CD60E7B4-7C5F-46A0-26FE-08E6A33C4B27}"/>
              </a:ext>
            </a:extLst>
          </p:cNvPr>
          <p:cNvSpPr/>
          <p:nvPr/>
        </p:nvSpPr>
        <p:spPr bwMode="auto">
          <a:xfrm>
            <a:off x="6705600" y="4865003"/>
            <a:ext cx="589694" cy="305462"/>
          </a:xfrm>
          <a:prstGeom prst="rect">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AP2AP Grant</a:t>
            </a:r>
          </a:p>
        </p:txBody>
      </p:sp>
      <p:sp>
        <p:nvSpPr>
          <p:cNvPr id="72" name="Rectangle 71">
            <a:extLst>
              <a:ext uri="{FF2B5EF4-FFF2-40B4-BE49-F238E27FC236}">
                <a16:creationId xmlns:a16="http://schemas.microsoft.com/office/drawing/2014/main" id="{0165FF97-9F75-6BCC-8560-42180C8204FB}"/>
              </a:ext>
            </a:extLst>
          </p:cNvPr>
          <p:cNvSpPr/>
          <p:nvPr/>
        </p:nvSpPr>
        <p:spPr bwMode="auto">
          <a:xfrm>
            <a:off x="2094757" y="5518731"/>
            <a:ext cx="724644" cy="33687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74" name="Speech Bubble: Rectangle 73">
            <a:extLst>
              <a:ext uri="{FF2B5EF4-FFF2-40B4-BE49-F238E27FC236}">
                <a16:creationId xmlns:a16="http://schemas.microsoft.com/office/drawing/2014/main" id="{1DF8DB6E-1BFC-E473-36F9-D5AE11B68041}"/>
              </a:ext>
            </a:extLst>
          </p:cNvPr>
          <p:cNvSpPr/>
          <p:nvPr/>
        </p:nvSpPr>
        <p:spPr bwMode="auto">
          <a:xfrm>
            <a:off x="5410200" y="6031173"/>
            <a:ext cx="876672" cy="501989"/>
          </a:xfrm>
          <a:prstGeom prst="wedgeRectCallout">
            <a:avLst>
              <a:gd name="adj1" fmla="val -40847"/>
              <a:gd name="adj2" fmla="val -221269"/>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AP1’s QoS buffers emptied</a:t>
            </a:r>
          </a:p>
        </p:txBody>
      </p:sp>
      <p:sp>
        <p:nvSpPr>
          <p:cNvPr id="75" name="Speech Bubble: Rectangle 74">
            <a:extLst>
              <a:ext uri="{FF2B5EF4-FFF2-40B4-BE49-F238E27FC236}">
                <a16:creationId xmlns:a16="http://schemas.microsoft.com/office/drawing/2014/main" id="{A926C8FD-5CB6-770A-691E-03A7A4FB80A3}"/>
              </a:ext>
            </a:extLst>
          </p:cNvPr>
          <p:cNvSpPr/>
          <p:nvPr/>
        </p:nvSpPr>
        <p:spPr bwMode="auto">
          <a:xfrm>
            <a:off x="7238254" y="6051211"/>
            <a:ext cx="686546" cy="501989"/>
          </a:xfrm>
          <a:prstGeom prst="wedgeRectCallout">
            <a:avLst>
              <a:gd name="adj1" fmla="val -128286"/>
              <a:gd name="adj2" fmla="val -141501"/>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AP2 has greatest need</a:t>
            </a:r>
          </a:p>
        </p:txBody>
      </p:sp>
      <p:sp>
        <p:nvSpPr>
          <p:cNvPr id="11" name="Rectangle 10">
            <a:extLst>
              <a:ext uri="{FF2B5EF4-FFF2-40B4-BE49-F238E27FC236}">
                <a16:creationId xmlns:a16="http://schemas.microsoft.com/office/drawing/2014/main" id="{D0442484-9BE6-71BD-83F0-B1354F733940}"/>
              </a:ext>
            </a:extLst>
          </p:cNvPr>
          <p:cNvSpPr/>
          <p:nvPr/>
        </p:nvSpPr>
        <p:spPr bwMode="auto">
          <a:xfrm>
            <a:off x="3134378" y="5519868"/>
            <a:ext cx="835053" cy="336870"/>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12" name="Rectangle 11">
            <a:extLst>
              <a:ext uri="{FF2B5EF4-FFF2-40B4-BE49-F238E27FC236}">
                <a16:creationId xmlns:a16="http://schemas.microsoft.com/office/drawing/2014/main" id="{EE786BA1-E4AB-4748-1607-29A893E05C03}"/>
              </a:ext>
            </a:extLst>
          </p:cNvPr>
          <p:cNvSpPr/>
          <p:nvPr/>
        </p:nvSpPr>
        <p:spPr bwMode="auto">
          <a:xfrm>
            <a:off x="2848442" y="5851179"/>
            <a:ext cx="285936" cy="184875"/>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3" name="Explosion: 14 Points 2">
            <a:extLst>
              <a:ext uri="{FF2B5EF4-FFF2-40B4-BE49-F238E27FC236}">
                <a16:creationId xmlns:a16="http://schemas.microsoft.com/office/drawing/2014/main" id="{A825F5CE-B4A1-A861-0B91-DFD1EAEBA396}"/>
              </a:ext>
            </a:extLst>
          </p:cNvPr>
          <p:cNvSpPr/>
          <p:nvPr/>
        </p:nvSpPr>
        <p:spPr bwMode="auto">
          <a:xfrm>
            <a:off x="3182372" y="5645461"/>
            <a:ext cx="856228" cy="453627"/>
          </a:xfrm>
          <a:prstGeom prst="irregularSeal2">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9" name="Rectangle 8">
            <a:extLst>
              <a:ext uri="{FF2B5EF4-FFF2-40B4-BE49-F238E27FC236}">
                <a16:creationId xmlns:a16="http://schemas.microsoft.com/office/drawing/2014/main" id="{4CD91016-84E6-BC44-7177-30C36EE82392}"/>
              </a:ext>
            </a:extLst>
          </p:cNvPr>
          <p:cNvSpPr/>
          <p:nvPr/>
        </p:nvSpPr>
        <p:spPr bwMode="auto">
          <a:xfrm rot="21086701">
            <a:off x="3212172" y="5755465"/>
            <a:ext cx="754310" cy="20939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i="0" u="none" strike="noStrike" cap="none" normalizeH="0" baseline="0" dirty="0">
                <a:ln>
                  <a:noFill/>
                </a:ln>
                <a:solidFill>
                  <a:schemeClr val="tx1"/>
                </a:solidFill>
                <a:effectLst/>
                <a:latin typeface="+mj-lt"/>
              </a:rPr>
              <a:t>Interferer</a:t>
            </a:r>
          </a:p>
        </p:txBody>
      </p:sp>
      <p:sp>
        <p:nvSpPr>
          <p:cNvPr id="13" name="Speech Bubble: Rectangle 12">
            <a:extLst>
              <a:ext uri="{FF2B5EF4-FFF2-40B4-BE49-F238E27FC236}">
                <a16:creationId xmlns:a16="http://schemas.microsoft.com/office/drawing/2014/main" id="{4695B28B-C5CC-9DF7-C134-12F63BBF7BE3}"/>
              </a:ext>
            </a:extLst>
          </p:cNvPr>
          <p:cNvSpPr/>
          <p:nvPr/>
        </p:nvSpPr>
        <p:spPr bwMode="auto">
          <a:xfrm>
            <a:off x="4322682" y="6031172"/>
            <a:ext cx="955836" cy="501989"/>
          </a:xfrm>
          <a:prstGeom prst="wedgeRectCallout">
            <a:avLst>
              <a:gd name="adj1" fmla="val -71740"/>
              <a:gd name="adj2" fmla="val -69926"/>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Planned transmission not </a:t>
            </a:r>
            <a:r>
              <a:rPr kumimoji="0" lang="en-US" sz="1000" i="0" u="none" strike="noStrike" cap="none" normalizeH="0" baseline="0" dirty="0" err="1">
                <a:ln>
                  <a:noFill/>
                </a:ln>
                <a:solidFill>
                  <a:schemeClr val="tx1"/>
                </a:solidFill>
                <a:effectLst/>
                <a:latin typeface="+mj-lt"/>
              </a:rPr>
              <a:t>Acked</a:t>
            </a:r>
            <a:endParaRPr kumimoji="0" lang="en-US" sz="100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41549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9B0BF0-11BC-2818-24A7-980AF4C84AAD}"/>
              </a:ext>
            </a:extLst>
          </p:cNvPr>
          <p:cNvSpPr>
            <a:spLocks noGrp="1"/>
          </p:cNvSpPr>
          <p:nvPr>
            <p:ph type="title"/>
          </p:nvPr>
        </p:nvSpPr>
        <p:spPr/>
        <p:txBody>
          <a:bodyPr/>
          <a:lstStyle/>
          <a:p>
            <a:r>
              <a:rPr lang="en-AU" sz="2200" dirty="0"/>
              <a:t>… but Multi-AP must be flexible enough that it can operate in a way best suited to enterprise use cases (3/3)</a:t>
            </a:r>
          </a:p>
        </p:txBody>
      </p:sp>
      <p:sp>
        <p:nvSpPr>
          <p:cNvPr id="7" name="Content Placeholder 6">
            <a:extLst>
              <a:ext uri="{FF2B5EF4-FFF2-40B4-BE49-F238E27FC236}">
                <a16:creationId xmlns:a16="http://schemas.microsoft.com/office/drawing/2014/main" id="{3B1E31D0-F709-2FDF-6E2E-737C82FD90EC}"/>
              </a:ext>
            </a:extLst>
          </p:cNvPr>
          <p:cNvSpPr>
            <a:spLocks noGrp="1"/>
          </p:cNvSpPr>
          <p:nvPr>
            <p:ph idx="1"/>
          </p:nvPr>
        </p:nvSpPr>
        <p:spPr>
          <a:xfrm>
            <a:off x="685800" y="1831636"/>
            <a:ext cx="7696200" cy="4114800"/>
          </a:xfrm>
        </p:spPr>
        <p:txBody>
          <a:bodyPr/>
          <a:lstStyle/>
          <a:p>
            <a:r>
              <a:rPr lang="en-US" dirty="0"/>
              <a:t>A multi-AP protocol must …</a:t>
            </a:r>
          </a:p>
          <a:p>
            <a:pPr lvl="1"/>
            <a:r>
              <a:rPr lang="en-US" b="1" dirty="0"/>
              <a:t>… operate without direct wireless connectivity to a leader AP</a:t>
            </a:r>
          </a:p>
          <a:p>
            <a:pPr lvl="2"/>
            <a:r>
              <a:rPr lang="en-US" dirty="0"/>
              <a:t>In a typical enterprise environment, considering an island of in-range co-channel APs, no one AP has 1-hop connectivity to every other AP in the island </a:t>
            </a:r>
          </a:p>
          <a:p>
            <a:pPr lvl="2"/>
            <a:r>
              <a:rPr lang="en-US" dirty="0"/>
              <a:t>APs in an island are routinely 3 hops apart</a:t>
            </a:r>
            <a:r>
              <a:rPr lang="en-US" baseline="30000" dirty="0"/>
              <a:t>[8]</a:t>
            </a:r>
          </a:p>
          <a:p>
            <a:pPr lvl="1"/>
            <a:endParaRPr lang="en-US" dirty="0"/>
          </a:p>
        </p:txBody>
      </p:sp>
      <p:sp>
        <p:nvSpPr>
          <p:cNvPr id="4" name="Slide Number Placeholder 3">
            <a:extLst>
              <a:ext uri="{FF2B5EF4-FFF2-40B4-BE49-F238E27FC236}">
                <a16:creationId xmlns:a16="http://schemas.microsoft.com/office/drawing/2014/main" id="{8603DE82-8A5E-E117-C157-A36D83580B8A}"/>
              </a:ext>
            </a:extLst>
          </p:cNvPr>
          <p:cNvSpPr>
            <a:spLocks noGrp="1"/>
          </p:cNvSpPr>
          <p:nvPr>
            <p:ph type="sldNum" sz="quarter" idx="11"/>
          </p:nvPr>
        </p:nvSpPr>
        <p:spPr/>
        <p:txBody>
          <a:bodyPr/>
          <a:lstStyle/>
          <a:p>
            <a:r>
              <a:rPr lang="en-US"/>
              <a:t>Slide </a:t>
            </a:r>
            <a:fld id="{F6767D18-6D98-4A5E-947F-970B8694D7C8}" type="slidenum">
              <a:rPr lang="en-US" smtClean="0"/>
              <a:pPr/>
              <a:t>8</a:t>
            </a:fld>
            <a:endParaRPr lang="en-US" dirty="0"/>
          </a:p>
        </p:txBody>
      </p:sp>
      <p:sp>
        <p:nvSpPr>
          <p:cNvPr id="5" name="Footer Placeholder 4">
            <a:extLst>
              <a:ext uri="{FF2B5EF4-FFF2-40B4-BE49-F238E27FC236}">
                <a16:creationId xmlns:a16="http://schemas.microsoft.com/office/drawing/2014/main" id="{82B92230-FF73-EF80-4A8B-5DCCCCD8CCCB}"/>
              </a:ext>
            </a:extLst>
          </p:cNvPr>
          <p:cNvSpPr>
            <a:spLocks noGrp="1"/>
          </p:cNvSpPr>
          <p:nvPr>
            <p:ph type="ftr" sz="quarter" idx="3"/>
          </p:nvPr>
        </p:nvSpPr>
        <p:spPr/>
        <p:txBody>
          <a:bodyPr/>
          <a:lstStyle/>
          <a:p>
            <a:r>
              <a:rPr lang="da-DK" dirty="0"/>
              <a:t>Hart </a:t>
            </a:r>
            <a:r>
              <a:rPr lang="da-DK" i="1" dirty="0"/>
              <a:t>et al </a:t>
            </a:r>
            <a:r>
              <a:rPr lang="da-DK" dirty="0"/>
              <a:t>(Cisco Systems)</a:t>
            </a:r>
            <a:endParaRPr lang="en-AU" dirty="0"/>
          </a:p>
        </p:txBody>
      </p:sp>
      <p:pic>
        <p:nvPicPr>
          <p:cNvPr id="3" name="Picture 2">
            <a:extLst>
              <a:ext uri="{FF2B5EF4-FFF2-40B4-BE49-F238E27FC236}">
                <a16:creationId xmlns:a16="http://schemas.microsoft.com/office/drawing/2014/main" id="{06FA64A7-22B5-059F-CCBB-D06CAA7BAB26}"/>
              </a:ext>
            </a:extLst>
          </p:cNvPr>
          <p:cNvPicPr>
            <a:picLocks noChangeAspect="1"/>
          </p:cNvPicPr>
          <p:nvPr/>
        </p:nvPicPr>
        <p:blipFill>
          <a:blip r:embed="rId2"/>
          <a:stretch>
            <a:fillRect/>
          </a:stretch>
        </p:blipFill>
        <p:spPr>
          <a:xfrm>
            <a:off x="1600200" y="3596219"/>
            <a:ext cx="4190999" cy="2749426"/>
          </a:xfrm>
          <a:prstGeom prst="rect">
            <a:avLst/>
          </a:prstGeom>
        </p:spPr>
      </p:pic>
      <p:sp>
        <p:nvSpPr>
          <p:cNvPr id="10" name="Content Placeholder 2">
            <a:extLst>
              <a:ext uri="{FF2B5EF4-FFF2-40B4-BE49-F238E27FC236}">
                <a16:creationId xmlns:a16="http://schemas.microsoft.com/office/drawing/2014/main" id="{EB93CF0C-4C71-0F5A-2B3C-AAE414EF4974}"/>
              </a:ext>
            </a:extLst>
          </p:cNvPr>
          <p:cNvSpPr txBox="1">
            <a:spLocks/>
          </p:cNvSpPr>
          <p:nvPr/>
        </p:nvSpPr>
        <p:spPr bwMode="auto">
          <a:xfrm>
            <a:off x="5867400" y="3581400"/>
            <a:ext cx="2771267" cy="251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baseline="0">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pPr marL="1588" lvl="1" indent="0">
              <a:buNone/>
            </a:pPr>
            <a:r>
              <a:rPr lang="en-US" sz="1600" kern="0" dirty="0"/>
              <a:t>Dots = APs</a:t>
            </a:r>
            <a:br>
              <a:rPr lang="en-US" sz="1600" kern="0" dirty="0"/>
            </a:br>
            <a:r>
              <a:rPr lang="en-US" sz="1600" kern="0" dirty="0"/>
              <a:t>Red dots = cochannel APs</a:t>
            </a:r>
            <a:br>
              <a:rPr lang="en-US" sz="1600" kern="0" dirty="0"/>
            </a:br>
            <a:r>
              <a:rPr lang="en-US" sz="1600" kern="0" dirty="0"/>
              <a:t>Lines = in-range</a:t>
            </a:r>
          </a:p>
          <a:p>
            <a:pPr marL="1588" lvl="1" indent="0">
              <a:buNone/>
            </a:pPr>
            <a:r>
              <a:rPr lang="en-US" sz="1600" kern="0" dirty="0"/>
              <a:t>No one AP has direct connectivity to every other AP in the island</a:t>
            </a:r>
          </a:p>
          <a:p>
            <a:pPr marL="1588" lvl="1" indent="0">
              <a:buNone/>
            </a:pPr>
            <a:r>
              <a:rPr lang="en-US" sz="1600" kern="0" dirty="0"/>
              <a:t>Multi-floor (not shown) makes this connectivity island much more extensive</a:t>
            </a:r>
          </a:p>
          <a:p>
            <a:pPr marL="1588" lvl="1" indent="0">
              <a:buNone/>
            </a:pPr>
            <a:endParaRPr lang="en-US" sz="1600" kern="0" dirty="0"/>
          </a:p>
        </p:txBody>
      </p:sp>
    </p:spTree>
    <p:extLst>
      <p:ext uri="{BB962C8B-B14F-4D97-AF65-F5344CB8AC3E}">
        <p14:creationId xmlns:p14="http://schemas.microsoft.com/office/powerpoint/2010/main" val="230493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4D2C0-56CF-535E-67E4-B61830DC32F3}"/>
              </a:ext>
            </a:extLst>
          </p:cNvPr>
          <p:cNvSpPr>
            <a:spLocks noGrp="1"/>
          </p:cNvSpPr>
          <p:nvPr>
            <p:ph type="title"/>
          </p:nvPr>
        </p:nvSpPr>
        <p:spPr>
          <a:xfrm>
            <a:off x="685800" y="685800"/>
            <a:ext cx="8458200" cy="1066800"/>
          </a:xfrm>
        </p:spPr>
        <p:txBody>
          <a:bodyPr/>
          <a:lstStyle/>
          <a:p>
            <a:r>
              <a:rPr lang="en-AU" dirty="0"/>
              <a:t>Macro-diversity using JR </a:t>
            </a:r>
            <a:r>
              <a:rPr lang="en-US" dirty="0"/>
              <a:t>is required in the next gen of 802.11 </a:t>
            </a:r>
            <a:r>
              <a:rPr lang="en-AU" dirty="0"/>
              <a:t>to harden the UL, just as </a:t>
            </a:r>
            <a:r>
              <a:rPr lang="en-AU" dirty="0" err="1"/>
              <a:t>CoBF</a:t>
            </a:r>
            <a:r>
              <a:rPr lang="en-AU" dirty="0"/>
              <a:t>/JT hardens the DL</a:t>
            </a:r>
          </a:p>
        </p:txBody>
      </p:sp>
      <p:sp>
        <p:nvSpPr>
          <p:cNvPr id="3" name="Content Placeholder 2">
            <a:extLst>
              <a:ext uri="{FF2B5EF4-FFF2-40B4-BE49-F238E27FC236}">
                <a16:creationId xmlns:a16="http://schemas.microsoft.com/office/drawing/2014/main" id="{03AEF95C-2DEF-0CE5-E87C-3292834A86B6}"/>
              </a:ext>
            </a:extLst>
          </p:cNvPr>
          <p:cNvSpPr>
            <a:spLocks noGrp="1"/>
          </p:cNvSpPr>
          <p:nvPr>
            <p:ph idx="1"/>
          </p:nvPr>
        </p:nvSpPr>
        <p:spPr>
          <a:xfrm>
            <a:off x="685800" y="1600200"/>
            <a:ext cx="6019800" cy="4114800"/>
          </a:xfrm>
        </p:spPr>
        <p:txBody>
          <a:bodyPr/>
          <a:lstStyle/>
          <a:p>
            <a:r>
              <a:rPr lang="en-AU" dirty="0"/>
              <a:t>Macro-diversity </a:t>
            </a:r>
          </a:p>
          <a:p>
            <a:pPr marL="182245" lvl="1"/>
            <a:r>
              <a:rPr lang="en-US" dirty="0"/>
              <a:t>Just as </a:t>
            </a:r>
            <a:r>
              <a:rPr lang="en-US" dirty="0" err="1"/>
              <a:t>CoBF</a:t>
            </a:r>
            <a:r>
              <a:rPr lang="en-US" dirty="0"/>
              <a:t>/JT assists DL reliability …</a:t>
            </a:r>
            <a:endParaRPr lang="en-US" dirty="0">
              <a:cs typeface="Arial"/>
            </a:endParaRPr>
          </a:p>
          <a:p>
            <a:pPr marL="182245" lvl="1"/>
            <a:r>
              <a:rPr lang="en-US" dirty="0"/>
              <a:t>… macro-diversity using JR by nearby co-channel</a:t>
            </a:r>
            <a:br>
              <a:rPr lang="en-US" dirty="0"/>
            </a:br>
            <a:r>
              <a:rPr lang="en-US" dirty="0"/>
              <a:t>APs can assist UL reliability</a:t>
            </a:r>
            <a:endParaRPr lang="en-US" dirty="0">
              <a:cs typeface="Arial"/>
            </a:endParaRPr>
          </a:p>
          <a:p>
            <a:pPr lvl="2"/>
            <a:r>
              <a:rPr lang="en-US" dirty="0"/>
              <a:t>A </a:t>
            </a:r>
            <a:r>
              <a:rPr lang="en-US" i="1" dirty="0"/>
              <a:t>serving AP </a:t>
            </a:r>
            <a:r>
              <a:rPr lang="en-US" dirty="0"/>
              <a:t>will sometimes not correctly receive an UL frame while a </a:t>
            </a:r>
            <a:r>
              <a:rPr lang="en-US" i="1" dirty="0"/>
              <a:t>nearby AP </a:t>
            </a:r>
            <a:r>
              <a:rPr lang="en-US" dirty="0"/>
              <a:t>does due to varying SINRs at different locations</a:t>
            </a:r>
          </a:p>
          <a:p>
            <a:pPr lvl="2"/>
            <a:r>
              <a:rPr lang="en-US" dirty="0"/>
              <a:t>Retransmissions &amp; further contention can be</a:t>
            </a:r>
            <a:br>
              <a:rPr lang="en-US" dirty="0"/>
            </a:br>
            <a:r>
              <a:rPr lang="en-US" dirty="0"/>
              <a:t>avoided by the </a:t>
            </a:r>
            <a:r>
              <a:rPr lang="en-US" i="1" dirty="0"/>
              <a:t>nearby AP </a:t>
            </a:r>
            <a:r>
              <a:rPr lang="en-US" dirty="0"/>
              <a:t>sending the frame to</a:t>
            </a:r>
            <a:br>
              <a:rPr lang="en-US" dirty="0"/>
            </a:br>
            <a:r>
              <a:rPr lang="en-US" dirty="0"/>
              <a:t>the </a:t>
            </a:r>
            <a:r>
              <a:rPr lang="en-US" i="1" dirty="0"/>
              <a:t>serving AP </a:t>
            </a:r>
            <a:r>
              <a:rPr lang="en-US" dirty="0"/>
              <a:t>via a wired link</a:t>
            </a:r>
          </a:p>
          <a:p>
            <a:pPr lvl="2"/>
            <a:r>
              <a:rPr lang="en-US" dirty="0"/>
              <a:t>The challenge is </a:t>
            </a:r>
            <a:r>
              <a:rPr lang="en-US" dirty="0" err="1"/>
              <a:t>ack’ing</a:t>
            </a:r>
            <a:r>
              <a:rPr lang="en-US" dirty="0"/>
              <a:t> the frame because the</a:t>
            </a:r>
            <a:br>
              <a:rPr lang="en-US" dirty="0"/>
            </a:br>
            <a:r>
              <a:rPr lang="en-US" i="1" dirty="0"/>
              <a:t>serving AP </a:t>
            </a:r>
            <a:r>
              <a:rPr lang="en-US" dirty="0"/>
              <a:t>will not be able to do so within SIFS</a:t>
            </a:r>
            <a:br>
              <a:rPr lang="en-US" dirty="0"/>
            </a:br>
            <a:r>
              <a:rPr lang="en-US" dirty="0"/>
              <a:t>given typical AP2AP latencies</a:t>
            </a:r>
          </a:p>
          <a:p>
            <a:pPr lvl="2"/>
            <a:r>
              <a:rPr lang="en-US" dirty="0"/>
              <a:t>The solution is to define new </a:t>
            </a:r>
            <a:r>
              <a:rPr lang="en-US" i="1" dirty="0"/>
              <a:t>Follow-Up BAs </a:t>
            </a:r>
            <a:r>
              <a:rPr lang="en-US" dirty="0"/>
              <a:t>to</a:t>
            </a:r>
            <a:br>
              <a:rPr lang="en-US" dirty="0"/>
            </a:br>
            <a:r>
              <a:rPr lang="en-US" dirty="0"/>
              <a:t>belatedly acknowledge frames received by</a:t>
            </a:r>
            <a:br>
              <a:rPr lang="en-US" dirty="0"/>
            </a:br>
            <a:r>
              <a:rPr lang="en-US" i="1" dirty="0"/>
              <a:t>nearby APs </a:t>
            </a:r>
            <a:r>
              <a:rPr lang="en-US" dirty="0"/>
              <a:t>on behalf of </a:t>
            </a:r>
            <a:r>
              <a:rPr lang="en-US" i="1" dirty="0"/>
              <a:t>serving APs</a:t>
            </a:r>
          </a:p>
          <a:p>
            <a:pPr lvl="3" indent="-344170"/>
            <a:r>
              <a:rPr lang="en-US" i="1" dirty="0"/>
              <a:t>Follow-Up BA</a:t>
            </a:r>
            <a:r>
              <a:rPr lang="en-US" dirty="0"/>
              <a:t>s need protection, to avoid a DoS</a:t>
            </a:r>
            <a:endParaRPr lang="en-US" dirty="0">
              <a:cs typeface="Arial"/>
            </a:endParaRPr>
          </a:p>
          <a:p>
            <a:endParaRPr lang="en-AU" dirty="0"/>
          </a:p>
        </p:txBody>
      </p:sp>
      <p:sp>
        <p:nvSpPr>
          <p:cNvPr id="4" name="Slide Number Placeholder 3">
            <a:extLst>
              <a:ext uri="{FF2B5EF4-FFF2-40B4-BE49-F238E27FC236}">
                <a16:creationId xmlns:a16="http://schemas.microsoft.com/office/drawing/2014/main" id="{B4D2D920-16FC-01A5-A3EA-36414287D7DB}"/>
              </a:ext>
            </a:extLst>
          </p:cNvPr>
          <p:cNvSpPr>
            <a:spLocks noGrp="1"/>
          </p:cNvSpPr>
          <p:nvPr>
            <p:ph type="sldNum" sz="quarter" idx="11"/>
          </p:nvPr>
        </p:nvSpPr>
        <p:spPr/>
        <p:txBody>
          <a:bodyPr/>
          <a:lstStyle/>
          <a:p>
            <a:pPr>
              <a:defRPr/>
            </a:pPr>
            <a:r>
              <a:rPr lang="en-US"/>
              <a:t>Slide </a:t>
            </a:r>
            <a:fld id="{F6767D18-6D98-4A5E-947F-970B8694D7C8}" type="slidenum">
              <a:rPr lang="en-US" smtClean="0"/>
              <a:pPr>
                <a:defRPr/>
              </a:pPr>
              <a:t>9</a:t>
            </a:fld>
            <a:endParaRPr lang="en-US" dirty="0"/>
          </a:p>
        </p:txBody>
      </p:sp>
      <p:sp>
        <p:nvSpPr>
          <p:cNvPr id="5" name="Footer Placeholder 4">
            <a:extLst>
              <a:ext uri="{FF2B5EF4-FFF2-40B4-BE49-F238E27FC236}">
                <a16:creationId xmlns:a16="http://schemas.microsoft.com/office/drawing/2014/main" id="{9FB0DC4B-D4E9-2891-4E08-0C2A548AAA25}"/>
              </a:ext>
            </a:extLst>
          </p:cNvPr>
          <p:cNvSpPr>
            <a:spLocks noGrp="1"/>
          </p:cNvSpPr>
          <p:nvPr>
            <p:ph type="ftr" sz="quarter" idx="3"/>
          </p:nvPr>
        </p:nvSpPr>
        <p:spPr/>
        <p:txBody>
          <a:bodyPr/>
          <a:lstStyle/>
          <a:p>
            <a:r>
              <a:rPr lang="da-DK"/>
              <a:t>Hart</a:t>
            </a:r>
            <a:r>
              <a:rPr lang="da-DK" i="1"/>
              <a:t> et al</a:t>
            </a:r>
            <a:r>
              <a:rPr lang="da-DK"/>
              <a:t> (Cisco Systems)</a:t>
            </a:r>
            <a:endParaRPr lang="en-AU" dirty="0"/>
          </a:p>
        </p:txBody>
      </p:sp>
      <p:pic>
        <p:nvPicPr>
          <p:cNvPr id="6" name="Picture 5">
            <a:extLst>
              <a:ext uri="{FF2B5EF4-FFF2-40B4-BE49-F238E27FC236}">
                <a16:creationId xmlns:a16="http://schemas.microsoft.com/office/drawing/2014/main" id="{F2580313-DE9C-E220-079F-39287A695471}"/>
              </a:ext>
            </a:extLst>
          </p:cNvPr>
          <p:cNvPicPr>
            <a:picLocks noChangeAspect="1"/>
          </p:cNvPicPr>
          <p:nvPr/>
        </p:nvPicPr>
        <p:blipFill rotWithShape="1">
          <a:blip r:embed="rId2"/>
          <a:srcRect b="5999"/>
          <a:stretch/>
        </p:blipFill>
        <p:spPr>
          <a:xfrm>
            <a:off x="5410201" y="3786071"/>
            <a:ext cx="3733799" cy="2613819"/>
          </a:xfrm>
          <a:prstGeom prst="rect">
            <a:avLst/>
          </a:prstGeom>
        </p:spPr>
      </p:pic>
      <p:pic>
        <p:nvPicPr>
          <p:cNvPr id="7" name="Picture 6">
            <a:extLst>
              <a:ext uri="{FF2B5EF4-FFF2-40B4-BE49-F238E27FC236}">
                <a16:creationId xmlns:a16="http://schemas.microsoft.com/office/drawing/2014/main" id="{2B3E41A6-DAE0-BEE0-AF8A-FB375241703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b="9138"/>
          <a:stretch/>
        </p:blipFill>
        <p:spPr>
          <a:xfrm>
            <a:off x="6371947" y="2071057"/>
            <a:ext cx="2529651" cy="1662743"/>
          </a:xfrm>
          <a:prstGeom prst="rect">
            <a:avLst/>
          </a:prstGeom>
        </p:spPr>
      </p:pic>
      <p:pic>
        <p:nvPicPr>
          <p:cNvPr id="8" name="Picture 7">
            <a:extLst>
              <a:ext uri="{FF2B5EF4-FFF2-40B4-BE49-F238E27FC236}">
                <a16:creationId xmlns:a16="http://schemas.microsoft.com/office/drawing/2014/main" id="{CAA5E555-3B9C-45EC-04F2-F62B9C388260}"/>
              </a:ext>
            </a:extLst>
          </p:cNvPr>
          <p:cNvPicPr>
            <a:picLocks noChangeAspect="1"/>
          </p:cNvPicPr>
          <p:nvPr/>
        </p:nvPicPr>
        <p:blipFill>
          <a:blip r:embed="rId4"/>
          <a:stretch>
            <a:fillRect/>
          </a:stretch>
        </p:blipFill>
        <p:spPr>
          <a:xfrm>
            <a:off x="6974065" y="2114396"/>
            <a:ext cx="447675" cy="221265"/>
          </a:xfrm>
          <a:prstGeom prst="rect">
            <a:avLst/>
          </a:prstGeom>
        </p:spPr>
      </p:pic>
      <p:pic>
        <p:nvPicPr>
          <p:cNvPr id="9" name="Picture 8">
            <a:extLst>
              <a:ext uri="{FF2B5EF4-FFF2-40B4-BE49-F238E27FC236}">
                <a16:creationId xmlns:a16="http://schemas.microsoft.com/office/drawing/2014/main" id="{2807F0E5-BC89-514F-BD58-198D90272865}"/>
              </a:ext>
            </a:extLst>
          </p:cNvPr>
          <p:cNvPicPr>
            <a:picLocks noChangeAspect="1"/>
          </p:cNvPicPr>
          <p:nvPr/>
        </p:nvPicPr>
        <p:blipFill>
          <a:blip r:embed="rId4"/>
          <a:stretch>
            <a:fillRect/>
          </a:stretch>
        </p:blipFill>
        <p:spPr>
          <a:xfrm>
            <a:off x="8427072" y="2114396"/>
            <a:ext cx="447675" cy="221265"/>
          </a:xfrm>
          <a:prstGeom prst="rect">
            <a:avLst/>
          </a:prstGeom>
        </p:spPr>
      </p:pic>
      <p:cxnSp>
        <p:nvCxnSpPr>
          <p:cNvPr id="10" name="Straight Arrow Connector 9">
            <a:extLst>
              <a:ext uri="{FF2B5EF4-FFF2-40B4-BE49-F238E27FC236}">
                <a16:creationId xmlns:a16="http://schemas.microsoft.com/office/drawing/2014/main" id="{BE8B82AD-F891-DCE4-C5B7-402526FBF04C}"/>
              </a:ext>
            </a:extLst>
          </p:cNvPr>
          <p:cNvCxnSpPr>
            <a:cxnSpLocks/>
          </p:cNvCxnSpPr>
          <p:nvPr/>
        </p:nvCxnSpPr>
        <p:spPr bwMode="auto">
          <a:xfrm flipH="1" flipV="1">
            <a:off x="7304137" y="2228710"/>
            <a:ext cx="988166" cy="1427980"/>
          </a:xfrm>
          <a:prstGeom prst="straightConnector1">
            <a:avLst/>
          </a:prstGeom>
          <a:solidFill>
            <a:schemeClr val="accent1"/>
          </a:solidFill>
          <a:ln w="28575" cap="flat" cmpd="sng" algn="ctr">
            <a:solidFill>
              <a:srgbClr val="FFC000"/>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0F9C0D64-EDB5-A915-050D-CB72A616E4EC}"/>
              </a:ext>
            </a:extLst>
          </p:cNvPr>
          <p:cNvCxnSpPr>
            <a:cxnSpLocks/>
          </p:cNvCxnSpPr>
          <p:nvPr/>
        </p:nvCxnSpPr>
        <p:spPr bwMode="auto">
          <a:xfrm flipV="1">
            <a:off x="8302028" y="2236205"/>
            <a:ext cx="203519" cy="1420485"/>
          </a:xfrm>
          <a:prstGeom prst="straightConnector1">
            <a:avLst/>
          </a:prstGeom>
          <a:solidFill>
            <a:schemeClr val="accent1"/>
          </a:solidFill>
          <a:ln w="28575" cap="flat" cmpd="sng" algn="ctr">
            <a:solidFill>
              <a:srgbClr val="FFC000"/>
            </a:solidFill>
            <a:prstDash val="solid"/>
            <a:round/>
            <a:headEnd type="none" w="sm" len="sm"/>
            <a:tailEnd type="triangle"/>
          </a:ln>
          <a:effectLst/>
        </p:spPr>
      </p:cxnSp>
      <p:grpSp>
        <p:nvGrpSpPr>
          <p:cNvPr id="12" name="Group 11">
            <a:extLst>
              <a:ext uri="{FF2B5EF4-FFF2-40B4-BE49-F238E27FC236}">
                <a16:creationId xmlns:a16="http://schemas.microsoft.com/office/drawing/2014/main" id="{2E9FBB85-DEF6-DA8C-4BDC-51233DCFFCE7}"/>
              </a:ext>
            </a:extLst>
          </p:cNvPr>
          <p:cNvGrpSpPr/>
          <p:nvPr/>
        </p:nvGrpSpPr>
        <p:grpSpPr>
          <a:xfrm>
            <a:off x="6360247" y="2375148"/>
            <a:ext cx="1371600" cy="450233"/>
            <a:chOff x="5097992" y="1455215"/>
            <a:chExt cx="1371600" cy="830865"/>
          </a:xfrm>
        </p:grpSpPr>
        <p:sp>
          <p:nvSpPr>
            <p:cNvPr id="13" name="Explosion: 14 Points 12">
              <a:extLst>
                <a:ext uri="{FF2B5EF4-FFF2-40B4-BE49-F238E27FC236}">
                  <a16:creationId xmlns:a16="http://schemas.microsoft.com/office/drawing/2014/main" id="{2541DF1E-324A-71ED-FA09-6771BD87C1C5}"/>
                </a:ext>
              </a:extLst>
            </p:cNvPr>
            <p:cNvSpPr/>
            <p:nvPr/>
          </p:nvSpPr>
          <p:spPr bwMode="auto">
            <a:xfrm>
              <a:off x="5097992" y="1455215"/>
              <a:ext cx="1371600" cy="830865"/>
            </a:xfrm>
            <a:prstGeom prst="irregularSeal2">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14" name="Rectangle 13">
              <a:extLst>
                <a:ext uri="{FF2B5EF4-FFF2-40B4-BE49-F238E27FC236}">
                  <a16:creationId xmlns:a16="http://schemas.microsoft.com/office/drawing/2014/main" id="{F9F719A1-D460-F006-E656-878C40A93BB3}"/>
                </a:ext>
              </a:extLst>
            </p:cNvPr>
            <p:cNvSpPr/>
            <p:nvPr/>
          </p:nvSpPr>
          <p:spPr bwMode="auto">
            <a:xfrm rot="21086701">
              <a:off x="5270846" y="1689080"/>
              <a:ext cx="867053" cy="33687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Interference</a:t>
              </a:r>
            </a:p>
          </p:txBody>
        </p:sp>
      </p:grpSp>
      <p:sp>
        <p:nvSpPr>
          <p:cNvPr id="15" name="Rectangle 14">
            <a:extLst>
              <a:ext uri="{FF2B5EF4-FFF2-40B4-BE49-F238E27FC236}">
                <a16:creationId xmlns:a16="http://schemas.microsoft.com/office/drawing/2014/main" id="{4C8B7459-EFC0-B21E-4170-05465C398454}"/>
              </a:ext>
            </a:extLst>
          </p:cNvPr>
          <p:cNvSpPr/>
          <p:nvPr/>
        </p:nvSpPr>
        <p:spPr bwMode="auto">
          <a:xfrm>
            <a:off x="6371947" y="1600200"/>
            <a:ext cx="1248053" cy="43066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i="0" u="none" strike="noStrike" cap="none" normalizeH="0" baseline="0" dirty="0">
              <a:ln>
                <a:noFill/>
              </a:ln>
              <a:solidFill>
                <a:schemeClr val="tx1"/>
              </a:solidFill>
              <a:effectLst/>
              <a:latin typeface="+mj-lt"/>
            </a:endParaRPr>
          </a:p>
        </p:txBody>
      </p:sp>
      <p:sp>
        <p:nvSpPr>
          <p:cNvPr id="16" name="Speech Bubble: Rectangle 15">
            <a:extLst>
              <a:ext uri="{FF2B5EF4-FFF2-40B4-BE49-F238E27FC236}">
                <a16:creationId xmlns:a16="http://schemas.microsoft.com/office/drawing/2014/main" id="{C2A5F6FA-A4DF-0596-8710-0B25A5CBAF3A}"/>
              </a:ext>
            </a:extLst>
          </p:cNvPr>
          <p:cNvSpPr/>
          <p:nvPr/>
        </p:nvSpPr>
        <p:spPr bwMode="auto">
          <a:xfrm>
            <a:off x="6371947" y="1477787"/>
            <a:ext cx="1257672" cy="501989"/>
          </a:xfrm>
          <a:prstGeom prst="wedgeRectCallout">
            <a:avLst>
              <a:gd name="adj1" fmla="val 18294"/>
              <a:gd name="adj2" fmla="val 77792"/>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Serving AP misses UL transmission due to interference</a:t>
            </a:r>
          </a:p>
        </p:txBody>
      </p:sp>
      <p:sp>
        <p:nvSpPr>
          <p:cNvPr id="17" name="Speech Bubble: Rectangle 16">
            <a:extLst>
              <a:ext uri="{FF2B5EF4-FFF2-40B4-BE49-F238E27FC236}">
                <a16:creationId xmlns:a16="http://schemas.microsoft.com/office/drawing/2014/main" id="{5701B2F8-AC05-626B-E026-D04336A09CCF}"/>
              </a:ext>
            </a:extLst>
          </p:cNvPr>
          <p:cNvSpPr/>
          <p:nvPr/>
        </p:nvSpPr>
        <p:spPr bwMode="auto">
          <a:xfrm>
            <a:off x="7810128" y="1478841"/>
            <a:ext cx="1257672" cy="501989"/>
          </a:xfrm>
          <a:prstGeom prst="wedgeRectCallout">
            <a:avLst>
              <a:gd name="adj1" fmla="val 18294"/>
              <a:gd name="adj2" fmla="val 77792"/>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i="0" u="none" strike="noStrike" cap="none" normalizeH="0" baseline="0" dirty="0">
                <a:ln>
                  <a:noFill/>
                </a:ln>
                <a:solidFill>
                  <a:schemeClr val="tx1"/>
                </a:solidFill>
                <a:effectLst/>
                <a:latin typeface="+mj-lt"/>
              </a:rPr>
              <a:t>Nearby AP can still receive UL transmission</a:t>
            </a:r>
          </a:p>
        </p:txBody>
      </p:sp>
    </p:spTree>
    <p:extLst>
      <p:ext uri="{BB962C8B-B14F-4D97-AF65-F5344CB8AC3E}">
        <p14:creationId xmlns:p14="http://schemas.microsoft.com/office/powerpoint/2010/main" val="256279357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sm" len="sm"/>
          <a:tailEnd type="none" w="sm"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600" i="0" u="none" strike="noStrike" cap="none" normalizeH="0" baseline="0" dirty="0" smtClean="0">
            <a:ln>
              <a:noFill/>
            </a:ln>
            <a:solidFill>
              <a:schemeClr val="tx1"/>
            </a:solidFill>
            <a:effectLst/>
            <a:latin typeface="+mj-lt"/>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5279</Words>
  <Application>Microsoft Office PowerPoint</Application>
  <PresentationFormat>On-screen Show (4:3)</PresentationFormat>
  <Paragraphs>659</Paragraphs>
  <Slides>37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Times New Roman</vt:lpstr>
      <vt:lpstr>Wingdings</vt:lpstr>
      <vt:lpstr>802-11-Submission</vt:lpstr>
      <vt:lpstr>A perspective on proposed Ultra-High Reliability (UHR) features for enterprise use cases</vt:lpstr>
      <vt:lpstr>Enterprise use cases suggest various next-gen 802.11 requirements[3] … that are often applicable more broadly</vt:lpstr>
      <vt:lpstr>Likely features in next-gen 802.11 seem to support the requirements of important enterprise use cases </vt:lpstr>
      <vt:lpstr>PowerPoint Presentation</vt:lpstr>
      <vt:lpstr>Multi-AP is potentially the most valuable next gen  feature for the support of enterprise use cases …</vt:lpstr>
      <vt:lpstr>… but Multi-AP must be flexible enough that it can operate in a way best suited to enterprise use cases (1/3)</vt:lpstr>
      <vt:lpstr>… but Multi-AP must be flexible enough that it can operate in a way best suited to enterprise use cases (2/3)</vt:lpstr>
      <vt:lpstr>… but Multi-AP must be flexible enough that it can operate in a way best suited to enterprise use cases (3/3)</vt:lpstr>
      <vt:lpstr>Macro-diversity using JR is required in the next gen of 802.11 to harden the UL, just as CoBF/JT hardens the DL</vt:lpstr>
      <vt:lpstr>PowerPoint Presentation</vt:lpstr>
      <vt:lpstr>MLO &amp; other mitigations provide new hope that clients will finally use mmWave Infrastructure is ready to adopt mmWave when next-gen clients do</vt:lpstr>
      <vt:lpstr>MCS13, mmWave &amp; Multi-AP are synergistic</vt:lpstr>
      <vt:lpstr>PowerPoint Presentation</vt:lpstr>
      <vt:lpstr>The infrastructure can support only modestly improved roaming times by using an enterprise mechanism …</vt:lpstr>
      <vt:lpstr>… and mechanisms to improve roaming based on MLO to multiple APs probably are ill advised</vt:lpstr>
      <vt:lpstr>… leaving multiple hot-standby security associations as an attractive middle ground</vt:lpstr>
      <vt:lpstr>…with use it or lose it resource reservations</vt:lpstr>
      <vt:lpstr>PowerPoint Presentation</vt:lpstr>
      <vt:lpstr>For users asking for better security, it is time to make enterprise class security available to all by making .1X support mandatory</vt:lpstr>
      <vt:lpstr>There are a few features with moderate-to-high priority for enterprise use cases</vt:lpstr>
      <vt:lpstr>There are a few features with lower priority for enterprise use cases</vt:lpstr>
      <vt:lpstr>Four features are very interesting from an enterprise perspective for the next gen and should be supported by the PAR &amp; CSD</vt:lpstr>
      <vt:lpstr>PowerPoint Presentation</vt:lpstr>
      <vt:lpstr>References</vt:lpstr>
      <vt:lpstr>[3] Enterprise Use Cases</vt:lpstr>
      <vt:lpstr>[4a] Multi-AP Must Be Optimizable for How it Should be Deployed in Enterprise Use Cases (1/2)</vt:lpstr>
      <vt:lpstr>[4b] Multi-AP Must Be Optimizable for How it Should be Deployed in Enterprise Use Cases (2/2)</vt:lpstr>
      <vt:lpstr>[4c] Channel Usage in Enterprise Use Cases</vt:lpstr>
      <vt:lpstr>[5] mmWave Range is Commensurate with MCS13 in classic 802.11</vt:lpstr>
      <vt:lpstr>[6] Multi-AP and mmWave are Sufficiently Novel that Functional Requirements and Evaluation Methodology needed</vt:lpstr>
      <vt:lpstr>[7] Para-Determinism / SLA is Hard</vt:lpstr>
      <vt:lpstr>[8] A single leader model for Multi-AP is usually insufficient: connectivity is routinely 3 hops or more On these floors, APs are routinely up to two hops from a central AP</vt:lpstr>
      <vt:lpstr>[9a] Restatement of why adding Roaming MLDs to the architecture adds extra delays</vt:lpstr>
      <vt:lpstr>[9b] … and the delays are worsened in a flattened architecture</vt:lpstr>
      <vt:lpstr>[9c] … Meanwhile, AP Add/Delete also introduces extra delays</vt:lpstr>
      <vt:lpstr>[10] Evolution of TX chain counts in an “AP box”</vt:lpstr>
      <vt:lpstr>[11] Loss of Slot Synchronization in OBSS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Perspective on Ultra-High Reliability Features for Enterprise Use Cases</dc:title>
  <dc:creator/>
  <cp:lastModifiedBy/>
  <cp:revision>6</cp:revision>
  <dcterms:created xsi:type="dcterms:W3CDTF">2011-09-19T06:02:14Z</dcterms:created>
  <dcterms:modified xsi:type="dcterms:W3CDTF">2022-09-13T07:30:28Z</dcterms:modified>
</cp:coreProperties>
</file>