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83" r:id="rId3"/>
    <p:sldId id="385" r:id="rId4"/>
    <p:sldId id="386" r:id="rId5"/>
    <p:sldId id="388" r:id="rId6"/>
    <p:sldId id="384" r:id="rId7"/>
    <p:sldId id="387" r:id="rId8"/>
    <p:sldId id="389" r:id="rId9"/>
    <p:sldId id="298" r:id="rId10"/>
    <p:sldId id="382" r:id="rId11"/>
    <p:sldId id="390" r:id="rId12"/>
    <p:sldId id="375" r:id="rId13"/>
    <p:sldId id="376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3" name="贺传峰(Chuanfeng)" initials="贺传峰(Chuanfeng)" lastIdx="1" clrIdx="2">
    <p:extLst>
      <p:ext uri="{19B8F6BF-5375-455C-9EA6-DF929625EA0E}">
        <p15:presenceInfo xmlns:p15="http://schemas.microsoft.com/office/powerpoint/2012/main" userId="S-1-5-21-1439682878-3164288827-2260694920-190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6" autoAdjust="0"/>
    <p:restoredTop sz="93826" autoAdjust="0"/>
  </p:normalViewPr>
  <p:slideViewPr>
    <p:cSldViewPr>
      <p:cViewPr varScale="1">
        <p:scale>
          <a:sx n="63" d="100"/>
          <a:sy n="63" d="100"/>
        </p:scale>
        <p:origin x="15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2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9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Further discussion on f</a:t>
            </a:r>
            <a:r>
              <a:rPr lang="en-US" dirty="0">
                <a:solidFill>
                  <a:schemeClr val="tx1"/>
                </a:solidFill>
              </a:rPr>
              <a:t>easibility of supporting AMP</a:t>
            </a:r>
            <a:r>
              <a:rPr lang="en-US" altLang="zh-CN" dirty="0">
                <a:solidFill>
                  <a:schemeClr val="tx1"/>
                </a:solidFill>
              </a:rPr>
              <a:t> IoT devices in WLAN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2022-09-08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40189"/>
              </p:ext>
            </p:extLst>
          </p:nvPr>
        </p:nvGraphicFramePr>
        <p:xfrm>
          <a:off x="847825" y="2742328"/>
          <a:ext cx="7239000" cy="3025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0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Chuanfeng</a:t>
                      </a: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Shengjiang</a:t>
                      </a:r>
                      <a:r>
                        <a:rPr lang="en-US" altLang="zh-CN" sz="1200" dirty="0"/>
                        <a:t> Cui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Weijie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xuweijie@oppo.com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Xiaoqing Tang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HuBei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University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Tangxq@Hubu.edu.cn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297283"/>
                  </a:ext>
                </a:extLst>
              </a:tr>
              <a:tr h="754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Heng Pan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err="1">
                          <a:latin typeface="+mn-lt"/>
                          <a:ea typeface="Times New Roman"/>
                          <a:cs typeface="Arial"/>
                        </a:rPr>
                        <a:t>Finsiot</a:t>
                      </a:r>
                      <a:endParaRPr lang="en-US" altLang="zh-CN" sz="12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pan.heng@finsiot.com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7881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6F206C-69CA-40A5-B724-2CA0CD8503B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8F0AE-F1F6-4187-8BEA-AAB2659B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80E30DF-2CD7-435E-9485-9E6C3308B20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Reference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152401" y="1523999"/>
            <a:ext cx="85344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J.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Im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H. -S. Kim and D. D.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Wentzloff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"A 470µW −92.5dBm OOK/FSK Receiver for IEEE 802.11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WiFi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 LP-WUR," ESSCIRC 2018 - IEEE 44th European Solid State Circuits Conference (ESSCIRC), 2018, pp. 302-305,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10.1109/ESSCIRC.2018.8494331.</a:t>
            </a:r>
            <a:endParaRPr lang="en-US" altLang="zh-CN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J.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Im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H. Kim and D. D.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Wentzloff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"A 217µW −82dBm IEEE 802.11 Wi-Fi LP-WUR using a 3rd- Harmonic Passive Mixer," 2018 IEEE Radio Frequency Integrated Circuits Symposium (RFIC), 2018, pp. 172-175,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10.1109/RFIC.2018.8428988.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R. Liu et al., "An 802.11ba-Based Wake-Up Radio Receiver With Wi-Fi Transceiver Integration," in IEEE Journal of Solid-State Circuits, vol. 55, no. 5, pp. 1151-1164, July 2020,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10.1109/JSSC.2019.2957651.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J.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Kimionis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A. Georgiadis,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Sangkil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 Kim, A.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Collado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K.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Niotaki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 and M. M.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Tentzeris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"An enhanced-range RFID tag using an ambient energy powered reflection amplifier," 2014 IEEE MTT-S International Microwave Symposium (IMS2014), 2014, pp. 1-4,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10.1109/MWSYM.2014.6848653.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pt-BR" altLang="zh-CN" dirty="0">
                <a:latin typeface="+mn-lt"/>
                <a:cs typeface="Times New Roman" panose="02020603050405020304" pitchFamily="18" charset="0"/>
              </a:rPr>
              <a:t>D Matos, R Correia,NB Carvalho, 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”Dual-Band FET-Based Reflection Amplifier for Backscatter Modulator Performance Enhancement”</a:t>
            </a:r>
            <a:r>
              <a:rPr lang="pt-BR" altLang="zh-CN" dirty="0">
                <a:latin typeface="+mn-lt"/>
                <a:cs typeface="Times New Roman" panose="02020603050405020304" pitchFamily="18" charset="0"/>
              </a:rPr>
              <a:t>  URSI Radio Science Letters, 2021 </a:t>
            </a:r>
            <a:endParaRPr lang="en-US" altLang="zh-CN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K. Tang et al., "A 75.3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pJ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/b Ultra-Low Power MEMS-Based FSK Transmitter in ISM-915 MHz Band for Pico-IoT Applications," 2021 IEEE International Symposium on Circuits and Systems (ISCAS), 2021, pp. 1-4,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10.1109/ISCAS51556.2021.9401715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M. S. Jahan, J. Langford and J. Holleman, "A low-power FSK/OOK transmitter for 915 MHz ISM band," 2015 IEEE Radio Frequency Integrated Circuits Symposium (RFIC), 2015, pp. 163-166,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10.1109/RFIC.2015.7337730.</a:t>
            </a:r>
            <a:endParaRPr lang="en-US" altLang="zh-CN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J. Bae and H.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Yoo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, "A low energy injection-locked FSK transceiver with frequency-to-amplitude conversion for body sensor applications," 2010 Symposium on VLSI Circuits, 2010, pp. 133-134, </a:t>
            </a:r>
            <a:r>
              <a:rPr lang="en-US" altLang="zh-CN" dirty="0" err="1">
                <a:effectLst/>
                <a:latin typeface="+mn-lt"/>
                <a:cs typeface="Times New Roman" panose="02020603050405020304" pitchFamily="18" charset="0"/>
              </a:rPr>
              <a:t>doi</a:t>
            </a:r>
            <a:r>
              <a:rPr lang="en-US" altLang="zh-CN" dirty="0">
                <a:effectLst/>
                <a:latin typeface="+mn-lt"/>
                <a:cs typeface="Times New Roman" panose="02020603050405020304" pitchFamily="18" charset="0"/>
              </a:rPr>
              <a:t>: 10.1109/VLSIC.2010.5560325.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11-22-0962-00-0amp-potential-techniques-to-support-amp-iot-devices-in-wlan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altLang="zh-CN" b="0" i="0" dirty="0" err="1">
                <a:solidFill>
                  <a:srgbClr val="111112"/>
                </a:solidFill>
                <a:effectLst/>
                <a:latin typeface="-apple-system"/>
              </a:rPr>
              <a:t>Clerckx</a:t>
            </a:r>
            <a:r>
              <a:rPr lang="en-US" altLang="zh-CN" b="0" i="0" dirty="0">
                <a:solidFill>
                  <a:srgbClr val="111112"/>
                </a:solidFill>
                <a:effectLst/>
                <a:latin typeface="-apple-system"/>
              </a:rPr>
              <a:t> B, Huang K, Varshney L R, et al. Wireless power transfer for future networks: Signal processing, machine learning, computing, and sensing[J]. IEEE Journal of Selected Topics in Signal Processing, 2021, 15(5): 1060-1094.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11-22-0970-00-0amp-feasibility-of-supporting-amp-iot-devices-in-wlan</a:t>
            </a: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altLang="zh-CN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A6357-775F-45FA-8FCA-9A586033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8EE5297-2964-4EC4-8E35-C33F9011904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10193BD-D5AE-4305-953A-1C704857196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55392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830991"/>
            <a:ext cx="7770813" cy="457200"/>
          </a:xfrm>
        </p:spPr>
        <p:txBody>
          <a:bodyPr/>
          <a:lstStyle/>
          <a:p>
            <a:r>
              <a:rPr lang="en-GB" sz="2800" dirty="0"/>
              <a:t>Appendix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4768151-D8DD-4B59-A2C9-69992E776A9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E5D294E-3840-4E01-9D68-1DB3C5DF901F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2833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38306" cy="384288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sub 1GHz for AMP IoT  (1)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04801" y="1070088"/>
            <a:ext cx="8534399" cy="96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for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AMP-only IoT device with backscatter transmitter</a:t>
            </a: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cases are evaluated: 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case1/2 (energy harvested from radio waves) and case 3 (energy harvested from light)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ACA2567-2EBA-4E94-968F-0F33501FBD75}"/>
              </a:ext>
            </a:extLst>
          </p:cNvPr>
          <p:cNvGraphicFramePr>
            <a:graphicFrameLocks noGrp="1"/>
          </p:cNvGraphicFramePr>
          <p:nvPr/>
        </p:nvGraphicFramePr>
        <p:xfrm>
          <a:off x="418307" y="2030883"/>
          <a:ext cx="8420892" cy="4327172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4947930">
                  <a:extLst>
                    <a:ext uri="{9D8B030D-6E8A-4147-A177-3AD203B41FA5}">
                      <a16:colId xmlns:a16="http://schemas.microsoft.com/office/drawing/2014/main" val="3493242387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val="756972212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val="1106271544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val="4024214878"/>
                    </a:ext>
                  </a:extLst>
                </a:gridCol>
              </a:tblGrid>
              <a:tr h="301900">
                <a:tc>
                  <a:txBody>
                    <a:bodyPr/>
                    <a:lstStyle/>
                    <a:p>
                      <a:pPr algn="l"/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Case1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Case3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62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Frequency (MHz)</a:t>
                      </a:r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920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920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920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92126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EIRP </a:t>
                      </a:r>
                      <a:r>
                        <a:rPr lang="en-US" altLang="zh-CN" sz="1300" dirty="0">
                          <a:effectLst/>
                        </a:rPr>
                        <a:t>of AP (dBm)</a:t>
                      </a:r>
                      <a:endParaRPr lang="en-US" sz="1300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83051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Receiver sensitivity of AP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 (Note 1)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12125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Antenna gain of IoT device  (dBi)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68847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Minimum receiving power </a:t>
                      </a:r>
                      <a:r>
                        <a:rPr lang="en-US" sz="1300" dirty="0">
                          <a:effectLst/>
                        </a:rPr>
                        <a:t>for IoT device 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-20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(Note 2)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-30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(Note 3)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-45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(Note 4)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9682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Maximum communication distance </a:t>
                      </a:r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from AP to IoT device 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10.33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32.67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183.71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97020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Backscattering loss at IoT device  (dB)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385725"/>
                  </a:ext>
                </a:extLst>
              </a:tr>
              <a:tr h="142357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Low Noise Amplifier factor (dB)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en-US" sz="1300" dirty="0">
                          <a:effectLst/>
                        </a:rPr>
                        <a:t> (Note 3)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54628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effectLst/>
                        </a:rPr>
                        <a:t>Maximum communication distance </a:t>
                      </a:r>
                      <a:r>
                        <a:rPr lang="en-US" altLang="zh-CN" sz="1300" dirty="0">
                          <a:solidFill>
                            <a:srgbClr val="0000FF"/>
                          </a:solidFill>
                          <a:effectLst/>
                        </a:rPr>
                        <a:t>from IoT device  to AP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103.31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32.67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183.71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0938"/>
                  </a:ext>
                </a:extLst>
              </a:tr>
              <a:tr h="104330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  <a:effectLst/>
                        </a:rPr>
                        <a:t>*Notes: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Reuse </a:t>
                      </a:r>
                      <a:r>
                        <a:rPr lang="en-US" altLang="zh-CN" sz="1400" dirty="0">
                          <a:effectLst/>
                        </a:rPr>
                        <a:t>the receiver sensitivity of 802.11 ah AP </a:t>
                      </a:r>
                      <a:endParaRPr lang="en-US" altLang="zh-C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The minimum required signal power for an IoT device  is </a:t>
                      </a:r>
                      <a:r>
                        <a:rPr lang="en-US" altLang="zh-CN" sz="1400" dirty="0">
                          <a:solidFill>
                            <a:srgbClr val="0000FF"/>
                          </a:solidFill>
                          <a:effectLst/>
                        </a:rPr>
                        <a:t>-20dBm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 when the IoT device  can’t store power itself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It can be </a:t>
                      </a: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-30dBm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 IoT device  has the capability of power storage.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 dBm is assumed as the sensitivity of ultra-low power receiver [1][2][3].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LNA with 30 dBm gain is assumed to boost the backscattering signal, it can have ultra-low power consumption [4][5].  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63937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CF0B6230-DCA9-44B1-8AB1-F5436AE34B0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E36D0B-59AA-4578-8A12-EABA52058FC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59520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57200" y="1386682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for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AMP-only IoT device with active transmitter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ACA2567-2EBA-4E94-968F-0F33501FBD75}"/>
              </a:ext>
            </a:extLst>
          </p:cNvPr>
          <p:cNvGraphicFramePr>
            <a:graphicFrameLocks noGrp="1"/>
          </p:cNvGraphicFramePr>
          <p:nvPr/>
        </p:nvGraphicFramePr>
        <p:xfrm>
          <a:off x="970248" y="1875002"/>
          <a:ext cx="7259352" cy="310273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5597190">
                  <a:extLst>
                    <a:ext uri="{9D8B030D-6E8A-4147-A177-3AD203B41FA5}">
                      <a16:colId xmlns:a16="http://schemas.microsoft.com/office/drawing/2014/main" val="3493242387"/>
                    </a:ext>
                  </a:extLst>
                </a:gridCol>
                <a:gridCol w="1662162">
                  <a:extLst>
                    <a:ext uri="{9D8B030D-6E8A-4147-A177-3AD203B41FA5}">
                      <a16:colId xmlns:a16="http://schemas.microsoft.com/office/drawing/2014/main" val="4024214878"/>
                    </a:ext>
                  </a:extLst>
                </a:gridCol>
              </a:tblGrid>
              <a:tr h="327895">
                <a:tc>
                  <a:txBody>
                    <a:bodyPr/>
                    <a:lstStyle/>
                    <a:p>
                      <a:pPr algn="l"/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Case4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62"/>
                  </a:ext>
                </a:extLst>
              </a:tr>
              <a:tr h="327895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Frequency (MHz)</a:t>
                      </a:r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920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921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EIRP </a:t>
                      </a:r>
                      <a:r>
                        <a:rPr lang="en-US" altLang="zh-CN" sz="1300" dirty="0">
                          <a:effectLst/>
                        </a:rPr>
                        <a:t>of AP (dBm)</a:t>
                      </a:r>
                      <a:endParaRPr lang="en-US" sz="1300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830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Receiver sensitivity of AP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121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Antenna gain of IoT device  (dBi)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68847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0" dirty="0">
                          <a:solidFill>
                            <a:schemeClr val="tx2"/>
                          </a:solidFill>
                          <a:effectLst/>
                        </a:rPr>
                        <a:t>Minimum receiving power </a:t>
                      </a:r>
                      <a:r>
                        <a:rPr lang="en-US" altLang="zh-CN" sz="1300" dirty="0">
                          <a:effectLst/>
                        </a:rPr>
                        <a:t>for IoT device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-45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9682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Maximum communication distance </a:t>
                      </a:r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from AP to IoT device 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183.71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97020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Maximum transmission power of IoT device  </a:t>
                      </a:r>
                      <a:r>
                        <a:rPr lang="en-US" sz="1300" dirty="0">
                          <a:effectLst/>
                        </a:rPr>
                        <a:t>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-15(Note 1)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93454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effectLst/>
                        </a:rPr>
                        <a:t>Maximum communication distance </a:t>
                      </a:r>
                      <a:r>
                        <a:rPr lang="en-US" altLang="zh-CN" sz="1300" dirty="0">
                          <a:solidFill>
                            <a:srgbClr val="0000FF"/>
                          </a:solidFill>
                          <a:effectLst/>
                        </a:rPr>
                        <a:t>from IoT device  to AP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259.49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0938"/>
                  </a:ext>
                </a:extLst>
              </a:tr>
              <a:tr h="243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  <a:effectLst/>
                        </a:rPr>
                        <a:t>*Notes: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  <a:effectLst/>
                        </a:rPr>
                        <a:t>Ultra-low power active transmitter is </a:t>
                      </a:r>
                      <a:r>
                        <a:rPr lang="en-US" altLang="zh-CN" sz="1300" dirty="0">
                          <a:solidFill>
                            <a:schemeClr val="tx2"/>
                          </a:solidFill>
                          <a:effectLst/>
                        </a:rPr>
                        <a:t>assumed[6][7][8]. 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63937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A5966A-FBFD-49A1-A10C-032635BC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6FB327E-5C3E-4AA0-AAA5-9230FF49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98E0B18-DF00-443D-BD8B-349EA492B28D}"/>
              </a:ext>
            </a:extLst>
          </p:cNvPr>
          <p:cNvSpPr txBox="1">
            <a:spLocks/>
          </p:cNvSpPr>
          <p:nvPr/>
        </p:nvSpPr>
        <p:spPr bwMode="auto">
          <a:xfrm>
            <a:off x="563471" y="824044"/>
            <a:ext cx="8038306" cy="3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kern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sub 1GHz for AMP IoT  (1) </a:t>
            </a:r>
            <a:endParaRPr lang="en-GB" kern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BD2CD129-416B-4297-9BEF-90FBE05F821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8D255B-0EE1-43F1-91A9-79ECC6633EE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1882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2.4GHz for AMP IoT device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for backscattering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presentation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AF169E9-D278-4DB1-BF1C-11255F225A2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45DDD4-2048-4504-A524-3615FAFF3EA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8038306" cy="384288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2.4GHz for AMP IoT device (1)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04801" y="1070088"/>
            <a:ext cx="8534399" cy="10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for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AMP-only IoT device with backscatter transmitter.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cases are evaluated: </a:t>
            </a:r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case1/2 (energy harvested from radio waves) and case 3 (energy harvested from light)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Please note that the link budget for sub 1GHz has already been analyzed in [11], please see appendix for details.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ACA2567-2EBA-4E94-968F-0F33501FB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50438"/>
              </p:ext>
            </p:extLst>
          </p:nvPr>
        </p:nvGraphicFramePr>
        <p:xfrm>
          <a:off x="418307" y="2149828"/>
          <a:ext cx="8420892" cy="4327172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4947930">
                  <a:extLst>
                    <a:ext uri="{9D8B030D-6E8A-4147-A177-3AD203B41FA5}">
                      <a16:colId xmlns:a16="http://schemas.microsoft.com/office/drawing/2014/main" val="3493242387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val="756972212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val="1106271544"/>
                    </a:ext>
                  </a:extLst>
                </a:gridCol>
                <a:gridCol w="1157654">
                  <a:extLst>
                    <a:ext uri="{9D8B030D-6E8A-4147-A177-3AD203B41FA5}">
                      <a16:colId xmlns:a16="http://schemas.microsoft.com/office/drawing/2014/main" val="4024214878"/>
                    </a:ext>
                  </a:extLst>
                </a:gridCol>
              </a:tblGrid>
              <a:tr h="301900">
                <a:tc>
                  <a:txBody>
                    <a:bodyPr/>
                    <a:lstStyle/>
                    <a:p>
                      <a:pPr algn="l"/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Case1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Case3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62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Frequency (GHz)</a:t>
                      </a:r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2.4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2.4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2.4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92126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EIRP </a:t>
                      </a:r>
                      <a:r>
                        <a:rPr lang="en-US" altLang="zh-CN" sz="1300" dirty="0">
                          <a:effectLst/>
                        </a:rPr>
                        <a:t>of AP (dBm)</a:t>
                      </a:r>
                      <a:endParaRPr lang="en-US" sz="1300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83051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Receiver sensitivity of AP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 (Note 1)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12125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Antenna gain of IoT device  (dBi)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68847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Minimum receiving power </a:t>
                      </a:r>
                      <a:r>
                        <a:rPr lang="en-US" sz="1300" dirty="0">
                          <a:effectLst/>
                        </a:rPr>
                        <a:t>for IoT device 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-20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(Note 2)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-30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(Note 2)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-45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(Note 3)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9682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Maximum communication distance </a:t>
                      </a:r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from AP to IoT device 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8.87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49.85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97020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Backscattering loss at IoT device  (dB)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385725"/>
                  </a:ext>
                </a:extLst>
              </a:tr>
              <a:tr h="142357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Low Noise Amplifier factor (dB)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en-US" sz="1300" dirty="0">
                          <a:effectLst/>
                        </a:rPr>
                        <a:t> (Note4)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54628"/>
                  </a:ext>
                </a:extLst>
              </a:tr>
              <a:tr h="245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effectLst/>
                        </a:rPr>
                        <a:t>Maximum communication distance </a:t>
                      </a:r>
                      <a:r>
                        <a:rPr lang="en-US" altLang="zh-CN" sz="1300" dirty="0">
                          <a:solidFill>
                            <a:srgbClr val="0000FF"/>
                          </a:solidFill>
                          <a:effectLst/>
                        </a:rPr>
                        <a:t>from IoT device  to AP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39.60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12.52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70.42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0938"/>
                  </a:ext>
                </a:extLst>
              </a:tr>
              <a:tr h="104330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  <a:effectLst/>
                        </a:rPr>
                        <a:t>*Notes: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Reuse </a:t>
                      </a:r>
                      <a:r>
                        <a:rPr lang="en-US" altLang="zh-CN" sz="1400" dirty="0">
                          <a:effectLst/>
                        </a:rPr>
                        <a:t>the receiver sensitivity of 802.11 ah AP </a:t>
                      </a:r>
                      <a:endParaRPr lang="en-US" altLang="zh-C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The minimum required signal power for an IoT device  is </a:t>
                      </a:r>
                      <a:r>
                        <a:rPr lang="en-US" altLang="zh-CN" sz="1400" dirty="0">
                          <a:solidFill>
                            <a:srgbClr val="0000FF"/>
                          </a:solidFill>
                          <a:effectLst/>
                        </a:rPr>
                        <a:t>-20dBm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</a:rPr>
                        <a:t> when the IoT device  can’t store power itself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It can be </a:t>
                      </a: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-30dBm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 IoT device  has the capability of power storage.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 dBm is assumed as the sensitivity of ultra-low power receiver [1][2][3].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LNA with 30 dBm gain is assumed to boost the backscattering signal, it can have ultra-low power consumption [4][5].  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639377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8DB99BB-A5D8-488B-895A-9F0897498DA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0DEF58-081E-48BF-9928-FB59844FAC5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81098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4447" y="743825"/>
            <a:ext cx="7999413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2.4GHz for AMP IoT device (2)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57200" y="1386682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for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AMP-only IoT device with active transmitter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ACA2567-2EBA-4E94-968F-0F33501FB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16725"/>
              </p:ext>
            </p:extLst>
          </p:nvPr>
        </p:nvGraphicFramePr>
        <p:xfrm>
          <a:off x="970248" y="1875002"/>
          <a:ext cx="7259352" cy="310273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5597190">
                  <a:extLst>
                    <a:ext uri="{9D8B030D-6E8A-4147-A177-3AD203B41FA5}">
                      <a16:colId xmlns:a16="http://schemas.microsoft.com/office/drawing/2014/main" val="3493242387"/>
                    </a:ext>
                  </a:extLst>
                </a:gridCol>
                <a:gridCol w="1662162">
                  <a:extLst>
                    <a:ext uri="{9D8B030D-6E8A-4147-A177-3AD203B41FA5}">
                      <a16:colId xmlns:a16="http://schemas.microsoft.com/office/drawing/2014/main" val="4024214878"/>
                    </a:ext>
                  </a:extLst>
                </a:gridCol>
              </a:tblGrid>
              <a:tr h="327895">
                <a:tc>
                  <a:txBody>
                    <a:bodyPr/>
                    <a:lstStyle/>
                    <a:p>
                      <a:pPr algn="l"/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Case4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62"/>
                  </a:ext>
                </a:extLst>
              </a:tr>
              <a:tr h="327895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Frequency (GHz)</a:t>
                      </a:r>
                      <a:endParaRPr lang="en-US" sz="1300" b="1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2.4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921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EIRP </a:t>
                      </a:r>
                      <a:r>
                        <a:rPr lang="en-US" altLang="zh-CN" sz="1300" dirty="0">
                          <a:effectLst/>
                        </a:rPr>
                        <a:t>of AP (dBm)</a:t>
                      </a:r>
                      <a:endParaRPr lang="en-US" sz="1300" dirty="0"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830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Receiver sensitivity of AP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-95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121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Antenna gain of IoT device  (dBi)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68847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0" dirty="0">
                          <a:solidFill>
                            <a:schemeClr val="tx2"/>
                          </a:solidFill>
                          <a:effectLst/>
                        </a:rPr>
                        <a:t>Minimum receiving power </a:t>
                      </a:r>
                      <a:r>
                        <a:rPr lang="en-US" altLang="zh-CN" sz="1300" dirty="0">
                          <a:effectLst/>
                        </a:rPr>
                        <a:t>for IoT device 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-45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69682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Maximum communication distance </a:t>
                      </a:r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from AP to IoT device 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49.85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97020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Maximum transmission power of IoT device  </a:t>
                      </a:r>
                      <a:r>
                        <a:rPr lang="en-US" sz="1300" dirty="0">
                          <a:effectLst/>
                        </a:rPr>
                        <a:t>(dBm)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-15(Note 1)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93454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effectLst/>
                        </a:rPr>
                        <a:t>Maximum communication distance </a:t>
                      </a:r>
                      <a:r>
                        <a:rPr lang="en-US" altLang="zh-CN" sz="1300" dirty="0">
                          <a:solidFill>
                            <a:srgbClr val="0000FF"/>
                          </a:solidFill>
                          <a:effectLst/>
                        </a:rPr>
                        <a:t>from IoT device  to AP (m)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FF"/>
                          </a:solidFill>
                          <a:effectLst/>
                        </a:rPr>
                        <a:t>99.47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0938"/>
                  </a:ext>
                </a:extLst>
              </a:tr>
              <a:tr h="243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  <a:effectLst/>
                        </a:rPr>
                        <a:t>*Notes: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zh-CN" sz="1300" dirty="0">
                          <a:solidFill>
                            <a:schemeClr val="tx1"/>
                          </a:solidFill>
                          <a:effectLst/>
                        </a:rPr>
                        <a:t>Ultra-low power active transmitter is </a:t>
                      </a:r>
                      <a:r>
                        <a:rPr lang="en-US" altLang="zh-CN" sz="1300" dirty="0">
                          <a:solidFill>
                            <a:schemeClr val="tx2"/>
                          </a:solidFill>
                          <a:effectLst/>
                        </a:rPr>
                        <a:t>assumed[6][7][8]. </a:t>
                      </a: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4382" marR="34382" marT="34382" marB="34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63937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A5966A-FBFD-49A1-A10C-032635BC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0FD9128-E229-4AF9-91C0-E19354CE6DC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4152CB1-FE01-447D-B5F6-81F7796307B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39066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4447" y="743825"/>
            <a:ext cx="7999413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2.4GHz for AMP IoT device (3)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57200" y="1386682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RF power harvesting,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AMP-only IoT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is limited ( i.e., restricted by the DL distance of RF power transfer in case 1/2 ) if the device has no power storage.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it still can achieve a medium coverage (e.g., up to 50 meters) if other power source(e.g., solar, heat etc.) can be utilized for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AMP-only IoT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and/or if the device has an active transmitter.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0B70F-879D-40AB-9773-704457BA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15C1B-F605-4203-A010-97864B3C2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A5966A-FBFD-49A1-A10C-032635BC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7E4D112-17F5-4FE5-9998-1E8894C37EB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1383E7D-5196-4C5E-B4BD-C7C5C5BEAFD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45240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45FEF35-E196-45FA-9487-02EF21AE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64" y="4675421"/>
            <a:ext cx="5758848" cy="19825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for backscattering (1)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59980" y="1119593"/>
            <a:ext cx="8342060" cy="46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 would be a promising technique to achieve ultra-low power consumption and ultra-low complexity[9]. In typical system using backscattering, Continuous Wave, e.g., sine wave,  is used as the carrier for backscattering.</a:t>
            </a: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AMP IoT, the carrier signal can be provided by a AP.  If backscattering is introduced in WLAN, the following needs to be considered: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carrier shall be able to provide sufficient RF power to drive the IoT devices</a:t>
            </a:r>
          </a:p>
          <a:p>
            <a:pPr marL="1200150" lvl="3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power, the longer the communication distance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PSD restricted by regulation, e.g. 10 dBm/MHz or 17dBm(with high gain antenna in CN) at 2.4GHz.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transmission power of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devices, e.g. 20dBm or 27dBm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compatibility shall be maintaining as much as possible considering the impact of specification and implementation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5C4C137-97BA-4D02-8F4D-7F9A83D4649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BE7FA8-31F3-4358-8A4A-6C92421A4BE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87206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for backscattering (2)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24420" y="1342879"/>
            <a:ext cx="8342060" cy="46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two potential carrier signals for AMP IoT devices.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carrier with narrower bandwidth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carrier spanning a wider bandwidth</a:t>
            </a: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that signal 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carrier spanning a wider bandwidth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more appropriate to serve as the carrier signal for backscattering. 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high RF power with wider transmission bandwidth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reuse legacy wider bandwidth transmitter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RF energy transfer (i.e., the diversity gain) and energy harvesting efficiency[10].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Figure 1 Signal carrier spanning a wider bandwidth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999991-34E9-4C05-BB6C-26DD4030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DE3037D-4CEE-4E61-94A2-C7B2B44DA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38873"/>
              </p:ext>
            </p:extLst>
          </p:nvPr>
        </p:nvGraphicFramePr>
        <p:xfrm>
          <a:off x="639340" y="4219722"/>
          <a:ext cx="7411295" cy="174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4" imgW="10649258" imgH="2508522" progId="Visio.Drawing.15">
                  <p:embed/>
                </p:oleObj>
              </mc:Choice>
              <mc:Fallback>
                <p:oleObj name="Visio" r:id="rId4" imgW="10649258" imgH="250852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40" y="4219722"/>
                        <a:ext cx="7411295" cy="1741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43A509D3-D2BC-40F2-A15E-BF03D4B238A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4731D2-40FF-4A7A-8CB4-89DD68D414D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90462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sz="2800" dirty="0"/>
              <a:t>AMP IoT Prototype Presentation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00970" y="1222377"/>
            <a:ext cx="8342060" cy="50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verify the feasibility of AMP IoT, several prototypes are collected to show the potential communication techniques, the applicable ambient powers and the achieved performance.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RF power and backscattering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(Figure 2)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thermal energy (Figure 3)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using induced current (Figure 4)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Figure 3                                       Figure 4</a:t>
            </a: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details of the prototype will be present in next meeting.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F5173D-35EE-4E39-8FA8-CF09E521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18" y="1927504"/>
            <a:ext cx="3309321" cy="2247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BCEF57-DB1E-4787-9B27-1CC2546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402" y="4254762"/>
            <a:ext cx="2558006" cy="1532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0CBF1-AA6D-4A32-B6E0-E8EFA2B8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51" y="3582986"/>
            <a:ext cx="2927933" cy="2063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5B9A1DE-5C19-45A4-BDB3-A1414024E03E}"/>
              </a:ext>
            </a:extLst>
          </p:cNvPr>
          <p:cNvSpPr txBox="1"/>
          <p:nvPr/>
        </p:nvSpPr>
        <p:spPr>
          <a:xfrm>
            <a:off x="6400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        Figure 2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19DAEF-334A-4187-92DD-0CC2133EE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019" y="4193032"/>
            <a:ext cx="2321465" cy="1432046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FC0149AA-7F7B-4A68-B803-70A188B9838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4025A1B-B235-44A9-A8E2-E7D82B62513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81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524000"/>
            <a:ext cx="8001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discusses the feasibility of supporting AMP IoT devices in WLAN, focusing on the following aspects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budget at 2.4GHz for AMP IoT device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for backscattering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presentation </a:t>
            </a:r>
          </a:p>
          <a:p>
            <a:pPr marL="630238" lvl="1" indent="-342900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A6357-775F-45FA-8FCA-9A586033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0B6005E-F470-4372-A939-A7C517B4A2E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1561r0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0606C3B-C44E-4DB0-9A39-21B6DA7A8514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515584269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83114</TotalTime>
  <Words>2086</Words>
  <Application>Microsoft Office PowerPoint</Application>
  <PresentationFormat>全屏显示(4:3)</PresentationFormat>
  <Paragraphs>354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-apple-system</vt:lpstr>
      <vt:lpstr>等线</vt:lpstr>
      <vt:lpstr>Arial</vt:lpstr>
      <vt:lpstr>Times New Roman</vt:lpstr>
      <vt:lpstr>Wingdings</vt:lpstr>
      <vt:lpstr>ACcord Submission Template</vt:lpstr>
      <vt:lpstr>Visio</vt:lpstr>
      <vt:lpstr>Further discussion on feasibility of supporting AMP IoT devices in WLAN</vt:lpstr>
      <vt:lpstr>Outline</vt:lpstr>
      <vt:lpstr>Link budget at 2.4GHz for AMP IoT device (1) </vt:lpstr>
      <vt:lpstr>Link budget at 2.4GHz for AMP IoT device (2) </vt:lpstr>
      <vt:lpstr>Link budget at 2.4GHz for AMP IoT device (3) </vt:lpstr>
      <vt:lpstr>Carrier for backscattering (1)</vt:lpstr>
      <vt:lpstr>Carrier for backscattering (2)</vt:lpstr>
      <vt:lpstr>AMP IoT Prototype Presentation </vt:lpstr>
      <vt:lpstr>Summary</vt:lpstr>
      <vt:lpstr>Reference</vt:lpstr>
      <vt:lpstr>Appendix</vt:lpstr>
      <vt:lpstr>Link budget at sub 1GHz for AMP IoT  (1) </vt:lpstr>
      <vt:lpstr>PowerPoint 演示文稿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OPPO</cp:lastModifiedBy>
  <cp:revision>1529</cp:revision>
  <cp:lastPrinted>1998-02-10T13:28:06Z</cp:lastPrinted>
  <dcterms:created xsi:type="dcterms:W3CDTF">2009-12-02T19:05:24Z</dcterms:created>
  <dcterms:modified xsi:type="dcterms:W3CDTF">2022-09-10T06:57:09Z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