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9" r:id="rId2"/>
    <p:sldId id="283" r:id="rId3"/>
    <p:sldId id="395" r:id="rId4"/>
    <p:sldId id="396" r:id="rId5"/>
    <p:sldId id="387" r:id="rId6"/>
    <p:sldId id="388" r:id="rId7"/>
    <p:sldId id="397" r:id="rId8"/>
    <p:sldId id="392" r:id="rId9"/>
    <p:sldId id="393" r:id="rId10"/>
    <p:sldId id="394" r:id="rId11"/>
    <p:sldId id="373" r:id="rId12"/>
    <p:sldId id="398" r:id="rId13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iou, Laurent" initials="CL" lastIdx="1" clrIdx="0">
    <p:extLst>
      <p:ext uri="{19B8F6BF-5375-455C-9EA6-DF929625EA0E}">
        <p15:presenceInfo xmlns:p15="http://schemas.microsoft.com/office/powerpoint/2012/main" userId="S-1-5-21-725345543-602162358-527237240-2944557" providerId="AD"/>
      </p:ext>
    </p:extLst>
  </p:cmAuthor>
  <p:cmAuthor id="2" name="Hanxiao (Tony, CT Lab)" initials="H(CL" lastIdx="3" clrIdx="1">
    <p:extLst>
      <p:ext uri="{19B8F6BF-5375-455C-9EA6-DF929625EA0E}">
        <p15:presenceInfo xmlns:p15="http://schemas.microsoft.com/office/powerpoint/2012/main" userId="S-1-5-21-147214757-305610072-1517763936-29765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E171933-4619-4E11-9A3F-F7608DF75F80}" styleName="中度样式 1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0" autoAdjust="0"/>
    <p:restoredTop sz="81910" autoAdjust="0"/>
  </p:normalViewPr>
  <p:slideViewPr>
    <p:cSldViewPr>
      <p:cViewPr>
        <p:scale>
          <a:sx n="75" d="100"/>
          <a:sy n="75" d="100"/>
        </p:scale>
        <p:origin x="1180" y="-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3F99EF29-387F-42BB-8A81-132E16DF84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 dirty="0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3798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 smtClean="0"/>
            </a:lvl5pPr>
          </a:lstStyle>
          <a:p>
            <a:pPr lvl="4"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870C1BA4-1CEE-4CD8-8532-343A8D2B31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09202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 Title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dirty="0"/>
              <a:t>John Doe, Some Company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Page </a:t>
            </a:r>
            <a:fld id="{9A6FF2A5-3843-4034-80EC-B86A7C49C53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961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9753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370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479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201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564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931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55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77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这个表格可以替代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781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577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添加几种储能介绍以及比较</a:t>
            </a:r>
            <a:endParaRPr lang="en-US" altLang="zh-CN" dirty="0"/>
          </a:p>
          <a:p>
            <a:r>
              <a:rPr lang="zh-CN" altLang="en-US" dirty="0"/>
              <a:t>计算可用的通信时长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264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3099D1E7-2CFE-4362-BB72-AF97192842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US" dirty="0" err="1"/>
              <a:t>Zhisong</a:t>
            </a:r>
            <a:r>
              <a:rPr lang="en-US" dirty="0"/>
              <a:t> </a:t>
            </a:r>
            <a:r>
              <a:rPr lang="en-US" dirty="0" err="1"/>
              <a:t>Zuo</a:t>
            </a:r>
            <a:r>
              <a:rPr lang="en-US" dirty="0"/>
              <a:t>(OPPO)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GB"/>
              <a:t>OPPO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mtClean="0"/>
            </a:lvl1pPr>
          </a:lstStyle>
          <a:p>
            <a:pPr>
              <a:defRPr/>
            </a:pPr>
            <a:r>
              <a:rPr lang="en-US" dirty="0"/>
              <a:t>Slide </a:t>
            </a:r>
            <a:fld id="{1020D93E-1000-485A-B4A0-9946B8CFFE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19257"/>
            <a:ext cx="8915400" cy="870323"/>
          </a:xfrm>
          <a:noFill/>
        </p:spPr>
        <p:txBody>
          <a:bodyPr/>
          <a:lstStyle/>
          <a:p>
            <a:r>
              <a:rPr lang="en-US" altLang="zh-CN" dirty="0"/>
              <a:t>Ambient powers and energy storage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7173" name="Rectangle 6"/>
          <p:cNvSpPr>
            <a:spLocks noGrp="1" noChangeArrowheads="1"/>
          </p:cNvSpPr>
          <p:nvPr>
            <p:ph idx="1"/>
          </p:nvPr>
        </p:nvSpPr>
        <p:spPr>
          <a:xfrm>
            <a:off x="723900" y="1600200"/>
            <a:ext cx="7772400" cy="44958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1800" dirty="0"/>
              <a:t>Date:</a:t>
            </a:r>
            <a:r>
              <a:rPr lang="en-US" sz="1800" b="0" dirty="0"/>
              <a:t> 2022-09-09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38200" y="2162576"/>
            <a:ext cx="1368339" cy="25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789194"/>
              </p:ext>
            </p:extLst>
          </p:nvPr>
        </p:nvGraphicFramePr>
        <p:xfrm>
          <a:off x="838200" y="2667000"/>
          <a:ext cx="7239000" cy="22036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545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/>
                        <a:t>Shengjiang</a:t>
                      </a:r>
                      <a:r>
                        <a:rPr lang="en-US" altLang="zh-CN" sz="1200" dirty="0"/>
                        <a:t> Cui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OPPO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>
                          <a:latin typeface="+mn-lt"/>
                          <a:ea typeface="Times New Roman"/>
                          <a:cs typeface="Arial"/>
                        </a:rPr>
                        <a:t>Rongyi</a:t>
                      </a:r>
                      <a:r>
                        <a:rPr lang="en-US" altLang="zh-CN" sz="1200" dirty="0">
                          <a:latin typeface="+mn-lt"/>
                          <a:ea typeface="Times New Roman"/>
                          <a:cs typeface="Arial"/>
                        </a:rPr>
                        <a:t> Hu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>
                          <a:latin typeface="+mn-lt"/>
                          <a:ea typeface="Times New Roman"/>
                          <a:cs typeface="Arial"/>
                        </a:rPr>
                        <a:t>Weijie</a:t>
                      </a:r>
                      <a:r>
                        <a:rPr lang="en-US" altLang="zh-CN" sz="1200" dirty="0">
                          <a:latin typeface="+mn-lt"/>
                          <a:ea typeface="Times New Roman"/>
                          <a:cs typeface="Arial"/>
                        </a:rPr>
                        <a:t> Xu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+mn-lt"/>
                          <a:ea typeface="Times New Roman"/>
                          <a:cs typeface="Arial"/>
                        </a:rPr>
                        <a:t>xuweijie@oppo.com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i="0" kern="1200" dirty="0" err="1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Chuanfeng</a:t>
                      </a:r>
                      <a:r>
                        <a:rPr lang="en-US" altLang="zh-CN" sz="1200" i="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 He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i="0" dirty="0" err="1">
                          <a:latin typeface="+mn-lt"/>
                          <a:ea typeface="Times New Roman"/>
                          <a:cs typeface="Arial"/>
                        </a:rPr>
                        <a:t>Zhisong</a:t>
                      </a:r>
                      <a:r>
                        <a:rPr lang="en-US" altLang="zh-CN" sz="1200" i="0" dirty="0"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altLang="zh-CN" sz="1200" i="0" dirty="0" err="1">
                          <a:latin typeface="+mn-lt"/>
                          <a:ea typeface="Times New Roman"/>
                          <a:cs typeface="Arial"/>
                        </a:rPr>
                        <a:t>Zuo</a:t>
                      </a:r>
                      <a:endParaRPr lang="en-US" altLang="zh-CN" sz="1200" i="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zuozhisong@oppo.com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Y</a:t>
                      </a:r>
                      <a:r>
                        <a:rPr lang="en-US" altLang="zh-CN" sz="1200" dirty="0">
                          <a:latin typeface="Times New Roman"/>
                          <a:ea typeface="Times New Roman"/>
                          <a:cs typeface="Arial"/>
                        </a:rPr>
                        <a:t>inan Qi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i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Zhi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Zhang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31881-3FE1-4578-8B6F-9E07835D61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39B6EC18-13D5-46D0-BAAF-FDA751E81CB0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1560r0</a:t>
            </a:r>
            <a:endParaRPr lang="en-SG" sz="1800" dirty="0">
              <a:latin typeface="+mn-lt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F094C01-D433-44AE-9569-F076F6D94753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September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48C82D82-D99A-4AA0-A262-66D7EC05B9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5791199" y="6475413"/>
            <a:ext cx="2752661" cy="184666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Zhisong</a:t>
            </a:r>
            <a:r>
              <a:rPr lang="en-US" dirty="0"/>
              <a:t> </a:t>
            </a:r>
            <a:r>
              <a:rPr lang="en-US" dirty="0" err="1"/>
              <a:t>Zuo</a:t>
            </a:r>
            <a:r>
              <a:rPr lang="en-US" dirty="0"/>
              <a:t>(OPPO)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6F71F1-5F38-4351-A8B9-A6A3769F57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81B95E4-45B4-4A28-B62A-B8B2FDF14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1" y="1222377"/>
            <a:ext cx="7543799" cy="428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lvl="1" indent="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2" indent="-285750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p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contribution, we discuss the following on ambient power:</a:t>
            </a:r>
          </a:p>
          <a:p>
            <a:pPr marL="1143000" lvl="3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possible ambient power sources</a:t>
            </a:r>
          </a:p>
          <a:p>
            <a:pPr marL="1143000" lvl="3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power density and its characteristics of four typical ambient power </a:t>
            </a:r>
          </a:p>
          <a:p>
            <a:pPr marL="1143000" lvl="3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example use cases for each ambient power</a:t>
            </a:r>
          </a:p>
          <a:p>
            <a:pPr marL="1143000" lvl="3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necessity of power storage</a:t>
            </a:r>
          </a:p>
          <a:p>
            <a:pPr marL="1143000" lvl="3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storage elements for AMP IoT and the corresponding characteristics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214B3DF3-1AE0-4A48-B4BE-1EB8F9344D05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1560r0</a:t>
            </a:r>
            <a:endParaRPr lang="en-SG" sz="1800" dirty="0">
              <a:latin typeface="+mn-lt"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E7E5E67-40A9-4377-97F1-0835A966350B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September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E9EB98E3-0E8E-4AF7-94F0-8A56A97A7B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5791199" y="6475413"/>
            <a:ext cx="2752661" cy="184666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Zhisong</a:t>
            </a:r>
            <a:r>
              <a:rPr lang="en-US" dirty="0"/>
              <a:t> </a:t>
            </a:r>
            <a:r>
              <a:rPr lang="en-US" dirty="0" err="1"/>
              <a:t>Zuo</a:t>
            </a:r>
            <a:r>
              <a:rPr lang="en-US" dirty="0"/>
              <a:t>(OPPO)</a:t>
            </a:r>
          </a:p>
        </p:txBody>
      </p:sp>
    </p:spTree>
    <p:extLst>
      <p:ext uri="{BB962C8B-B14F-4D97-AF65-F5344CB8AC3E}">
        <p14:creationId xmlns:p14="http://schemas.microsoft.com/office/powerpoint/2010/main" val="720931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US" sz="2800" dirty="0"/>
              <a:t>4. </a:t>
            </a:r>
            <a:r>
              <a:rPr lang="en-US" altLang="zh-CN" sz="2800" dirty="0"/>
              <a:t>Reference</a:t>
            </a:r>
            <a:endParaRPr lang="en-US" sz="2800" dirty="0"/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685800" y="1193787"/>
            <a:ext cx="8077201" cy="542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lvl="0" indent="-457200" algn="just" defTabSz="933450">
              <a:spcBef>
                <a:spcPct val="30000"/>
              </a:spcBef>
              <a:defRPr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Noghabaei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M,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 L,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Savaria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Y, et al. A high-efficiency ultra-low-power CMOS rectifier for RF energy harvesting applications[C]//2018 IEEE International Symposium on Circuits and Systems (ISCAS). IEEE, 2018: 1-4</a:t>
            </a:r>
          </a:p>
          <a:p>
            <a:pPr marL="0" lvl="0" indent="0" algn="just" defTabSz="933450">
              <a:spcBef>
                <a:spcPct val="30000"/>
              </a:spcBef>
              <a:defRPr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Wu Z, Zhao Y, Sun Y, et al. A Self-Bias Rectifier with 27.6% PCE at-30dBm for RF Energy Harvesting[C]//2021 IEEE International Symposium on Circuits and Systems (ISCAS). IEEE, 2021: 1-5.</a:t>
            </a:r>
          </a:p>
          <a:p>
            <a:pPr marL="0" indent="0" algn="just" defTabSz="933450">
              <a:spcBef>
                <a:spcPct val="30000"/>
              </a:spcBef>
              <a:defRPr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Valenta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R,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Durgin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 D. Harvesting wireless power: Survey of energy-harvester conversion efficiency in far-field, wireless power transfer systems[J]. IEEE Mi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crowave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Magazine, 2014, 15(4): 108-120.</a:t>
            </a:r>
          </a:p>
          <a:p>
            <a:pPr marL="0" indent="0" algn="just" defTabSz="933450">
              <a:spcBef>
                <a:spcPct val="30000"/>
              </a:spcBef>
              <a:defRPr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[4] Kim S, Vyas R,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Bito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J, et al. Ambient RF energy-harvesting technologies for self-sustainable standalone wireless sensor platforms[J]. Proceedings of the IEEE, 2014, 102(11): 1649-1666.</a:t>
            </a:r>
          </a:p>
          <a:p>
            <a:pPr marL="0" indent="0" algn="just" defTabSz="933450">
              <a:spcBef>
                <a:spcPct val="30000"/>
              </a:spcBef>
              <a:defRPr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[5] Green M, Dunlop E,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Hohl‐Ebinger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J, et al. Solar cell efficiency tables (version 57)[J]. Progress in photovoltaics: research and applications, 2021, 29(1): 3-15.</a:t>
            </a:r>
          </a:p>
          <a:p>
            <a:pPr marL="0" indent="0" algn="just" defTabSz="933450">
              <a:spcBef>
                <a:spcPct val="30000"/>
              </a:spcBef>
              <a:defRPr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[6]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Mishu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K,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Rokonuzzaman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Pasupuleti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J, et al. An adaptive TE-PV hybrid energy harvesting system for self-powered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sensor applications[J]. Sensors, 2021, 21(8): 2604.</a:t>
            </a:r>
          </a:p>
          <a:p>
            <a:pPr marL="0" indent="0" algn="just" defTabSz="933450">
              <a:spcBef>
                <a:spcPct val="30000"/>
              </a:spcBef>
              <a:defRPr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[7]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Prauzek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Konecny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Borova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M, et al. Energy harvesting sources, storage devices and system topologies for environmental wireless sensor networks: A review[J]. Sensors, 2018, 18(8): 2446.</a:t>
            </a:r>
          </a:p>
          <a:p>
            <a:pPr marL="0" indent="0" algn="just" defTabSz="933450">
              <a:spcBef>
                <a:spcPct val="30000"/>
              </a:spcBef>
              <a:defRPr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[8] Kim S, Vyas R,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Bito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J, et al. Ambient RF energy-harvesting technologies for self-sustainable standalone wireless sensor platforms[J]. Proceedings of the IEEE, 2014, 102(11): 1649-1666.</a:t>
            </a:r>
          </a:p>
          <a:p>
            <a:pPr marL="0" indent="0" algn="just" defTabSz="933450">
              <a:spcBef>
                <a:spcPct val="30000"/>
              </a:spcBef>
              <a:defRPr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[9] H. S. Kim, J. -H. Kim, and J. Kim, ‘‘A review of piezoelectric energy harvesting based on vibration,’’ Int. J. Precision Eng. Manuf., vol. 12, no. 6, pp. 1129–1141, Dec. 2011.</a:t>
            </a:r>
          </a:p>
          <a:p>
            <a:pPr marL="0" indent="0" algn="just" defTabSz="933450">
              <a:spcBef>
                <a:spcPct val="30000"/>
              </a:spcBef>
              <a:defRPr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[10] Krishnamoorthy K,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Pazhamalai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Mariappan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K, et al. Probing the energy conversion process in piezoelectric-driven electrochemical self-charging supercapacitor power cell using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piezoelectrochemical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spectroscopy[J]. Nature communications, 2020, 11(1): 1-11.</a:t>
            </a:r>
          </a:p>
          <a:p>
            <a:pPr marL="0" indent="0" algn="just" defTabSz="933450">
              <a:spcBef>
                <a:spcPct val="30000"/>
              </a:spcBef>
              <a:defRPr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[11] Hoang T, Ferin G,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Bantignies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C, et al. Aging assessment of piezoelectric energy harvester using electrical loads[C]//Journal of Physics: Conference Series. IOP Publishing, 2019, 1407(1): 012078.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62DC36-67CF-4150-8293-D63229D7BC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08C3EF8D-1AF3-4E35-9959-3F260860B5AD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1560r0</a:t>
            </a:r>
            <a:endParaRPr lang="en-SG" sz="1800" dirty="0">
              <a:latin typeface="+mn-lt"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946FBDC4-9225-452B-BC7D-58B5944792C8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September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F2B5DE5E-CF7E-4F87-A468-1B2C2DAC3D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5791199" y="6475413"/>
            <a:ext cx="2752661" cy="184666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Zhisong</a:t>
            </a:r>
            <a:r>
              <a:rPr lang="en-US" dirty="0"/>
              <a:t> </a:t>
            </a:r>
            <a:r>
              <a:rPr lang="en-US" dirty="0" err="1"/>
              <a:t>Zuo</a:t>
            </a:r>
            <a:r>
              <a:rPr lang="en-US" dirty="0"/>
              <a:t>(OPPO)</a:t>
            </a:r>
          </a:p>
        </p:txBody>
      </p:sp>
    </p:spTree>
    <p:extLst>
      <p:ext uri="{BB962C8B-B14F-4D97-AF65-F5344CB8AC3E}">
        <p14:creationId xmlns:p14="http://schemas.microsoft.com/office/powerpoint/2010/main" val="1327890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US" sz="2800" dirty="0"/>
              <a:t>4. </a:t>
            </a:r>
            <a:r>
              <a:rPr lang="en-US" altLang="zh-CN" sz="2800" dirty="0"/>
              <a:t>Reference</a:t>
            </a:r>
            <a:endParaRPr lang="en-US" sz="2800" dirty="0"/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685800" y="1152526"/>
            <a:ext cx="8077201" cy="542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algn="just" defTabSz="933450">
              <a:spcBef>
                <a:spcPct val="30000"/>
              </a:spcBef>
              <a:defRPr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[12] Williams A J,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Torquato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F, Cameron I M, et al. Survey of energy harvesting technologies for wireless sensor networks[J]. IEEE Access, 2021, 9: 77493-77510.</a:t>
            </a:r>
          </a:p>
          <a:p>
            <a:pPr marL="0" indent="0" algn="just" defTabSz="933450">
              <a:spcBef>
                <a:spcPct val="30000"/>
              </a:spcBef>
              <a:defRPr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[13]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Mishu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K,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Rokonuzzaman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Pasupuleti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J, et al. Prospective efficient ambient energy harvesting sources for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-equipped sensor applications[J]. Electronics, 2020, 9(9): 1345.</a:t>
            </a:r>
          </a:p>
          <a:p>
            <a:pPr marL="0" indent="0" algn="just" defTabSz="933450">
              <a:spcBef>
                <a:spcPct val="30000"/>
              </a:spcBef>
              <a:defRPr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[14]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Sanislav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Mois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 D,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Zeadally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S, et al. Energy harvesting techniques for internet of things (IoT)[J]. IEEE Access, 2021, 9: 39530-39549.</a:t>
            </a:r>
          </a:p>
          <a:p>
            <a:pPr marL="0" indent="0" algn="just" defTabSz="933450">
              <a:spcBef>
                <a:spcPct val="30000"/>
              </a:spcBef>
              <a:defRPr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AA6357-775F-45FA-8FCA-9A58603355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5791199" y="6475413"/>
            <a:ext cx="2752661" cy="184666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Zhisong</a:t>
            </a:r>
            <a:r>
              <a:rPr lang="en-US" dirty="0"/>
              <a:t> </a:t>
            </a:r>
            <a:r>
              <a:rPr lang="en-US" dirty="0" err="1"/>
              <a:t>Zuo</a:t>
            </a:r>
            <a:r>
              <a:rPr lang="en-US" dirty="0"/>
              <a:t>(OPPO)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62DC36-67CF-4150-8293-D63229D7BC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2A7B36FA-90C1-4D08-ACEC-5C199DA7A067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1560r0</a:t>
            </a:r>
            <a:endParaRPr lang="en-SG" sz="1800" dirty="0">
              <a:latin typeface="+mn-lt"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03A0200-7552-46AC-BD46-8915ADFC9D36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September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349824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GB" sz="2800" dirty="0"/>
              <a:t>Outline</a:t>
            </a:r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685799" y="1325057"/>
            <a:ext cx="7770813" cy="499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Ambient power and energy harvesting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storage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B470BA-8E63-4B6B-A73E-A950160D76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948986B6-26D4-4699-8C9B-AB2BD9029D24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1560r0</a:t>
            </a:r>
            <a:endParaRPr lang="en-SG" sz="1800" dirty="0">
              <a:latin typeface="+mn-lt"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70B8064E-468F-4360-BD07-8AD5A012FC48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September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A82F0921-3271-48DD-BB37-3A54A55D6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5791199" y="6475413"/>
            <a:ext cx="2752661" cy="184666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Zhisong</a:t>
            </a:r>
            <a:r>
              <a:rPr lang="en-US" dirty="0"/>
              <a:t> </a:t>
            </a:r>
            <a:r>
              <a:rPr lang="en-US" dirty="0" err="1"/>
              <a:t>Zuo</a:t>
            </a:r>
            <a:r>
              <a:rPr lang="en-US" dirty="0"/>
              <a:t>(OPPO)</a:t>
            </a:r>
          </a:p>
        </p:txBody>
      </p:sp>
    </p:spTree>
    <p:extLst>
      <p:ext uri="{BB962C8B-B14F-4D97-AF65-F5344CB8AC3E}">
        <p14:creationId xmlns:p14="http://schemas.microsoft.com/office/powerpoint/2010/main" val="3068725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A51894-4C08-4434-BEF3-0F691D144D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6452C96-5335-4C2E-98D4-0BB01354C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1" y="1219200"/>
            <a:ext cx="4524376" cy="499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RF-based energy harvesting uses the transmission of radio waves ranging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3 kHz to 300 GHz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it be accomplished using a single-stage or multistage converter. The amount of harvestable power depends on  the 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 power, antenna gain, and the distance from the RF source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Ambient RF energy has a 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relatively low energy density and t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conversion efficiency depends on the received power level, as in Table 1.</a:t>
            </a:r>
            <a:endParaRPr lang="en-US" altLang="zh-CN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main advantage of RF-based energy harvesting is its 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availability in indoor environments and controllable (e.g., can send power with a transmitter)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Potential applications include logistics/warehouse, manufacturing, smart homes, health monitoring, and environmental monitoring etc.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minimum RF power can be harvested is around -30dB. [1][2]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p"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5572E38-6408-4445-9182-41A6B65EC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753" y="1249788"/>
            <a:ext cx="3667060" cy="178023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88FCCC6-A8C9-4399-9BB0-AABCF6EEA6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9176" y="3705078"/>
            <a:ext cx="4238624" cy="2642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D108BB2-F341-4285-A3AA-6E0A7A4BC015}"/>
              </a:ext>
            </a:extLst>
          </p:cNvPr>
          <p:cNvSpPr txBox="1"/>
          <p:nvPr/>
        </p:nvSpPr>
        <p:spPr>
          <a:xfrm>
            <a:off x="5486399" y="3457366"/>
            <a:ext cx="3217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Table 1: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Conversion efficiency for RF Energy [3]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0891ED0-9AB6-470C-AE6E-F5DF0FB3C5C8}"/>
              </a:ext>
            </a:extLst>
          </p:cNvPr>
          <p:cNvSpPr txBox="1"/>
          <p:nvPr/>
        </p:nvSpPr>
        <p:spPr>
          <a:xfrm>
            <a:off x="5486400" y="2965946"/>
            <a:ext cx="3057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Figure 1:Rectifier circuit 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RF Energy</a:t>
            </a:r>
            <a:endParaRPr lang="zh-CN" alt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28514F1-771F-40C8-B20A-375CA4031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0291"/>
            <a:ext cx="8229600" cy="595109"/>
          </a:xfrm>
        </p:spPr>
        <p:txBody>
          <a:bodyPr/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Ambient power (1) - </a:t>
            </a:r>
            <a:r>
              <a:rPr lang="en-US" sz="2400" dirty="0"/>
              <a:t>RF energy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FE577A6D-BE56-4301-A838-3F76E309EBFC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1560r0</a:t>
            </a:r>
            <a:endParaRPr lang="en-SG" sz="1800" dirty="0">
              <a:latin typeface="+mn-lt"/>
            </a:endParaRP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911F551-F105-4E90-BD04-74B4212D506E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September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  <p:sp>
        <p:nvSpPr>
          <p:cNvPr id="16" name="Footer Placeholder 1">
            <a:extLst>
              <a:ext uri="{FF2B5EF4-FFF2-40B4-BE49-F238E27FC236}">
                <a16:creationId xmlns:a16="http://schemas.microsoft.com/office/drawing/2014/main" id="{6E490FA6-419A-449A-AD9F-F7B26F917F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5791199" y="6475413"/>
            <a:ext cx="2752661" cy="184666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Zhisong</a:t>
            </a:r>
            <a:r>
              <a:rPr lang="en-US" dirty="0"/>
              <a:t> </a:t>
            </a:r>
            <a:r>
              <a:rPr lang="en-US" dirty="0" err="1"/>
              <a:t>Zuo</a:t>
            </a:r>
            <a:r>
              <a:rPr lang="en-US" dirty="0"/>
              <a:t>(OPPO)</a:t>
            </a:r>
          </a:p>
        </p:txBody>
      </p:sp>
    </p:spTree>
    <p:extLst>
      <p:ext uri="{BB962C8B-B14F-4D97-AF65-F5344CB8AC3E}">
        <p14:creationId xmlns:p14="http://schemas.microsoft.com/office/powerpoint/2010/main" val="2650517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700291"/>
            <a:ext cx="8229600" cy="595109"/>
          </a:xfrm>
        </p:spPr>
        <p:txBody>
          <a:bodyPr/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Ambient power (2) - </a:t>
            </a:r>
            <a:r>
              <a:rPr lang="en-US" altLang="zh-CN" sz="2400" dirty="0"/>
              <a:t>Solar energy/light</a:t>
            </a: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A51894-4C08-4434-BEF3-0F691D144D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6452C96-5335-4C2E-98D4-0BB01354C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158167"/>
            <a:ext cx="8458200" cy="288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Solar power/light can be transformed into electrical power using photovoltaic cells and it uses photovoltaic effect for energy harvesting with 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conversion efficiency of 10-40%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[4].</a:t>
            </a: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Solar energy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outdoor case, solar energy is one of the most common ambient power, it can supply 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inexhaustible clean energy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has 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power density of up to 100 </a:t>
            </a:r>
            <a:r>
              <a:rPr lang="en-US" altLang="zh-CN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mW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/cm2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[5]. 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Solar power 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unstable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constant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continuous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It is highly dependent on the atmospheric condition, surrounding structures, etc. It is available during 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daylight hours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and inefficient on a cloudy day or at night.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for outdoor environmental monitoring, agriculture, husbandry, transportation etc..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p"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p"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p"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p"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EBE5777-1B13-4DC2-AE06-8DAAAC13E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599" y="3976164"/>
            <a:ext cx="3743521" cy="1996879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0A2F14D-20BE-4BAC-BC52-E664D4BE8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960122"/>
            <a:ext cx="4038600" cy="237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 </a:t>
            </a:r>
          </a:p>
          <a:p>
            <a:pPr marL="72000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indoor cases, light from the 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Lighting Equipment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used. </a:t>
            </a:r>
          </a:p>
          <a:p>
            <a:pPr marL="72000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the power density is lower than solar, 100uw/cm2, it is much 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stable and controllable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72000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for manufacturing, indoor environmental monitoring etc.</a:t>
            </a:r>
          </a:p>
          <a:p>
            <a:pPr marL="720000" lvl="1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9FC09BD6-7483-49D7-AA1F-D61793BDB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1750" y="6039562"/>
            <a:ext cx="30335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zh-CN" dirty="0"/>
              <a:t>Figure 2: </a:t>
            </a:r>
            <a:r>
              <a:rPr lang="en-US" altLang="zh-CN" dirty="0">
                <a:latin typeface="+mn-ea"/>
              </a:rPr>
              <a:t>The equivalent electrical circuit of </a:t>
            </a:r>
          </a:p>
          <a:p>
            <a:pPr lvl="0" algn="ctr"/>
            <a:r>
              <a:rPr lang="en-US" altLang="zh-CN" dirty="0">
                <a:latin typeface="+mn-ea"/>
              </a:rPr>
              <a:t>a single diode solar PV cell [6]</a:t>
            </a:r>
            <a:endParaRPr kumimoji="0" lang="zh-CN" altLang="zh-CN" b="0" i="0" u="none" strike="noStrike" cap="none" normalizeH="0" baseline="0" dirty="0">
              <a:ln>
                <a:noFill/>
              </a:ln>
              <a:effectLst/>
              <a:latin typeface="+mn-ea"/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0AB12718-05AD-450B-81A8-996163675629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1560r0</a:t>
            </a:r>
            <a:endParaRPr lang="en-SG" sz="1800" dirty="0">
              <a:latin typeface="+mn-lt"/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44D7899E-A163-4DA6-824E-60CDED5C4163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September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92038542-E1BF-4855-A372-CECBF1FFA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5791199" y="6475413"/>
            <a:ext cx="2752661" cy="184666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Zhisong</a:t>
            </a:r>
            <a:r>
              <a:rPr lang="en-US" dirty="0"/>
              <a:t> </a:t>
            </a:r>
            <a:r>
              <a:rPr lang="en-US" dirty="0" err="1"/>
              <a:t>Zuo</a:t>
            </a:r>
            <a:r>
              <a:rPr lang="en-US" dirty="0"/>
              <a:t>(OPPO)</a:t>
            </a:r>
          </a:p>
        </p:txBody>
      </p:sp>
    </p:spTree>
    <p:extLst>
      <p:ext uri="{BB962C8B-B14F-4D97-AF65-F5344CB8AC3E}">
        <p14:creationId xmlns:p14="http://schemas.microsoft.com/office/powerpoint/2010/main" val="81793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700291"/>
            <a:ext cx="8229600" cy="595109"/>
          </a:xfrm>
        </p:spPr>
        <p:txBody>
          <a:bodyPr/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Ambient power (3) - </a:t>
            </a:r>
            <a:r>
              <a:rPr lang="en-US" sz="2400" dirty="0"/>
              <a:t>Thermal energy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A51894-4C08-4434-BEF3-0F691D144D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6452C96-5335-4C2E-98D4-0BB01354C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593" y="1341010"/>
            <a:ext cx="4723607" cy="499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Thermal energy is another ambient power source that are available for lots of cases. Electrical power is directly generated by </a:t>
            </a:r>
            <a:r>
              <a:rPr lang="en-US" altLang="zh-CN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exploiting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temperature difference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thermoelectric devices taking advantage of thermoelectric effects, such as the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Seebeck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effect or the Thomson effect.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Thermoelectric generators have 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efficiency (only about 5–6%)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[7]. </a:t>
            </a:r>
            <a:r>
              <a:rPr lang="en-US" altLang="zh-CN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power density is 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25~1000uw/cm2 </a:t>
            </a:r>
            <a:r>
              <a:rPr lang="en-US" altLang="zh-CN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depending the environment condition.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Thermal energy can be used in many outdoor applications or indoor case, as long as 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 difference or temperature fluctuation </a:t>
            </a:r>
            <a:r>
              <a:rPr lang="en-US" altLang="zh-CN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expected in the environment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outdoor environmental monitoring, agriculture, husbandry.</a:t>
            </a:r>
            <a:endParaRPr lang="en-US" altLang="zh-CN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F5B19AF0-76F4-48A6-9FE5-A2A3B1A18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0779" y="4667046"/>
            <a:ext cx="303350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zh-CN" dirty="0"/>
              <a:t>Figure 3: </a:t>
            </a:r>
            <a:r>
              <a:rPr lang="en-US" altLang="zh-CN" dirty="0" err="1">
                <a:latin typeface="+mn-ea"/>
              </a:rPr>
              <a:t>Seebeck</a:t>
            </a:r>
            <a:r>
              <a:rPr lang="en-US" altLang="zh-CN" dirty="0">
                <a:latin typeface="+mn-ea"/>
              </a:rPr>
              <a:t> effect</a:t>
            </a:r>
            <a:endParaRPr kumimoji="0" lang="zh-CN" altLang="zh-CN" b="0" i="0" u="none" strike="noStrike" cap="none" normalizeH="0" baseline="0" dirty="0">
              <a:ln>
                <a:noFill/>
              </a:ln>
              <a:effectLst/>
              <a:latin typeface="+mn-ea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BF6A82B-5E64-41AC-81AB-25168C06C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810297"/>
            <a:ext cx="3367088" cy="2852738"/>
          </a:xfrm>
          <a:prstGeom prst="rect">
            <a:avLst/>
          </a:prstGeom>
        </p:spPr>
      </p:pic>
      <p:sp>
        <p:nvSpPr>
          <p:cNvPr id="12" name="Rectangle 1">
            <a:extLst>
              <a:ext uri="{FF2B5EF4-FFF2-40B4-BE49-F238E27FC236}">
                <a16:creationId xmlns:a16="http://schemas.microsoft.com/office/drawing/2014/main" id="{8FB9D01F-1798-41CB-96E5-71D62DB0D03C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1560r0</a:t>
            </a:r>
            <a:endParaRPr lang="en-SG" sz="1800" dirty="0">
              <a:latin typeface="+mn-lt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9964D71-501E-4002-9FF2-C02970F776A4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September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9029C80D-86D4-4B4A-96AD-8C2DE860CB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5791199" y="6475413"/>
            <a:ext cx="2752661" cy="184666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Zhisong</a:t>
            </a:r>
            <a:r>
              <a:rPr lang="en-US" dirty="0"/>
              <a:t> </a:t>
            </a:r>
            <a:r>
              <a:rPr lang="en-US" dirty="0" err="1"/>
              <a:t>Zuo</a:t>
            </a:r>
            <a:r>
              <a:rPr lang="en-US" dirty="0"/>
              <a:t>(OPPO)</a:t>
            </a:r>
          </a:p>
        </p:txBody>
      </p:sp>
    </p:spTree>
    <p:extLst>
      <p:ext uri="{BB962C8B-B14F-4D97-AF65-F5344CB8AC3E}">
        <p14:creationId xmlns:p14="http://schemas.microsoft.com/office/powerpoint/2010/main" val="2123144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700291"/>
            <a:ext cx="8229600" cy="595109"/>
          </a:xfrm>
        </p:spPr>
        <p:txBody>
          <a:bodyPr/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Ambient power (4) - Piezoelectric power</a:t>
            </a: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A51894-4C08-4434-BEF3-0F691D144D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6452C96-5335-4C2E-98D4-0BB01354C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593" y="1341011"/>
            <a:ext cx="7770813" cy="262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piezoelectric effect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generates electrical voltages or currents from mechanical strains, such as 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vibration or deformation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 piezoelectric-based energy harvesters keep creating power when there is a 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continuous mechanical motion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such as acoustic noises and wind, or they sporadically generate power for intermittent strains, such as human motion (walking, clicking a button, etc.).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volume of the piezoelectric power generators 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relatively small and light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typical output power density values of usual piezoelectric materials are around 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 </a:t>
            </a:r>
            <a:r>
              <a:rPr lang="en-US" altLang="zh-CN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μW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/cm3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they can create more power when a motion or deformation is intense [8-9]. </a:t>
            </a:r>
          </a:p>
        </p:txBody>
      </p:sp>
      <p:pic>
        <p:nvPicPr>
          <p:cNvPr id="8" name="Picture 4" descr="Fig. 7">
            <a:extLst>
              <a:ext uri="{FF2B5EF4-FFF2-40B4-BE49-F238E27FC236}">
                <a16:creationId xmlns:a16="http://schemas.microsoft.com/office/drawing/2014/main" id="{254AFCE7-88D1-4E3B-8316-879B92BBA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18872"/>
            <a:ext cx="4860083" cy="139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79FF45DC-8CCE-446A-BA34-1E1BE9F10797}"/>
              </a:ext>
            </a:extLst>
          </p:cNvPr>
          <p:cNvSpPr/>
          <p:nvPr/>
        </p:nvSpPr>
        <p:spPr>
          <a:xfrm>
            <a:off x="626317" y="5673460"/>
            <a:ext cx="51648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/>
              <a:t>Figure 4: The </a:t>
            </a:r>
            <a:r>
              <a:rPr lang="en-US" altLang="zh-CN" dirty="0" err="1"/>
              <a:t>piezoelectrochemical</a:t>
            </a:r>
            <a:r>
              <a:rPr lang="en-US" altLang="zh-CN" dirty="0"/>
              <a:t> process that occurred at the surface/interface between the </a:t>
            </a:r>
            <a:r>
              <a:rPr lang="en-US" altLang="zh-CN" dirty="0" err="1"/>
              <a:t>siloxene</a:t>
            </a:r>
            <a:r>
              <a:rPr lang="en-US" altLang="zh-CN" dirty="0"/>
              <a:t> electrode and </a:t>
            </a:r>
            <a:r>
              <a:rPr lang="en-US" altLang="zh-CN" dirty="0" err="1"/>
              <a:t>siloxene</a:t>
            </a:r>
            <a:r>
              <a:rPr lang="en-US" altLang="zh-CN" dirty="0"/>
              <a:t>–PVDF </a:t>
            </a:r>
            <a:r>
              <a:rPr lang="en-US" altLang="zh-CN" dirty="0" err="1"/>
              <a:t>piezofiber</a:t>
            </a:r>
            <a:r>
              <a:rPr lang="en-US" altLang="zh-CN" dirty="0"/>
              <a:t> [10]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B1069D5-131E-4E43-870D-A78C4B7069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199" y="4139840"/>
            <a:ext cx="3149675" cy="1513859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B78AC22-B65E-4ADC-8177-B33936F48D53}"/>
              </a:ext>
            </a:extLst>
          </p:cNvPr>
          <p:cNvSpPr/>
          <p:nvPr/>
        </p:nvSpPr>
        <p:spPr>
          <a:xfrm>
            <a:off x="5627533" y="5823116"/>
            <a:ext cx="36320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/>
              <a:t>Figure 5: Piezoelectric energy harvesting generator[11]</a:t>
            </a:r>
            <a:endParaRPr lang="zh-CN" altLang="en-US" dirty="0"/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485F9391-3DA5-4E85-B552-9CB60A6CE48A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1560r0</a:t>
            </a:r>
            <a:endParaRPr lang="en-SG" sz="1800" dirty="0">
              <a:latin typeface="+mn-lt"/>
            </a:endParaRP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1578EF92-210F-4FA7-9BAA-6066C3713D06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September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  <p:sp>
        <p:nvSpPr>
          <p:cNvPr id="16" name="Footer Placeholder 1">
            <a:extLst>
              <a:ext uri="{FF2B5EF4-FFF2-40B4-BE49-F238E27FC236}">
                <a16:creationId xmlns:a16="http://schemas.microsoft.com/office/drawing/2014/main" id="{537C90F7-8067-407C-840E-19D8484088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5791199" y="6475413"/>
            <a:ext cx="2752661" cy="184666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Zhisong</a:t>
            </a:r>
            <a:r>
              <a:rPr lang="en-US" dirty="0"/>
              <a:t> </a:t>
            </a:r>
            <a:r>
              <a:rPr lang="en-US" dirty="0" err="1"/>
              <a:t>Zuo</a:t>
            </a:r>
            <a:r>
              <a:rPr lang="en-US" dirty="0"/>
              <a:t>(OPPO)</a:t>
            </a:r>
          </a:p>
        </p:txBody>
      </p:sp>
    </p:spTree>
    <p:extLst>
      <p:ext uri="{BB962C8B-B14F-4D97-AF65-F5344CB8AC3E}">
        <p14:creationId xmlns:p14="http://schemas.microsoft.com/office/powerpoint/2010/main" val="3210751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of ambient power</a:t>
            </a:r>
            <a:endParaRPr lang="en-GB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6F71F1-5F38-4351-A8B9-A6A3769F57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2720FB77-E40D-4120-A826-58171F005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703" y="1442209"/>
            <a:ext cx="754300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Table 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Energy harvesting sources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[12-14]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rgbClr val="73737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zh-CN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F6FC7CA-39B6-46E8-934F-8B54D4EFF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945" y="1140811"/>
            <a:ext cx="7770813" cy="25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lvl="1" indent="0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typical power from ambient power source is summarized as in following table2: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9FE5B110-CFA9-499A-A5B4-0BE6373035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908162"/>
              </p:ext>
            </p:extLst>
          </p:nvPr>
        </p:nvGraphicFramePr>
        <p:xfrm>
          <a:off x="224332" y="1635729"/>
          <a:ext cx="8695335" cy="4226528"/>
        </p:xfrm>
        <a:graphic>
          <a:graphicData uri="http://schemas.openxmlformats.org/drawingml/2006/table">
            <a:tbl>
              <a:tblPr>
                <a:tableStyleId>{EB344D84-9AFB-497E-A393-DC336BA19D2E}</a:tableStyleId>
              </a:tblPr>
              <a:tblGrid>
                <a:gridCol w="726321">
                  <a:extLst>
                    <a:ext uri="{9D8B030D-6E8A-4147-A177-3AD203B41FA5}">
                      <a16:colId xmlns:a16="http://schemas.microsoft.com/office/drawing/2014/main" val="1770128773"/>
                    </a:ext>
                  </a:extLst>
                </a:gridCol>
                <a:gridCol w="866170">
                  <a:extLst>
                    <a:ext uri="{9D8B030D-6E8A-4147-A177-3AD203B41FA5}">
                      <a16:colId xmlns:a16="http://schemas.microsoft.com/office/drawing/2014/main" val="118488444"/>
                    </a:ext>
                  </a:extLst>
                </a:gridCol>
                <a:gridCol w="1259884">
                  <a:extLst>
                    <a:ext uri="{9D8B030D-6E8A-4147-A177-3AD203B41FA5}">
                      <a16:colId xmlns:a16="http://schemas.microsoft.com/office/drawing/2014/main" val="2467411498"/>
                    </a:ext>
                  </a:extLst>
                </a:gridCol>
                <a:gridCol w="996108">
                  <a:extLst>
                    <a:ext uri="{9D8B030D-6E8A-4147-A177-3AD203B41FA5}">
                      <a16:colId xmlns:a16="http://schemas.microsoft.com/office/drawing/2014/main" val="255246553"/>
                    </a:ext>
                  </a:extLst>
                </a:gridCol>
                <a:gridCol w="1151964">
                  <a:extLst>
                    <a:ext uri="{9D8B030D-6E8A-4147-A177-3AD203B41FA5}">
                      <a16:colId xmlns:a16="http://schemas.microsoft.com/office/drawing/2014/main" val="320376392"/>
                    </a:ext>
                  </a:extLst>
                </a:gridCol>
                <a:gridCol w="998369">
                  <a:extLst>
                    <a:ext uri="{9D8B030D-6E8A-4147-A177-3AD203B41FA5}">
                      <a16:colId xmlns:a16="http://schemas.microsoft.com/office/drawing/2014/main" val="3572749894"/>
                    </a:ext>
                  </a:extLst>
                </a:gridCol>
                <a:gridCol w="1110220">
                  <a:extLst>
                    <a:ext uri="{9D8B030D-6E8A-4147-A177-3AD203B41FA5}">
                      <a16:colId xmlns:a16="http://schemas.microsoft.com/office/drawing/2014/main" val="1820334075"/>
                    </a:ext>
                  </a:extLst>
                </a:gridCol>
                <a:gridCol w="1586299">
                  <a:extLst>
                    <a:ext uri="{9D8B030D-6E8A-4147-A177-3AD203B41FA5}">
                      <a16:colId xmlns:a16="http://schemas.microsoft.com/office/drawing/2014/main" val="3063182431"/>
                    </a:ext>
                  </a:extLst>
                </a:gridCol>
              </a:tblGrid>
              <a:tr h="3924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1" dirty="0">
                          <a:effectLst/>
                        </a:rPr>
                        <a:t>Energy Source</a:t>
                      </a: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1" dirty="0">
                          <a:effectLst/>
                        </a:rPr>
                        <a:t>Method</a:t>
                      </a: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1" dirty="0">
                          <a:effectLst/>
                        </a:rPr>
                        <a:t>Power Density</a:t>
                      </a: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1" dirty="0">
                          <a:effectLst/>
                        </a:rPr>
                        <a:t>Application Environment</a:t>
                      </a: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1" dirty="0">
                          <a:effectLst/>
                        </a:rPr>
                        <a:t>Energy Conversion Factors</a:t>
                      </a: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1" dirty="0">
                          <a:effectLst/>
                        </a:rPr>
                        <a:t>Feature</a:t>
                      </a: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1" dirty="0">
                          <a:effectLst/>
                        </a:rPr>
                        <a:t>Advantages</a:t>
                      </a: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1" dirty="0">
                          <a:effectLst/>
                        </a:rPr>
                        <a:t>Disadvantages</a:t>
                      </a: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16662"/>
                  </a:ext>
                </a:extLst>
              </a:tr>
              <a:tr h="357600"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effectLst/>
                        </a:rPr>
                        <a:t>Radio Frequency</a:t>
                      </a: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effectLst/>
                        </a:rPr>
                        <a:t>Antenna</a:t>
                      </a: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800" b="0" dirty="0">
                          <a:effectLst/>
                        </a:rPr>
                        <a:t>0.1–10 μ</a:t>
                      </a:r>
                      <a:r>
                        <a:rPr lang="en-US" sz="800" b="0" dirty="0">
                          <a:effectLst/>
                        </a:rPr>
                        <a:t>W/</a:t>
                      </a:r>
                      <a:r>
                        <a:rPr lang="en-US" altLang="zh-CN" sz="800" dirty="0">
                          <a:effectLst/>
                        </a:rPr>
                        <a:t>cm</a:t>
                      </a:r>
                      <a:r>
                        <a:rPr lang="en-US" altLang="zh-CN" sz="800" baseline="30000" dirty="0">
                          <a:effectLst/>
                        </a:rPr>
                        <a:t>2</a:t>
                      </a:r>
                      <a:endParaRPr lang="en-US" sz="800" b="0" dirty="0">
                        <a:effectLst/>
                      </a:endParaRPr>
                    </a:p>
                    <a:p>
                      <a:pPr algn="ctr"/>
                      <a:r>
                        <a:rPr lang="en-US" sz="800" b="0" dirty="0">
                          <a:effectLst/>
                        </a:rPr>
                        <a:t>(Artificial)</a:t>
                      </a: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effectLst/>
                        </a:rPr>
                        <a:t>(Semi-)urban environments;</a:t>
                      </a:r>
                    </a:p>
                    <a:p>
                      <a:pPr algn="ctr"/>
                      <a:r>
                        <a:rPr lang="en-US" sz="800" b="0" dirty="0">
                          <a:effectLst/>
                        </a:rPr>
                        <a:t>Dedicated transmitter setup;</a:t>
                      </a: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effectLst/>
                        </a:rPr>
                        <a:t>Source transmission power;</a:t>
                      </a:r>
                    </a:p>
                    <a:p>
                      <a:pPr algn="ctr"/>
                      <a:r>
                        <a:rPr lang="en-US" sz="800" b="0" dirty="0">
                          <a:effectLst/>
                        </a:rPr>
                        <a:t>Distance from source;</a:t>
                      </a:r>
                    </a:p>
                    <a:p>
                      <a:pPr algn="ctr"/>
                      <a:r>
                        <a:rPr lang="en-US" sz="800" b="0" dirty="0">
                          <a:effectLst/>
                        </a:rPr>
                        <a:t>Antenna gain;</a:t>
                      </a:r>
                    </a:p>
                    <a:p>
                      <a:pPr algn="ctr"/>
                      <a:r>
                        <a:rPr lang="en-US" sz="800" b="0" dirty="0">
                          <a:effectLst/>
                        </a:rPr>
                        <a:t>Antenna design;</a:t>
                      </a: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effectLst/>
                        </a:rPr>
                        <a:t>Partly controllable</a:t>
                      </a:r>
                    </a:p>
                    <a:p>
                      <a:pPr algn="ctr"/>
                      <a:r>
                        <a:rPr lang="en-US" sz="800" b="0" dirty="0">
                          <a:effectLst/>
                        </a:rPr>
                        <a:t>Partly predictable</a:t>
                      </a: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effectLst/>
                        </a:rPr>
                        <a:t>Ambient or dedicated techniques;</a:t>
                      </a:r>
                    </a:p>
                    <a:p>
                      <a:pPr algn="ctr"/>
                      <a:r>
                        <a:rPr lang="en-US" sz="800" b="0" dirty="0">
                          <a:effectLst/>
                        </a:rPr>
                        <a:t>High conversion efficiency;</a:t>
                      </a:r>
                    </a:p>
                    <a:p>
                      <a:pPr algn="ctr"/>
                      <a:r>
                        <a:rPr lang="en-US" sz="800" b="0" dirty="0">
                          <a:effectLst/>
                        </a:rPr>
                        <a:t>Available anywhere;</a:t>
                      </a: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effectLst/>
                        </a:rPr>
                        <a:t>Requires tuning to frequency bands;</a:t>
                      </a:r>
                    </a:p>
                    <a:p>
                      <a:pPr algn="ctr"/>
                      <a:r>
                        <a:rPr lang="en-US" sz="800" b="0" dirty="0">
                          <a:effectLst/>
                        </a:rPr>
                        <a:t>Energy availability limited by safety;</a:t>
                      </a:r>
                    </a:p>
                    <a:p>
                      <a:pPr algn="ctr"/>
                      <a:r>
                        <a:rPr lang="en-US" sz="800" b="0" dirty="0">
                          <a:effectLst/>
                        </a:rPr>
                        <a:t>Distance dependent;</a:t>
                      </a:r>
                    </a:p>
                    <a:p>
                      <a:pPr algn="ctr"/>
                      <a:r>
                        <a:rPr lang="en-US" sz="800" b="0" dirty="0">
                          <a:effectLst/>
                        </a:rPr>
                        <a:t>Low-power density</a:t>
                      </a:r>
                      <a:endParaRPr lang="en-US" sz="700" b="0" dirty="0">
                        <a:effectLst/>
                      </a:endParaRP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3192126"/>
                  </a:ext>
                </a:extLst>
              </a:tr>
              <a:tr h="418407">
                <a:tc vMerge="1">
                  <a:txBody>
                    <a:bodyPr/>
                    <a:lstStyle/>
                    <a:p>
                      <a:pPr algn="ctr"/>
                      <a:endParaRPr lang="en-US" sz="1050" b="0" dirty="0">
                        <a:effectLst/>
                      </a:endParaRP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b="0" dirty="0">
                        <a:effectLst/>
                      </a:endParaRP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effectLst/>
                        </a:rPr>
                        <a:t>0.001(WiFi)~0.1(GSM)</a:t>
                      </a:r>
                      <a:endParaRPr lang="en-US" sz="1000" b="0" dirty="0">
                        <a:effectLst/>
                      </a:endParaRPr>
                    </a:p>
                    <a:p>
                      <a:pPr algn="ctr"/>
                      <a:r>
                        <a:rPr lang="el-GR" sz="800" b="0" dirty="0">
                          <a:effectLst/>
                        </a:rPr>
                        <a:t>μ</a:t>
                      </a:r>
                      <a:r>
                        <a:rPr lang="en-US" sz="800" b="0" dirty="0">
                          <a:effectLst/>
                        </a:rPr>
                        <a:t>W/</a:t>
                      </a:r>
                      <a:r>
                        <a:rPr lang="en-US" altLang="zh-CN" sz="800" dirty="0">
                          <a:effectLst/>
                        </a:rPr>
                        <a:t>cm</a:t>
                      </a:r>
                      <a:r>
                        <a:rPr lang="en-US" altLang="zh-CN" sz="800" baseline="30000" dirty="0">
                          <a:effectLst/>
                        </a:rPr>
                        <a:t>2</a:t>
                      </a:r>
                      <a:endParaRPr lang="en-US" sz="800" b="0" dirty="0">
                        <a:effectLst/>
                      </a:endParaRP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b="0" dirty="0">
                        <a:effectLst/>
                      </a:endParaRP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b="0" dirty="0">
                        <a:effectLst/>
                      </a:endParaRP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b="0" dirty="0">
                        <a:effectLst/>
                      </a:endParaRP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b="0" dirty="0">
                        <a:effectLst/>
                      </a:endParaRP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b="0" dirty="0">
                        <a:effectLst/>
                      </a:endParaRP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2683051"/>
                  </a:ext>
                </a:extLst>
              </a:tr>
              <a:tr h="357600"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effectLst/>
                        </a:rPr>
                        <a:t>Solar</a:t>
                      </a: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 b="0" dirty="0" err="1">
                          <a:effectLst/>
                        </a:rPr>
                        <a:t>Photovolatic</a:t>
                      </a:r>
                      <a:endParaRPr lang="en-US" sz="900" b="0" dirty="0">
                        <a:effectLst/>
                      </a:endParaRP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effectLst/>
                        </a:rPr>
                        <a:t>10~100 </a:t>
                      </a:r>
                      <a:r>
                        <a:rPr lang="en-US" sz="800" b="0" dirty="0" err="1">
                          <a:effectLst/>
                        </a:rPr>
                        <a:t>mW</a:t>
                      </a:r>
                      <a:r>
                        <a:rPr lang="en-US" sz="800" b="0" dirty="0">
                          <a:effectLst/>
                        </a:rPr>
                        <a:t>/</a:t>
                      </a:r>
                      <a:r>
                        <a:rPr lang="en-US" altLang="zh-CN" sz="800" dirty="0">
                          <a:effectLst/>
                        </a:rPr>
                        <a:t>cm</a:t>
                      </a:r>
                      <a:r>
                        <a:rPr lang="en-US" altLang="zh-CN" sz="800" baseline="30000" dirty="0">
                          <a:effectLst/>
                        </a:rPr>
                        <a:t>2</a:t>
                      </a:r>
                    </a:p>
                    <a:p>
                      <a:pPr algn="ctr"/>
                      <a:r>
                        <a:rPr lang="en-US" sz="800" b="0" dirty="0">
                          <a:effectLst/>
                        </a:rPr>
                        <a:t> (Outdoor Sun Light)</a:t>
                      </a: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effectLst/>
                        </a:rPr>
                        <a:t>Natural light;</a:t>
                      </a:r>
                    </a:p>
                    <a:p>
                      <a:pPr algn="ctr"/>
                      <a:r>
                        <a:rPr lang="en-US" sz="800" b="0" dirty="0">
                          <a:effectLst/>
                        </a:rPr>
                        <a:t>Brightly lit indoor spaces;</a:t>
                      </a: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effectLst/>
                        </a:rPr>
                        <a:t>Light intensity;</a:t>
                      </a:r>
                    </a:p>
                    <a:p>
                      <a:pPr algn="ctr"/>
                      <a:r>
                        <a:rPr lang="en-US" sz="800" b="0" dirty="0">
                          <a:effectLst/>
                        </a:rPr>
                        <a:t>Temperature gradient;</a:t>
                      </a:r>
                    </a:p>
                    <a:p>
                      <a:pPr algn="ctr"/>
                      <a:r>
                        <a:rPr lang="en-US" sz="800" b="0" dirty="0">
                          <a:effectLst/>
                        </a:rPr>
                        <a:t>Material properties;</a:t>
                      </a: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effectLst/>
                        </a:rPr>
                        <a:t>Uncontrollable</a:t>
                      </a:r>
                    </a:p>
                    <a:p>
                      <a:pPr algn="ctr"/>
                      <a:r>
                        <a:rPr lang="en-US" sz="800" b="0" dirty="0">
                          <a:effectLst/>
                        </a:rPr>
                        <a:t>Predictable</a:t>
                      </a: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effectLst/>
                        </a:rPr>
                        <a:t>High voltage output；</a:t>
                      </a:r>
                    </a:p>
                    <a:p>
                      <a:pPr algn="ctr"/>
                      <a:r>
                        <a:rPr lang="en-US" sz="800" b="0" dirty="0">
                          <a:effectLst/>
                        </a:rPr>
                        <a:t>Predictable;</a:t>
                      </a:r>
                    </a:p>
                    <a:p>
                      <a:pPr algn="ctr"/>
                      <a:r>
                        <a:rPr lang="en-US" sz="800" b="0" dirty="0">
                          <a:effectLst/>
                        </a:rPr>
                        <a:t>Low fabrication costs</a:t>
                      </a: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effectLst/>
                        </a:rPr>
                        <a:t>Long periods of natural absence;</a:t>
                      </a:r>
                    </a:p>
                    <a:p>
                      <a:pPr algn="ctr"/>
                      <a:r>
                        <a:rPr lang="en-US" sz="800" b="0" dirty="0">
                          <a:effectLst/>
                        </a:rPr>
                        <a:t>Natural prediction limited;</a:t>
                      </a:r>
                    </a:p>
                    <a:p>
                      <a:pPr algn="ctr"/>
                      <a:r>
                        <a:rPr lang="en-US" sz="800" b="0" dirty="0">
                          <a:effectLst/>
                        </a:rPr>
                        <a:t>Unavailable at night and non-controllable;</a:t>
                      </a: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2812125"/>
                  </a:ext>
                </a:extLst>
              </a:tr>
              <a:tr h="357600">
                <a:tc vMerge="1">
                  <a:txBody>
                    <a:bodyPr/>
                    <a:lstStyle/>
                    <a:p>
                      <a:pPr algn="ctr"/>
                      <a:endParaRPr lang="en-US" sz="1050" b="0" dirty="0">
                        <a:effectLst/>
                      </a:endParaRP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b="0" dirty="0">
                        <a:effectLst/>
                      </a:endParaRP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effectLst/>
                        </a:rPr>
                        <a:t>10~100 </a:t>
                      </a:r>
                      <a:r>
                        <a:rPr lang="en-US" sz="800" b="0" dirty="0" err="1">
                          <a:effectLst/>
                        </a:rPr>
                        <a:t>μW</a:t>
                      </a:r>
                      <a:r>
                        <a:rPr lang="en-US" sz="800" b="0" dirty="0">
                          <a:effectLst/>
                        </a:rPr>
                        <a:t>/</a:t>
                      </a:r>
                      <a:r>
                        <a:rPr lang="en-US" altLang="zh-CN" sz="800" dirty="0">
                          <a:effectLst/>
                        </a:rPr>
                        <a:t>cm</a:t>
                      </a:r>
                      <a:r>
                        <a:rPr lang="en-US" altLang="zh-CN" sz="800" baseline="30000" dirty="0">
                          <a:effectLst/>
                        </a:rPr>
                        <a:t>2</a:t>
                      </a:r>
                      <a:endParaRPr lang="en-US" sz="800" b="0" dirty="0">
                        <a:effectLst/>
                      </a:endParaRPr>
                    </a:p>
                    <a:p>
                      <a:pPr algn="ctr"/>
                      <a:r>
                        <a:rPr lang="en-US" sz="800" b="0" dirty="0">
                          <a:effectLst/>
                        </a:rPr>
                        <a:t>(Indoor Art. Light)</a:t>
                      </a: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b="0" dirty="0">
                        <a:effectLst/>
                      </a:endParaRP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b="0" dirty="0">
                        <a:effectLst/>
                      </a:endParaRP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b="0" dirty="0">
                        <a:effectLst/>
                      </a:endParaRP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b="0" dirty="0">
                        <a:effectLst/>
                      </a:endParaRP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 b="0" dirty="0">
                        <a:effectLst/>
                      </a:endParaRP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868847"/>
                  </a:ext>
                </a:extLst>
              </a:tr>
              <a:tr h="776007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Thermal</a:t>
                      </a: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</a:rPr>
                        <a:t>Thermoelectric</a:t>
                      </a: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800" b="0" dirty="0">
                          <a:solidFill>
                            <a:schemeClr val="tx1"/>
                          </a:solidFill>
                          <a:effectLst/>
                        </a:rPr>
                        <a:t>20~60 μ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W/</a:t>
                      </a:r>
                      <a:r>
                        <a:rPr lang="en-US" altLang="zh-CN" sz="800" dirty="0">
                          <a:effectLst/>
                        </a:rPr>
                        <a:t>cm</a:t>
                      </a:r>
                      <a:r>
                        <a:rPr lang="en-US" altLang="zh-CN" sz="800" baseline="30000" dirty="0">
                          <a:effectLst/>
                        </a:rPr>
                        <a:t>2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Industrial waste heat;</a:t>
                      </a:r>
                    </a:p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Household water;</a:t>
                      </a:r>
                    </a:p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Domestic heaters;</a:t>
                      </a:r>
                    </a:p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Body heat;</a:t>
                      </a: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Spatial temperature gradient;</a:t>
                      </a:r>
                    </a:p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Temporal temperature gradient;</a:t>
                      </a:r>
                    </a:p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Cycle frequency;</a:t>
                      </a: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Uncontrollable</a:t>
                      </a:r>
                    </a:p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Predictable</a:t>
                      </a: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Long life due to stationary parts;</a:t>
                      </a:r>
                    </a:p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High reliability;</a:t>
                      </a: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Requires constant thermal gradient;</a:t>
                      </a:r>
                    </a:p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Low conversion efficiency;</a:t>
                      </a:r>
                    </a:p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Performs poorly on small gradients;</a:t>
                      </a: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9369682"/>
                  </a:ext>
                </a:extLst>
              </a:tr>
              <a:tr h="568772">
                <a:tc rowSpan="3"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Mechanical Vibration</a:t>
                      </a: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Electromagnetic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300-800 μ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W/</a:t>
                      </a:r>
                      <a:r>
                        <a:rPr lang="en-US" altLang="zh-CN" sz="800" dirty="0">
                          <a:effectLst/>
                        </a:rPr>
                        <a:t>cm</a:t>
                      </a:r>
                      <a:r>
                        <a:rPr lang="en-US" altLang="zh-CN" sz="800" baseline="30000" dirty="0">
                          <a:effectLst/>
                        </a:rPr>
                        <a:t>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Industrial machinery;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transportation;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Human activity;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Roads and infrastructure;</a:t>
                      </a: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Vibration frequency;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Vibration acceleration;</a:t>
                      </a: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Partly controllable</a:t>
                      </a: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High-output currents;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Robustness;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Low-cost design;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Controllable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Relatively large size;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Unpredictable;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470938"/>
                  </a:ext>
                </a:extLst>
              </a:tr>
              <a:tr h="429303">
                <a:tc vMerge="1">
                  <a:txBody>
                    <a:bodyPr/>
                    <a:lstStyle/>
                    <a:p>
                      <a:pPr algn="ctr"/>
                      <a:endParaRPr lang="en-US" sz="9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Electrostatic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50-100 μ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W/</a:t>
                      </a:r>
                      <a:r>
                        <a:rPr lang="en-US" altLang="zh-CN" sz="800" dirty="0">
                          <a:effectLst/>
                        </a:rPr>
                        <a:t>cm</a:t>
                      </a:r>
                      <a:r>
                        <a:rPr lang="en-US" altLang="zh-CN" sz="800" baseline="30000" dirty="0">
                          <a:effectLst/>
                        </a:rPr>
                        <a:t>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9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9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9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High-output voltage;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Possibility to build low-cost devices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Requires bias voltage;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Unpredictable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2256088"/>
                  </a:ext>
                </a:extLst>
              </a:tr>
              <a:tr h="568772">
                <a:tc vMerge="1">
                  <a:txBody>
                    <a:bodyPr/>
                    <a:lstStyle/>
                    <a:p>
                      <a:pPr algn="ctr"/>
                      <a:endParaRPr lang="en-US" sz="9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Piezoelectric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4-250 μ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W/</a:t>
                      </a:r>
                      <a:r>
                        <a:rPr lang="en-US" altLang="zh-CN" sz="800" dirty="0">
                          <a:effectLst/>
                        </a:rPr>
                        <a:t>cm</a:t>
                      </a:r>
                      <a:r>
                        <a:rPr lang="en-US" altLang="zh-CN" sz="800" baseline="30000" dirty="0">
                          <a:effectLst/>
                        </a:rPr>
                        <a:t>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9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9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9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High voltage output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；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High power density;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Simplicity design and fabrication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Highly variable output;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Unpredictable;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028905"/>
                  </a:ext>
                </a:extLst>
              </a:tr>
            </a:tbl>
          </a:graphicData>
        </a:graphic>
      </p:graphicFrame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BF3955C-0634-462A-9105-D455B4808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553" y="5862258"/>
            <a:ext cx="8038307" cy="61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50" lvl="1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p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can be observed the output power harvested from various power sources is very limited, e.g. from </a:t>
            </a:r>
            <a:r>
              <a:rPr lang="en-US" altLang="zh-CN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1uW to 100mW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(per </a:t>
            </a:r>
            <a:r>
              <a:rPr lang="en-US" altLang="zh-CN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zh-CN" sz="1400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zh-CN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40CA506F-2C3E-4AB1-AE83-31832CD5B387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1560r0</a:t>
            </a:r>
            <a:endParaRPr lang="en-SG" sz="1800" dirty="0">
              <a:latin typeface="+mn-lt"/>
            </a:endParaRP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3FD92B28-2050-49BC-9D2F-D411BC2B88FB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September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C6A09EED-CC37-4924-BD0A-98D8D60C2C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5791199" y="6475413"/>
            <a:ext cx="2752661" cy="184666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Zhisong</a:t>
            </a:r>
            <a:r>
              <a:rPr lang="en-US" dirty="0"/>
              <a:t> </a:t>
            </a:r>
            <a:r>
              <a:rPr lang="en-US" dirty="0" err="1"/>
              <a:t>Zuo</a:t>
            </a:r>
            <a:r>
              <a:rPr lang="en-US" dirty="0"/>
              <a:t>(OPPO)</a:t>
            </a:r>
          </a:p>
        </p:txBody>
      </p:sp>
    </p:spTree>
    <p:extLst>
      <p:ext uri="{BB962C8B-B14F-4D97-AF65-F5344CB8AC3E}">
        <p14:creationId xmlns:p14="http://schemas.microsoft.com/office/powerpoint/2010/main" val="3019781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storage for AMP IoT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6F71F1-5F38-4351-A8B9-A6A3769F57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4A7907C-7A44-4F6B-BC66-202EF79F6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761" y="1425886"/>
            <a:ext cx="7770813" cy="428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50" lvl="1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p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of ambient power </a:t>
            </a:r>
          </a:p>
          <a:p>
            <a:pPr marL="685800" lvl="2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typical ambient power, it can be observed the power harvested is very limited, e.g. from 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1uW to 100mW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(per </a:t>
            </a:r>
            <a:r>
              <a:rPr lang="en-US" altLang="zh-CN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zh-CN" sz="1600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zh-CN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</a:p>
          <a:p>
            <a:pPr marL="685800" lvl="2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some ambient power from artificial power source(e.g., light, RF waves), the power can be stable and constant.   </a:t>
            </a:r>
          </a:p>
          <a:p>
            <a:pPr marL="685800" lvl="2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for some other kind of ambient power such as solar, heat or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vibration, the ambient power will be unstable (intermittent, not constant).  </a:t>
            </a:r>
            <a:r>
              <a:rPr lang="en-US" altLang="zh-CN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impossible to use the ambient power as a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power source for electronic devices. </a:t>
            </a:r>
          </a:p>
          <a:p>
            <a:pPr marL="285750" lvl="1" indent="-28575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p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storage element is needed for some AMP IoT devices</a:t>
            </a:r>
          </a:p>
          <a:p>
            <a:pPr marL="685800" lvl="2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energy storage element is able to 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stabilize and control the power output, smooth the fluctuation.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85800" lvl="2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able to 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 the weak harvested power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(e.g., in the level of micro ampere or even nano ampere ) 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provide the required peak discharge current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AMP IoT devices. </a:t>
            </a:r>
          </a:p>
          <a:p>
            <a:pPr marL="685800" lvl="2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it make it possible to use more kinds of ambient power sources for AMP IoT by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storage element.</a:t>
            </a:r>
          </a:p>
          <a:p>
            <a:pPr marL="457200" lvl="2" indent="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 It is still necessary to have no power storage for some types of AMP IoT devices.  </a:t>
            </a:r>
          </a:p>
          <a:p>
            <a:pPr marL="685800" lvl="2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38DB29AF-C390-4CBA-A063-3F7F4FDCE5A3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1560r0</a:t>
            </a:r>
            <a:endParaRPr lang="en-SG" sz="1800" dirty="0">
              <a:latin typeface="+mn-lt"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D949B48-DCE9-4FA1-BD51-13713330AA37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September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7D0ACB32-05DC-418B-9F9F-0167D0B91E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5791199" y="6475413"/>
            <a:ext cx="2752661" cy="184666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Zhisong</a:t>
            </a:r>
            <a:r>
              <a:rPr lang="en-US" dirty="0"/>
              <a:t> </a:t>
            </a:r>
            <a:r>
              <a:rPr lang="en-US" dirty="0" err="1"/>
              <a:t>Zuo</a:t>
            </a:r>
            <a:r>
              <a:rPr lang="en-US" dirty="0"/>
              <a:t>(OPPO)</a:t>
            </a:r>
          </a:p>
        </p:txBody>
      </p:sp>
    </p:spTree>
    <p:extLst>
      <p:ext uri="{BB962C8B-B14F-4D97-AF65-F5344CB8AC3E}">
        <p14:creationId xmlns:p14="http://schemas.microsoft.com/office/powerpoint/2010/main" val="62709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Energy storage elements for AMP IoT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6F71F1-5F38-4351-A8B9-A6A3769F57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81B95E4-45B4-4A28-B62A-B8B2FDF14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2" y="1222376"/>
            <a:ext cx="4341811" cy="51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50" lvl="1" indent="-285750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p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Capacitor and solid state battery can be considered as the possible energy storage elements for AMP IoT devices. </a:t>
            </a:r>
          </a:p>
          <a:p>
            <a:pPr marL="685800" lvl="2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Limited but appropriate/sufficient power storage capacity for AMP IoT devices.</a:t>
            </a:r>
          </a:p>
          <a:p>
            <a:pPr marL="1200150" lvl="3" indent="-285750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­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 capacitor of 24uF, if it is fully charged, it can drive the AMP IoT devices for 3.6 seconds (1.5V and 10uA are assumed). </a:t>
            </a:r>
          </a:p>
          <a:p>
            <a:pPr marL="1600200" lvl="4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24uF*1.5V= 36uC = 36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uAs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3" indent="-285750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­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 solid state battery of 1uAh@1.5V, it can drive the AMP IoT devices for 6 minutes (1.5V and 10uA are assumed). </a:t>
            </a:r>
          </a:p>
          <a:p>
            <a:pPr marL="685800" lvl="2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characteristics such as wide working temperature range, especially using solid state battery, as shown in Table 3. </a:t>
            </a:r>
          </a:p>
          <a:p>
            <a:pPr marL="0" lvl="1" indent="0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2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DAE5876-8F69-431C-8096-26CD4A081765}"/>
              </a:ext>
            </a:extLst>
          </p:cNvPr>
          <p:cNvSpPr txBox="1"/>
          <p:nvPr/>
        </p:nvSpPr>
        <p:spPr>
          <a:xfrm>
            <a:off x="4495800" y="3347541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2" indent="0" algn="ctr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3 Comparison of capacitor, solid state battery  and legacy coin battery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4F988F4-B628-43AE-BEB3-A0EE7133D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620" y="1528466"/>
            <a:ext cx="1447800" cy="148294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E47E0E0-4B36-480D-B778-A7A262EC0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7355" y="1493648"/>
            <a:ext cx="2297015" cy="1552575"/>
          </a:xfrm>
          <a:prstGeom prst="rect">
            <a:avLst/>
          </a:prstGeom>
        </p:spPr>
      </p:pic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2FD175C7-A7DC-4334-861F-0DC868109D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682687"/>
              </p:ext>
            </p:extLst>
          </p:nvPr>
        </p:nvGraphicFramePr>
        <p:xfrm>
          <a:off x="5108833" y="3885192"/>
          <a:ext cx="3811587" cy="1711627"/>
        </p:xfrm>
        <a:graphic>
          <a:graphicData uri="http://schemas.openxmlformats.org/drawingml/2006/table">
            <a:tbl>
              <a:tblPr>
                <a:tableStyleId>{EB344D84-9AFB-497E-A393-DC336BA19D2E}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3493242387"/>
                    </a:ext>
                  </a:extLst>
                </a:gridCol>
                <a:gridCol w="914929">
                  <a:extLst>
                    <a:ext uri="{9D8B030D-6E8A-4147-A177-3AD203B41FA5}">
                      <a16:colId xmlns:a16="http://schemas.microsoft.com/office/drawing/2014/main" val="4024214878"/>
                    </a:ext>
                  </a:extLst>
                </a:gridCol>
                <a:gridCol w="914929">
                  <a:extLst>
                    <a:ext uri="{9D8B030D-6E8A-4147-A177-3AD203B41FA5}">
                      <a16:colId xmlns:a16="http://schemas.microsoft.com/office/drawing/2014/main" val="3705482969"/>
                    </a:ext>
                  </a:extLst>
                </a:gridCol>
                <a:gridCol w="914929">
                  <a:extLst>
                    <a:ext uri="{9D8B030D-6E8A-4147-A177-3AD203B41FA5}">
                      <a16:colId xmlns:a16="http://schemas.microsoft.com/office/drawing/2014/main" val="1770128773"/>
                    </a:ext>
                  </a:extLst>
                </a:gridCol>
              </a:tblGrid>
              <a:tr h="242922">
                <a:tc>
                  <a:txBody>
                    <a:bodyPr/>
                    <a:lstStyle/>
                    <a:p>
                      <a:pPr algn="ctr"/>
                      <a:endParaRPr lang="en-US" sz="1050" b="1" dirty="0">
                        <a:effectLst/>
                      </a:endParaRP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effectLst/>
                        </a:rPr>
                        <a:t>Legacy coin battery</a:t>
                      </a: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effectLst/>
                        </a:rPr>
                        <a:t>Capacitor</a:t>
                      </a: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1" dirty="0">
                          <a:effectLst/>
                        </a:rPr>
                        <a:t>Solid state battery</a:t>
                      </a: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16662"/>
                  </a:ext>
                </a:extLst>
              </a:tr>
              <a:tr h="247667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effectLst/>
                        </a:rPr>
                        <a:t>Capacity</a:t>
                      </a: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effectLst/>
                        </a:rPr>
                        <a:t>1~500mAh</a:t>
                      </a: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effectLst/>
                        </a:rPr>
                        <a:t>10uF~100uF</a:t>
                      </a: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effectLst/>
                        </a:rPr>
                        <a:t>0.05~5</a:t>
                      </a: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3192126"/>
                  </a:ext>
                </a:extLst>
              </a:tr>
              <a:tr h="201307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effectLst/>
                        </a:rPr>
                        <a:t>Cycling Capacity</a:t>
                      </a: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effectLst/>
                        </a:rPr>
                        <a:t>500~1000</a:t>
                      </a: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effectLst/>
                        </a:rPr>
                        <a:t>&gt;10000</a:t>
                      </a: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effectLst/>
                        </a:rPr>
                        <a:t>&gt;1000</a:t>
                      </a: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2683051"/>
                  </a:ext>
                </a:extLst>
              </a:tr>
              <a:tr h="201307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effectLst/>
                        </a:rPr>
                        <a:t>Temperature Range (</a:t>
                      </a:r>
                      <a:r>
                        <a:rPr lang="zh-CN" altLang="en-US" sz="1050" b="1" dirty="0">
                          <a:effectLst/>
                        </a:rPr>
                        <a:t>℃</a:t>
                      </a:r>
                      <a:r>
                        <a:rPr lang="en-US" sz="1050" b="1" dirty="0">
                          <a:effectLst/>
                        </a:rPr>
                        <a:t>)</a:t>
                      </a: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effectLst/>
                        </a:rPr>
                        <a:t>-20 </a:t>
                      </a:r>
                      <a:r>
                        <a:rPr lang="en-US" altLang="zh-CN" sz="1050" b="0" dirty="0">
                          <a:effectLst/>
                        </a:rPr>
                        <a:t>~ +60</a:t>
                      </a:r>
                      <a:endParaRPr lang="en-US" sz="1050" b="0" dirty="0">
                        <a:effectLst/>
                      </a:endParaRP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effectLst/>
                        </a:rPr>
                        <a:t>-40 </a:t>
                      </a:r>
                      <a:r>
                        <a:rPr lang="en-US" altLang="zh-CN" sz="1050" b="0" dirty="0">
                          <a:effectLst/>
                        </a:rPr>
                        <a:t>~ +85</a:t>
                      </a:r>
                      <a:endParaRPr lang="en-US" sz="1050" b="0" dirty="0">
                        <a:effectLst/>
                      </a:endParaRP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effectLst/>
                        </a:rPr>
                        <a:t>-40 </a:t>
                      </a:r>
                      <a:r>
                        <a:rPr lang="en-US" altLang="zh-CN" sz="1050" b="0" dirty="0">
                          <a:effectLst/>
                        </a:rPr>
                        <a:t>~ +105</a:t>
                      </a:r>
                      <a:endParaRPr lang="en-US" sz="1050" b="0" dirty="0">
                        <a:effectLst/>
                      </a:endParaRP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2812125"/>
                  </a:ext>
                </a:extLst>
              </a:tr>
              <a:tr h="201307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effectLst/>
                        </a:rPr>
                        <a:t>Self-discharging </a:t>
                      </a: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0" dirty="0">
                        <a:effectLst/>
                      </a:endParaRP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0" dirty="0">
                        <a:effectLst/>
                      </a:endParaRP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0" dirty="0">
                        <a:effectLst/>
                      </a:endParaRP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868847"/>
                  </a:ext>
                </a:extLst>
              </a:tr>
              <a:tr h="2013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Security</a:t>
                      </a: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382" marR="34382" marT="34382" marB="343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9369682"/>
                  </a:ext>
                </a:extLst>
              </a:tr>
            </a:tbl>
          </a:graphicData>
        </a:graphic>
      </p:graphicFrame>
      <p:sp>
        <p:nvSpPr>
          <p:cNvPr id="4" name="星形: 五角 3">
            <a:extLst>
              <a:ext uri="{FF2B5EF4-FFF2-40B4-BE49-F238E27FC236}">
                <a16:creationId xmlns:a16="http://schemas.microsoft.com/office/drawing/2014/main" id="{7200BEA0-5F3E-4C4B-95E6-A9C78289EE57}"/>
              </a:ext>
            </a:extLst>
          </p:cNvPr>
          <p:cNvSpPr/>
          <p:nvPr/>
        </p:nvSpPr>
        <p:spPr bwMode="auto">
          <a:xfrm>
            <a:off x="8120320" y="5144868"/>
            <a:ext cx="152400" cy="184666"/>
          </a:xfrm>
          <a:prstGeom prst="star5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solidFill>
                  <a:srgbClr val="0000FF"/>
                </a:solidFill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星形: 五角 13">
            <a:extLst>
              <a:ext uri="{FF2B5EF4-FFF2-40B4-BE49-F238E27FC236}">
                <a16:creationId xmlns:a16="http://schemas.microsoft.com/office/drawing/2014/main" id="{818CC2CC-B0F2-42D4-8A7F-EECAC9831B2B}"/>
              </a:ext>
            </a:extLst>
          </p:cNvPr>
          <p:cNvSpPr/>
          <p:nvPr/>
        </p:nvSpPr>
        <p:spPr bwMode="auto">
          <a:xfrm>
            <a:off x="8272720" y="5144868"/>
            <a:ext cx="152400" cy="184666"/>
          </a:xfrm>
          <a:prstGeom prst="star5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solidFill>
                  <a:srgbClr val="0000FF"/>
                </a:solidFill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星形: 五角 14">
            <a:extLst>
              <a:ext uri="{FF2B5EF4-FFF2-40B4-BE49-F238E27FC236}">
                <a16:creationId xmlns:a16="http://schemas.microsoft.com/office/drawing/2014/main" id="{F4B7D8A2-B475-4EE4-9452-666C763FF3CE}"/>
              </a:ext>
            </a:extLst>
          </p:cNvPr>
          <p:cNvSpPr/>
          <p:nvPr/>
        </p:nvSpPr>
        <p:spPr bwMode="auto">
          <a:xfrm>
            <a:off x="8409180" y="5144868"/>
            <a:ext cx="152400" cy="184666"/>
          </a:xfrm>
          <a:prstGeom prst="star5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solidFill>
                  <a:srgbClr val="0000FF"/>
                </a:solidFill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星形: 五角 15">
            <a:extLst>
              <a:ext uri="{FF2B5EF4-FFF2-40B4-BE49-F238E27FC236}">
                <a16:creationId xmlns:a16="http://schemas.microsoft.com/office/drawing/2014/main" id="{39270A49-B9F1-4E63-9A2A-BF649EC4CE9F}"/>
              </a:ext>
            </a:extLst>
          </p:cNvPr>
          <p:cNvSpPr/>
          <p:nvPr/>
        </p:nvSpPr>
        <p:spPr bwMode="auto">
          <a:xfrm>
            <a:off x="8545640" y="5149334"/>
            <a:ext cx="152400" cy="184666"/>
          </a:xfrm>
          <a:prstGeom prst="star5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solidFill>
                  <a:srgbClr val="0000FF"/>
                </a:solidFill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星形: 五角 16">
            <a:extLst>
              <a:ext uri="{FF2B5EF4-FFF2-40B4-BE49-F238E27FC236}">
                <a16:creationId xmlns:a16="http://schemas.microsoft.com/office/drawing/2014/main" id="{053AF7FC-65C0-4889-BE58-F6E3B1B9A15D}"/>
              </a:ext>
            </a:extLst>
          </p:cNvPr>
          <p:cNvSpPr/>
          <p:nvPr/>
        </p:nvSpPr>
        <p:spPr bwMode="auto">
          <a:xfrm>
            <a:off x="8699950" y="5149334"/>
            <a:ext cx="152400" cy="184666"/>
          </a:xfrm>
          <a:prstGeom prst="star5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solidFill>
                  <a:srgbClr val="0000FF"/>
                </a:solidFill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星形: 五角 17">
            <a:extLst>
              <a:ext uri="{FF2B5EF4-FFF2-40B4-BE49-F238E27FC236}">
                <a16:creationId xmlns:a16="http://schemas.microsoft.com/office/drawing/2014/main" id="{E6346AED-19F6-408B-A750-6A6BC97912C9}"/>
              </a:ext>
            </a:extLst>
          </p:cNvPr>
          <p:cNvSpPr/>
          <p:nvPr/>
        </p:nvSpPr>
        <p:spPr bwMode="auto">
          <a:xfrm>
            <a:off x="8107170" y="5410200"/>
            <a:ext cx="152400" cy="184666"/>
          </a:xfrm>
          <a:prstGeom prst="star5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solidFill>
                  <a:srgbClr val="0000FF"/>
                </a:solidFill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星形: 五角 18">
            <a:extLst>
              <a:ext uri="{FF2B5EF4-FFF2-40B4-BE49-F238E27FC236}">
                <a16:creationId xmlns:a16="http://schemas.microsoft.com/office/drawing/2014/main" id="{281797F8-E400-424D-94FF-00E3AEBF19D4}"/>
              </a:ext>
            </a:extLst>
          </p:cNvPr>
          <p:cNvSpPr/>
          <p:nvPr/>
        </p:nvSpPr>
        <p:spPr bwMode="auto">
          <a:xfrm>
            <a:off x="8259570" y="5410200"/>
            <a:ext cx="152400" cy="184666"/>
          </a:xfrm>
          <a:prstGeom prst="star5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solidFill>
                  <a:srgbClr val="0000FF"/>
                </a:solidFill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星形: 五角 19">
            <a:extLst>
              <a:ext uri="{FF2B5EF4-FFF2-40B4-BE49-F238E27FC236}">
                <a16:creationId xmlns:a16="http://schemas.microsoft.com/office/drawing/2014/main" id="{EF890C2C-8C11-463C-B42D-457240546E3D}"/>
              </a:ext>
            </a:extLst>
          </p:cNvPr>
          <p:cNvSpPr/>
          <p:nvPr/>
        </p:nvSpPr>
        <p:spPr bwMode="auto">
          <a:xfrm>
            <a:off x="8396030" y="5410200"/>
            <a:ext cx="152400" cy="184666"/>
          </a:xfrm>
          <a:prstGeom prst="star5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solidFill>
                  <a:srgbClr val="0000FF"/>
                </a:solidFill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星形: 五角 20">
            <a:extLst>
              <a:ext uri="{FF2B5EF4-FFF2-40B4-BE49-F238E27FC236}">
                <a16:creationId xmlns:a16="http://schemas.microsoft.com/office/drawing/2014/main" id="{767F150C-DD5C-47C1-8536-3EF7BF5EC6D3}"/>
              </a:ext>
            </a:extLst>
          </p:cNvPr>
          <p:cNvSpPr/>
          <p:nvPr/>
        </p:nvSpPr>
        <p:spPr bwMode="auto">
          <a:xfrm>
            <a:off x="8532490" y="5414666"/>
            <a:ext cx="152400" cy="184666"/>
          </a:xfrm>
          <a:prstGeom prst="star5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solidFill>
                  <a:srgbClr val="0000FF"/>
                </a:solidFill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星形: 五角 21">
            <a:extLst>
              <a:ext uri="{FF2B5EF4-FFF2-40B4-BE49-F238E27FC236}">
                <a16:creationId xmlns:a16="http://schemas.microsoft.com/office/drawing/2014/main" id="{B557C365-8641-4CA6-B61C-01C8ED1004CE}"/>
              </a:ext>
            </a:extLst>
          </p:cNvPr>
          <p:cNvSpPr/>
          <p:nvPr/>
        </p:nvSpPr>
        <p:spPr bwMode="auto">
          <a:xfrm>
            <a:off x="8686800" y="5414666"/>
            <a:ext cx="152400" cy="184666"/>
          </a:xfrm>
          <a:prstGeom prst="star5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solidFill>
                  <a:srgbClr val="0000FF"/>
                </a:solidFill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星形: 五角 22">
            <a:extLst>
              <a:ext uri="{FF2B5EF4-FFF2-40B4-BE49-F238E27FC236}">
                <a16:creationId xmlns:a16="http://schemas.microsoft.com/office/drawing/2014/main" id="{7200BEA0-5F3E-4C4B-95E6-A9C78289EE57}"/>
              </a:ext>
            </a:extLst>
          </p:cNvPr>
          <p:cNvSpPr/>
          <p:nvPr/>
        </p:nvSpPr>
        <p:spPr bwMode="auto">
          <a:xfrm>
            <a:off x="6300691" y="5144868"/>
            <a:ext cx="152400" cy="184666"/>
          </a:xfrm>
          <a:prstGeom prst="star5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solidFill>
                  <a:srgbClr val="0000FF"/>
                </a:solidFill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星形: 五角 23">
            <a:extLst>
              <a:ext uri="{FF2B5EF4-FFF2-40B4-BE49-F238E27FC236}">
                <a16:creationId xmlns:a16="http://schemas.microsoft.com/office/drawing/2014/main" id="{818CC2CC-B0F2-42D4-8A7F-EECAC9831B2B}"/>
              </a:ext>
            </a:extLst>
          </p:cNvPr>
          <p:cNvSpPr/>
          <p:nvPr/>
        </p:nvSpPr>
        <p:spPr bwMode="auto">
          <a:xfrm>
            <a:off x="6453091" y="5144868"/>
            <a:ext cx="152400" cy="184666"/>
          </a:xfrm>
          <a:prstGeom prst="star5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solidFill>
                  <a:srgbClr val="0000FF"/>
                </a:solidFill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星形: 五角 24">
            <a:extLst>
              <a:ext uri="{FF2B5EF4-FFF2-40B4-BE49-F238E27FC236}">
                <a16:creationId xmlns:a16="http://schemas.microsoft.com/office/drawing/2014/main" id="{F4B7D8A2-B475-4EE4-9452-666C763FF3CE}"/>
              </a:ext>
            </a:extLst>
          </p:cNvPr>
          <p:cNvSpPr/>
          <p:nvPr/>
        </p:nvSpPr>
        <p:spPr bwMode="auto">
          <a:xfrm>
            <a:off x="6589551" y="5144868"/>
            <a:ext cx="152400" cy="184666"/>
          </a:xfrm>
          <a:prstGeom prst="star5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solidFill>
                  <a:srgbClr val="0000FF"/>
                </a:solidFill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星形: 五角 25">
            <a:extLst>
              <a:ext uri="{FF2B5EF4-FFF2-40B4-BE49-F238E27FC236}">
                <a16:creationId xmlns:a16="http://schemas.microsoft.com/office/drawing/2014/main" id="{39270A49-B9F1-4E63-9A2A-BF649EC4CE9F}"/>
              </a:ext>
            </a:extLst>
          </p:cNvPr>
          <p:cNvSpPr/>
          <p:nvPr/>
        </p:nvSpPr>
        <p:spPr bwMode="auto">
          <a:xfrm>
            <a:off x="6726011" y="5149334"/>
            <a:ext cx="152400" cy="184666"/>
          </a:xfrm>
          <a:prstGeom prst="star5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solidFill>
                  <a:srgbClr val="0000FF"/>
                </a:solidFill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星形: 五角 27">
            <a:extLst>
              <a:ext uri="{FF2B5EF4-FFF2-40B4-BE49-F238E27FC236}">
                <a16:creationId xmlns:a16="http://schemas.microsoft.com/office/drawing/2014/main" id="{7200BEA0-5F3E-4C4B-95E6-A9C78289EE57}"/>
              </a:ext>
            </a:extLst>
          </p:cNvPr>
          <p:cNvSpPr/>
          <p:nvPr/>
        </p:nvSpPr>
        <p:spPr bwMode="auto">
          <a:xfrm>
            <a:off x="7199275" y="5394832"/>
            <a:ext cx="152400" cy="184666"/>
          </a:xfrm>
          <a:prstGeom prst="star5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solidFill>
                  <a:srgbClr val="0000FF"/>
                </a:solidFill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星形: 五角 28">
            <a:extLst>
              <a:ext uri="{FF2B5EF4-FFF2-40B4-BE49-F238E27FC236}">
                <a16:creationId xmlns:a16="http://schemas.microsoft.com/office/drawing/2014/main" id="{818CC2CC-B0F2-42D4-8A7F-EECAC9831B2B}"/>
              </a:ext>
            </a:extLst>
          </p:cNvPr>
          <p:cNvSpPr/>
          <p:nvPr/>
        </p:nvSpPr>
        <p:spPr bwMode="auto">
          <a:xfrm>
            <a:off x="7351675" y="5394832"/>
            <a:ext cx="152400" cy="184666"/>
          </a:xfrm>
          <a:prstGeom prst="star5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solidFill>
                  <a:srgbClr val="0000FF"/>
                </a:solidFill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星形: 五角 29">
            <a:extLst>
              <a:ext uri="{FF2B5EF4-FFF2-40B4-BE49-F238E27FC236}">
                <a16:creationId xmlns:a16="http://schemas.microsoft.com/office/drawing/2014/main" id="{F4B7D8A2-B475-4EE4-9452-666C763FF3CE}"/>
              </a:ext>
            </a:extLst>
          </p:cNvPr>
          <p:cNvSpPr/>
          <p:nvPr/>
        </p:nvSpPr>
        <p:spPr bwMode="auto">
          <a:xfrm>
            <a:off x="7488135" y="5394832"/>
            <a:ext cx="152400" cy="184666"/>
          </a:xfrm>
          <a:prstGeom prst="star5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solidFill>
                  <a:srgbClr val="0000FF"/>
                </a:solidFill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星形: 五角 30">
            <a:extLst>
              <a:ext uri="{FF2B5EF4-FFF2-40B4-BE49-F238E27FC236}">
                <a16:creationId xmlns:a16="http://schemas.microsoft.com/office/drawing/2014/main" id="{39270A49-B9F1-4E63-9A2A-BF649EC4CE9F}"/>
              </a:ext>
            </a:extLst>
          </p:cNvPr>
          <p:cNvSpPr/>
          <p:nvPr/>
        </p:nvSpPr>
        <p:spPr bwMode="auto">
          <a:xfrm>
            <a:off x="7624595" y="5399298"/>
            <a:ext cx="152400" cy="184666"/>
          </a:xfrm>
          <a:prstGeom prst="star5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solidFill>
                  <a:srgbClr val="0000FF"/>
                </a:solidFill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星形: 五角 32">
            <a:extLst>
              <a:ext uri="{FF2B5EF4-FFF2-40B4-BE49-F238E27FC236}">
                <a16:creationId xmlns:a16="http://schemas.microsoft.com/office/drawing/2014/main" id="{7200BEA0-5F3E-4C4B-95E6-A9C78289EE57}"/>
              </a:ext>
            </a:extLst>
          </p:cNvPr>
          <p:cNvSpPr/>
          <p:nvPr/>
        </p:nvSpPr>
        <p:spPr bwMode="auto">
          <a:xfrm>
            <a:off x="6367580" y="5383451"/>
            <a:ext cx="152400" cy="184666"/>
          </a:xfrm>
          <a:prstGeom prst="star5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solidFill>
                  <a:srgbClr val="0000FF"/>
                </a:solidFill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星形: 五角 33">
            <a:extLst>
              <a:ext uri="{FF2B5EF4-FFF2-40B4-BE49-F238E27FC236}">
                <a16:creationId xmlns:a16="http://schemas.microsoft.com/office/drawing/2014/main" id="{818CC2CC-B0F2-42D4-8A7F-EECAC9831B2B}"/>
              </a:ext>
            </a:extLst>
          </p:cNvPr>
          <p:cNvSpPr/>
          <p:nvPr/>
        </p:nvSpPr>
        <p:spPr bwMode="auto">
          <a:xfrm>
            <a:off x="6519980" y="5383451"/>
            <a:ext cx="152400" cy="184666"/>
          </a:xfrm>
          <a:prstGeom prst="star5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solidFill>
                  <a:srgbClr val="0000FF"/>
                </a:solidFill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星形: 五角 34">
            <a:extLst>
              <a:ext uri="{FF2B5EF4-FFF2-40B4-BE49-F238E27FC236}">
                <a16:creationId xmlns:a16="http://schemas.microsoft.com/office/drawing/2014/main" id="{F4B7D8A2-B475-4EE4-9452-666C763FF3CE}"/>
              </a:ext>
            </a:extLst>
          </p:cNvPr>
          <p:cNvSpPr/>
          <p:nvPr/>
        </p:nvSpPr>
        <p:spPr bwMode="auto">
          <a:xfrm>
            <a:off x="6656440" y="5383451"/>
            <a:ext cx="152400" cy="184666"/>
          </a:xfrm>
          <a:prstGeom prst="star5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solidFill>
                  <a:srgbClr val="0000FF"/>
                </a:solidFill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星形: 五角 37">
            <a:extLst>
              <a:ext uri="{FF2B5EF4-FFF2-40B4-BE49-F238E27FC236}">
                <a16:creationId xmlns:a16="http://schemas.microsoft.com/office/drawing/2014/main" id="{7200BEA0-5F3E-4C4B-95E6-A9C78289EE57}"/>
              </a:ext>
            </a:extLst>
          </p:cNvPr>
          <p:cNvSpPr/>
          <p:nvPr/>
        </p:nvSpPr>
        <p:spPr bwMode="auto">
          <a:xfrm>
            <a:off x="7160994" y="5140402"/>
            <a:ext cx="152400" cy="184666"/>
          </a:xfrm>
          <a:prstGeom prst="star5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solidFill>
                  <a:srgbClr val="0000FF"/>
                </a:solidFill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星形: 五角 38">
            <a:extLst>
              <a:ext uri="{FF2B5EF4-FFF2-40B4-BE49-F238E27FC236}">
                <a16:creationId xmlns:a16="http://schemas.microsoft.com/office/drawing/2014/main" id="{818CC2CC-B0F2-42D4-8A7F-EECAC9831B2B}"/>
              </a:ext>
            </a:extLst>
          </p:cNvPr>
          <p:cNvSpPr/>
          <p:nvPr/>
        </p:nvSpPr>
        <p:spPr bwMode="auto">
          <a:xfrm>
            <a:off x="7313394" y="5140402"/>
            <a:ext cx="152400" cy="184666"/>
          </a:xfrm>
          <a:prstGeom prst="star5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solidFill>
                  <a:srgbClr val="0000FF"/>
                </a:solidFill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星形: 五角 39">
            <a:extLst>
              <a:ext uri="{FF2B5EF4-FFF2-40B4-BE49-F238E27FC236}">
                <a16:creationId xmlns:a16="http://schemas.microsoft.com/office/drawing/2014/main" id="{F4B7D8A2-B475-4EE4-9452-666C763FF3CE}"/>
              </a:ext>
            </a:extLst>
          </p:cNvPr>
          <p:cNvSpPr/>
          <p:nvPr/>
        </p:nvSpPr>
        <p:spPr bwMode="auto">
          <a:xfrm>
            <a:off x="7449854" y="5140402"/>
            <a:ext cx="152400" cy="184666"/>
          </a:xfrm>
          <a:prstGeom prst="star5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solidFill>
                  <a:srgbClr val="0000FF"/>
                </a:solidFill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Rectangle 1">
            <a:extLst>
              <a:ext uri="{FF2B5EF4-FFF2-40B4-BE49-F238E27FC236}">
                <a16:creationId xmlns:a16="http://schemas.microsoft.com/office/drawing/2014/main" id="{A2F898FE-995B-4039-A7A6-B2EE195F940F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1560r0</a:t>
            </a:r>
            <a:endParaRPr lang="en-SG" sz="1800" dirty="0">
              <a:latin typeface="+mn-lt"/>
            </a:endParaRPr>
          </a:p>
        </p:txBody>
      </p:sp>
      <p:sp>
        <p:nvSpPr>
          <p:cNvPr id="37" name="Date Placeholder 3">
            <a:extLst>
              <a:ext uri="{FF2B5EF4-FFF2-40B4-BE49-F238E27FC236}">
                <a16:creationId xmlns:a16="http://schemas.microsoft.com/office/drawing/2014/main" id="{98DC45DE-EAFC-474D-BEC1-1671F419228C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September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  <p:sp>
        <p:nvSpPr>
          <p:cNvPr id="41" name="Footer Placeholder 1">
            <a:extLst>
              <a:ext uri="{FF2B5EF4-FFF2-40B4-BE49-F238E27FC236}">
                <a16:creationId xmlns:a16="http://schemas.microsoft.com/office/drawing/2014/main" id="{AD14A1B6-2915-40D6-A6C4-4C208E70B4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5791199" y="6475413"/>
            <a:ext cx="2752661" cy="184666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Zhisong</a:t>
            </a:r>
            <a:r>
              <a:rPr lang="en-US" dirty="0"/>
              <a:t> </a:t>
            </a:r>
            <a:r>
              <a:rPr lang="en-US" dirty="0" err="1"/>
              <a:t>Zuo</a:t>
            </a:r>
            <a:r>
              <a:rPr lang="en-US" dirty="0"/>
              <a:t>(OPPO)</a:t>
            </a:r>
          </a:p>
        </p:txBody>
      </p:sp>
    </p:spTree>
    <p:extLst>
      <p:ext uri="{BB962C8B-B14F-4D97-AF65-F5344CB8AC3E}">
        <p14:creationId xmlns:p14="http://schemas.microsoft.com/office/powerpoint/2010/main" val="764881643"/>
      </p:ext>
    </p:extLst>
  </p:cSld>
  <p:clrMapOvr>
    <a:masterClrMapping/>
  </p:clrMapOvr>
</p:sld>
</file>

<file path=ppt/theme/theme1.xml><?xml version="1.0" encoding="utf-8"?>
<a:theme xmlns:a="http://schemas.openxmlformats.org/drawingml/2006/main" name="ACcord Submission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 Submission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Ccord Submission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 Submission 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ACcord Submission Template</Template>
  <TotalTime>77204</TotalTime>
  <Words>2411</Words>
  <Application>Microsoft Office PowerPoint</Application>
  <PresentationFormat>全屏显示(4:3)</PresentationFormat>
  <Paragraphs>302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宋体</vt:lpstr>
      <vt:lpstr>Arial</vt:lpstr>
      <vt:lpstr>Times New Roman</vt:lpstr>
      <vt:lpstr>Wingdings</vt:lpstr>
      <vt:lpstr>ACcord Submission Template</vt:lpstr>
      <vt:lpstr>Ambient powers and energy storage</vt:lpstr>
      <vt:lpstr>Outline</vt:lpstr>
      <vt:lpstr>Ambient power (1) - RF energy</vt:lpstr>
      <vt:lpstr>Ambient power (2) - Solar energy/light</vt:lpstr>
      <vt:lpstr>Ambient power (3) - Thermal energy</vt:lpstr>
      <vt:lpstr>Ambient power (4) - Piezoelectric power</vt:lpstr>
      <vt:lpstr>Summary of ambient power</vt:lpstr>
      <vt:lpstr>Energy storage for AMP IoT </vt:lpstr>
      <vt:lpstr>Possible Energy storage elements for AMP IoT </vt:lpstr>
      <vt:lpstr>Summary</vt:lpstr>
      <vt:lpstr>4. Reference</vt:lpstr>
      <vt:lpstr>4. Reference</vt:lpstr>
    </vt:vector>
  </TitlesOfParts>
  <Company>&lt;Company Name&gt;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&lt;Document Title&gt;</dc:title>
  <dc:creator>robert.stacey@intel.com</dc:creator>
  <cp:keywords>CTPClassification=:VisualMarkings=, CTPClassification=CTP_IC:VisualMarkings=, CTPClassification=CTP_IC</cp:keywords>
  <cp:lastModifiedBy>OPPO</cp:lastModifiedBy>
  <cp:revision>1696</cp:revision>
  <cp:lastPrinted>1998-02-10T13:28:06Z</cp:lastPrinted>
  <dcterms:created xsi:type="dcterms:W3CDTF">2009-12-02T19:05:24Z</dcterms:created>
  <dcterms:modified xsi:type="dcterms:W3CDTF">2022-09-10T01:28:09Z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TitusGUID">
    <vt:lpwstr>5c159031-6120-4243-bbd1-ee5f1f2e96d1</vt:lpwstr>
  </property>
  <property fmtid="{D5CDD505-2E9C-101B-9397-08002B2CF9AE}" pid="4" name="CTP_BU">
    <vt:lpwstr>NEXT GEN AND STANDARDS GROUP</vt:lpwstr>
  </property>
  <property fmtid="{D5CDD505-2E9C-101B-9397-08002B2CF9AE}" pid="5" name="CTP_TimeStamp">
    <vt:lpwstr>2018-05-10 07:13:18Z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CTP_IC</vt:lpwstr>
  </property>
  <property fmtid="{D5CDD505-2E9C-101B-9397-08002B2CF9AE}" pid="9" name="_2015_ms_pID_725343">
    <vt:lpwstr>(3)dYjZlIMPNS1j1dqB6YP+lC/h/B/2pNPp3QOMNi78JruWsJCWfvOX7qOfqVmWapw5nAmNox2d
CepUHOcpyRPGxOrCF4f6Vm+bQd0a6PmeqnduPJBgJlDghSxD1avTFZ63x0RG46RNanxgx9xE
F6b37psHyh5fuVUFporEZMqQXqHBEypactmiYjvUeMxRaF03XE7S31+KHEROZafgT1HavpUh
nCZB99KB4/WSNUWkv0</vt:lpwstr>
  </property>
  <property fmtid="{D5CDD505-2E9C-101B-9397-08002B2CF9AE}" pid="10" name="_2015_ms_pID_7253431">
    <vt:lpwstr>0SXraQUmKnChBZ8aCVQGJMK6QJb2T9gmWfYivL7LSAq+XNuG8X7Xnk
ZVdgv1R/107n0QMg2bwSVk0XjgjCmTESK20xX3TJA65etUbDDk6Z9gBOACmis1hcjMZatQXm
Xng7Mb/2nLdPeqQsInuUJp7DZbD6Ozsn0e3xI0jgh97KDr5s7e/CgLe2gOTO+Gz7rGwQ7tvf
I1PSBBdCPI4H0IJPnwUWjQPraoJGijURx6me</vt:lpwstr>
  </property>
  <property fmtid="{D5CDD505-2E9C-101B-9397-08002B2CF9AE}" pid="11" name="_readonly">
    <vt:lpwstr/>
  </property>
  <property fmtid="{D5CDD505-2E9C-101B-9397-08002B2CF9AE}" pid="12" name="_change">
    <vt:lpwstr/>
  </property>
  <property fmtid="{D5CDD505-2E9C-101B-9397-08002B2CF9AE}" pid="13" name="_full-control">
    <vt:lpwstr/>
  </property>
  <property fmtid="{D5CDD505-2E9C-101B-9397-08002B2CF9AE}" pid="14" name="sflag">
    <vt:lpwstr>1561287843</vt:lpwstr>
  </property>
  <property fmtid="{D5CDD505-2E9C-101B-9397-08002B2CF9AE}" pid="15" name="_2015_ms_pID_7253432">
    <vt:lpwstr>srCqHiAMW9tZQpMu87my+bQ=</vt:lpwstr>
  </property>
</Properties>
</file>