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handoutMasterIdLst>
    <p:handoutMasterId r:id="rId20"/>
  </p:handoutMasterIdLst>
  <p:sldIdLst>
    <p:sldId id="269" r:id="rId2"/>
    <p:sldId id="482" r:id="rId3"/>
    <p:sldId id="502" r:id="rId4"/>
    <p:sldId id="504" r:id="rId5"/>
    <p:sldId id="490" r:id="rId6"/>
    <p:sldId id="501" r:id="rId7"/>
    <p:sldId id="503" r:id="rId8"/>
    <p:sldId id="492" r:id="rId9"/>
    <p:sldId id="493" r:id="rId10"/>
    <p:sldId id="505" r:id="rId11"/>
    <p:sldId id="494" r:id="rId12"/>
    <p:sldId id="495" r:id="rId13"/>
    <p:sldId id="496" r:id="rId14"/>
    <p:sldId id="497" r:id="rId15"/>
    <p:sldId id="498" r:id="rId16"/>
    <p:sldId id="499" r:id="rId17"/>
    <p:sldId id="500" r:id="rId18"/>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iou, Laurent" initials="CL" lastIdx="1" clrIdx="0">
    <p:extLst>
      <p:ext uri="{19B8F6BF-5375-455C-9EA6-DF929625EA0E}">
        <p15:presenceInfo xmlns:p15="http://schemas.microsoft.com/office/powerpoint/2012/main" userId="S-1-5-21-725345543-602162358-527237240-2944557" providerId="AD"/>
      </p:ext>
    </p:extLst>
  </p:cmAuthor>
  <p:cmAuthor id="2" name="Hanxiao (Tony, CT Lab)" initials="H(CL" lastIdx="3" clrIdx="1">
    <p:extLst>
      <p:ext uri="{19B8F6BF-5375-455C-9EA6-DF929625EA0E}">
        <p15:presenceInfo xmlns:p15="http://schemas.microsoft.com/office/powerpoint/2012/main" userId="S-1-5-21-147214757-305610072-1517763936-2976577" providerId="AD"/>
      </p:ext>
    </p:extLst>
  </p:cmAuthor>
  <p:cmAuthor id="3" name="weijie" initials="weijie" lastIdx="1" clrIdx="2">
    <p:extLst>
      <p:ext uri="{19B8F6BF-5375-455C-9EA6-DF929625EA0E}">
        <p15:presenceInfo xmlns:p15="http://schemas.microsoft.com/office/powerpoint/2012/main" userId="weiji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96" autoAdjust="0"/>
    <p:restoredTop sz="93826" autoAdjust="0"/>
  </p:normalViewPr>
  <p:slideViewPr>
    <p:cSldViewPr>
      <p:cViewPr varScale="1">
        <p:scale>
          <a:sx n="67" d="100"/>
          <a:sy n="67" d="100"/>
        </p:scale>
        <p:origin x="1424" y="5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97525" y="177800"/>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smtClean="0"/>
            </a:lvl1pPr>
          </a:lstStyle>
          <a:p>
            <a:pPr>
              <a:defRPr/>
            </a:pPr>
            <a:r>
              <a:rPr lang="en-US"/>
              <a:t>Doc Title</a:t>
            </a:r>
            <a:endParaRPr lang="en-US" dirty="0"/>
          </a:p>
        </p:txBody>
      </p:sp>
      <p:sp>
        <p:nvSpPr>
          <p:cNvPr id="3075" name="Rectangle 3"/>
          <p:cNvSpPr>
            <a:spLocks noGrp="1" noChangeArrowheads="1"/>
          </p:cNvSpPr>
          <p:nvPr>
            <p:ph type="dt" sz="quarter" idx="1"/>
          </p:nvPr>
        </p:nvSpPr>
        <p:spPr bwMode="auto">
          <a:xfrm>
            <a:off x="695325" y="177800"/>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smtClean="0"/>
            </a:lvl1pPr>
          </a:lstStyle>
          <a:p>
            <a:pPr>
              <a:defRPr/>
            </a:pPr>
            <a:r>
              <a:rPr lang="en-US" dirty="0"/>
              <a:t>Month Year</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smtClean="0"/>
            </a:lvl1pPr>
          </a:lstStyle>
          <a:p>
            <a:pPr>
              <a:defRPr/>
            </a:pPr>
            <a:r>
              <a:rPr lang="en-US" dirty="0"/>
              <a:t>John Doe, Some Company</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a:defRPr smtClean="0"/>
            </a:lvl1pPr>
          </a:lstStyle>
          <a:p>
            <a:pPr>
              <a:defRPr/>
            </a:pPr>
            <a:r>
              <a:rPr lang="en-US" dirty="0"/>
              <a:t>Page </a:t>
            </a:r>
            <a:fld id="{3F99EF29-387F-42BB-8A81-132E16DF8442}" type="slidenum">
              <a:rPr lang="en-US"/>
              <a:pPr>
                <a:defRPr/>
              </a:pPr>
              <a:t>‹#›</a:t>
            </a:fld>
            <a:endParaRPr lang="en-US" dirty="0"/>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wrap="none" lIns="0" tIns="0" rIns="0" bIns="0">
            <a:spAutoFit/>
          </a:bodyPr>
          <a:lstStyle/>
          <a:p>
            <a:pPr defTabSz="933450">
              <a:defRPr/>
            </a:pPr>
            <a:r>
              <a:rPr lang="en-US" dirty="0"/>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Tree>
    <p:extLst>
      <p:ext uri="{BB962C8B-B14F-4D97-AF65-F5344CB8AC3E}">
        <p14:creationId xmlns:p14="http://schemas.microsoft.com/office/powerpoint/2010/main" val="25583798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640388" y="98425"/>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smtClean="0"/>
            </a:lvl1pPr>
          </a:lstStyle>
          <a:p>
            <a:pPr>
              <a:defRPr/>
            </a:pPr>
            <a:r>
              <a:rPr lang="en-US"/>
              <a:t>Doc Title</a:t>
            </a:r>
            <a:endParaRPr lang="en-US" dirty="0"/>
          </a:p>
        </p:txBody>
      </p:sp>
      <p:sp>
        <p:nvSpPr>
          <p:cNvPr id="2051" name="Rectangle 3"/>
          <p:cNvSpPr>
            <a:spLocks noGrp="1" noChangeArrowheads="1"/>
          </p:cNvSpPr>
          <p:nvPr>
            <p:ph type="dt" idx="1"/>
          </p:nvPr>
        </p:nvSpPr>
        <p:spPr bwMode="auto">
          <a:xfrm>
            <a:off x="654050" y="98425"/>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smtClean="0"/>
            </a:lvl1pPr>
          </a:lstStyle>
          <a:p>
            <a:pPr>
              <a:defRPr/>
            </a:pPr>
            <a:r>
              <a:rPr lang="en-US" dirty="0"/>
              <a:t>Month Year</a:t>
            </a:r>
          </a:p>
        </p:txBody>
      </p:sp>
      <p:sp>
        <p:nvSpPr>
          <p:cNvPr id="9220"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a:defRPr smtClean="0"/>
            </a:lvl5pPr>
          </a:lstStyle>
          <a:p>
            <a:pPr lvl="4">
              <a:defRPr/>
            </a:pPr>
            <a:r>
              <a:rPr lang="en-US" dirty="0"/>
              <a:t>John Doe, Some Company</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smtClean="0"/>
            </a:lvl1pPr>
          </a:lstStyle>
          <a:p>
            <a:pPr>
              <a:defRPr/>
            </a:pPr>
            <a:r>
              <a:rPr lang="en-US" dirty="0"/>
              <a:t>Page </a:t>
            </a:r>
            <a:fld id="{870C1BA4-1CEE-4CD8-8532-343A8D2B3155}" type="slidenum">
              <a:rPr lang="en-US"/>
              <a:pPr>
                <a:defRPr/>
              </a:pPr>
              <a:t>‹#›</a:t>
            </a:fld>
            <a:endParaRPr lang="en-US" dirty="0"/>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wrap="none" lIns="0" tIns="0" rIns="0" bIns="0">
            <a:spAutoFit/>
          </a:bodyPr>
          <a:lstStyle/>
          <a:p>
            <a:pPr>
              <a:defRPr/>
            </a:pPr>
            <a:r>
              <a:rPr lang="en-US" dirty="0"/>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Tree>
    <p:extLst>
      <p:ext uri="{BB962C8B-B14F-4D97-AF65-F5344CB8AC3E}">
        <p14:creationId xmlns:p14="http://schemas.microsoft.com/office/powerpoint/2010/main" val="1551092022"/>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noFill/>
        </p:spPr>
        <p:txBody>
          <a:bodyPr/>
          <a:lstStyle/>
          <a:p>
            <a:r>
              <a:rPr lang="en-US"/>
              <a:t>Doc Title</a:t>
            </a:r>
            <a:endParaRPr lang="en-US" dirty="0"/>
          </a:p>
        </p:txBody>
      </p:sp>
      <p:sp>
        <p:nvSpPr>
          <p:cNvPr id="10243" name="Rectangle 3"/>
          <p:cNvSpPr>
            <a:spLocks noGrp="1" noChangeArrowheads="1"/>
          </p:cNvSpPr>
          <p:nvPr>
            <p:ph type="dt" sz="quarter" idx="1"/>
          </p:nvPr>
        </p:nvSpPr>
        <p:spPr>
          <a:noFill/>
        </p:spPr>
        <p:txBody>
          <a:bodyPr/>
          <a:lstStyle/>
          <a:p>
            <a:r>
              <a:rPr lang="en-US" dirty="0"/>
              <a:t>Month Year</a:t>
            </a:r>
          </a:p>
        </p:txBody>
      </p:sp>
      <p:sp>
        <p:nvSpPr>
          <p:cNvPr id="10244" name="Rectangle 6"/>
          <p:cNvSpPr>
            <a:spLocks noGrp="1" noChangeArrowheads="1"/>
          </p:cNvSpPr>
          <p:nvPr>
            <p:ph type="ftr" sz="quarter" idx="4"/>
          </p:nvPr>
        </p:nvSpPr>
        <p:spPr>
          <a:noFill/>
        </p:spPr>
        <p:txBody>
          <a:bodyPr/>
          <a:lstStyle/>
          <a:p>
            <a:pPr lvl="4"/>
            <a:r>
              <a:rPr lang="en-US" dirty="0"/>
              <a:t>John Doe, Some Company</a:t>
            </a:r>
          </a:p>
        </p:txBody>
      </p:sp>
      <p:sp>
        <p:nvSpPr>
          <p:cNvPr id="10245" name="Rectangle 7"/>
          <p:cNvSpPr>
            <a:spLocks noGrp="1" noChangeArrowheads="1"/>
          </p:cNvSpPr>
          <p:nvPr>
            <p:ph type="sldNum" sz="quarter" idx="5"/>
          </p:nvPr>
        </p:nvSpPr>
        <p:spPr>
          <a:noFill/>
        </p:spPr>
        <p:txBody>
          <a:bodyPr/>
          <a:lstStyle/>
          <a:p>
            <a:r>
              <a:rPr lang="en-US" dirty="0"/>
              <a:t>Page </a:t>
            </a:r>
            <a:fld id="{9A6FF2A5-3843-4034-80EC-B86A7C49C539}" type="slidenum">
              <a:rPr lang="en-US"/>
              <a:pPr/>
              <a:t>1</a:t>
            </a:fld>
            <a:endParaRPr lang="en-US" dirty="0"/>
          </a:p>
        </p:txBody>
      </p:sp>
      <p:sp>
        <p:nvSpPr>
          <p:cNvPr id="10246" name="Rectangle 2"/>
          <p:cNvSpPr>
            <a:spLocks noGrp="1" noRot="1" noChangeAspect="1" noChangeArrowheads="1" noTextEdit="1"/>
          </p:cNvSpPr>
          <p:nvPr>
            <p:ph type="sldImg"/>
          </p:nvPr>
        </p:nvSpPr>
        <p:spPr>
          <a:xfrm>
            <a:off x="1154113" y="701675"/>
            <a:ext cx="4625975" cy="3468688"/>
          </a:xfrm>
          <a:ln/>
        </p:spPr>
      </p:sp>
      <p:sp>
        <p:nvSpPr>
          <p:cNvPr id="10247"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801961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Doc Title</a:t>
            </a:r>
            <a:endParaRPr lang="en-US" dirty="0"/>
          </a:p>
        </p:txBody>
      </p:sp>
      <p:sp>
        <p:nvSpPr>
          <p:cNvPr id="5" name="Date Placeholder 4"/>
          <p:cNvSpPr>
            <a:spLocks noGrp="1"/>
          </p:cNvSpPr>
          <p:nvPr>
            <p:ph type="dt" idx="11"/>
          </p:nvPr>
        </p:nvSpPr>
        <p:spPr/>
        <p:txBody>
          <a:bodyPr/>
          <a:lstStyle/>
          <a:p>
            <a:pPr>
              <a:defRPr/>
            </a:pPr>
            <a:r>
              <a:rPr lang="en-US"/>
              <a:t>Month Year</a:t>
            </a:r>
            <a:endParaRPr lang="en-US" dirty="0"/>
          </a:p>
        </p:txBody>
      </p:sp>
      <p:sp>
        <p:nvSpPr>
          <p:cNvPr id="6" name="Footer Placeholder 5"/>
          <p:cNvSpPr>
            <a:spLocks noGrp="1"/>
          </p:cNvSpPr>
          <p:nvPr>
            <p:ph type="ftr" sz="quarter" idx="12"/>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a:t>Page </a:t>
            </a:r>
            <a:fld id="{870C1BA4-1CEE-4CD8-8532-343A8D2B3155}" type="slidenum">
              <a:rPr lang="en-US" smtClean="0"/>
              <a:pPr>
                <a:defRPr/>
              </a:pPr>
              <a:t>10</a:t>
            </a:fld>
            <a:endParaRPr lang="en-US" dirty="0"/>
          </a:p>
        </p:txBody>
      </p:sp>
    </p:spTree>
    <p:extLst>
      <p:ext uri="{BB962C8B-B14F-4D97-AF65-F5344CB8AC3E}">
        <p14:creationId xmlns:p14="http://schemas.microsoft.com/office/powerpoint/2010/main" val="637699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Doc Title</a:t>
            </a:r>
            <a:endParaRPr lang="en-US" dirty="0"/>
          </a:p>
        </p:txBody>
      </p:sp>
      <p:sp>
        <p:nvSpPr>
          <p:cNvPr id="5" name="Date Placeholder 4"/>
          <p:cNvSpPr>
            <a:spLocks noGrp="1"/>
          </p:cNvSpPr>
          <p:nvPr>
            <p:ph type="dt" idx="11"/>
          </p:nvPr>
        </p:nvSpPr>
        <p:spPr/>
        <p:txBody>
          <a:bodyPr/>
          <a:lstStyle/>
          <a:p>
            <a:pPr>
              <a:defRPr/>
            </a:pPr>
            <a:r>
              <a:rPr lang="en-US"/>
              <a:t>Month Year</a:t>
            </a:r>
            <a:endParaRPr lang="en-US" dirty="0"/>
          </a:p>
        </p:txBody>
      </p:sp>
      <p:sp>
        <p:nvSpPr>
          <p:cNvPr id="6" name="Footer Placeholder 5"/>
          <p:cNvSpPr>
            <a:spLocks noGrp="1"/>
          </p:cNvSpPr>
          <p:nvPr>
            <p:ph type="ftr" sz="quarter" idx="12"/>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a:t>Page </a:t>
            </a:r>
            <a:fld id="{870C1BA4-1CEE-4CD8-8532-343A8D2B3155}" type="slidenum">
              <a:rPr lang="en-US" smtClean="0"/>
              <a:pPr>
                <a:defRPr/>
              </a:pPr>
              <a:t>11</a:t>
            </a:fld>
            <a:endParaRPr lang="en-US" dirty="0"/>
          </a:p>
        </p:txBody>
      </p:sp>
    </p:spTree>
    <p:extLst>
      <p:ext uri="{BB962C8B-B14F-4D97-AF65-F5344CB8AC3E}">
        <p14:creationId xmlns:p14="http://schemas.microsoft.com/office/powerpoint/2010/main" val="711600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Doc Title</a:t>
            </a:r>
            <a:endParaRPr lang="en-US" dirty="0"/>
          </a:p>
        </p:txBody>
      </p:sp>
      <p:sp>
        <p:nvSpPr>
          <p:cNvPr id="5" name="Date Placeholder 4"/>
          <p:cNvSpPr>
            <a:spLocks noGrp="1"/>
          </p:cNvSpPr>
          <p:nvPr>
            <p:ph type="dt" idx="11"/>
          </p:nvPr>
        </p:nvSpPr>
        <p:spPr/>
        <p:txBody>
          <a:bodyPr/>
          <a:lstStyle/>
          <a:p>
            <a:pPr>
              <a:defRPr/>
            </a:pPr>
            <a:r>
              <a:rPr lang="en-US"/>
              <a:t>Month Year</a:t>
            </a:r>
            <a:endParaRPr lang="en-US" dirty="0"/>
          </a:p>
        </p:txBody>
      </p:sp>
      <p:sp>
        <p:nvSpPr>
          <p:cNvPr id="6" name="Footer Placeholder 5"/>
          <p:cNvSpPr>
            <a:spLocks noGrp="1"/>
          </p:cNvSpPr>
          <p:nvPr>
            <p:ph type="ftr" sz="quarter" idx="12"/>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a:t>Page </a:t>
            </a:r>
            <a:fld id="{870C1BA4-1CEE-4CD8-8532-343A8D2B3155}" type="slidenum">
              <a:rPr lang="en-US" smtClean="0"/>
              <a:pPr>
                <a:defRPr/>
              </a:pPr>
              <a:t>12</a:t>
            </a:fld>
            <a:endParaRPr lang="en-US" dirty="0"/>
          </a:p>
        </p:txBody>
      </p:sp>
    </p:spTree>
    <p:extLst>
      <p:ext uri="{BB962C8B-B14F-4D97-AF65-F5344CB8AC3E}">
        <p14:creationId xmlns:p14="http://schemas.microsoft.com/office/powerpoint/2010/main" val="87105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Doc Title</a:t>
            </a:r>
            <a:endParaRPr lang="en-US" dirty="0"/>
          </a:p>
        </p:txBody>
      </p:sp>
      <p:sp>
        <p:nvSpPr>
          <p:cNvPr id="5" name="Date Placeholder 4"/>
          <p:cNvSpPr>
            <a:spLocks noGrp="1"/>
          </p:cNvSpPr>
          <p:nvPr>
            <p:ph type="dt" idx="11"/>
          </p:nvPr>
        </p:nvSpPr>
        <p:spPr/>
        <p:txBody>
          <a:bodyPr/>
          <a:lstStyle/>
          <a:p>
            <a:pPr>
              <a:defRPr/>
            </a:pPr>
            <a:r>
              <a:rPr lang="en-US"/>
              <a:t>Month Year</a:t>
            </a:r>
            <a:endParaRPr lang="en-US" dirty="0"/>
          </a:p>
        </p:txBody>
      </p:sp>
      <p:sp>
        <p:nvSpPr>
          <p:cNvPr id="6" name="Footer Placeholder 5"/>
          <p:cNvSpPr>
            <a:spLocks noGrp="1"/>
          </p:cNvSpPr>
          <p:nvPr>
            <p:ph type="ftr" sz="quarter" idx="12"/>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a:t>Page </a:t>
            </a:r>
            <a:fld id="{870C1BA4-1CEE-4CD8-8532-343A8D2B3155}" type="slidenum">
              <a:rPr lang="en-US" smtClean="0"/>
              <a:pPr>
                <a:defRPr/>
              </a:pPr>
              <a:t>13</a:t>
            </a:fld>
            <a:endParaRPr lang="en-US" dirty="0"/>
          </a:p>
        </p:txBody>
      </p:sp>
    </p:spTree>
    <p:extLst>
      <p:ext uri="{BB962C8B-B14F-4D97-AF65-F5344CB8AC3E}">
        <p14:creationId xmlns:p14="http://schemas.microsoft.com/office/powerpoint/2010/main" val="3611608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Doc Title</a:t>
            </a:r>
            <a:endParaRPr lang="en-US" dirty="0"/>
          </a:p>
        </p:txBody>
      </p:sp>
      <p:sp>
        <p:nvSpPr>
          <p:cNvPr id="5" name="Date Placeholder 4"/>
          <p:cNvSpPr>
            <a:spLocks noGrp="1"/>
          </p:cNvSpPr>
          <p:nvPr>
            <p:ph type="dt" idx="11"/>
          </p:nvPr>
        </p:nvSpPr>
        <p:spPr/>
        <p:txBody>
          <a:bodyPr/>
          <a:lstStyle/>
          <a:p>
            <a:pPr>
              <a:defRPr/>
            </a:pPr>
            <a:r>
              <a:rPr lang="en-US"/>
              <a:t>Month Year</a:t>
            </a:r>
            <a:endParaRPr lang="en-US" dirty="0"/>
          </a:p>
        </p:txBody>
      </p:sp>
      <p:sp>
        <p:nvSpPr>
          <p:cNvPr id="6" name="Footer Placeholder 5"/>
          <p:cNvSpPr>
            <a:spLocks noGrp="1"/>
          </p:cNvSpPr>
          <p:nvPr>
            <p:ph type="ftr" sz="quarter" idx="12"/>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a:t>Page </a:t>
            </a:r>
            <a:fld id="{870C1BA4-1CEE-4CD8-8532-343A8D2B3155}" type="slidenum">
              <a:rPr lang="en-US" smtClean="0"/>
              <a:pPr>
                <a:defRPr/>
              </a:pPr>
              <a:t>14</a:t>
            </a:fld>
            <a:endParaRPr lang="en-US" dirty="0"/>
          </a:p>
        </p:txBody>
      </p:sp>
    </p:spTree>
    <p:extLst>
      <p:ext uri="{BB962C8B-B14F-4D97-AF65-F5344CB8AC3E}">
        <p14:creationId xmlns:p14="http://schemas.microsoft.com/office/powerpoint/2010/main" val="19177938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Doc Title</a:t>
            </a:r>
            <a:endParaRPr lang="en-US" dirty="0"/>
          </a:p>
        </p:txBody>
      </p:sp>
      <p:sp>
        <p:nvSpPr>
          <p:cNvPr id="5" name="Date Placeholder 4"/>
          <p:cNvSpPr>
            <a:spLocks noGrp="1"/>
          </p:cNvSpPr>
          <p:nvPr>
            <p:ph type="dt" idx="11"/>
          </p:nvPr>
        </p:nvSpPr>
        <p:spPr/>
        <p:txBody>
          <a:bodyPr/>
          <a:lstStyle/>
          <a:p>
            <a:pPr>
              <a:defRPr/>
            </a:pPr>
            <a:r>
              <a:rPr lang="en-US"/>
              <a:t>Month Year</a:t>
            </a:r>
            <a:endParaRPr lang="en-US" dirty="0"/>
          </a:p>
        </p:txBody>
      </p:sp>
      <p:sp>
        <p:nvSpPr>
          <p:cNvPr id="6" name="Footer Placeholder 5"/>
          <p:cNvSpPr>
            <a:spLocks noGrp="1"/>
          </p:cNvSpPr>
          <p:nvPr>
            <p:ph type="ftr" sz="quarter" idx="12"/>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a:t>Page </a:t>
            </a:r>
            <a:fld id="{870C1BA4-1CEE-4CD8-8532-343A8D2B3155}" type="slidenum">
              <a:rPr lang="en-US" smtClean="0"/>
              <a:pPr>
                <a:defRPr/>
              </a:pPr>
              <a:t>15</a:t>
            </a:fld>
            <a:endParaRPr lang="en-US" dirty="0"/>
          </a:p>
        </p:txBody>
      </p:sp>
    </p:spTree>
    <p:extLst>
      <p:ext uri="{BB962C8B-B14F-4D97-AF65-F5344CB8AC3E}">
        <p14:creationId xmlns:p14="http://schemas.microsoft.com/office/powerpoint/2010/main" val="1446872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Doc Title</a:t>
            </a:r>
            <a:endParaRPr lang="en-US" dirty="0"/>
          </a:p>
        </p:txBody>
      </p:sp>
      <p:sp>
        <p:nvSpPr>
          <p:cNvPr id="5" name="Date Placeholder 4"/>
          <p:cNvSpPr>
            <a:spLocks noGrp="1"/>
          </p:cNvSpPr>
          <p:nvPr>
            <p:ph type="dt" idx="11"/>
          </p:nvPr>
        </p:nvSpPr>
        <p:spPr/>
        <p:txBody>
          <a:bodyPr/>
          <a:lstStyle/>
          <a:p>
            <a:pPr>
              <a:defRPr/>
            </a:pPr>
            <a:r>
              <a:rPr lang="en-US"/>
              <a:t>Month Year</a:t>
            </a:r>
            <a:endParaRPr lang="en-US" dirty="0"/>
          </a:p>
        </p:txBody>
      </p:sp>
      <p:sp>
        <p:nvSpPr>
          <p:cNvPr id="6" name="Footer Placeholder 5"/>
          <p:cNvSpPr>
            <a:spLocks noGrp="1"/>
          </p:cNvSpPr>
          <p:nvPr>
            <p:ph type="ftr" sz="quarter" idx="12"/>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a:t>Page </a:t>
            </a:r>
            <a:fld id="{870C1BA4-1CEE-4CD8-8532-343A8D2B3155}" type="slidenum">
              <a:rPr lang="en-US" smtClean="0"/>
              <a:pPr>
                <a:defRPr/>
              </a:pPr>
              <a:t>16</a:t>
            </a:fld>
            <a:endParaRPr lang="en-US" dirty="0"/>
          </a:p>
        </p:txBody>
      </p:sp>
    </p:spTree>
    <p:extLst>
      <p:ext uri="{BB962C8B-B14F-4D97-AF65-F5344CB8AC3E}">
        <p14:creationId xmlns:p14="http://schemas.microsoft.com/office/powerpoint/2010/main" val="4148278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Doc Title</a:t>
            </a:r>
            <a:endParaRPr lang="en-US" dirty="0"/>
          </a:p>
        </p:txBody>
      </p:sp>
      <p:sp>
        <p:nvSpPr>
          <p:cNvPr id="5" name="Date Placeholder 4"/>
          <p:cNvSpPr>
            <a:spLocks noGrp="1"/>
          </p:cNvSpPr>
          <p:nvPr>
            <p:ph type="dt" idx="11"/>
          </p:nvPr>
        </p:nvSpPr>
        <p:spPr/>
        <p:txBody>
          <a:bodyPr/>
          <a:lstStyle/>
          <a:p>
            <a:pPr>
              <a:defRPr/>
            </a:pPr>
            <a:r>
              <a:rPr lang="en-US"/>
              <a:t>Month Year</a:t>
            </a:r>
            <a:endParaRPr lang="en-US" dirty="0"/>
          </a:p>
        </p:txBody>
      </p:sp>
      <p:sp>
        <p:nvSpPr>
          <p:cNvPr id="6" name="Footer Placeholder 5"/>
          <p:cNvSpPr>
            <a:spLocks noGrp="1"/>
          </p:cNvSpPr>
          <p:nvPr>
            <p:ph type="ftr" sz="quarter" idx="12"/>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a:t>Page </a:t>
            </a:r>
            <a:fld id="{870C1BA4-1CEE-4CD8-8532-343A8D2B3155}" type="slidenum">
              <a:rPr lang="en-US" smtClean="0"/>
              <a:pPr>
                <a:defRPr/>
              </a:pPr>
              <a:t>17</a:t>
            </a:fld>
            <a:endParaRPr lang="en-US" dirty="0"/>
          </a:p>
        </p:txBody>
      </p:sp>
    </p:spTree>
    <p:extLst>
      <p:ext uri="{BB962C8B-B14F-4D97-AF65-F5344CB8AC3E}">
        <p14:creationId xmlns:p14="http://schemas.microsoft.com/office/powerpoint/2010/main" val="3533049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Doc Title</a:t>
            </a:r>
            <a:endParaRPr lang="en-US" dirty="0"/>
          </a:p>
        </p:txBody>
      </p:sp>
      <p:sp>
        <p:nvSpPr>
          <p:cNvPr id="5" name="Date Placeholder 4"/>
          <p:cNvSpPr>
            <a:spLocks noGrp="1"/>
          </p:cNvSpPr>
          <p:nvPr>
            <p:ph type="dt" idx="11"/>
          </p:nvPr>
        </p:nvSpPr>
        <p:spPr/>
        <p:txBody>
          <a:bodyPr/>
          <a:lstStyle/>
          <a:p>
            <a:pPr>
              <a:defRPr/>
            </a:pPr>
            <a:r>
              <a:rPr lang="en-US"/>
              <a:t>Month Year</a:t>
            </a:r>
            <a:endParaRPr lang="en-US" dirty="0"/>
          </a:p>
        </p:txBody>
      </p:sp>
      <p:sp>
        <p:nvSpPr>
          <p:cNvPr id="6" name="Footer Placeholder 5"/>
          <p:cNvSpPr>
            <a:spLocks noGrp="1"/>
          </p:cNvSpPr>
          <p:nvPr>
            <p:ph type="ftr" sz="quarter" idx="12"/>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a:t>Page </a:t>
            </a:r>
            <a:fld id="{870C1BA4-1CEE-4CD8-8532-343A8D2B3155}" type="slidenum">
              <a:rPr lang="en-US" smtClean="0"/>
              <a:pPr>
                <a:defRPr/>
              </a:pPr>
              <a:t>2</a:t>
            </a:fld>
            <a:endParaRPr lang="en-US" dirty="0"/>
          </a:p>
        </p:txBody>
      </p:sp>
    </p:spTree>
    <p:extLst>
      <p:ext uri="{BB962C8B-B14F-4D97-AF65-F5344CB8AC3E}">
        <p14:creationId xmlns:p14="http://schemas.microsoft.com/office/powerpoint/2010/main" val="4283629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Doc Title</a:t>
            </a:r>
            <a:endParaRPr lang="en-US" dirty="0"/>
          </a:p>
        </p:txBody>
      </p:sp>
      <p:sp>
        <p:nvSpPr>
          <p:cNvPr id="5" name="Date Placeholder 4"/>
          <p:cNvSpPr>
            <a:spLocks noGrp="1"/>
          </p:cNvSpPr>
          <p:nvPr>
            <p:ph type="dt" idx="11"/>
          </p:nvPr>
        </p:nvSpPr>
        <p:spPr/>
        <p:txBody>
          <a:bodyPr/>
          <a:lstStyle/>
          <a:p>
            <a:pPr>
              <a:defRPr/>
            </a:pPr>
            <a:r>
              <a:rPr lang="en-US"/>
              <a:t>Month Year</a:t>
            </a:r>
            <a:endParaRPr lang="en-US" dirty="0"/>
          </a:p>
        </p:txBody>
      </p:sp>
      <p:sp>
        <p:nvSpPr>
          <p:cNvPr id="6" name="Footer Placeholder 5"/>
          <p:cNvSpPr>
            <a:spLocks noGrp="1"/>
          </p:cNvSpPr>
          <p:nvPr>
            <p:ph type="ftr" sz="quarter" idx="12"/>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a:t>Page </a:t>
            </a:r>
            <a:fld id="{870C1BA4-1CEE-4CD8-8532-343A8D2B3155}" type="slidenum">
              <a:rPr lang="en-US" smtClean="0"/>
              <a:pPr>
                <a:defRPr/>
              </a:pPr>
              <a:t>3</a:t>
            </a:fld>
            <a:endParaRPr lang="en-US" dirty="0"/>
          </a:p>
        </p:txBody>
      </p:sp>
    </p:spTree>
    <p:extLst>
      <p:ext uri="{BB962C8B-B14F-4D97-AF65-F5344CB8AC3E}">
        <p14:creationId xmlns:p14="http://schemas.microsoft.com/office/powerpoint/2010/main" val="1702204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Doc Title</a:t>
            </a:r>
            <a:endParaRPr lang="en-US" dirty="0"/>
          </a:p>
        </p:txBody>
      </p:sp>
      <p:sp>
        <p:nvSpPr>
          <p:cNvPr id="5" name="Date Placeholder 4"/>
          <p:cNvSpPr>
            <a:spLocks noGrp="1"/>
          </p:cNvSpPr>
          <p:nvPr>
            <p:ph type="dt" idx="11"/>
          </p:nvPr>
        </p:nvSpPr>
        <p:spPr/>
        <p:txBody>
          <a:bodyPr/>
          <a:lstStyle/>
          <a:p>
            <a:pPr>
              <a:defRPr/>
            </a:pPr>
            <a:r>
              <a:rPr lang="en-US"/>
              <a:t>Month Year</a:t>
            </a:r>
            <a:endParaRPr lang="en-US" dirty="0"/>
          </a:p>
        </p:txBody>
      </p:sp>
      <p:sp>
        <p:nvSpPr>
          <p:cNvPr id="6" name="Footer Placeholder 5"/>
          <p:cNvSpPr>
            <a:spLocks noGrp="1"/>
          </p:cNvSpPr>
          <p:nvPr>
            <p:ph type="ftr" sz="quarter" idx="12"/>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a:t>Page </a:t>
            </a:r>
            <a:fld id="{870C1BA4-1CEE-4CD8-8532-343A8D2B3155}" type="slidenum">
              <a:rPr lang="en-US" smtClean="0"/>
              <a:pPr>
                <a:defRPr/>
              </a:pPr>
              <a:t>4</a:t>
            </a:fld>
            <a:endParaRPr lang="en-US" dirty="0"/>
          </a:p>
        </p:txBody>
      </p:sp>
    </p:spTree>
    <p:extLst>
      <p:ext uri="{BB962C8B-B14F-4D97-AF65-F5344CB8AC3E}">
        <p14:creationId xmlns:p14="http://schemas.microsoft.com/office/powerpoint/2010/main" val="3075826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Doc Title</a:t>
            </a:r>
            <a:endParaRPr lang="en-US" dirty="0"/>
          </a:p>
        </p:txBody>
      </p:sp>
      <p:sp>
        <p:nvSpPr>
          <p:cNvPr id="5" name="Date Placeholder 4"/>
          <p:cNvSpPr>
            <a:spLocks noGrp="1"/>
          </p:cNvSpPr>
          <p:nvPr>
            <p:ph type="dt" idx="11"/>
          </p:nvPr>
        </p:nvSpPr>
        <p:spPr/>
        <p:txBody>
          <a:bodyPr/>
          <a:lstStyle/>
          <a:p>
            <a:pPr>
              <a:defRPr/>
            </a:pPr>
            <a:r>
              <a:rPr lang="en-US"/>
              <a:t>Month Year</a:t>
            </a:r>
            <a:endParaRPr lang="en-US" dirty="0"/>
          </a:p>
        </p:txBody>
      </p:sp>
      <p:sp>
        <p:nvSpPr>
          <p:cNvPr id="6" name="Footer Placeholder 5"/>
          <p:cNvSpPr>
            <a:spLocks noGrp="1"/>
          </p:cNvSpPr>
          <p:nvPr>
            <p:ph type="ftr" sz="quarter" idx="12"/>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a:t>Page </a:t>
            </a:r>
            <a:fld id="{870C1BA4-1CEE-4CD8-8532-343A8D2B3155}" type="slidenum">
              <a:rPr lang="en-US" smtClean="0"/>
              <a:pPr>
                <a:defRPr/>
              </a:pPr>
              <a:t>5</a:t>
            </a:fld>
            <a:endParaRPr lang="en-US" dirty="0"/>
          </a:p>
        </p:txBody>
      </p:sp>
    </p:spTree>
    <p:extLst>
      <p:ext uri="{BB962C8B-B14F-4D97-AF65-F5344CB8AC3E}">
        <p14:creationId xmlns:p14="http://schemas.microsoft.com/office/powerpoint/2010/main" val="544343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Doc Title</a:t>
            </a:r>
            <a:endParaRPr lang="en-US" dirty="0"/>
          </a:p>
        </p:txBody>
      </p:sp>
      <p:sp>
        <p:nvSpPr>
          <p:cNvPr id="5" name="Date Placeholder 4"/>
          <p:cNvSpPr>
            <a:spLocks noGrp="1"/>
          </p:cNvSpPr>
          <p:nvPr>
            <p:ph type="dt" idx="11"/>
          </p:nvPr>
        </p:nvSpPr>
        <p:spPr/>
        <p:txBody>
          <a:bodyPr/>
          <a:lstStyle/>
          <a:p>
            <a:pPr>
              <a:defRPr/>
            </a:pPr>
            <a:r>
              <a:rPr lang="en-US"/>
              <a:t>Month Year</a:t>
            </a:r>
            <a:endParaRPr lang="en-US" dirty="0"/>
          </a:p>
        </p:txBody>
      </p:sp>
      <p:sp>
        <p:nvSpPr>
          <p:cNvPr id="6" name="Footer Placeholder 5"/>
          <p:cNvSpPr>
            <a:spLocks noGrp="1"/>
          </p:cNvSpPr>
          <p:nvPr>
            <p:ph type="ftr" sz="quarter" idx="12"/>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a:t>Page </a:t>
            </a:r>
            <a:fld id="{870C1BA4-1CEE-4CD8-8532-343A8D2B3155}" type="slidenum">
              <a:rPr lang="en-US" smtClean="0"/>
              <a:pPr>
                <a:defRPr/>
              </a:pPr>
              <a:t>6</a:t>
            </a:fld>
            <a:endParaRPr lang="en-US" dirty="0"/>
          </a:p>
        </p:txBody>
      </p:sp>
    </p:spTree>
    <p:extLst>
      <p:ext uri="{BB962C8B-B14F-4D97-AF65-F5344CB8AC3E}">
        <p14:creationId xmlns:p14="http://schemas.microsoft.com/office/powerpoint/2010/main" val="981147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Doc Title</a:t>
            </a:r>
            <a:endParaRPr lang="en-US" dirty="0"/>
          </a:p>
        </p:txBody>
      </p:sp>
      <p:sp>
        <p:nvSpPr>
          <p:cNvPr id="5" name="Date Placeholder 4"/>
          <p:cNvSpPr>
            <a:spLocks noGrp="1"/>
          </p:cNvSpPr>
          <p:nvPr>
            <p:ph type="dt" idx="11"/>
          </p:nvPr>
        </p:nvSpPr>
        <p:spPr/>
        <p:txBody>
          <a:bodyPr/>
          <a:lstStyle/>
          <a:p>
            <a:pPr>
              <a:defRPr/>
            </a:pPr>
            <a:r>
              <a:rPr lang="en-US"/>
              <a:t>Month Year</a:t>
            </a:r>
            <a:endParaRPr lang="en-US" dirty="0"/>
          </a:p>
        </p:txBody>
      </p:sp>
      <p:sp>
        <p:nvSpPr>
          <p:cNvPr id="6" name="Footer Placeholder 5"/>
          <p:cNvSpPr>
            <a:spLocks noGrp="1"/>
          </p:cNvSpPr>
          <p:nvPr>
            <p:ph type="ftr" sz="quarter" idx="12"/>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a:t>Page </a:t>
            </a:r>
            <a:fld id="{870C1BA4-1CEE-4CD8-8532-343A8D2B3155}" type="slidenum">
              <a:rPr lang="en-US" smtClean="0"/>
              <a:pPr>
                <a:defRPr/>
              </a:pPr>
              <a:t>7</a:t>
            </a:fld>
            <a:endParaRPr lang="en-US" dirty="0"/>
          </a:p>
        </p:txBody>
      </p:sp>
    </p:spTree>
    <p:extLst>
      <p:ext uri="{BB962C8B-B14F-4D97-AF65-F5344CB8AC3E}">
        <p14:creationId xmlns:p14="http://schemas.microsoft.com/office/powerpoint/2010/main" val="1163273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Doc Title</a:t>
            </a:r>
            <a:endParaRPr lang="en-US" dirty="0"/>
          </a:p>
        </p:txBody>
      </p:sp>
      <p:sp>
        <p:nvSpPr>
          <p:cNvPr id="5" name="Date Placeholder 4"/>
          <p:cNvSpPr>
            <a:spLocks noGrp="1"/>
          </p:cNvSpPr>
          <p:nvPr>
            <p:ph type="dt" idx="11"/>
          </p:nvPr>
        </p:nvSpPr>
        <p:spPr/>
        <p:txBody>
          <a:bodyPr/>
          <a:lstStyle/>
          <a:p>
            <a:pPr>
              <a:defRPr/>
            </a:pPr>
            <a:r>
              <a:rPr lang="en-US"/>
              <a:t>Month Year</a:t>
            </a:r>
            <a:endParaRPr lang="en-US" dirty="0"/>
          </a:p>
        </p:txBody>
      </p:sp>
      <p:sp>
        <p:nvSpPr>
          <p:cNvPr id="6" name="Footer Placeholder 5"/>
          <p:cNvSpPr>
            <a:spLocks noGrp="1"/>
          </p:cNvSpPr>
          <p:nvPr>
            <p:ph type="ftr" sz="quarter" idx="12"/>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a:t>Page </a:t>
            </a:r>
            <a:fld id="{870C1BA4-1CEE-4CD8-8532-343A8D2B3155}" type="slidenum">
              <a:rPr lang="en-US" smtClean="0"/>
              <a:pPr>
                <a:defRPr/>
              </a:pPr>
              <a:t>8</a:t>
            </a:fld>
            <a:endParaRPr lang="en-US" dirty="0"/>
          </a:p>
        </p:txBody>
      </p:sp>
    </p:spTree>
    <p:extLst>
      <p:ext uri="{BB962C8B-B14F-4D97-AF65-F5344CB8AC3E}">
        <p14:creationId xmlns:p14="http://schemas.microsoft.com/office/powerpoint/2010/main" val="3317413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Doc Title</a:t>
            </a:r>
            <a:endParaRPr lang="en-US" dirty="0"/>
          </a:p>
        </p:txBody>
      </p:sp>
      <p:sp>
        <p:nvSpPr>
          <p:cNvPr id="5" name="Date Placeholder 4"/>
          <p:cNvSpPr>
            <a:spLocks noGrp="1"/>
          </p:cNvSpPr>
          <p:nvPr>
            <p:ph type="dt" idx="11"/>
          </p:nvPr>
        </p:nvSpPr>
        <p:spPr/>
        <p:txBody>
          <a:bodyPr/>
          <a:lstStyle/>
          <a:p>
            <a:pPr>
              <a:defRPr/>
            </a:pPr>
            <a:r>
              <a:rPr lang="en-US"/>
              <a:t>Month Year</a:t>
            </a:r>
            <a:endParaRPr lang="en-US" dirty="0"/>
          </a:p>
        </p:txBody>
      </p:sp>
      <p:sp>
        <p:nvSpPr>
          <p:cNvPr id="6" name="Footer Placeholder 5"/>
          <p:cNvSpPr>
            <a:spLocks noGrp="1"/>
          </p:cNvSpPr>
          <p:nvPr>
            <p:ph type="ftr" sz="quarter" idx="12"/>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a:t>Page </a:t>
            </a:r>
            <a:fld id="{870C1BA4-1CEE-4CD8-8532-343A8D2B3155}" type="slidenum">
              <a:rPr lang="en-US" smtClean="0"/>
              <a:pPr>
                <a:defRPr/>
              </a:pPr>
              <a:t>9</a:t>
            </a:fld>
            <a:endParaRPr lang="en-US" dirty="0"/>
          </a:p>
        </p:txBody>
      </p:sp>
    </p:spTree>
    <p:extLst>
      <p:ext uri="{BB962C8B-B14F-4D97-AF65-F5344CB8AC3E}">
        <p14:creationId xmlns:p14="http://schemas.microsoft.com/office/powerpoint/2010/main" val="1626849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a:t>Slide </a:t>
            </a:r>
            <a:fld id="{3099D1E7-2CFE-4362-BB72-AF97192842EA}" type="slidenum">
              <a:rPr lang="en-US"/>
              <a:pPr>
                <a:defRPr/>
              </a:pPr>
              <a:t>‹#›</a:t>
            </a:fld>
            <a:endParaRPr lang="en-US" dirty="0"/>
          </a:p>
        </p:txBody>
      </p:sp>
      <p:sp>
        <p:nvSpPr>
          <p:cNvPr id="6" name="Footer Placeholder 5"/>
          <p:cNvSpPr>
            <a:spLocks noGrp="1" noChangeArrowheads="1"/>
          </p:cNvSpPr>
          <p:nvPr>
            <p:ph type="ftr" sz="quarter" idx="3"/>
          </p:nvPr>
        </p:nvSpPr>
        <p:spPr bwMode="auto">
          <a:xfrm flipH="1">
            <a:off x="5791199" y="6475413"/>
            <a:ext cx="2752661"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smtClean="0"/>
            </a:lvl1pPr>
          </a:lstStyle>
          <a:p>
            <a:pPr>
              <a:defRPr/>
            </a:pPr>
            <a:r>
              <a:rPr lang="en-GB" dirty="0"/>
              <a:t>Yinan Qi (OPPO)</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614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nvPr>
        </p:nvSpPr>
        <p:spPr bwMode="auto">
          <a:xfrm flipH="1">
            <a:off x="5791199" y="6475413"/>
            <a:ext cx="2752661"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smtClean="0"/>
            </a:lvl1pPr>
          </a:lstStyle>
          <a:p>
            <a:pPr>
              <a:defRPr/>
            </a:pPr>
            <a:r>
              <a:rPr lang="en-GB" dirty="0" err="1"/>
              <a:t>Zhisong</a:t>
            </a:r>
            <a:r>
              <a:rPr lang="en-GB" dirty="0"/>
              <a:t> </a:t>
            </a:r>
            <a:r>
              <a:rPr lang="en-GB" dirty="0" err="1"/>
              <a:t>Zuo</a:t>
            </a:r>
            <a:r>
              <a:rPr lang="en-GB" dirty="0"/>
              <a:t>(OPPO)</a:t>
            </a:r>
            <a:endParaRPr 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smtClean="0"/>
            </a:lvl1pPr>
          </a:lstStyle>
          <a:p>
            <a:pPr>
              <a:defRPr/>
            </a:pPr>
            <a:r>
              <a:rPr lang="en-US" dirty="0"/>
              <a:t>Slide </a:t>
            </a:r>
            <a:fld id="{1020D93E-1000-485A-B4A0-9946B8CFFE0D}" type="slidenum">
              <a:rPr lang="en-US"/>
              <a:pPr>
                <a:defRPr/>
              </a:pPr>
              <a:t>‹#›</a:t>
            </a:fld>
            <a:endParaRPr lang="en-US"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
        <p:nvSpPr>
          <p:cNvPr id="1033" name="Rectangle 9"/>
          <p:cNvSpPr>
            <a:spLocks noChangeArrowheads="1"/>
          </p:cNvSpPr>
          <p:nvPr/>
        </p:nvSpPr>
        <p:spPr bwMode="auto">
          <a:xfrm>
            <a:off x="685800" y="6475413"/>
            <a:ext cx="718145" cy="184666"/>
          </a:xfrm>
          <a:prstGeom prst="rect">
            <a:avLst/>
          </a:prstGeom>
          <a:noFill/>
          <a:ln w="9525">
            <a:noFill/>
            <a:miter lim="800000"/>
            <a:headEnd/>
            <a:tailEnd/>
          </a:ln>
          <a:effectLst/>
        </p:spPr>
        <p:txBody>
          <a:bodyPr wrap="none" lIns="0" tIns="0" rIns="0" bIns="0">
            <a:spAutoFit/>
          </a:bodyPr>
          <a:lstStyle/>
          <a:p>
            <a:pPr>
              <a:defRPr/>
            </a:pPr>
            <a:r>
              <a:rPr lang="en-US" dirty="0"/>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650" r:id="rId1"/>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152400" y="685800"/>
            <a:ext cx="8991600" cy="870323"/>
          </a:xfrm>
          <a:noFill/>
        </p:spPr>
        <p:txBody>
          <a:bodyPr/>
          <a:lstStyle/>
          <a:p>
            <a:r>
              <a:rPr lang="en-GB" dirty="0">
                <a:solidFill>
                  <a:schemeClr val="tx1"/>
                </a:solidFill>
              </a:rPr>
              <a:t>Updated Use Cases for AMP IoT Devices</a:t>
            </a:r>
            <a:endParaRPr lang="en-US" dirty="0">
              <a:solidFill>
                <a:schemeClr val="tx1"/>
              </a:solidFill>
            </a:endParaRPr>
          </a:p>
        </p:txBody>
      </p:sp>
      <p:sp>
        <p:nvSpPr>
          <p:cNvPr id="7173" name="Rectangle 6"/>
          <p:cNvSpPr>
            <a:spLocks noGrp="1" noChangeArrowheads="1"/>
          </p:cNvSpPr>
          <p:nvPr>
            <p:ph idx="1"/>
          </p:nvPr>
        </p:nvSpPr>
        <p:spPr>
          <a:xfrm>
            <a:off x="723900" y="1600200"/>
            <a:ext cx="7772400" cy="4495800"/>
          </a:xfrm>
          <a:noFill/>
        </p:spPr>
        <p:txBody>
          <a:bodyPr/>
          <a:lstStyle/>
          <a:p>
            <a:pPr algn="ctr">
              <a:buFontTx/>
              <a:buNone/>
            </a:pPr>
            <a:r>
              <a:rPr lang="en-US" sz="1800" dirty="0"/>
              <a:t>Date:</a:t>
            </a:r>
            <a:r>
              <a:rPr lang="en-US" sz="1800" b="0" dirty="0"/>
              <a:t> 2022-09-09</a:t>
            </a:r>
          </a:p>
        </p:txBody>
      </p:sp>
      <p:sp>
        <p:nvSpPr>
          <p:cNvPr id="8" name="Rectangle 12"/>
          <p:cNvSpPr>
            <a:spLocks noChangeArrowheads="1"/>
          </p:cNvSpPr>
          <p:nvPr/>
        </p:nvSpPr>
        <p:spPr bwMode="auto">
          <a:xfrm>
            <a:off x="838200" y="2162576"/>
            <a:ext cx="1368339" cy="250021"/>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b="1" dirty="0"/>
              <a:t>Authors:</a:t>
            </a:r>
            <a:endParaRPr lang="en-US" sz="2000" dirty="0"/>
          </a:p>
        </p:txBody>
      </p:sp>
      <p:sp>
        <p:nvSpPr>
          <p:cNvPr id="2" name="Rectangle 1">
            <a:extLst>
              <a:ext uri="{FF2B5EF4-FFF2-40B4-BE49-F238E27FC236}">
                <a16:creationId xmlns:a16="http://schemas.microsoft.com/office/drawing/2014/main" id="{7F6F206C-69CA-40A5-B724-2CA0CD8503B0}"/>
              </a:ext>
            </a:extLst>
          </p:cNvPr>
          <p:cNvSpPr/>
          <p:nvPr/>
        </p:nvSpPr>
        <p:spPr>
          <a:xfrm>
            <a:off x="5486400" y="285349"/>
            <a:ext cx="3124200" cy="369332"/>
          </a:xfrm>
          <a:prstGeom prst="rect">
            <a:avLst/>
          </a:prstGeom>
        </p:spPr>
        <p:txBody>
          <a:bodyPr wrap="square">
            <a:spAutoFit/>
          </a:bodyPr>
          <a:lstStyle/>
          <a:p>
            <a:r>
              <a:rPr lang="en-SG" sz="1800" b="1" dirty="0">
                <a:solidFill>
                  <a:srgbClr val="000000"/>
                </a:solidFill>
                <a:latin typeface="+mn-lt"/>
              </a:rPr>
              <a:t>Doc.: IEEE 802.11-22/1559r0</a:t>
            </a:r>
            <a:endParaRPr lang="en-SG" sz="1800" dirty="0">
              <a:latin typeface="+mn-lt"/>
            </a:endParaRPr>
          </a:p>
        </p:txBody>
      </p:sp>
      <p:sp>
        <p:nvSpPr>
          <p:cNvPr id="10" name="Date Placeholder 3">
            <a:extLst>
              <a:ext uri="{FF2B5EF4-FFF2-40B4-BE49-F238E27FC236}">
                <a16:creationId xmlns:a16="http://schemas.microsoft.com/office/drawing/2014/main" id="{61C76F40-1092-479B-8890-055034642A22}"/>
              </a:ext>
            </a:extLst>
          </p:cNvPr>
          <p:cNvSpPr txBox="1">
            <a:spLocks/>
          </p:cNvSpPr>
          <p:nvPr/>
        </p:nvSpPr>
        <p:spPr>
          <a:xfrm>
            <a:off x="696912" y="275824"/>
            <a:ext cx="2303451" cy="330601"/>
          </a:xfrm>
          <a:prstGeom prst="rect">
            <a:avLst/>
          </a:prstGeom>
        </p:spPr>
        <p:txBody>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zh-CN" sz="1800" b="1" dirty="0"/>
              <a:t>September</a:t>
            </a:r>
            <a:r>
              <a:rPr lang="en-US" sz="1800" b="1" dirty="0"/>
              <a:t> 2022</a:t>
            </a:r>
            <a:endParaRPr lang="en-GB" sz="1800" b="1" dirty="0"/>
          </a:p>
        </p:txBody>
      </p:sp>
      <p:sp>
        <p:nvSpPr>
          <p:cNvPr id="3" name="Footer Placeholder 2">
            <a:extLst>
              <a:ext uri="{FF2B5EF4-FFF2-40B4-BE49-F238E27FC236}">
                <a16:creationId xmlns:a16="http://schemas.microsoft.com/office/drawing/2014/main" id="{9308F0AE-F1F6-4187-8BEA-AAB2659BF569}"/>
              </a:ext>
            </a:extLst>
          </p:cNvPr>
          <p:cNvSpPr>
            <a:spLocks noGrp="1"/>
          </p:cNvSpPr>
          <p:nvPr>
            <p:ph type="ftr" sz="quarter" idx="3"/>
          </p:nvPr>
        </p:nvSpPr>
        <p:spPr>
          <a:xfrm flipH="1">
            <a:off x="6400800" y="6475413"/>
            <a:ext cx="2143060" cy="184666"/>
          </a:xfrm>
        </p:spPr>
        <p:txBody>
          <a:bodyPr/>
          <a:lstStyle/>
          <a:p>
            <a:pPr>
              <a:defRPr/>
            </a:pPr>
            <a:r>
              <a:rPr lang="en-GB" dirty="0"/>
              <a:t>Yi</a:t>
            </a:r>
            <a:r>
              <a:rPr lang="en-US" altLang="zh-CN" dirty="0"/>
              <a:t>nan Qi (</a:t>
            </a:r>
            <a:r>
              <a:rPr lang="en-GB" dirty="0"/>
              <a:t>OPPO)</a:t>
            </a:r>
            <a:endParaRPr lang="en-US" dirty="0"/>
          </a:p>
        </p:txBody>
      </p:sp>
      <p:sp>
        <p:nvSpPr>
          <p:cNvPr id="4" name="Slide Number Placeholder 3">
            <a:extLst>
              <a:ext uri="{FF2B5EF4-FFF2-40B4-BE49-F238E27FC236}">
                <a16:creationId xmlns:a16="http://schemas.microsoft.com/office/drawing/2014/main" id="{D9131881-3FE1-4578-8B6F-9E07835D610E}"/>
              </a:ext>
            </a:extLst>
          </p:cNvPr>
          <p:cNvSpPr>
            <a:spLocks noGrp="1"/>
          </p:cNvSpPr>
          <p:nvPr>
            <p:ph type="sldNum" sz="quarter" idx="11"/>
          </p:nvPr>
        </p:nvSpPr>
        <p:spPr/>
        <p:txBody>
          <a:bodyPr/>
          <a:lstStyle/>
          <a:p>
            <a:pPr>
              <a:defRPr/>
            </a:pPr>
            <a:r>
              <a:rPr lang="en-US"/>
              <a:t>Slide </a:t>
            </a:r>
            <a:fld id="{3099D1E7-2CFE-4362-BB72-AF97192842EA}" type="slidenum">
              <a:rPr lang="en-US" smtClean="0"/>
              <a:pPr>
                <a:defRPr/>
              </a:pPr>
              <a:t>1</a:t>
            </a:fld>
            <a:endParaRPr lang="en-US" dirty="0"/>
          </a:p>
        </p:txBody>
      </p:sp>
      <p:graphicFrame>
        <p:nvGraphicFramePr>
          <p:cNvPr id="5" name="Table 8">
            <a:extLst>
              <a:ext uri="{FF2B5EF4-FFF2-40B4-BE49-F238E27FC236}">
                <a16:creationId xmlns:a16="http://schemas.microsoft.com/office/drawing/2014/main" id="{B1051B83-7AA5-5618-F844-04CE9E479B0F}"/>
              </a:ext>
            </a:extLst>
          </p:cNvPr>
          <p:cNvGraphicFramePr>
            <a:graphicFrameLocks noGrp="1"/>
          </p:cNvGraphicFramePr>
          <p:nvPr>
            <p:extLst>
              <p:ext uri="{D42A27DB-BD31-4B8C-83A1-F6EECF244321}">
                <p14:modId xmlns:p14="http://schemas.microsoft.com/office/powerpoint/2010/main" val="4031466176"/>
              </p:ext>
            </p:extLst>
          </p:nvPr>
        </p:nvGraphicFramePr>
        <p:xfrm>
          <a:off x="952500" y="2701138"/>
          <a:ext cx="7239000" cy="1928164"/>
        </p:xfrm>
        <a:graphic>
          <a:graphicData uri="http://schemas.openxmlformats.org/drawingml/2006/table">
            <a:tbl>
              <a:tblPr firstRow="1" bandRow="1">
                <a:tableStyleId>{F5AB1C69-6EDB-4FF4-983F-18BD219EF322}</a:tableStyleId>
              </a:tblPr>
              <a:tblGrid>
                <a:gridCol w="14478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275452">
                <a:tc>
                  <a:txBody>
                    <a:bodyPr/>
                    <a:lstStyle/>
                    <a:p>
                      <a:pPr algn="ctr"/>
                      <a:r>
                        <a:rPr lang="en-US" sz="1200" dirty="0">
                          <a:solidFill>
                            <a:schemeClr val="tx1"/>
                          </a:solidFill>
                        </a:rPr>
                        <a:t>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solidFill>
                            <a:schemeClr val="tx1"/>
                          </a:solidFill>
                        </a:rPr>
                        <a:t>Affiliation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solidFill>
                            <a:schemeClr val="tx1"/>
                          </a:solidFill>
                        </a:rPr>
                        <a:t>Address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solidFill>
                            <a:schemeClr val="tx1"/>
                          </a:solidFill>
                        </a:rPr>
                        <a:t>Phone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solidFill>
                            <a:schemeClr val="tx1"/>
                          </a:solidFill>
                        </a:rPr>
                        <a:t>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54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t>Yinan Qi</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gn="ctr">
                        <a:spcBef>
                          <a:spcPts val="0"/>
                        </a:spcBef>
                        <a:spcAft>
                          <a:spcPts val="0"/>
                        </a:spcAft>
                      </a:pPr>
                      <a:r>
                        <a:rPr lang="en-US" sz="1200" b="0" dirty="0">
                          <a:solidFill>
                            <a:srgbClr val="000000"/>
                          </a:solidFill>
                          <a:latin typeface="+mn-lt"/>
                          <a:ea typeface="Times New Roman"/>
                          <a:cs typeface="Arial"/>
                        </a:rPr>
                        <a:t>OPPO</a:t>
                      </a:r>
                    </a:p>
                    <a:p>
                      <a:pPr marL="0" marR="0" algn="ctr">
                        <a:spcBef>
                          <a:spcPts val="0"/>
                        </a:spcBef>
                        <a:spcAft>
                          <a:spcPts val="0"/>
                        </a:spcAft>
                      </a:pPr>
                      <a:endParaRPr lang="en-US" sz="1200" b="0" i="0" dirty="0">
                        <a:latin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latin typeface="+mn-lt"/>
                          <a:ea typeface="Times New Roman"/>
                          <a:cs typeface="Arial"/>
                        </a:rPr>
                        <a:t>v-qiyinan@oppo.com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54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err="1"/>
                        <a:t>Weijie</a:t>
                      </a:r>
                      <a:r>
                        <a:rPr lang="en-US" altLang="zh-CN" sz="1200" dirty="0"/>
                        <a:t> Xu</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algn="ctr">
                        <a:spcBef>
                          <a:spcPts val="0"/>
                        </a:spcBef>
                        <a:spcAft>
                          <a:spcPts val="0"/>
                        </a:spcAft>
                      </a:pPr>
                      <a:endParaRPr lang="en-US" sz="1000" dirty="0">
                        <a:solidFill>
                          <a:srgbClr val="000000"/>
                        </a:solidFill>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algn="ctr">
                        <a:spcBef>
                          <a:spcPts val="0"/>
                        </a:spcBef>
                        <a:spcAft>
                          <a:spcPts val="0"/>
                        </a:spcAft>
                      </a:pPr>
                      <a:endParaRPr lang="en-US" sz="1000" dirty="0">
                        <a:solidFill>
                          <a:srgbClr val="000000"/>
                        </a:solidFill>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latin typeface="+mn-lt"/>
                          <a:ea typeface="Times New Roman"/>
                          <a:cs typeface="Arial"/>
                        </a:rPr>
                        <a:t>xuweijie@oppo.com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54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dk1"/>
                          </a:solidFill>
                          <a:latin typeface="Times New Roman"/>
                          <a:ea typeface="Times New Roman"/>
                          <a:cs typeface="Arial"/>
                        </a:rPr>
                        <a:t>Hongwei Wang</a:t>
                      </a:r>
                      <a:endParaRPr lang="en-US" sz="1200" kern="1200" dirty="0">
                        <a:solidFill>
                          <a:schemeClr val="dk1"/>
                        </a:solidFill>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i="0" dirty="0">
                          <a:latin typeface="Times New Roman"/>
                          <a:cs typeface="Arial"/>
                        </a:rPr>
                        <a:t>JD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200" dirty="0">
                          <a:latin typeface="Times New Roman"/>
                          <a:ea typeface="Times New Roman"/>
                          <a:cs typeface="Arial"/>
                        </a:rPr>
                        <a:t>wanghongwei10@jd.com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3777674"/>
                  </a:ext>
                </a:extLst>
              </a:tr>
              <a:tr h="2754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err="1">
                          <a:latin typeface="+mn-lt"/>
                          <a:ea typeface="Times New Roman"/>
                          <a:cs typeface="Arial"/>
                        </a:rPr>
                        <a:t>Jiazhi</a:t>
                      </a:r>
                      <a:r>
                        <a:rPr lang="en-US" altLang="zh-CN" sz="1200" dirty="0">
                          <a:latin typeface="+mn-lt"/>
                          <a:ea typeface="Times New Roman"/>
                          <a:cs typeface="Arial"/>
                        </a:rPr>
                        <a:t> Ni</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gn="ctr">
                        <a:spcBef>
                          <a:spcPts val="0"/>
                        </a:spcBef>
                        <a:spcAft>
                          <a:spcPts val="0"/>
                        </a:spcAft>
                      </a:pPr>
                      <a:r>
                        <a:rPr lang="en-US" sz="1200" b="0" i="0" dirty="0">
                          <a:latin typeface="Times New Roman"/>
                          <a:cs typeface="Arial"/>
                        </a:rPr>
                        <a:t>Tencent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i="0" dirty="0">
                          <a:latin typeface="+mn-lt"/>
                          <a:ea typeface="Times New Roman"/>
                          <a:cs typeface="Arial"/>
                        </a:rPr>
                        <a:t>andyni@tencent.com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8584799"/>
                  </a:ext>
                </a:extLst>
              </a:tr>
              <a:tr h="2754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dk1"/>
                          </a:solidFill>
                          <a:latin typeface="+mn-lt"/>
                          <a:ea typeface="Times New Roman"/>
                          <a:cs typeface="Arial"/>
                        </a:rPr>
                        <a:t>Harry Wang</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algn="ctr">
                        <a:spcBef>
                          <a:spcPts val="0"/>
                        </a:spcBef>
                        <a:spcAft>
                          <a:spcPts val="0"/>
                        </a:spcAft>
                      </a:pPr>
                      <a:endParaRPr lang="en-US" sz="1200" b="0" i="0" dirty="0">
                        <a:latin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mn-lt"/>
                          <a:ea typeface="Times New Roman"/>
                          <a:cs typeface="Arial"/>
                        </a:rPr>
                        <a:t>harryhwang@tencent.com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195989"/>
                  </a:ext>
                </a:extLst>
              </a:tr>
              <a:tr h="2754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dk1"/>
                          </a:solidFill>
                          <a:latin typeface="Times New Roman"/>
                          <a:ea typeface="Times New Roman"/>
                          <a:cs typeface="Arial"/>
                        </a:rPr>
                        <a:t>Wenhao</a:t>
                      </a:r>
                      <a:r>
                        <a:rPr lang="en-US" sz="1200" kern="1200" dirty="0">
                          <a:solidFill>
                            <a:schemeClr val="dk1"/>
                          </a:solidFill>
                          <a:latin typeface="Times New Roman"/>
                          <a:ea typeface="Times New Roman"/>
                          <a:cs typeface="Arial"/>
                        </a:rPr>
                        <a:t> Zhan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i="0" dirty="0">
                          <a:latin typeface="Times New Roman"/>
                          <a:cs typeface="Arial"/>
                        </a:rPr>
                        <a:t>China Telecom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200" dirty="0">
                          <a:latin typeface="+mn-lt"/>
                          <a:ea typeface="Times New Roman"/>
                          <a:cs typeface="Arial"/>
                        </a:rPr>
                        <a:t>zhanwh@chinatelecom.cn</a:t>
                      </a:r>
                      <a:endParaRPr lang="en-US" sz="120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0647526"/>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E415C1B-F605-4203-A010-97864B3C221F}"/>
              </a:ext>
            </a:extLst>
          </p:cNvPr>
          <p:cNvSpPr>
            <a:spLocks noGrp="1"/>
          </p:cNvSpPr>
          <p:nvPr>
            <p:ph type="sldNum" sz="quarter" idx="11"/>
          </p:nvPr>
        </p:nvSpPr>
        <p:spPr/>
        <p:txBody>
          <a:bodyPr/>
          <a:lstStyle/>
          <a:p>
            <a:pPr>
              <a:defRPr/>
            </a:pPr>
            <a:r>
              <a:rPr lang="en-US"/>
              <a:t>Slide </a:t>
            </a:r>
            <a:fld id="{3099D1E7-2CFE-4362-BB72-AF97192842EA}" type="slidenum">
              <a:rPr lang="en-US" smtClean="0"/>
              <a:pPr>
                <a:defRPr/>
              </a:pPr>
              <a:t>10</a:t>
            </a:fld>
            <a:endParaRPr lang="en-US" dirty="0"/>
          </a:p>
        </p:txBody>
      </p:sp>
      <p:sp>
        <p:nvSpPr>
          <p:cNvPr id="5" name="标题 4">
            <a:extLst>
              <a:ext uri="{FF2B5EF4-FFF2-40B4-BE49-F238E27FC236}">
                <a16:creationId xmlns:a16="http://schemas.microsoft.com/office/drawing/2014/main" id="{93C6DBF0-A66F-6ED1-8C9F-DFE1E92BB9F4}"/>
              </a:ext>
            </a:extLst>
          </p:cNvPr>
          <p:cNvSpPr>
            <a:spLocks noGrp="1"/>
          </p:cNvSpPr>
          <p:nvPr>
            <p:ph type="title"/>
          </p:nvPr>
        </p:nvSpPr>
        <p:spPr>
          <a:xfrm>
            <a:off x="664585" y="2286000"/>
            <a:ext cx="7772400" cy="1066800"/>
          </a:xfrm>
        </p:spPr>
        <p:txBody>
          <a:bodyPr/>
          <a:lstStyle/>
          <a:p>
            <a:r>
              <a:rPr lang="en-GB" dirty="0"/>
              <a:t>New Use Case 6 </a:t>
            </a:r>
            <a:r>
              <a:rPr lang="en-GB" altLang="zh-CN" sz="3200" dirty="0">
                <a:latin typeface="Times New Roman" panose="02020603050405020304" pitchFamily="18" charset="0"/>
                <a:cs typeface="Times New Roman" panose="02020603050405020304" pitchFamily="18" charset="0"/>
              </a:rPr>
              <a:t>Indoor Positioning</a:t>
            </a:r>
            <a:endParaRPr lang="en-GB" dirty="0"/>
          </a:p>
        </p:txBody>
      </p:sp>
      <p:sp>
        <p:nvSpPr>
          <p:cNvPr id="7" name="Footer Placeholder 2">
            <a:extLst>
              <a:ext uri="{FF2B5EF4-FFF2-40B4-BE49-F238E27FC236}">
                <a16:creationId xmlns:a16="http://schemas.microsoft.com/office/drawing/2014/main" id="{F854E7C8-FDC6-4622-844A-2AC5D5C78CB2}"/>
              </a:ext>
            </a:extLst>
          </p:cNvPr>
          <p:cNvSpPr>
            <a:spLocks noGrp="1"/>
          </p:cNvSpPr>
          <p:nvPr>
            <p:ph type="ftr" sz="quarter" idx="3"/>
          </p:nvPr>
        </p:nvSpPr>
        <p:spPr>
          <a:xfrm flipH="1">
            <a:off x="6400800" y="6475413"/>
            <a:ext cx="2143060" cy="184666"/>
          </a:xfrm>
        </p:spPr>
        <p:txBody>
          <a:bodyPr/>
          <a:lstStyle/>
          <a:p>
            <a:pPr>
              <a:defRPr/>
            </a:pPr>
            <a:r>
              <a:rPr lang="en-GB" dirty="0"/>
              <a:t>Yi</a:t>
            </a:r>
            <a:r>
              <a:rPr lang="en-US" altLang="zh-CN" dirty="0"/>
              <a:t>nan Qi (</a:t>
            </a:r>
            <a:r>
              <a:rPr lang="en-GB" dirty="0"/>
              <a:t>OPPO)</a:t>
            </a:r>
            <a:endParaRPr lang="en-US" dirty="0"/>
          </a:p>
        </p:txBody>
      </p:sp>
      <p:sp>
        <p:nvSpPr>
          <p:cNvPr id="8" name="Rectangle 1">
            <a:extLst>
              <a:ext uri="{FF2B5EF4-FFF2-40B4-BE49-F238E27FC236}">
                <a16:creationId xmlns:a16="http://schemas.microsoft.com/office/drawing/2014/main" id="{BC396BF9-8381-41AB-87A2-2BC7F4D476AC}"/>
              </a:ext>
            </a:extLst>
          </p:cNvPr>
          <p:cNvSpPr/>
          <p:nvPr/>
        </p:nvSpPr>
        <p:spPr>
          <a:xfrm>
            <a:off x="5486400" y="285349"/>
            <a:ext cx="3124200" cy="369332"/>
          </a:xfrm>
          <a:prstGeom prst="rect">
            <a:avLst/>
          </a:prstGeom>
        </p:spPr>
        <p:txBody>
          <a:bodyPr wrap="square">
            <a:spAutoFit/>
          </a:bodyPr>
          <a:lstStyle/>
          <a:p>
            <a:r>
              <a:rPr lang="en-SG" sz="1800" b="1" dirty="0">
                <a:solidFill>
                  <a:srgbClr val="000000"/>
                </a:solidFill>
                <a:latin typeface="+mn-lt"/>
              </a:rPr>
              <a:t>Doc.: IEEE 802.11-22/1559r0</a:t>
            </a:r>
            <a:endParaRPr lang="en-SG" sz="1800" dirty="0">
              <a:latin typeface="+mn-lt"/>
            </a:endParaRPr>
          </a:p>
        </p:txBody>
      </p:sp>
      <p:sp>
        <p:nvSpPr>
          <p:cNvPr id="10" name="Date Placeholder 3">
            <a:extLst>
              <a:ext uri="{FF2B5EF4-FFF2-40B4-BE49-F238E27FC236}">
                <a16:creationId xmlns:a16="http://schemas.microsoft.com/office/drawing/2014/main" id="{D363358D-AAEE-4870-A626-E81FCF3E5B3A}"/>
              </a:ext>
            </a:extLst>
          </p:cNvPr>
          <p:cNvSpPr txBox="1">
            <a:spLocks/>
          </p:cNvSpPr>
          <p:nvPr/>
        </p:nvSpPr>
        <p:spPr>
          <a:xfrm>
            <a:off x="696912" y="275824"/>
            <a:ext cx="2303451" cy="330601"/>
          </a:xfrm>
          <a:prstGeom prst="rect">
            <a:avLst/>
          </a:prstGeom>
        </p:spPr>
        <p:txBody>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zh-CN" sz="1800" b="1" dirty="0"/>
              <a:t>September</a:t>
            </a:r>
            <a:r>
              <a:rPr lang="en-US" sz="1800" b="1" dirty="0"/>
              <a:t> 2022</a:t>
            </a:r>
            <a:endParaRPr lang="en-GB" sz="1800" b="1" dirty="0"/>
          </a:p>
        </p:txBody>
      </p:sp>
    </p:spTree>
    <p:extLst>
      <p:ext uri="{BB962C8B-B14F-4D97-AF65-F5344CB8AC3E}">
        <p14:creationId xmlns:p14="http://schemas.microsoft.com/office/powerpoint/2010/main" val="3817585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E415C1B-F605-4203-A010-97864B3C221F}"/>
              </a:ext>
            </a:extLst>
          </p:cNvPr>
          <p:cNvSpPr>
            <a:spLocks noGrp="1"/>
          </p:cNvSpPr>
          <p:nvPr>
            <p:ph type="sldNum" sz="quarter" idx="11"/>
          </p:nvPr>
        </p:nvSpPr>
        <p:spPr/>
        <p:txBody>
          <a:bodyPr/>
          <a:lstStyle/>
          <a:p>
            <a:pPr>
              <a:defRPr/>
            </a:pPr>
            <a:r>
              <a:rPr lang="en-US"/>
              <a:t>Slide </a:t>
            </a:r>
            <a:fld id="{3099D1E7-2CFE-4362-BB72-AF97192842EA}" type="slidenum">
              <a:rPr lang="en-US" smtClean="0"/>
              <a:pPr>
                <a:defRPr/>
              </a:pPr>
              <a:t>11</a:t>
            </a:fld>
            <a:endParaRPr lang="en-US" dirty="0"/>
          </a:p>
        </p:txBody>
      </p:sp>
      <p:sp>
        <p:nvSpPr>
          <p:cNvPr id="16" name="Title 1">
            <a:extLst>
              <a:ext uri="{FF2B5EF4-FFF2-40B4-BE49-F238E27FC236}">
                <a16:creationId xmlns:a16="http://schemas.microsoft.com/office/drawing/2014/main" id="{3AB53110-AD58-4455-AAD2-FDA5B46EE028}"/>
              </a:ext>
            </a:extLst>
          </p:cNvPr>
          <p:cNvSpPr>
            <a:spLocks noGrp="1"/>
          </p:cNvSpPr>
          <p:nvPr>
            <p:ph type="title"/>
          </p:nvPr>
        </p:nvSpPr>
        <p:spPr>
          <a:xfrm>
            <a:off x="674688" y="535401"/>
            <a:ext cx="7772400" cy="1066800"/>
          </a:xfrm>
        </p:spPr>
        <p:txBody>
          <a:bodyPr/>
          <a:lstStyle/>
          <a:p>
            <a:pPr algn="ctr">
              <a:spcBef>
                <a:spcPct val="0"/>
              </a:spcBef>
              <a:defRPr/>
            </a:pPr>
            <a:r>
              <a:rPr lang="en-GB" altLang="zh-CN" sz="3200" dirty="0">
                <a:solidFill>
                  <a:schemeClr val="tx2"/>
                </a:solidFill>
                <a:latin typeface="+mj-lt"/>
                <a:ea typeface="+mj-ea"/>
                <a:cs typeface="+mj-cs"/>
              </a:rPr>
              <a:t>Indoor Positioning: Background</a:t>
            </a:r>
          </a:p>
        </p:txBody>
      </p:sp>
      <p:sp>
        <p:nvSpPr>
          <p:cNvPr id="10" name="Content Placeholder 2">
            <a:extLst>
              <a:ext uri="{FF2B5EF4-FFF2-40B4-BE49-F238E27FC236}">
                <a16:creationId xmlns:a16="http://schemas.microsoft.com/office/drawing/2014/main" id="{3C09A0FA-E000-4FA5-86FB-043EC5DF2CF2}"/>
              </a:ext>
            </a:extLst>
          </p:cNvPr>
          <p:cNvSpPr txBox="1">
            <a:spLocks noChangeArrowheads="1"/>
          </p:cNvSpPr>
          <p:nvPr/>
        </p:nvSpPr>
        <p:spPr bwMode="auto">
          <a:xfrm>
            <a:off x="834736" y="1579433"/>
            <a:ext cx="7471064" cy="407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285750" indent="-285750" algn="just">
              <a:spcBef>
                <a:spcPts val="0"/>
              </a:spcBef>
              <a:spcAft>
                <a:spcPts val="600"/>
              </a:spcAft>
              <a:buFont typeface="Wingdings" panose="05000000000000000000" pitchFamily="2" charset="2"/>
              <a:buChar char="q"/>
            </a:pPr>
            <a:r>
              <a:rPr lang="en-GB" altLang="zh-CN" sz="1800" b="1" dirty="0">
                <a:solidFill>
                  <a:srgbClr val="2D2015"/>
                </a:solidFill>
                <a:latin typeface="Times New Roman" panose="02020603050405020304" pitchFamily="18" charset="0"/>
                <a:ea typeface="+mn-ea"/>
                <a:cs typeface="Times New Roman" panose="02020603050405020304" pitchFamily="18" charset="0"/>
              </a:rPr>
              <a:t>Shopping </a:t>
            </a:r>
            <a:r>
              <a:rPr lang="en-GB" altLang="zh-CN" sz="1800" b="1" dirty="0" err="1">
                <a:solidFill>
                  <a:srgbClr val="2D2015"/>
                </a:solidFill>
                <a:latin typeface="Times New Roman" panose="02020603050405020304" pitchFamily="18" charset="0"/>
                <a:ea typeface="+mn-ea"/>
                <a:cs typeface="Times New Roman" panose="02020603050405020304" pitchFamily="18" charset="0"/>
              </a:rPr>
              <a:t>center</a:t>
            </a:r>
            <a:endParaRPr lang="en-US" altLang="zh-CN" sz="1800" b="1" dirty="0">
              <a:latin typeface="Times New Roman" panose="02020603050405020304" pitchFamily="18" charset="0"/>
              <a:cs typeface="Times New Roman" panose="02020603050405020304" pitchFamily="18" charset="0"/>
            </a:endParaRPr>
          </a:p>
          <a:p>
            <a:pPr marL="630238" lvl="1" indent="-342900" algn="just">
              <a:spcBef>
                <a:spcPts val="600"/>
              </a:spcBef>
              <a:spcAft>
                <a:spcPts val="600"/>
              </a:spcAft>
              <a:buFont typeface="Times New Roman" panose="02020603050405020304" pitchFamily="18" charset="0"/>
              <a:buChar char="−"/>
            </a:pPr>
            <a:r>
              <a:rPr lang="en-GB" altLang="zh-CN" sz="1600" dirty="0">
                <a:latin typeface="Times New Roman" panose="02020603050405020304" pitchFamily="18" charset="0"/>
                <a:cs typeface="Times New Roman" panose="02020603050405020304" pitchFamily="18" charset="0"/>
              </a:rPr>
              <a:t>A wide range of services and products and many giant shopping centres can occupy an area of tens to hundreds of thousands m</a:t>
            </a:r>
            <a:r>
              <a:rPr lang="en-GB" altLang="zh-CN" sz="1600" baseline="30000" dirty="0">
                <a:latin typeface="Times New Roman" panose="02020603050405020304" pitchFamily="18" charset="0"/>
                <a:cs typeface="Times New Roman" panose="02020603050405020304" pitchFamily="18" charset="0"/>
              </a:rPr>
              <a:t>2</a:t>
            </a:r>
            <a:r>
              <a:rPr lang="en-GB" altLang="zh-CN" sz="1600" dirty="0">
                <a:latin typeface="Times New Roman" panose="02020603050405020304" pitchFamily="18" charset="0"/>
                <a:cs typeface="Times New Roman" panose="02020603050405020304" pitchFamily="18" charset="0"/>
              </a:rPr>
              <a:t>, composed of one or multiple buildings, each of which has multiple storeys both over and underground. </a:t>
            </a:r>
          </a:p>
          <a:p>
            <a:pPr marL="285750" indent="-285750" algn="just">
              <a:spcBef>
                <a:spcPts val="0"/>
              </a:spcBef>
              <a:spcAft>
                <a:spcPts val="600"/>
              </a:spcAft>
              <a:buFont typeface="Wingdings" panose="05000000000000000000" pitchFamily="2" charset="2"/>
              <a:buChar char="q"/>
            </a:pPr>
            <a:r>
              <a:rPr lang="en-GB" altLang="zh-CN" sz="1800" b="1" dirty="0">
                <a:solidFill>
                  <a:srgbClr val="2D2015"/>
                </a:solidFill>
                <a:latin typeface="Times New Roman" panose="02020603050405020304" pitchFamily="18" charset="0"/>
                <a:ea typeface="+mn-ea"/>
                <a:cs typeface="Times New Roman" panose="02020603050405020304" pitchFamily="18" charset="0"/>
              </a:rPr>
              <a:t>Smart plant and warehouse</a:t>
            </a:r>
            <a:endParaRPr lang="en-US" altLang="zh-CN" sz="1800" b="1" dirty="0">
              <a:latin typeface="Times New Roman" panose="02020603050405020304" pitchFamily="18" charset="0"/>
              <a:cs typeface="Times New Roman" panose="02020603050405020304" pitchFamily="18" charset="0"/>
            </a:endParaRPr>
          </a:p>
          <a:p>
            <a:pPr marL="630238" lvl="1" indent="-342900" algn="just">
              <a:spcBef>
                <a:spcPts val="600"/>
              </a:spcBef>
              <a:spcAft>
                <a:spcPts val="600"/>
              </a:spcAft>
              <a:buFont typeface="Times New Roman" panose="02020603050405020304" pitchFamily="18" charset="0"/>
              <a:buChar char="−"/>
            </a:pPr>
            <a:r>
              <a:rPr lang="en-GB" altLang="zh-CN" sz="1600" dirty="0">
                <a:latin typeface="Times New Roman" panose="02020603050405020304" pitchFamily="18" charset="0"/>
                <a:cs typeface="Times New Roman" panose="02020603050405020304" pitchFamily="18" charset="0"/>
              </a:rPr>
              <a:t>Positioning is needed for items on the production line or conveyor system</a:t>
            </a:r>
          </a:p>
          <a:p>
            <a:pPr marL="630238" lvl="1" indent="-342900">
              <a:spcBef>
                <a:spcPts val="600"/>
              </a:spcBef>
              <a:spcAft>
                <a:spcPts val="600"/>
              </a:spcAft>
              <a:buFont typeface="Times New Roman" panose="02020603050405020304" pitchFamily="18" charset="0"/>
              <a:buChar char="−"/>
            </a:pPr>
            <a:endParaRPr lang="en-GB" altLang="zh-CN" sz="1600" dirty="0">
              <a:latin typeface="Times New Roman" panose="02020603050405020304" pitchFamily="18" charset="0"/>
              <a:cs typeface="Times New Roman" panose="02020603050405020304" pitchFamily="18" charset="0"/>
            </a:endParaRPr>
          </a:p>
          <a:p>
            <a:pPr marL="630238" lvl="1" indent="-342900">
              <a:spcBef>
                <a:spcPts val="600"/>
              </a:spcBef>
              <a:spcAft>
                <a:spcPts val="600"/>
              </a:spcAft>
              <a:buFont typeface="Times New Roman" panose="02020603050405020304" pitchFamily="18" charset="0"/>
              <a:buChar char="−"/>
            </a:pPr>
            <a:endParaRPr lang="en-GB" altLang="zh-CN" sz="1600" dirty="0">
              <a:latin typeface="Times New Roman" panose="02020603050405020304" pitchFamily="18" charset="0"/>
              <a:cs typeface="Times New Roman" panose="02020603050405020304" pitchFamily="18" charset="0"/>
            </a:endParaRPr>
          </a:p>
        </p:txBody>
      </p:sp>
      <p:sp>
        <p:nvSpPr>
          <p:cNvPr id="11" name="Content Placeholder 2">
            <a:extLst>
              <a:ext uri="{FF2B5EF4-FFF2-40B4-BE49-F238E27FC236}">
                <a16:creationId xmlns:a16="http://schemas.microsoft.com/office/drawing/2014/main" id="{E696B11E-F151-3C52-CDD3-D236DEBCF87A}"/>
              </a:ext>
            </a:extLst>
          </p:cNvPr>
          <p:cNvSpPr txBox="1">
            <a:spLocks noChangeArrowheads="1"/>
          </p:cNvSpPr>
          <p:nvPr/>
        </p:nvSpPr>
        <p:spPr bwMode="auto">
          <a:xfrm>
            <a:off x="824345" y="3810000"/>
            <a:ext cx="3983149"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285750" indent="-285750">
              <a:spcBef>
                <a:spcPts val="0"/>
              </a:spcBef>
              <a:spcAft>
                <a:spcPts val="600"/>
              </a:spcAft>
              <a:buFont typeface="Wingdings" panose="05000000000000000000" pitchFamily="2" charset="2"/>
              <a:buChar char="q"/>
            </a:pPr>
            <a:r>
              <a:rPr lang="en-GB" altLang="zh-CN" sz="1800" b="1" dirty="0">
                <a:solidFill>
                  <a:srgbClr val="2D2015"/>
                </a:solidFill>
                <a:latin typeface="Times New Roman" panose="02020603050405020304" pitchFamily="18" charset="0"/>
                <a:ea typeface="+mn-ea"/>
                <a:cs typeface="Times New Roman" panose="02020603050405020304" pitchFamily="18" charset="0"/>
              </a:rPr>
              <a:t>Expectation</a:t>
            </a:r>
            <a:endParaRPr lang="en-US" altLang="zh-CN" sz="1800" b="1" dirty="0">
              <a:latin typeface="Times New Roman" panose="02020603050405020304" pitchFamily="18" charset="0"/>
              <a:cs typeface="Times New Roman" panose="02020603050405020304" pitchFamily="18" charset="0"/>
            </a:endParaRPr>
          </a:p>
          <a:p>
            <a:pPr marL="630238" lvl="1" indent="-342900">
              <a:spcBef>
                <a:spcPts val="600"/>
              </a:spcBef>
              <a:spcAft>
                <a:spcPts val="600"/>
              </a:spcAft>
              <a:buFont typeface="Times New Roman" panose="02020603050405020304" pitchFamily="18" charset="0"/>
              <a:buChar char="−"/>
            </a:pPr>
            <a:r>
              <a:rPr lang="en-GB" altLang="zh-CN" sz="1600" dirty="0">
                <a:latin typeface="Times New Roman" panose="02020603050405020304" pitchFamily="18" charset="0"/>
                <a:cs typeface="Times New Roman" panose="02020603050405020304" pitchFamily="18" charset="0"/>
              </a:rPr>
              <a:t>Locating car or a vacant parking spot</a:t>
            </a:r>
          </a:p>
          <a:p>
            <a:pPr marL="630238" lvl="1" indent="-342900">
              <a:spcBef>
                <a:spcPts val="600"/>
              </a:spcBef>
              <a:spcAft>
                <a:spcPts val="600"/>
              </a:spcAft>
              <a:buFont typeface="Times New Roman" panose="02020603050405020304" pitchFamily="18" charset="0"/>
              <a:buChar char="−"/>
            </a:pPr>
            <a:r>
              <a:rPr lang="en-GB" altLang="zh-CN" sz="1600" dirty="0">
                <a:latin typeface="Times New Roman" panose="02020603050405020304" pitchFamily="18" charset="0"/>
                <a:cs typeface="Times New Roman" panose="02020603050405020304" pitchFamily="18" charset="0"/>
              </a:rPr>
              <a:t>Locating a target shop and a target item in a supermarket/shop</a:t>
            </a:r>
          </a:p>
          <a:p>
            <a:pPr marL="630238" lvl="1" indent="-342900">
              <a:spcBef>
                <a:spcPts val="600"/>
              </a:spcBef>
              <a:spcAft>
                <a:spcPts val="600"/>
              </a:spcAft>
              <a:buFont typeface="Times New Roman" panose="02020603050405020304" pitchFamily="18" charset="0"/>
              <a:buChar char="−"/>
            </a:pPr>
            <a:r>
              <a:rPr lang="en-GB" altLang="zh-CN" sz="1600" dirty="0">
                <a:latin typeface="Times New Roman" panose="02020603050405020304" pitchFamily="18" charset="0"/>
                <a:cs typeface="Times New Roman" panose="02020603050405020304" pitchFamily="18" charset="0"/>
              </a:rPr>
              <a:t>Locate items on the production line/conveyor system</a:t>
            </a:r>
          </a:p>
          <a:p>
            <a:pPr marL="630238" lvl="1" indent="-342900">
              <a:spcBef>
                <a:spcPts val="600"/>
              </a:spcBef>
              <a:spcAft>
                <a:spcPts val="600"/>
              </a:spcAft>
              <a:buFont typeface="Times New Roman" panose="02020603050405020304" pitchFamily="18" charset="0"/>
              <a:buChar char="−"/>
            </a:pPr>
            <a:r>
              <a:rPr lang="en-GB" altLang="zh-CN" sz="1600" dirty="0">
                <a:latin typeface="Times New Roman" panose="02020603050405020304" pitchFamily="18" charset="0"/>
                <a:cs typeface="Times New Roman" panose="02020603050405020304" pitchFamily="18" charset="0"/>
              </a:rPr>
              <a:t>Locate items/personnel for inventory/attendance check</a:t>
            </a:r>
          </a:p>
        </p:txBody>
      </p:sp>
      <p:pic>
        <p:nvPicPr>
          <p:cNvPr id="4" name="图片 3">
            <a:extLst>
              <a:ext uri="{FF2B5EF4-FFF2-40B4-BE49-F238E27FC236}">
                <a16:creationId xmlns:a16="http://schemas.microsoft.com/office/drawing/2014/main" id="{3064582E-2547-670D-A1B1-4FF3DD103EB1}"/>
              </a:ext>
            </a:extLst>
          </p:cNvPr>
          <p:cNvPicPr>
            <a:picLocks noChangeAspect="1"/>
          </p:cNvPicPr>
          <p:nvPr/>
        </p:nvPicPr>
        <p:blipFill>
          <a:blip r:embed="rId3"/>
          <a:stretch>
            <a:fillRect/>
          </a:stretch>
        </p:blipFill>
        <p:spPr>
          <a:xfrm>
            <a:off x="4961827" y="3657600"/>
            <a:ext cx="3983149" cy="2783177"/>
          </a:xfrm>
          <a:prstGeom prst="rect">
            <a:avLst/>
          </a:prstGeom>
        </p:spPr>
      </p:pic>
      <p:sp>
        <p:nvSpPr>
          <p:cNvPr id="12" name="Footer Placeholder 2">
            <a:extLst>
              <a:ext uri="{FF2B5EF4-FFF2-40B4-BE49-F238E27FC236}">
                <a16:creationId xmlns:a16="http://schemas.microsoft.com/office/drawing/2014/main" id="{5C6BBB53-8A53-420E-B602-B85944B43AEA}"/>
              </a:ext>
            </a:extLst>
          </p:cNvPr>
          <p:cNvSpPr>
            <a:spLocks noGrp="1"/>
          </p:cNvSpPr>
          <p:nvPr>
            <p:ph type="ftr" sz="quarter" idx="3"/>
          </p:nvPr>
        </p:nvSpPr>
        <p:spPr>
          <a:xfrm flipH="1">
            <a:off x="6400800" y="6475413"/>
            <a:ext cx="2143060" cy="184666"/>
          </a:xfrm>
        </p:spPr>
        <p:txBody>
          <a:bodyPr/>
          <a:lstStyle/>
          <a:p>
            <a:pPr>
              <a:defRPr/>
            </a:pPr>
            <a:r>
              <a:rPr lang="en-GB" dirty="0"/>
              <a:t>Yi</a:t>
            </a:r>
            <a:r>
              <a:rPr lang="en-US" altLang="zh-CN" dirty="0"/>
              <a:t>nan Qi (</a:t>
            </a:r>
            <a:r>
              <a:rPr lang="en-GB" dirty="0"/>
              <a:t>OPPO)</a:t>
            </a:r>
            <a:endParaRPr lang="en-US" dirty="0"/>
          </a:p>
        </p:txBody>
      </p:sp>
      <p:sp>
        <p:nvSpPr>
          <p:cNvPr id="13" name="Rectangle 1">
            <a:extLst>
              <a:ext uri="{FF2B5EF4-FFF2-40B4-BE49-F238E27FC236}">
                <a16:creationId xmlns:a16="http://schemas.microsoft.com/office/drawing/2014/main" id="{AB4330A7-D0F8-40A0-9D2F-4980E1024EFB}"/>
              </a:ext>
            </a:extLst>
          </p:cNvPr>
          <p:cNvSpPr/>
          <p:nvPr/>
        </p:nvSpPr>
        <p:spPr>
          <a:xfrm>
            <a:off x="5486400" y="285349"/>
            <a:ext cx="3124200" cy="369332"/>
          </a:xfrm>
          <a:prstGeom prst="rect">
            <a:avLst/>
          </a:prstGeom>
        </p:spPr>
        <p:txBody>
          <a:bodyPr wrap="square">
            <a:spAutoFit/>
          </a:bodyPr>
          <a:lstStyle/>
          <a:p>
            <a:r>
              <a:rPr lang="en-SG" sz="1800" b="1" dirty="0">
                <a:solidFill>
                  <a:srgbClr val="000000"/>
                </a:solidFill>
                <a:latin typeface="+mn-lt"/>
              </a:rPr>
              <a:t>Doc.: IEEE 802.11-22/1559r0</a:t>
            </a:r>
            <a:endParaRPr lang="en-SG" sz="1800" dirty="0">
              <a:latin typeface="+mn-lt"/>
            </a:endParaRPr>
          </a:p>
        </p:txBody>
      </p:sp>
      <p:sp>
        <p:nvSpPr>
          <p:cNvPr id="14" name="Date Placeholder 3">
            <a:extLst>
              <a:ext uri="{FF2B5EF4-FFF2-40B4-BE49-F238E27FC236}">
                <a16:creationId xmlns:a16="http://schemas.microsoft.com/office/drawing/2014/main" id="{23535732-9432-47DA-9D32-60A86BD4F311}"/>
              </a:ext>
            </a:extLst>
          </p:cNvPr>
          <p:cNvSpPr txBox="1">
            <a:spLocks/>
          </p:cNvSpPr>
          <p:nvPr/>
        </p:nvSpPr>
        <p:spPr>
          <a:xfrm>
            <a:off x="696912" y="275824"/>
            <a:ext cx="2303451" cy="330601"/>
          </a:xfrm>
          <a:prstGeom prst="rect">
            <a:avLst/>
          </a:prstGeom>
        </p:spPr>
        <p:txBody>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zh-CN" sz="1800" b="1" dirty="0"/>
              <a:t>September</a:t>
            </a:r>
            <a:r>
              <a:rPr lang="en-US" sz="1800" b="1" dirty="0"/>
              <a:t> 2022</a:t>
            </a:r>
            <a:endParaRPr lang="en-GB" sz="1800" b="1" dirty="0"/>
          </a:p>
        </p:txBody>
      </p:sp>
    </p:spTree>
    <p:extLst>
      <p:ext uri="{BB962C8B-B14F-4D97-AF65-F5344CB8AC3E}">
        <p14:creationId xmlns:p14="http://schemas.microsoft.com/office/powerpoint/2010/main" val="367368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E415C1B-F605-4203-A010-97864B3C221F}"/>
              </a:ext>
            </a:extLst>
          </p:cNvPr>
          <p:cNvSpPr>
            <a:spLocks noGrp="1"/>
          </p:cNvSpPr>
          <p:nvPr>
            <p:ph type="sldNum" sz="quarter" idx="11"/>
          </p:nvPr>
        </p:nvSpPr>
        <p:spPr/>
        <p:txBody>
          <a:bodyPr/>
          <a:lstStyle/>
          <a:p>
            <a:pPr>
              <a:defRPr/>
            </a:pPr>
            <a:r>
              <a:rPr lang="en-US"/>
              <a:t>Slide </a:t>
            </a:r>
            <a:fld id="{3099D1E7-2CFE-4362-BB72-AF97192842EA}" type="slidenum">
              <a:rPr lang="en-US" smtClean="0"/>
              <a:pPr>
                <a:defRPr/>
              </a:pPr>
              <a:t>12</a:t>
            </a:fld>
            <a:endParaRPr lang="en-US" dirty="0"/>
          </a:p>
        </p:txBody>
      </p:sp>
      <p:sp>
        <p:nvSpPr>
          <p:cNvPr id="16" name="Title 1">
            <a:extLst>
              <a:ext uri="{FF2B5EF4-FFF2-40B4-BE49-F238E27FC236}">
                <a16:creationId xmlns:a16="http://schemas.microsoft.com/office/drawing/2014/main" id="{3AB53110-AD58-4455-AAD2-FDA5B46EE028}"/>
              </a:ext>
            </a:extLst>
          </p:cNvPr>
          <p:cNvSpPr>
            <a:spLocks noGrp="1"/>
          </p:cNvSpPr>
          <p:nvPr>
            <p:ph type="title"/>
          </p:nvPr>
        </p:nvSpPr>
        <p:spPr>
          <a:xfrm>
            <a:off x="696912" y="543806"/>
            <a:ext cx="7772400" cy="1066800"/>
          </a:xfrm>
        </p:spPr>
        <p:txBody>
          <a:bodyPr/>
          <a:lstStyle/>
          <a:p>
            <a:pPr algn="ctr">
              <a:spcBef>
                <a:spcPct val="0"/>
              </a:spcBef>
              <a:defRPr/>
            </a:pPr>
            <a:r>
              <a:rPr lang="en-GB" altLang="zh-CN" sz="3200" dirty="0">
                <a:solidFill>
                  <a:schemeClr val="tx2"/>
                </a:solidFill>
                <a:latin typeface="+mj-lt"/>
                <a:ea typeface="+mj-ea"/>
                <a:cs typeface="+mj-cs"/>
              </a:rPr>
              <a:t>Indoor Positioning: Background</a:t>
            </a:r>
          </a:p>
        </p:txBody>
      </p:sp>
      <p:sp>
        <p:nvSpPr>
          <p:cNvPr id="10" name="Content Placeholder 2">
            <a:extLst>
              <a:ext uri="{FF2B5EF4-FFF2-40B4-BE49-F238E27FC236}">
                <a16:creationId xmlns:a16="http://schemas.microsoft.com/office/drawing/2014/main" id="{3C09A0FA-E000-4FA5-86FB-043EC5DF2CF2}"/>
              </a:ext>
            </a:extLst>
          </p:cNvPr>
          <p:cNvSpPr txBox="1">
            <a:spLocks noChangeArrowheads="1"/>
          </p:cNvSpPr>
          <p:nvPr/>
        </p:nvSpPr>
        <p:spPr bwMode="auto">
          <a:xfrm>
            <a:off x="834736" y="1579433"/>
            <a:ext cx="7471064" cy="407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285750" indent="-285750" algn="just">
              <a:spcBef>
                <a:spcPts val="0"/>
              </a:spcBef>
              <a:spcAft>
                <a:spcPts val="600"/>
              </a:spcAft>
              <a:buFont typeface="Wingdings" panose="05000000000000000000" pitchFamily="2" charset="2"/>
              <a:buChar char="q"/>
            </a:pPr>
            <a:r>
              <a:rPr lang="en-GB" altLang="zh-CN" sz="1800" b="1" dirty="0">
                <a:solidFill>
                  <a:srgbClr val="2D2015"/>
                </a:solidFill>
                <a:latin typeface="Times New Roman" panose="02020603050405020304" pitchFamily="18" charset="0"/>
                <a:ea typeface="+mn-ea"/>
                <a:cs typeface="Times New Roman" panose="02020603050405020304" pitchFamily="18" charset="0"/>
              </a:rPr>
              <a:t>Potential market for indoor positioning</a:t>
            </a:r>
            <a:endParaRPr lang="en-US" altLang="zh-CN" sz="1800" b="1" dirty="0">
              <a:latin typeface="Times New Roman" panose="02020603050405020304" pitchFamily="18" charset="0"/>
              <a:cs typeface="Times New Roman" panose="02020603050405020304" pitchFamily="18" charset="0"/>
            </a:endParaRPr>
          </a:p>
          <a:p>
            <a:pPr marL="630238" lvl="1" indent="-342900" algn="just">
              <a:spcBef>
                <a:spcPts val="600"/>
              </a:spcBef>
              <a:spcAft>
                <a:spcPts val="600"/>
              </a:spcAft>
              <a:buFont typeface="Times New Roman" panose="02020603050405020304" pitchFamily="18" charset="0"/>
              <a:buChar char="−"/>
            </a:pPr>
            <a:r>
              <a:rPr lang="en-GB" altLang="zh-CN" sz="1600" dirty="0">
                <a:latin typeface="Times New Roman" panose="02020603050405020304" pitchFamily="18" charset="0"/>
                <a:cs typeface="Times New Roman" panose="02020603050405020304" pitchFamily="18" charset="0"/>
              </a:rPr>
              <a:t>The global Indoor Positioning and Navigation market was valued at $6.92 billion in 2020 and is projected to grow to $23.6 billion in 2025 at a CAGR of 27.9%[4].</a:t>
            </a:r>
          </a:p>
          <a:p>
            <a:pPr marL="630238" lvl="1" indent="-342900" algn="just">
              <a:spcBef>
                <a:spcPts val="600"/>
              </a:spcBef>
              <a:spcAft>
                <a:spcPts val="600"/>
              </a:spcAft>
              <a:buFont typeface="Times New Roman" panose="02020603050405020304" pitchFamily="18" charset="0"/>
              <a:buChar char="−"/>
            </a:pPr>
            <a:r>
              <a:rPr lang="en-GB" altLang="zh-CN" sz="1600" dirty="0">
                <a:latin typeface="Times New Roman" panose="02020603050405020304" pitchFamily="18" charset="0"/>
                <a:cs typeface="Times New Roman" panose="02020603050405020304" pitchFamily="18" charset="0"/>
              </a:rPr>
              <a:t>Unlike the outdoor use cases where Global Navigation Satellite System can be used, it calls for much more efficient indoor positioning and navigation technologies for indoor use cases.</a:t>
            </a:r>
          </a:p>
          <a:p>
            <a:pPr marL="1087438" lvl="2" indent="-342900" algn="just">
              <a:spcBef>
                <a:spcPts val="600"/>
              </a:spcBef>
              <a:spcAft>
                <a:spcPts val="600"/>
              </a:spcAft>
              <a:buFont typeface="Times New Roman" panose="02020603050405020304" pitchFamily="18" charset="0"/>
              <a:buChar char="−"/>
            </a:pPr>
            <a:r>
              <a:rPr lang="en-GB" altLang="zh-CN" sz="1600" dirty="0">
                <a:latin typeface="Times New Roman" panose="02020603050405020304" pitchFamily="18" charset="0"/>
                <a:cs typeface="Times New Roman" panose="02020603050405020304" pitchFamily="18" charset="0"/>
              </a:rPr>
              <a:t>It shall be easily deployed </a:t>
            </a:r>
          </a:p>
          <a:p>
            <a:pPr marL="1087438" lvl="2" indent="-342900" algn="just">
              <a:spcBef>
                <a:spcPts val="600"/>
              </a:spcBef>
              <a:spcAft>
                <a:spcPts val="600"/>
              </a:spcAft>
              <a:buFont typeface="Times New Roman" panose="02020603050405020304" pitchFamily="18" charset="0"/>
              <a:buChar char="−"/>
            </a:pPr>
            <a:r>
              <a:rPr lang="en-GB" altLang="zh-CN" sz="1600" dirty="0">
                <a:latin typeface="Times New Roman" panose="02020603050405020304" pitchFamily="18" charset="0"/>
                <a:cs typeface="Times New Roman" panose="02020603050405020304" pitchFamily="18" charset="0"/>
              </a:rPr>
              <a:t>The deployment cost shall be low enough </a:t>
            </a:r>
          </a:p>
          <a:p>
            <a:pPr marL="1087438" lvl="2" indent="-342900" algn="just">
              <a:spcBef>
                <a:spcPts val="600"/>
              </a:spcBef>
              <a:spcAft>
                <a:spcPts val="600"/>
              </a:spcAft>
              <a:buFont typeface="Times New Roman" panose="02020603050405020304" pitchFamily="18" charset="0"/>
              <a:buChar char="−"/>
            </a:pPr>
            <a:r>
              <a:rPr lang="en-GB" altLang="zh-CN" sz="1600" dirty="0">
                <a:latin typeface="Times New Roman" panose="02020603050405020304" pitchFamily="18" charset="0"/>
                <a:cs typeface="Times New Roman" panose="02020603050405020304" pitchFamily="18" charset="0"/>
              </a:rPr>
              <a:t>It can be easily used by the verticals and individual customer</a:t>
            </a:r>
          </a:p>
        </p:txBody>
      </p:sp>
      <p:sp>
        <p:nvSpPr>
          <p:cNvPr id="8" name="Footer Placeholder 2">
            <a:extLst>
              <a:ext uri="{FF2B5EF4-FFF2-40B4-BE49-F238E27FC236}">
                <a16:creationId xmlns:a16="http://schemas.microsoft.com/office/drawing/2014/main" id="{27345186-EA68-4D26-8CC5-ABF827C0FC19}"/>
              </a:ext>
            </a:extLst>
          </p:cNvPr>
          <p:cNvSpPr>
            <a:spLocks noGrp="1"/>
          </p:cNvSpPr>
          <p:nvPr>
            <p:ph type="ftr" sz="quarter" idx="3"/>
          </p:nvPr>
        </p:nvSpPr>
        <p:spPr>
          <a:xfrm flipH="1">
            <a:off x="6400800" y="6475413"/>
            <a:ext cx="2143060" cy="184666"/>
          </a:xfrm>
        </p:spPr>
        <p:txBody>
          <a:bodyPr/>
          <a:lstStyle/>
          <a:p>
            <a:pPr>
              <a:defRPr/>
            </a:pPr>
            <a:r>
              <a:rPr lang="en-GB" dirty="0"/>
              <a:t>Yi</a:t>
            </a:r>
            <a:r>
              <a:rPr lang="en-US" altLang="zh-CN" dirty="0"/>
              <a:t>nan Qi (</a:t>
            </a:r>
            <a:r>
              <a:rPr lang="en-GB" dirty="0"/>
              <a:t>OPPO)</a:t>
            </a:r>
            <a:endParaRPr lang="en-US" dirty="0"/>
          </a:p>
        </p:txBody>
      </p:sp>
      <p:sp>
        <p:nvSpPr>
          <p:cNvPr id="11" name="Rectangle 1">
            <a:extLst>
              <a:ext uri="{FF2B5EF4-FFF2-40B4-BE49-F238E27FC236}">
                <a16:creationId xmlns:a16="http://schemas.microsoft.com/office/drawing/2014/main" id="{D6850523-09E8-4FBC-95D0-0E497D540C3C}"/>
              </a:ext>
            </a:extLst>
          </p:cNvPr>
          <p:cNvSpPr/>
          <p:nvPr/>
        </p:nvSpPr>
        <p:spPr>
          <a:xfrm>
            <a:off x="5486400" y="285349"/>
            <a:ext cx="3124200" cy="369332"/>
          </a:xfrm>
          <a:prstGeom prst="rect">
            <a:avLst/>
          </a:prstGeom>
        </p:spPr>
        <p:txBody>
          <a:bodyPr wrap="square">
            <a:spAutoFit/>
          </a:bodyPr>
          <a:lstStyle/>
          <a:p>
            <a:r>
              <a:rPr lang="en-SG" sz="1800" b="1" dirty="0">
                <a:solidFill>
                  <a:srgbClr val="000000"/>
                </a:solidFill>
                <a:latin typeface="+mn-lt"/>
              </a:rPr>
              <a:t>Doc.: IEEE 802.11-22/1559r0</a:t>
            </a:r>
            <a:endParaRPr lang="en-SG" sz="1800" dirty="0">
              <a:latin typeface="+mn-lt"/>
            </a:endParaRPr>
          </a:p>
        </p:txBody>
      </p:sp>
      <p:sp>
        <p:nvSpPr>
          <p:cNvPr id="12" name="Date Placeholder 3">
            <a:extLst>
              <a:ext uri="{FF2B5EF4-FFF2-40B4-BE49-F238E27FC236}">
                <a16:creationId xmlns:a16="http://schemas.microsoft.com/office/drawing/2014/main" id="{24283014-FE4B-477A-8D86-1717CA4646AA}"/>
              </a:ext>
            </a:extLst>
          </p:cNvPr>
          <p:cNvSpPr txBox="1">
            <a:spLocks/>
          </p:cNvSpPr>
          <p:nvPr/>
        </p:nvSpPr>
        <p:spPr>
          <a:xfrm>
            <a:off x="696912" y="275824"/>
            <a:ext cx="2303451" cy="330601"/>
          </a:xfrm>
          <a:prstGeom prst="rect">
            <a:avLst/>
          </a:prstGeom>
        </p:spPr>
        <p:txBody>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zh-CN" sz="1800" b="1" dirty="0"/>
              <a:t>September</a:t>
            </a:r>
            <a:r>
              <a:rPr lang="en-US" sz="1800" b="1" dirty="0"/>
              <a:t> 2022</a:t>
            </a:r>
            <a:endParaRPr lang="en-GB" sz="1800" b="1" dirty="0"/>
          </a:p>
        </p:txBody>
      </p:sp>
    </p:spTree>
    <p:extLst>
      <p:ext uri="{BB962C8B-B14F-4D97-AF65-F5344CB8AC3E}">
        <p14:creationId xmlns:p14="http://schemas.microsoft.com/office/powerpoint/2010/main" val="2334842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E415C1B-F605-4203-A010-97864B3C221F}"/>
              </a:ext>
            </a:extLst>
          </p:cNvPr>
          <p:cNvSpPr>
            <a:spLocks noGrp="1"/>
          </p:cNvSpPr>
          <p:nvPr>
            <p:ph type="sldNum" sz="quarter" idx="11"/>
          </p:nvPr>
        </p:nvSpPr>
        <p:spPr/>
        <p:txBody>
          <a:bodyPr/>
          <a:lstStyle/>
          <a:p>
            <a:pPr>
              <a:defRPr/>
            </a:pPr>
            <a:r>
              <a:rPr lang="en-US"/>
              <a:t>Slide </a:t>
            </a:r>
            <a:fld id="{3099D1E7-2CFE-4362-BB72-AF97192842EA}" type="slidenum">
              <a:rPr lang="en-US" smtClean="0"/>
              <a:pPr>
                <a:defRPr/>
              </a:pPr>
              <a:t>13</a:t>
            </a:fld>
            <a:endParaRPr lang="en-US" dirty="0"/>
          </a:p>
        </p:txBody>
      </p:sp>
      <p:sp>
        <p:nvSpPr>
          <p:cNvPr id="16" name="Title 1">
            <a:extLst>
              <a:ext uri="{FF2B5EF4-FFF2-40B4-BE49-F238E27FC236}">
                <a16:creationId xmlns:a16="http://schemas.microsoft.com/office/drawing/2014/main" id="{3AB53110-AD58-4455-AAD2-FDA5B46EE028}"/>
              </a:ext>
            </a:extLst>
          </p:cNvPr>
          <p:cNvSpPr>
            <a:spLocks noGrp="1"/>
          </p:cNvSpPr>
          <p:nvPr>
            <p:ph type="title"/>
          </p:nvPr>
        </p:nvSpPr>
        <p:spPr>
          <a:xfrm>
            <a:off x="696912" y="543806"/>
            <a:ext cx="7772400" cy="1066800"/>
          </a:xfrm>
        </p:spPr>
        <p:txBody>
          <a:bodyPr/>
          <a:lstStyle/>
          <a:p>
            <a:pPr algn="ctr">
              <a:spcBef>
                <a:spcPct val="0"/>
              </a:spcBef>
              <a:defRPr/>
            </a:pPr>
            <a:r>
              <a:rPr lang="en-GB" altLang="zh-CN" sz="3200" dirty="0">
                <a:solidFill>
                  <a:schemeClr val="tx2"/>
                </a:solidFill>
                <a:latin typeface="+mj-lt"/>
                <a:ea typeface="+mj-ea"/>
                <a:cs typeface="+mj-cs"/>
              </a:rPr>
              <a:t>Use Case 5-1: Indoor Positioning for Parking</a:t>
            </a:r>
            <a:endParaRPr lang="zh-CN" altLang="en-US" sz="3200" dirty="0">
              <a:solidFill>
                <a:schemeClr val="tx2"/>
              </a:solidFill>
              <a:latin typeface="+mj-lt"/>
              <a:ea typeface="+mj-ea"/>
              <a:cs typeface="+mj-cs"/>
            </a:endParaRPr>
          </a:p>
        </p:txBody>
      </p:sp>
      <p:sp>
        <p:nvSpPr>
          <p:cNvPr id="10" name="Content Placeholder 2">
            <a:extLst>
              <a:ext uri="{FF2B5EF4-FFF2-40B4-BE49-F238E27FC236}">
                <a16:creationId xmlns:a16="http://schemas.microsoft.com/office/drawing/2014/main" id="{3C09A0FA-E000-4FA5-86FB-043EC5DF2CF2}"/>
              </a:ext>
            </a:extLst>
          </p:cNvPr>
          <p:cNvSpPr txBox="1">
            <a:spLocks noChangeArrowheads="1"/>
          </p:cNvSpPr>
          <p:nvPr/>
        </p:nvSpPr>
        <p:spPr bwMode="auto">
          <a:xfrm>
            <a:off x="834736" y="1579433"/>
            <a:ext cx="7471064" cy="407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285750" indent="-285750">
              <a:spcBef>
                <a:spcPts val="0"/>
              </a:spcBef>
              <a:spcAft>
                <a:spcPts val="600"/>
              </a:spcAft>
              <a:buFont typeface="Wingdings" panose="05000000000000000000" pitchFamily="2" charset="2"/>
              <a:buChar char="q"/>
            </a:pPr>
            <a:r>
              <a:rPr lang="en-GB" altLang="zh-CN" sz="1800" b="1" dirty="0">
                <a:solidFill>
                  <a:srgbClr val="2D2015"/>
                </a:solidFill>
                <a:latin typeface="Times New Roman" panose="02020603050405020304" pitchFamily="18" charset="0"/>
                <a:ea typeface="+mn-ea"/>
                <a:cs typeface="Times New Roman" panose="02020603050405020304" pitchFamily="18" charset="0"/>
              </a:rPr>
              <a:t>Services and applicable scenarios  </a:t>
            </a:r>
            <a:endParaRPr lang="en-US" altLang="zh-CN" sz="1800" b="1" dirty="0">
              <a:latin typeface="Times New Roman" panose="02020603050405020304" pitchFamily="18" charset="0"/>
              <a:cs typeface="Times New Roman" panose="02020603050405020304" pitchFamily="18" charset="0"/>
            </a:endParaRPr>
          </a:p>
          <a:p>
            <a:pPr marL="630238" lvl="1" indent="-342900" algn="just">
              <a:spcBef>
                <a:spcPts val="600"/>
              </a:spcBef>
              <a:spcAft>
                <a:spcPts val="600"/>
              </a:spcAft>
              <a:buFont typeface="Times New Roman" panose="02020603050405020304" pitchFamily="18" charset="0"/>
              <a:buChar char="−"/>
            </a:pPr>
            <a:r>
              <a:rPr lang="en-GB" altLang="zh-CN" sz="1600" dirty="0">
                <a:latin typeface="Times New Roman" panose="02020603050405020304" pitchFamily="18" charset="0"/>
                <a:cs typeface="Times New Roman" panose="02020603050405020304" pitchFamily="18" charset="0"/>
              </a:rPr>
              <a:t>Reference tags can be deployed to build an indoor positioning and navigation system and these reference tags should last for long time without maintenance.</a:t>
            </a:r>
          </a:p>
          <a:p>
            <a:pPr marL="630238" lvl="1" indent="-342900" algn="just">
              <a:spcBef>
                <a:spcPts val="600"/>
              </a:spcBef>
              <a:spcAft>
                <a:spcPts val="600"/>
              </a:spcAft>
              <a:buFont typeface="Times New Roman" panose="02020603050405020304" pitchFamily="18" charset="0"/>
              <a:buChar char="−"/>
            </a:pPr>
            <a:r>
              <a:rPr lang="en-GB" altLang="zh-CN" sz="1600" dirty="0">
                <a:latin typeface="Times New Roman" panose="02020603050405020304" pitchFamily="18" charset="0"/>
                <a:cs typeface="Times New Roman" panose="02020603050405020304" pitchFamily="18" charset="0"/>
              </a:rPr>
              <a:t>High density deployment of reference tags (with known locations), e.g., evenly distributed with high density (e.g., 2-meter intervals) within the entire parking area</a:t>
            </a:r>
            <a:endParaRPr lang="en-GB" altLang="zh-CN" sz="1600" dirty="0">
              <a:highlight>
                <a:srgbClr val="FFFF00"/>
              </a:highlight>
              <a:latin typeface="Times New Roman" panose="02020603050405020304" pitchFamily="18" charset="0"/>
              <a:cs typeface="Times New Roman" panose="02020603050405020304" pitchFamily="18" charset="0"/>
            </a:endParaRPr>
          </a:p>
          <a:p>
            <a:pPr marL="630238" lvl="1" indent="-342900" algn="just">
              <a:spcBef>
                <a:spcPts val="600"/>
              </a:spcBef>
              <a:spcAft>
                <a:spcPts val="600"/>
              </a:spcAft>
              <a:buFont typeface="Times New Roman" panose="02020603050405020304" pitchFamily="18" charset="0"/>
              <a:buChar char="−"/>
            </a:pPr>
            <a:r>
              <a:rPr lang="en-GB" altLang="zh-CN" sz="1600" dirty="0">
                <a:latin typeface="Times New Roman" panose="02020603050405020304" pitchFamily="18" charset="0"/>
                <a:cs typeface="Times New Roman" panose="02020603050405020304" pitchFamily="18" charset="0"/>
              </a:rPr>
              <a:t>Indoor positioning can be enabled by an AP in the car or a handheld device (e.g., smartphone), which can communicate with and position the reference tags. </a:t>
            </a:r>
          </a:p>
        </p:txBody>
      </p:sp>
      <p:sp>
        <p:nvSpPr>
          <p:cNvPr id="7" name="Content Placeholder 2">
            <a:extLst>
              <a:ext uri="{FF2B5EF4-FFF2-40B4-BE49-F238E27FC236}">
                <a16:creationId xmlns:a16="http://schemas.microsoft.com/office/drawing/2014/main" id="{C9042BF6-EBF2-FCEE-AEE3-8D0B583FCD3C}"/>
              </a:ext>
            </a:extLst>
          </p:cNvPr>
          <p:cNvSpPr txBox="1">
            <a:spLocks noChangeArrowheads="1"/>
          </p:cNvSpPr>
          <p:nvPr/>
        </p:nvSpPr>
        <p:spPr bwMode="auto">
          <a:xfrm>
            <a:off x="834736" y="4267200"/>
            <a:ext cx="424189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285750" indent="-285750">
              <a:spcBef>
                <a:spcPts val="0"/>
              </a:spcBef>
              <a:spcAft>
                <a:spcPts val="600"/>
              </a:spcAft>
              <a:buFont typeface="Wingdings" panose="05000000000000000000" pitchFamily="2" charset="2"/>
              <a:buChar char="q"/>
            </a:pPr>
            <a:r>
              <a:rPr lang="en-GB" altLang="zh-CN" sz="1800" b="1" dirty="0">
                <a:solidFill>
                  <a:srgbClr val="2D2015"/>
                </a:solidFill>
                <a:latin typeface="Times New Roman" panose="02020603050405020304" pitchFamily="18" charset="0"/>
                <a:ea typeface="+mn-ea"/>
                <a:cs typeface="Times New Roman" panose="02020603050405020304" pitchFamily="18" charset="0"/>
              </a:rPr>
              <a:t>Requirements</a:t>
            </a:r>
            <a:endParaRPr lang="en-US" altLang="zh-CN" sz="1800" b="1" dirty="0">
              <a:latin typeface="Times New Roman" panose="02020603050405020304" pitchFamily="18" charset="0"/>
              <a:cs typeface="Times New Roman" panose="02020603050405020304" pitchFamily="18" charset="0"/>
            </a:endParaRPr>
          </a:p>
          <a:p>
            <a:pPr marL="630238" lvl="1" indent="-342900">
              <a:spcBef>
                <a:spcPts val="600"/>
              </a:spcBef>
              <a:spcAft>
                <a:spcPts val="600"/>
              </a:spcAft>
              <a:buFont typeface="Times New Roman" panose="02020603050405020304" pitchFamily="18" charset="0"/>
              <a:buChar char="−"/>
            </a:pPr>
            <a:r>
              <a:rPr lang="en-GB" altLang="zh-CN" sz="1600" dirty="0">
                <a:latin typeface="Times New Roman" panose="02020603050405020304" pitchFamily="18" charset="0"/>
                <a:cs typeface="Times New Roman" panose="02020603050405020304" pitchFamily="18" charset="0"/>
              </a:rPr>
              <a:t>Communication range: 10~30m</a:t>
            </a:r>
          </a:p>
          <a:p>
            <a:pPr marL="630238" lvl="1" indent="-342900">
              <a:spcBef>
                <a:spcPts val="600"/>
              </a:spcBef>
              <a:spcAft>
                <a:spcPts val="600"/>
              </a:spcAft>
              <a:buFont typeface="Times New Roman" panose="02020603050405020304" pitchFamily="18" charset="0"/>
              <a:buChar char="−"/>
            </a:pPr>
            <a:r>
              <a:rPr lang="en-GB" altLang="zh-CN" sz="1600" dirty="0">
                <a:latin typeface="Times New Roman" panose="02020603050405020304" pitchFamily="18" charset="0"/>
                <a:cs typeface="Times New Roman" panose="02020603050405020304" pitchFamily="18" charset="0"/>
              </a:rPr>
              <a:t>Maintenance-free and battery-less for long service time, e.g., 10 years.</a:t>
            </a:r>
          </a:p>
          <a:p>
            <a:pPr marL="630238" lvl="1" indent="-342900" algn="just">
              <a:spcBef>
                <a:spcPts val="600"/>
              </a:spcBef>
              <a:spcAft>
                <a:spcPts val="600"/>
              </a:spcAft>
              <a:buFont typeface="Times New Roman" panose="02020603050405020304" pitchFamily="18" charset="0"/>
              <a:buChar char="−"/>
            </a:pPr>
            <a:r>
              <a:rPr lang="en-GB" altLang="zh-CN" sz="1600" dirty="0">
                <a:latin typeface="Times New Roman" panose="02020603050405020304" pitchFamily="18" charset="0"/>
                <a:cs typeface="Times New Roman" panose="02020603050405020304" pitchFamily="18" charset="0"/>
              </a:rPr>
              <a:t>Positioning accuracy: 1~3 m horizontal accuracy</a:t>
            </a:r>
          </a:p>
        </p:txBody>
      </p:sp>
      <p:pic>
        <p:nvPicPr>
          <p:cNvPr id="8" name="图片 7">
            <a:extLst>
              <a:ext uri="{FF2B5EF4-FFF2-40B4-BE49-F238E27FC236}">
                <a16:creationId xmlns:a16="http://schemas.microsoft.com/office/drawing/2014/main" id="{D9E0035C-3772-96A4-4944-F797946E41E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76737" y="4193096"/>
            <a:ext cx="3486350" cy="2170942"/>
          </a:xfrm>
          <a:prstGeom prst="rect">
            <a:avLst/>
          </a:prstGeom>
          <a:noFill/>
          <a:ln>
            <a:noFill/>
          </a:ln>
        </p:spPr>
      </p:pic>
      <p:sp>
        <p:nvSpPr>
          <p:cNvPr id="11" name="Footer Placeholder 2">
            <a:extLst>
              <a:ext uri="{FF2B5EF4-FFF2-40B4-BE49-F238E27FC236}">
                <a16:creationId xmlns:a16="http://schemas.microsoft.com/office/drawing/2014/main" id="{8C6D929C-B159-4368-95D3-9A22D7E65C60}"/>
              </a:ext>
            </a:extLst>
          </p:cNvPr>
          <p:cNvSpPr>
            <a:spLocks noGrp="1"/>
          </p:cNvSpPr>
          <p:nvPr>
            <p:ph type="ftr" sz="quarter" idx="3"/>
          </p:nvPr>
        </p:nvSpPr>
        <p:spPr>
          <a:xfrm flipH="1">
            <a:off x="6400800" y="6475413"/>
            <a:ext cx="2143060" cy="184666"/>
          </a:xfrm>
        </p:spPr>
        <p:txBody>
          <a:bodyPr/>
          <a:lstStyle/>
          <a:p>
            <a:pPr>
              <a:defRPr/>
            </a:pPr>
            <a:r>
              <a:rPr lang="en-GB" dirty="0"/>
              <a:t>Yi</a:t>
            </a:r>
            <a:r>
              <a:rPr lang="en-US" altLang="zh-CN" dirty="0"/>
              <a:t>nan Qi (</a:t>
            </a:r>
            <a:r>
              <a:rPr lang="en-GB" dirty="0"/>
              <a:t>OPPO)</a:t>
            </a:r>
            <a:endParaRPr lang="en-US" dirty="0"/>
          </a:p>
        </p:txBody>
      </p:sp>
      <p:sp>
        <p:nvSpPr>
          <p:cNvPr id="12" name="Rectangle 1">
            <a:extLst>
              <a:ext uri="{FF2B5EF4-FFF2-40B4-BE49-F238E27FC236}">
                <a16:creationId xmlns:a16="http://schemas.microsoft.com/office/drawing/2014/main" id="{6677DB7C-A546-455C-B6A7-62EAF5C724EA}"/>
              </a:ext>
            </a:extLst>
          </p:cNvPr>
          <p:cNvSpPr/>
          <p:nvPr/>
        </p:nvSpPr>
        <p:spPr>
          <a:xfrm>
            <a:off x="5486400" y="285349"/>
            <a:ext cx="3124200" cy="369332"/>
          </a:xfrm>
          <a:prstGeom prst="rect">
            <a:avLst/>
          </a:prstGeom>
        </p:spPr>
        <p:txBody>
          <a:bodyPr wrap="square">
            <a:spAutoFit/>
          </a:bodyPr>
          <a:lstStyle/>
          <a:p>
            <a:r>
              <a:rPr lang="en-SG" sz="1800" b="1" dirty="0">
                <a:solidFill>
                  <a:srgbClr val="000000"/>
                </a:solidFill>
                <a:latin typeface="+mn-lt"/>
              </a:rPr>
              <a:t>Doc.: IEEE 802.11-22/1559r0</a:t>
            </a:r>
            <a:endParaRPr lang="en-SG" sz="1800" dirty="0">
              <a:latin typeface="+mn-lt"/>
            </a:endParaRPr>
          </a:p>
        </p:txBody>
      </p:sp>
      <p:sp>
        <p:nvSpPr>
          <p:cNvPr id="13" name="Date Placeholder 3">
            <a:extLst>
              <a:ext uri="{FF2B5EF4-FFF2-40B4-BE49-F238E27FC236}">
                <a16:creationId xmlns:a16="http://schemas.microsoft.com/office/drawing/2014/main" id="{FABF9050-A63B-4E4D-93F3-CBD356895181}"/>
              </a:ext>
            </a:extLst>
          </p:cNvPr>
          <p:cNvSpPr txBox="1">
            <a:spLocks/>
          </p:cNvSpPr>
          <p:nvPr/>
        </p:nvSpPr>
        <p:spPr>
          <a:xfrm>
            <a:off x="696912" y="275824"/>
            <a:ext cx="2303451" cy="330601"/>
          </a:xfrm>
          <a:prstGeom prst="rect">
            <a:avLst/>
          </a:prstGeom>
        </p:spPr>
        <p:txBody>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zh-CN" sz="1800" b="1" dirty="0"/>
              <a:t>September</a:t>
            </a:r>
            <a:r>
              <a:rPr lang="en-US" sz="1800" b="1" dirty="0"/>
              <a:t> 2022</a:t>
            </a:r>
            <a:endParaRPr lang="en-GB" sz="1800" b="1" dirty="0"/>
          </a:p>
        </p:txBody>
      </p:sp>
    </p:spTree>
    <p:extLst>
      <p:ext uri="{BB962C8B-B14F-4D97-AF65-F5344CB8AC3E}">
        <p14:creationId xmlns:p14="http://schemas.microsoft.com/office/powerpoint/2010/main" val="2385538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E415C1B-F605-4203-A010-97864B3C221F}"/>
              </a:ext>
            </a:extLst>
          </p:cNvPr>
          <p:cNvSpPr>
            <a:spLocks noGrp="1"/>
          </p:cNvSpPr>
          <p:nvPr>
            <p:ph type="sldNum" sz="quarter" idx="11"/>
          </p:nvPr>
        </p:nvSpPr>
        <p:spPr/>
        <p:txBody>
          <a:bodyPr/>
          <a:lstStyle/>
          <a:p>
            <a:pPr>
              <a:defRPr/>
            </a:pPr>
            <a:r>
              <a:rPr lang="en-US"/>
              <a:t>Slide </a:t>
            </a:r>
            <a:fld id="{3099D1E7-2CFE-4362-BB72-AF97192842EA}" type="slidenum">
              <a:rPr lang="en-US" smtClean="0"/>
              <a:pPr>
                <a:defRPr/>
              </a:pPr>
              <a:t>14</a:t>
            </a:fld>
            <a:endParaRPr lang="en-US" dirty="0"/>
          </a:p>
        </p:txBody>
      </p:sp>
      <p:sp>
        <p:nvSpPr>
          <p:cNvPr id="16" name="Title 1">
            <a:extLst>
              <a:ext uri="{FF2B5EF4-FFF2-40B4-BE49-F238E27FC236}">
                <a16:creationId xmlns:a16="http://schemas.microsoft.com/office/drawing/2014/main" id="{3AB53110-AD58-4455-AAD2-FDA5B46EE028}"/>
              </a:ext>
            </a:extLst>
          </p:cNvPr>
          <p:cNvSpPr>
            <a:spLocks noGrp="1"/>
          </p:cNvSpPr>
          <p:nvPr>
            <p:ph type="title"/>
          </p:nvPr>
        </p:nvSpPr>
        <p:spPr>
          <a:xfrm>
            <a:off x="696912" y="543806"/>
            <a:ext cx="7846948" cy="1066800"/>
          </a:xfrm>
        </p:spPr>
        <p:txBody>
          <a:bodyPr/>
          <a:lstStyle/>
          <a:p>
            <a:pPr algn="ctr">
              <a:spcBef>
                <a:spcPct val="0"/>
              </a:spcBef>
              <a:defRPr/>
            </a:pPr>
            <a:r>
              <a:rPr lang="en-GB" altLang="zh-CN" sz="3200" dirty="0">
                <a:solidFill>
                  <a:schemeClr val="tx2"/>
                </a:solidFill>
                <a:latin typeface="+mj-lt"/>
                <a:ea typeface="+mj-ea"/>
                <a:cs typeface="+mj-cs"/>
              </a:rPr>
              <a:t>Use Case 5-2: Indoor Positioning for Shopping</a:t>
            </a:r>
            <a:endParaRPr lang="zh-CN" altLang="en-US" sz="3200" dirty="0">
              <a:solidFill>
                <a:schemeClr val="tx2"/>
              </a:solidFill>
              <a:latin typeface="+mj-lt"/>
              <a:ea typeface="+mj-ea"/>
              <a:cs typeface="+mj-cs"/>
            </a:endParaRPr>
          </a:p>
        </p:txBody>
      </p:sp>
      <p:sp>
        <p:nvSpPr>
          <p:cNvPr id="10" name="Content Placeholder 2">
            <a:extLst>
              <a:ext uri="{FF2B5EF4-FFF2-40B4-BE49-F238E27FC236}">
                <a16:creationId xmlns:a16="http://schemas.microsoft.com/office/drawing/2014/main" id="{3C09A0FA-E000-4FA5-86FB-043EC5DF2CF2}"/>
              </a:ext>
            </a:extLst>
          </p:cNvPr>
          <p:cNvSpPr txBox="1">
            <a:spLocks noChangeArrowheads="1"/>
          </p:cNvSpPr>
          <p:nvPr/>
        </p:nvSpPr>
        <p:spPr bwMode="auto">
          <a:xfrm>
            <a:off x="834736" y="1579433"/>
            <a:ext cx="7471064" cy="2916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285750" indent="-285750">
              <a:spcBef>
                <a:spcPts val="0"/>
              </a:spcBef>
              <a:spcAft>
                <a:spcPts val="600"/>
              </a:spcAft>
              <a:buFont typeface="Wingdings" panose="05000000000000000000" pitchFamily="2" charset="2"/>
              <a:buChar char="q"/>
            </a:pPr>
            <a:r>
              <a:rPr lang="en-GB" altLang="zh-CN" sz="1800" b="1" dirty="0">
                <a:solidFill>
                  <a:srgbClr val="2D2015"/>
                </a:solidFill>
                <a:latin typeface="Times New Roman" panose="02020603050405020304" pitchFamily="18" charset="0"/>
                <a:ea typeface="+mn-ea"/>
                <a:cs typeface="Times New Roman" panose="02020603050405020304" pitchFamily="18" charset="0"/>
              </a:rPr>
              <a:t>Services and applicable scenarios  </a:t>
            </a:r>
            <a:endParaRPr lang="en-US" altLang="zh-CN" sz="1800" b="1" dirty="0">
              <a:latin typeface="Times New Roman" panose="02020603050405020304" pitchFamily="18" charset="0"/>
              <a:cs typeface="Times New Roman" panose="02020603050405020304" pitchFamily="18" charset="0"/>
            </a:endParaRPr>
          </a:p>
          <a:p>
            <a:pPr marL="630238" lvl="1" indent="-342900" algn="just">
              <a:spcBef>
                <a:spcPts val="600"/>
              </a:spcBef>
              <a:spcAft>
                <a:spcPts val="600"/>
              </a:spcAft>
              <a:buFont typeface="Times New Roman" panose="02020603050405020304" pitchFamily="18" charset="0"/>
              <a:buChar char="−"/>
            </a:pPr>
            <a:r>
              <a:rPr lang="en-GB" altLang="zh-CN" sz="1600" dirty="0">
                <a:latin typeface="Times New Roman" panose="02020603050405020304" pitchFamily="18" charset="0"/>
                <a:cs typeface="Times New Roman" panose="02020603050405020304" pitchFamily="18" charset="0"/>
              </a:rPr>
              <a:t>Reference tags can be deployed to building an indoor positioning and navigation system to position a customer or guide the customer to a target place(e.g., a retail store or a restaurant ) within a giant shopping centre.  </a:t>
            </a:r>
          </a:p>
          <a:p>
            <a:pPr marL="630238" lvl="1" indent="-342900" algn="just">
              <a:spcBef>
                <a:spcPts val="600"/>
              </a:spcBef>
              <a:spcAft>
                <a:spcPts val="600"/>
              </a:spcAft>
              <a:buFont typeface="Times New Roman" panose="02020603050405020304" pitchFamily="18" charset="0"/>
              <a:buChar char="−"/>
            </a:pPr>
            <a:r>
              <a:rPr lang="en-GB" altLang="zh-CN" sz="1600" dirty="0">
                <a:latin typeface="Times New Roman" panose="02020603050405020304" pitchFamily="18" charset="0"/>
                <a:cs typeface="Times New Roman" panose="02020603050405020304" pitchFamily="18" charset="0"/>
              </a:rPr>
              <a:t>High density deployment of reference tags, e.g., evenly distributed with high density (e.g., 2-meter intervals) within the entire shopping centre, in each floor and each room. </a:t>
            </a:r>
          </a:p>
          <a:p>
            <a:pPr marL="630238" lvl="1" indent="-342900" algn="just">
              <a:spcBef>
                <a:spcPts val="600"/>
              </a:spcBef>
              <a:spcAft>
                <a:spcPts val="600"/>
              </a:spcAft>
              <a:buFont typeface="Times New Roman" panose="02020603050405020304" pitchFamily="18" charset="0"/>
              <a:buChar char="−"/>
            </a:pPr>
            <a:r>
              <a:rPr lang="en-GB" altLang="zh-CN" sz="1600" dirty="0">
                <a:latin typeface="Times New Roman" panose="02020603050405020304" pitchFamily="18" charset="0"/>
                <a:cs typeface="Times New Roman" panose="02020603050405020304" pitchFamily="18" charset="0"/>
              </a:rPr>
              <a:t>Indoor positioning can be enabled by a handheld device (e.g., smartphone).</a:t>
            </a:r>
          </a:p>
        </p:txBody>
      </p:sp>
      <p:sp>
        <p:nvSpPr>
          <p:cNvPr id="7" name="Content Placeholder 2">
            <a:extLst>
              <a:ext uri="{FF2B5EF4-FFF2-40B4-BE49-F238E27FC236}">
                <a16:creationId xmlns:a16="http://schemas.microsoft.com/office/drawing/2014/main" id="{C9042BF6-EBF2-FCEE-AEE3-8D0B583FCD3C}"/>
              </a:ext>
            </a:extLst>
          </p:cNvPr>
          <p:cNvSpPr txBox="1">
            <a:spLocks noChangeArrowheads="1"/>
          </p:cNvSpPr>
          <p:nvPr/>
        </p:nvSpPr>
        <p:spPr bwMode="auto">
          <a:xfrm>
            <a:off x="834737" y="4158071"/>
            <a:ext cx="3965864" cy="407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285750" indent="-285750">
              <a:spcBef>
                <a:spcPts val="0"/>
              </a:spcBef>
              <a:spcAft>
                <a:spcPts val="600"/>
              </a:spcAft>
              <a:buFont typeface="Wingdings" panose="05000000000000000000" pitchFamily="2" charset="2"/>
              <a:buChar char="q"/>
            </a:pPr>
            <a:r>
              <a:rPr lang="en-GB" altLang="zh-CN" sz="1800" b="1" dirty="0">
                <a:solidFill>
                  <a:srgbClr val="2D2015"/>
                </a:solidFill>
                <a:latin typeface="Times New Roman" panose="02020603050405020304" pitchFamily="18" charset="0"/>
                <a:ea typeface="+mn-ea"/>
                <a:cs typeface="Times New Roman" panose="02020603050405020304" pitchFamily="18" charset="0"/>
              </a:rPr>
              <a:t>Requirements</a:t>
            </a:r>
            <a:endParaRPr lang="en-US" altLang="zh-CN" sz="1800" b="1" dirty="0">
              <a:latin typeface="Times New Roman" panose="02020603050405020304" pitchFamily="18" charset="0"/>
              <a:cs typeface="Times New Roman" panose="02020603050405020304" pitchFamily="18" charset="0"/>
            </a:endParaRPr>
          </a:p>
          <a:p>
            <a:pPr marL="630238" lvl="1" indent="-342900">
              <a:spcBef>
                <a:spcPts val="600"/>
              </a:spcBef>
              <a:spcAft>
                <a:spcPts val="600"/>
              </a:spcAft>
              <a:buFont typeface="Times New Roman" panose="02020603050405020304" pitchFamily="18" charset="0"/>
              <a:buChar char="−"/>
            </a:pPr>
            <a:r>
              <a:rPr lang="en-GB" altLang="zh-CN" sz="1600" dirty="0">
                <a:latin typeface="Times New Roman" panose="02020603050405020304" pitchFamily="18" charset="0"/>
                <a:cs typeface="Times New Roman" panose="02020603050405020304" pitchFamily="18" charset="0"/>
              </a:rPr>
              <a:t>Communication range: 10~30m</a:t>
            </a:r>
          </a:p>
          <a:p>
            <a:pPr marL="630238" lvl="1" indent="-342900">
              <a:spcBef>
                <a:spcPts val="600"/>
              </a:spcBef>
              <a:spcAft>
                <a:spcPts val="600"/>
              </a:spcAft>
              <a:buFont typeface="Times New Roman" panose="02020603050405020304" pitchFamily="18" charset="0"/>
              <a:buChar char="−"/>
            </a:pPr>
            <a:r>
              <a:rPr lang="en-GB" altLang="zh-CN" sz="1600" dirty="0">
                <a:latin typeface="Times New Roman" panose="02020603050405020304" pitchFamily="18" charset="0"/>
                <a:cs typeface="Times New Roman" panose="02020603050405020304" pitchFamily="18" charset="0"/>
              </a:rPr>
              <a:t>Maintenance-free and battery-less for long service time, e.g., 10 years.</a:t>
            </a:r>
          </a:p>
          <a:p>
            <a:pPr marL="630238" lvl="1" indent="-342900">
              <a:spcBef>
                <a:spcPts val="600"/>
              </a:spcBef>
              <a:spcAft>
                <a:spcPts val="600"/>
              </a:spcAft>
              <a:buFont typeface="Times New Roman" panose="02020603050405020304" pitchFamily="18" charset="0"/>
              <a:buChar char="−"/>
            </a:pPr>
            <a:r>
              <a:rPr lang="en-GB" altLang="zh-CN" sz="1600" dirty="0">
                <a:latin typeface="Times New Roman" panose="02020603050405020304" pitchFamily="18" charset="0"/>
                <a:cs typeface="Times New Roman" panose="02020603050405020304" pitchFamily="18" charset="0"/>
              </a:rPr>
              <a:t>Positioning accuracy: 1~3 m horizontal accuracy and 2 m vertical accuracy</a:t>
            </a:r>
          </a:p>
        </p:txBody>
      </p:sp>
      <p:pic>
        <p:nvPicPr>
          <p:cNvPr id="4" name="图片 3">
            <a:extLst>
              <a:ext uri="{FF2B5EF4-FFF2-40B4-BE49-F238E27FC236}">
                <a16:creationId xmlns:a16="http://schemas.microsoft.com/office/drawing/2014/main" id="{C9ED649B-135F-C76C-DC6F-C6B4E5A0DA8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44930" y="4235994"/>
            <a:ext cx="3756169" cy="2085146"/>
          </a:xfrm>
          <a:prstGeom prst="rect">
            <a:avLst/>
          </a:prstGeom>
          <a:noFill/>
          <a:ln>
            <a:noFill/>
          </a:ln>
        </p:spPr>
      </p:pic>
      <p:sp>
        <p:nvSpPr>
          <p:cNvPr id="11" name="Footer Placeholder 2">
            <a:extLst>
              <a:ext uri="{FF2B5EF4-FFF2-40B4-BE49-F238E27FC236}">
                <a16:creationId xmlns:a16="http://schemas.microsoft.com/office/drawing/2014/main" id="{A1D8DD79-062A-44FB-A469-E42ED6DD3D89}"/>
              </a:ext>
            </a:extLst>
          </p:cNvPr>
          <p:cNvSpPr>
            <a:spLocks noGrp="1"/>
          </p:cNvSpPr>
          <p:nvPr>
            <p:ph type="ftr" sz="quarter" idx="3"/>
          </p:nvPr>
        </p:nvSpPr>
        <p:spPr>
          <a:xfrm flipH="1">
            <a:off x="6400800" y="6475413"/>
            <a:ext cx="2143060" cy="184666"/>
          </a:xfrm>
        </p:spPr>
        <p:txBody>
          <a:bodyPr/>
          <a:lstStyle/>
          <a:p>
            <a:pPr>
              <a:defRPr/>
            </a:pPr>
            <a:r>
              <a:rPr lang="en-GB" dirty="0"/>
              <a:t>Yi</a:t>
            </a:r>
            <a:r>
              <a:rPr lang="en-US" altLang="zh-CN" dirty="0"/>
              <a:t>nan Qi (</a:t>
            </a:r>
            <a:r>
              <a:rPr lang="en-GB" dirty="0"/>
              <a:t>OPPO)</a:t>
            </a:r>
            <a:endParaRPr lang="en-US" dirty="0"/>
          </a:p>
        </p:txBody>
      </p:sp>
      <p:sp>
        <p:nvSpPr>
          <p:cNvPr id="12" name="Rectangle 1">
            <a:extLst>
              <a:ext uri="{FF2B5EF4-FFF2-40B4-BE49-F238E27FC236}">
                <a16:creationId xmlns:a16="http://schemas.microsoft.com/office/drawing/2014/main" id="{87AA23BE-76F2-4FA2-B795-E2738913A2BC}"/>
              </a:ext>
            </a:extLst>
          </p:cNvPr>
          <p:cNvSpPr/>
          <p:nvPr/>
        </p:nvSpPr>
        <p:spPr>
          <a:xfrm>
            <a:off x="5486400" y="285349"/>
            <a:ext cx="3124200" cy="369332"/>
          </a:xfrm>
          <a:prstGeom prst="rect">
            <a:avLst/>
          </a:prstGeom>
        </p:spPr>
        <p:txBody>
          <a:bodyPr wrap="square">
            <a:spAutoFit/>
          </a:bodyPr>
          <a:lstStyle/>
          <a:p>
            <a:r>
              <a:rPr lang="en-SG" sz="1800" b="1" dirty="0">
                <a:solidFill>
                  <a:srgbClr val="000000"/>
                </a:solidFill>
                <a:latin typeface="+mn-lt"/>
              </a:rPr>
              <a:t>Doc.: IEEE 802.11-22/1559r0</a:t>
            </a:r>
            <a:endParaRPr lang="en-SG" sz="1800" dirty="0">
              <a:latin typeface="+mn-lt"/>
            </a:endParaRPr>
          </a:p>
        </p:txBody>
      </p:sp>
      <p:sp>
        <p:nvSpPr>
          <p:cNvPr id="13" name="Date Placeholder 3">
            <a:extLst>
              <a:ext uri="{FF2B5EF4-FFF2-40B4-BE49-F238E27FC236}">
                <a16:creationId xmlns:a16="http://schemas.microsoft.com/office/drawing/2014/main" id="{B36EFFA4-AE7F-478F-B6CF-3F7828B8E601}"/>
              </a:ext>
            </a:extLst>
          </p:cNvPr>
          <p:cNvSpPr txBox="1">
            <a:spLocks/>
          </p:cNvSpPr>
          <p:nvPr/>
        </p:nvSpPr>
        <p:spPr>
          <a:xfrm>
            <a:off x="696912" y="275824"/>
            <a:ext cx="2303451" cy="330601"/>
          </a:xfrm>
          <a:prstGeom prst="rect">
            <a:avLst/>
          </a:prstGeom>
        </p:spPr>
        <p:txBody>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zh-CN" sz="1800" b="1" dirty="0"/>
              <a:t>September</a:t>
            </a:r>
            <a:r>
              <a:rPr lang="en-US" sz="1800" b="1" dirty="0"/>
              <a:t> 2022</a:t>
            </a:r>
            <a:endParaRPr lang="en-GB" sz="1800" b="1" dirty="0"/>
          </a:p>
        </p:txBody>
      </p:sp>
    </p:spTree>
    <p:extLst>
      <p:ext uri="{BB962C8B-B14F-4D97-AF65-F5344CB8AC3E}">
        <p14:creationId xmlns:p14="http://schemas.microsoft.com/office/powerpoint/2010/main" val="3566851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E415C1B-F605-4203-A010-97864B3C221F}"/>
              </a:ext>
            </a:extLst>
          </p:cNvPr>
          <p:cNvSpPr>
            <a:spLocks noGrp="1"/>
          </p:cNvSpPr>
          <p:nvPr>
            <p:ph type="sldNum" sz="quarter" idx="11"/>
          </p:nvPr>
        </p:nvSpPr>
        <p:spPr/>
        <p:txBody>
          <a:bodyPr/>
          <a:lstStyle/>
          <a:p>
            <a:pPr>
              <a:defRPr/>
            </a:pPr>
            <a:r>
              <a:rPr lang="en-US"/>
              <a:t>Slide </a:t>
            </a:r>
            <a:fld id="{3099D1E7-2CFE-4362-BB72-AF97192842EA}" type="slidenum">
              <a:rPr lang="en-US" smtClean="0"/>
              <a:pPr>
                <a:defRPr/>
              </a:pPr>
              <a:t>15</a:t>
            </a:fld>
            <a:endParaRPr lang="en-US" dirty="0"/>
          </a:p>
        </p:txBody>
      </p:sp>
      <p:sp>
        <p:nvSpPr>
          <p:cNvPr id="16" name="Title 1">
            <a:extLst>
              <a:ext uri="{FF2B5EF4-FFF2-40B4-BE49-F238E27FC236}">
                <a16:creationId xmlns:a16="http://schemas.microsoft.com/office/drawing/2014/main" id="{3AB53110-AD58-4455-AAD2-FDA5B46EE028}"/>
              </a:ext>
            </a:extLst>
          </p:cNvPr>
          <p:cNvSpPr>
            <a:spLocks noGrp="1"/>
          </p:cNvSpPr>
          <p:nvPr>
            <p:ph type="title"/>
          </p:nvPr>
        </p:nvSpPr>
        <p:spPr>
          <a:xfrm>
            <a:off x="533400" y="543806"/>
            <a:ext cx="8010460" cy="1066800"/>
          </a:xfrm>
        </p:spPr>
        <p:txBody>
          <a:bodyPr/>
          <a:lstStyle/>
          <a:p>
            <a:pPr algn="ctr">
              <a:spcBef>
                <a:spcPct val="0"/>
              </a:spcBef>
              <a:defRPr/>
            </a:pPr>
            <a:r>
              <a:rPr lang="en-GB" altLang="zh-CN" sz="3200" dirty="0">
                <a:solidFill>
                  <a:schemeClr val="tx2"/>
                </a:solidFill>
                <a:latin typeface="+mj-lt"/>
                <a:ea typeface="+mj-ea"/>
                <a:cs typeface="+mj-cs"/>
              </a:rPr>
              <a:t>Use Case 5-3: Indoor Positioning for Smart Manufacturing and Warehouse</a:t>
            </a:r>
            <a:endParaRPr lang="zh-CN" altLang="en-US" sz="3200" dirty="0">
              <a:solidFill>
                <a:schemeClr val="tx2"/>
              </a:solidFill>
              <a:latin typeface="+mj-lt"/>
              <a:ea typeface="+mj-ea"/>
              <a:cs typeface="+mj-cs"/>
            </a:endParaRPr>
          </a:p>
        </p:txBody>
      </p:sp>
      <p:sp>
        <p:nvSpPr>
          <p:cNvPr id="10" name="Content Placeholder 2">
            <a:extLst>
              <a:ext uri="{FF2B5EF4-FFF2-40B4-BE49-F238E27FC236}">
                <a16:creationId xmlns:a16="http://schemas.microsoft.com/office/drawing/2014/main" id="{3C09A0FA-E000-4FA5-86FB-043EC5DF2CF2}"/>
              </a:ext>
            </a:extLst>
          </p:cNvPr>
          <p:cNvSpPr txBox="1">
            <a:spLocks noChangeArrowheads="1"/>
          </p:cNvSpPr>
          <p:nvPr/>
        </p:nvSpPr>
        <p:spPr bwMode="auto">
          <a:xfrm>
            <a:off x="834736" y="1579433"/>
            <a:ext cx="4885870" cy="489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285750" indent="-285750">
              <a:spcBef>
                <a:spcPts val="0"/>
              </a:spcBef>
              <a:spcAft>
                <a:spcPts val="600"/>
              </a:spcAft>
              <a:buFont typeface="Wingdings" panose="05000000000000000000" pitchFamily="2" charset="2"/>
              <a:buChar char="q"/>
            </a:pPr>
            <a:r>
              <a:rPr lang="en-GB" altLang="zh-CN" sz="1800" b="1" dirty="0">
                <a:solidFill>
                  <a:srgbClr val="2D2015"/>
                </a:solidFill>
                <a:latin typeface="Times New Roman" panose="02020603050405020304" pitchFamily="18" charset="0"/>
                <a:ea typeface="+mn-ea"/>
                <a:cs typeface="Times New Roman" panose="02020603050405020304" pitchFamily="18" charset="0"/>
              </a:rPr>
              <a:t>Services and applicable scenarios  </a:t>
            </a:r>
            <a:endParaRPr lang="en-US" altLang="zh-CN" sz="1800" b="1" dirty="0">
              <a:latin typeface="Times New Roman" panose="02020603050405020304" pitchFamily="18" charset="0"/>
              <a:cs typeface="Times New Roman" panose="02020603050405020304" pitchFamily="18" charset="0"/>
            </a:endParaRPr>
          </a:p>
          <a:p>
            <a:pPr marL="630238" lvl="1" indent="-342900">
              <a:spcBef>
                <a:spcPts val="600"/>
              </a:spcBef>
              <a:spcAft>
                <a:spcPts val="600"/>
              </a:spcAft>
              <a:buFont typeface="Times New Roman" panose="02020603050405020304" pitchFamily="18" charset="0"/>
              <a:buChar char="−"/>
            </a:pPr>
            <a:r>
              <a:rPr lang="en-GB" altLang="zh-CN" sz="1600" dirty="0">
                <a:latin typeface="Times New Roman" panose="02020603050405020304" pitchFamily="18" charset="0"/>
                <a:cs typeface="Times New Roman" panose="02020603050405020304" pitchFamily="18" charset="0"/>
              </a:rPr>
              <a:t>Positioning of a product in the production line</a:t>
            </a:r>
          </a:p>
          <a:p>
            <a:pPr marL="630238" lvl="1" indent="-342900">
              <a:spcBef>
                <a:spcPts val="600"/>
              </a:spcBef>
              <a:spcAft>
                <a:spcPts val="600"/>
              </a:spcAft>
              <a:buFont typeface="Times New Roman" panose="02020603050405020304" pitchFamily="18" charset="0"/>
              <a:buChar char="−"/>
            </a:pPr>
            <a:r>
              <a:rPr lang="en-GB" altLang="zh-CN" sz="1600" dirty="0">
                <a:latin typeface="Times New Roman" panose="02020603050405020304" pitchFamily="18" charset="0"/>
                <a:cs typeface="Times New Roman" panose="02020603050405020304" pitchFamily="18" charset="0"/>
              </a:rPr>
              <a:t>Safety alarm to avoid dangerous zones in the industrial area</a:t>
            </a:r>
          </a:p>
          <a:p>
            <a:pPr marL="630238" lvl="1" indent="-342900">
              <a:spcBef>
                <a:spcPts val="600"/>
              </a:spcBef>
              <a:spcAft>
                <a:spcPts val="600"/>
              </a:spcAft>
              <a:buFont typeface="Times New Roman" panose="02020603050405020304" pitchFamily="18" charset="0"/>
              <a:buChar char="−"/>
            </a:pPr>
            <a:r>
              <a:rPr lang="en-GB" altLang="zh-CN" sz="1600" dirty="0">
                <a:latin typeface="Times New Roman" panose="02020603050405020304" pitchFamily="18" charset="0"/>
                <a:cs typeface="Times New Roman" panose="02020603050405020304" pitchFamily="18" charset="0"/>
              </a:rPr>
              <a:t>Inventory and attendance check to locate an item and a personnel </a:t>
            </a:r>
          </a:p>
          <a:p>
            <a:pPr marL="285750" indent="-285750" algn="just">
              <a:spcBef>
                <a:spcPts val="0"/>
              </a:spcBef>
              <a:spcAft>
                <a:spcPts val="600"/>
              </a:spcAft>
              <a:buFont typeface="Wingdings" panose="05000000000000000000" pitchFamily="2" charset="2"/>
              <a:buChar char="q"/>
            </a:pPr>
            <a:r>
              <a:rPr lang="en-GB" altLang="zh-CN" sz="1800" b="1" dirty="0">
                <a:solidFill>
                  <a:srgbClr val="2D2015"/>
                </a:solidFill>
                <a:latin typeface="Times New Roman" panose="02020603050405020304" pitchFamily="18" charset="0"/>
                <a:ea typeface="+mn-ea"/>
                <a:cs typeface="Times New Roman" panose="02020603050405020304" pitchFamily="18" charset="0"/>
              </a:rPr>
              <a:t>Requirements</a:t>
            </a:r>
            <a:endParaRPr lang="en-US" altLang="zh-CN" sz="1800" b="1" dirty="0">
              <a:latin typeface="Times New Roman" panose="02020603050405020304" pitchFamily="18" charset="0"/>
              <a:cs typeface="Times New Roman" panose="02020603050405020304" pitchFamily="18" charset="0"/>
            </a:endParaRPr>
          </a:p>
          <a:p>
            <a:pPr marL="630238" lvl="1" indent="-342900" algn="just">
              <a:spcBef>
                <a:spcPts val="600"/>
              </a:spcBef>
              <a:spcAft>
                <a:spcPts val="600"/>
              </a:spcAft>
              <a:buFont typeface="Times New Roman" panose="02020603050405020304" pitchFamily="18" charset="0"/>
              <a:buChar char="−"/>
            </a:pPr>
            <a:r>
              <a:rPr lang="en-GB" altLang="zh-CN" sz="1600" dirty="0">
                <a:latin typeface="Times New Roman" panose="02020603050405020304" pitchFamily="18" charset="0"/>
                <a:cs typeface="Times New Roman" panose="02020603050405020304" pitchFamily="18" charset="0"/>
              </a:rPr>
              <a:t>Small size, maintenance-free, battery-free, and ultra-low-cost IoT devices</a:t>
            </a:r>
          </a:p>
          <a:p>
            <a:pPr marL="630238" lvl="1" indent="-342900" algn="just">
              <a:spcBef>
                <a:spcPts val="600"/>
              </a:spcBef>
              <a:spcAft>
                <a:spcPts val="600"/>
              </a:spcAft>
              <a:buFont typeface="Times New Roman" panose="02020603050405020304" pitchFamily="18" charset="0"/>
              <a:buChar char="−"/>
            </a:pPr>
            <a:r>
              <a:rPr lang="en-GB" altLang="zh-CN" sz="1600" dirty="0">
                <a:latin typeface="Times New Roman" panose="02020603050405020304" pitchFamily="18" charset="0"/>
                <a:cs typeface="Times New Roman" panose="02020603050405020304" pitchFamily="18" charset="0"/>
              </a:rPr>
              <a:t>Coverage: 10-30 meters for indoor (a product line has an area of 25 thousands m</a:t>
            </a:r>
            <a:r>
              <a:rPr lang="en-GB" altLang="zh-CN" sz="1600" baseline="30000" dirty="0">
                <a:latin typeface="Times New Roman" panose="02020603050405020304" pitchFamily="18" charset="0"/>
                <a:cs typeface="Times New Roman" panose="02020603050405020304" pitchFamily="18" charset="0"/>
              </a:rPr>
              <a:t>2</a:t>
            </a:r>
            <a:r>
              <a:rPr lang="en-GB" altLang="zh-CN" sz="1600" dirty="0">
                <a:latin typeface="Times New Roman" panose="02020603050405020304" pitchFamily="18" charset="0"/>
                <a:cs typeface="Times New Roman" panose="02020603050405020304" pitchFamily="18" charset="0"/>
              </a:rPr>
              <a:t>)</a:t>
            </a:r>
          </a:p>
          <a:p>
            <a:pPr marL="630238" lvl="1" indent="-342900" algn="just">
              <a:spcBef>
                <a:spcPts val="600"/>
              </a:spcBef>
              <a:spcAft>
                <a:spcPts val="600"/>
              </a:spcAft>
              <a:buFont typeface="Times New Roman" panose="02020603050405020304" pitchFamily="18" charset="0"/>
              <a:buChar char="−"/>
            </a:pPr>
            <a:r>
              <a:rPr lang="en-GB" altLang="zh-CN" sz="1600" dirty="0">
                <a:latin typeface="Times New Roman" panose="02020603050405020304" pitchFamily="18" charset="0"/>
                <a:cs typeface="Times New Roman" panose="02020603050405020304" pitchFamily="18" charset="0"/>
              </a:rPr>
              <a:t>Positioning accuracy: 1~3 m horizontal accuracy and 1~2 m vertical accuracy</a:t>
            </a:r>
          </a:p>
          <a:p>
            <a:pPr marL="630238" lvl="1" indent="-342900" algn="just">
              <a:spcBef>
                <a:spcPts val="600"/>
              </a:spcBef>
              <a:spcAft>
                <a:spcPts val="600"/>
              </a:spcAft>
              <a:buFont typeface="Times New Roman" panose="02020603050405020304" pitchFamily="18" charset="0"/>
              <a:buChar char="−"/>
            </a:pPr>
            <a:r>
              <a:rPr lang="en-GB" altLang="zh-CN" sz="1600" dirty="0">
                <a:latin typeface="Times New Roman" panose="02020603050405020304" pitchFamily="18" charset="0"/>
                <a:cs typeface="Times New Roman" panose="02020603050405020304" pitchFamily="18" charset="0"/>
              </a:rPr>
              <a:t>Moving speed: 1.5-2 m/s</a:t>
            </a:r>
          </a:p>
          <a:p>
            <a:pPr marL="630238" lvl="1" indent="-342900">
              <a:spcBef>
                <a:spcPts val="600"/>
              </a:spcBef>
              <a:spcAft>
                <a:spcPts val="600"/>
              </a:spcAft>
              <a:buFont typeface="Times New Roman" panose="02020603050405020304" pitchFamily="18" charset="0"/>
              <a:buChar char="−"/>
            </a:pPr>
            <a:endParaRPr lang="en-GB" altLang="zh-CN" sz="1600" dirty="0">
              <a:latin typeface="Times New Roman" panose="02020603050405020304" pitchFamily="18" charset="0"/>
              <a:cs typeface="Times New Roman" panose="02020603050405020304" pitchFamily="18" charset="0"/>
            </a:endParaRPr>
          </a:p>
        </p:txBody>
      </p:sp>
      <p:pic>
        <p:nvPicPr>
          <p:cNvPr id="5" name="图片 4">
            <a:extLst>
              <a:ext uri="{FF2B5EF4-FFF2-40B4-BE49-F238E27FC236}">
                <a16:creationId xmlns:a16="http://schemas.microsoft.com/office/drawing/2014/main" id="{9DEEAFF6-EBC7-AD11-C614-D625DDC05A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0606" y="4343400"/>
            <a:ext cx="3222362" cy="2031754"/>
          </a:xfrm>
          <a:prstGeom prst="rect">
            <a:avLst/>
          </a:prstGeom>
        </p:spPr>
      </p:pic>
      <p:pic>
        <p:nvPicPr>
          <p:cNvPr id="8" name="图片 7">
            <a:extLst>
              <a:ext uri="{FF2B5EF4-FFF2-40B4-BE49-F238E27FC236}">
                <a16:creationId xmlns:a16="http://schemas.microsoft.com/office/drawing/2014/main" id="{0F821A1F-D446-C0C1-2A2E-AC20368F4853}"/>
              </a:ext>
            </a:extLst>
          </p:cNvPr>
          <p:cNvPicPr>
            <a:picLocks noChangeAspect="1"/>
          </p:cNvPicPr>
          <p:nvPr/>
        </p:nvPicPr>
        <p:blipFill>
          <a:blip r:embed="rId4"/>
          <a:stretch>
            <a:fillRect/>
          </a:stretch>
        </p:blipFill>
        <p:spPr>
          <a:xfrm>
            <a:off x="5753263" y="1803269"/>
            <a:ext cx="3159690" cy="2416826"/>
          </a:xfrm>
          <a:prstGeom prst="rect">
            <a:avLst/>
          </a:prstGeom>
        </p:spPr>
      </p:pic>
      <p:sp>
        <p:nvSpPr>
          <p:cNvPr id="11" name="Footer Placeholder 2">
            <a:extLst>
              <a:ext uri="{FF2B5EF4-FFF2-40B4-BE49-F238E27FC236}">
                <a16:creationId xmlns:a16="http://schemas.microsoft.com/office/drawing/2014/main" id="{192801E6-2796-484F-A203-7B47AEBE6A5E}"/>
              </a:ext>
            </a:extLst>
          </p:cNvPr>
          <p:cNvSpPr>
            <a:spLocks noGrp="1"/>
          </p:cNvSpPr>
          <p:nvPr>
            <p:ph type="ftr" sz="quarter" idx="3"/>
          </p:nvPr>
        </p:nvSpPr>
        <p:spPr>
          <a:xfrm flipH="1">
            <a:off x="6400800" y="6475413"/>
            <a:ext cx="2143060" cy="184666"/>
          </a:xfrm>
        </p:spPr>
        <p:txBody>
          <a:bodyPr/>
          <a:lstStyle/>
          <a:p>
            <a:pPr>
              <a:defRPr/>
            </a:pPr>
            <a:r>
              <a:rPr lang="en-GB" dirty="0"/>
              <a:t>Yi</a:t>
            </a:r>
            <a:r>
              <a:rPr lang="en-US" altLang="zh-CN" dirty="0"/>
              <a:t>nan Qi (</a:t>
            </a:r>
            <a:r>
              <a:rPr lang="en-GB" dirty="0"/>
              <a:t>OPPO)</a:t>
            </a:r>
            <a:endParaRPr lang="en-US" dirty="0"/>
          </a:p>
        </p:txBody>
      </p:sp>
      <p:sp>
        <p:nvSpPr>
          <p:cNvPr id="12" name="Rectangle 1">
            <a:extLst>
              <a:ext uri="{FF2B5EF4-FFF2-40B4-BE49-F238E27FC236}">
                <a16:creationId xmlns:a16="http://schemas.microsoft.com/office/drawing/2014/main" id="{5DC86F64-0030-4516-82F4-DC6B162F1872}"/>
              </a:ext>
            </a:extLst>
          </p:cNvPr>
          <p:cNvSpPr/>
          <p:nvPr/>
        </p:nvSpPr>
        <p:spPr>
          <a:xfrm>
            <a:off x="5486400" y="285349"/>
            <a:ext cx="3124200" cy="369332"/>
          </a:xfrm>
          <a:prstGeom prst="rect">
            <a:avLst/>
          </a:prstGeom>
        </p:spPr>
        <p:txBody>
          <a:bodyPr wrap="square">
            <a:spAutoFit/>
          </a:bodyPr>
          <a:lstStyle/>
          <a:p>
            <a:r>
              <a:rPr lang="en-SG" sz="1800" b="1" dirty="0">
                <a:solidFill>
                  <a:srgbClr val="000000"/>
                </a:solidFill>
                <a:latin typeface="+mn-lt"/>
              </a:rPr>
              <a:t>Doc.: IEEE 802.11-22/1559r0</a:t>
            </a:r>
            <a:endParaRPr lang="en-SG" sz="1800" dirty="0">
              <a:latin typeface="+mn-lt"/>
            </a:endParaRPr>
          </a:p>
        </p:txBody>
      </p:sp>
      <p:sp>
        <p:nvSpPr>
          <p:cNvPr id="13" name="Date Placeholder 3">
            <a:extLst>
              <a:ext uri="{FF2B5EF4-FFF2-40B4-BE49-F238E27FC236}">
                <a16:creationId xmlns:a16="http://schemas.microsoft.com/office/drawing/2014/main" id="{26FD8D5A-E2A9-4FCB-9C3B-4E5068B38A2C}"/>
              </a:ext>
            </a:extLst>
          </p:cNvPr>
          <p:cNvSpPr txBox="1">
            <a:spLocks/>
          </p:cNvSpPr>
          <p:nvPr/>
        </p:nvSpPr>
        <p:spPr>
          <a:xfrm>
            <a:off x="696912" y="275824"/>
            <a:ext cx="2303451" cy="330601"/>
          </a:xfrm>
          <a:prstGeom prst="rect">
            <a:avLst/>
          </a:prstGeom>
        </p:spPr>
        <p:txBody>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zh-CN" sz="1800" b="1" dirty="0"/>
              <a:t>September</a:t>
            </a:r>
            <a:r>
              <a:rPr lang="en-US" sz="1800" b="1" dirty="0"/>
              <a:t> 2022</a:t>
            </a:r>
            <a:endParaRPr lang="en-GB" sz="1800" b="1" dirty="0"/>
          </a:p>
        </p:txBody>
      </p:sp>
    </p:spTree>
    <p:extLst>
      <p:ext uri="{BB962C8B-B14F-4D97-AF65-F5344CB8AC3E}">
        <p14:creationId xmlns:p14="http://schemas.microsoft.com/office/powerpoint/2010/main" val="2058479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E415C1B-F605-4203-A010-97864B3C221F}"/>
              </a:ext>
            </a:extLst>
          </p:cNvPr>
          <p:cNvSpPr>
            <a:spLocks noGrp="1"/>
          </p:cNvSpPr>
          <p:nvPr>
            <p:ph type="sldNum" sz="quarter" idx="11"/>
          </p:nvPr>
        </p:nvSpPr>
        <p:spPr/>
        <p:txBody>
          <a:bodyPr/>
          <a:lstStyle/>
          <a:p>
            <a:pPr>
              <a:defRPr/>
            </a:pPr>
            <a:r>
              <a:rPr lang="en-US"/>
              <a:t>Slide </a:t>
            </a:r>
            <a:fld id="{3099D1E7-2CFE-4362-BB72-AF97192842EA}" type="slidenum">
              <a:rPr lang="en-US" smtClean="0"/>
              <a:pPr>
                <a:defRPr/>
              </a:pPr>
              <a:t>16</a:t>
            </a:fld>
            <a:endParaRPr lang="en-US" dirty="0"/>
          </a:p>
        </p:txBody>
      </p:sp>
      <p:sp>
        <p:nvSpPr>
          <p:cNvPr id="16" name="Title 1">
            <a:extLst>
              <a:ext uri="{FF2B5EF4-FFF2-40B4-BE49-F238E27FC236}">
                <a16:creationId xmlns:a16="http://schemas.microsoft.com/office/drawing/2014/main" id="{3AB53110-AD58-4455-AAD2-FDA5B46EE028}"/>
              </a:ext>
            </a:extLst>
          </p:cNvPr>
          <p:cNvSpPr>
            <a:spLocks noGrp="1"/>
          </p:cNvSpPr>
          <p:nvPr>
            <p:ph type="title"/>
          </p:nvPr>
        </p:nvSpPr>
        <p:spPr>
          <a:xfrm>
            <a:off x="696912" y="543806"/>
            <a:ext cx="7772400" cy="1066800"/>
          </a:xfrm>
        </p:spPr>
        <p:txBody>
          <a:bodyPr/>
          <a:lstStyle/>
          <a:p>
            <a:pPr algn="ctr">
              <a:spcBef>
                <a:spcPct val="0"/>
              </a:spcBef>
              <a:defRPr/>
            </a:pPr>
            <a:r>
              <a:rPr lang="en-US" altLang="zh-CN" dirty="0"/>
              <a:t>Summary</a:t>
            </a:r>
            <a:endParaRPr lang="en-GB" altLang="zh-CN" sz="3200" dirty="0">
              <a:solidFill>
                <a:schemeClr val="tx2"/>
              </a:solidFill>
              <a:latin typeface="+mj-lt"/>
              <a:ea typeface="+mj-ea"/>
              <a:cs typeface="+mj-cs"/>
            </a:endParaRPr>
          </a:p>
        </p:txBody>
      </p:sp>
      <p:sp>
        <p:nvSpPr>
          <p:cNvPr id="10" name="Content Placeholder 2">
            <a:extLst>
              <a:ext uri="{FF2B5EF4-FFF2-40B4-BE49-F238E27FC236}">
                <a16:creationId xmlns:a16="http://schemas.microsoft.com/office/drawing/2014/main" id="{3C09A0FA-E000-4FA5-86FB-043EC5DF2CF2}"/>
              </a:ext>
            </a:extLst>
          </p:cNvPr>
          <p:cNvSpPr txBox="1">
            <a:spLocks noChangeArrowheads="1"/>
          </p:cNvSpPr>
          <p:nvPr/>
        </p:nvSpPr>
        <p:spPr bwMode="auto">
          <a:xfrm>
            <a:off x="834736" y="1579433"/>
            <a:ext cx="7631112" cy="407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285750" indent="-285750">
              <a:spcBef>
                <a:spcPts val="0"/>
              </a:spcBef>
              <a:spcAft>
                <a:spcPts val="600"/>
              </a:spcAft>
              <a:buFont typeface="Wingdings" panose="05000000000000000000" pitchFamily="2" charset="2"/>
              <a:buChar char="q"/>
            </a:pPr>
            <a:r>
              <a:rPr lang="en-GB" altLang="zh-CN" sz="1800" b="1" dirty="0">
                <a:solidFill>
                  <a:srgbClr val="2D2015"/>
                </a:solidFill>
                <a:latin typeface="Times New Roman" panose="02020603050405020304" pitchFamily="18" charset="0"/>
                <a:ea typeface="+mn-ea"/>
                <a:cs typeface="Times New Roman" panose="02020603050405020304" pitchFamily="18" charset="0"/>
              </a:rPr>
              <a:t>This submission presents</a:t>
            </a:r>
            <a:endParaRPr lang="en-US" altLang="zh-CN" sz="1800" b="1" dirty="0">
              <a:latin typeface="Times New Roman" panose="02020603050405020304" pitchFamily="18" charset="0"/>
              <a:cs typeface="Times New Roman" panose="02020603050405020304" pitchFamily="18" charset="0"/>
            </a:endParaRPr>
          </a:p>
          <a:p>
            <a:pPr marL="630238" lvl="1" indent="-342900">
              <a:spcBef>
                <a:spcPts val="600"/>
              </a:spcBef>
              <a:spcAft>
                <a:spcPts val="600"/>
              </a:spcAft>
              <a:buFont typeface="Times New Roman" panose="02020603050405020304" pitchFamily="18" charset="0"/>
              <a:buChar char="−"/>
            </a:pPr>
            <a:r>
              <a:rPr lang="en-GB" altLang="zh-CN" sz="1600" dirty="0">
                <a:latin typeface="Times New Roman" panose="02020603050405020304" pitchFamily="18" charset="0"/>
                <a:cs typeface="Times New Roman" panose="02020603050405020304" pitchFamily="18" charset="0"/>
              </a:rPr>
              <a:t>Two use cases</a:t>
            </a:r>
          </a:p>
          <a:p>
            <a:pPr marL="1087438" lvl="2" indent="-342900">
              <a:spcBef>
                <a:spcPts val="600"/>
              </a:spcBef>
              <a:spcAft>
                <a:spcPts val="600"/>
              </a:spcAft>
              <a:buFont typeface="Times New Roman" panose="02020603050405020304" pitchFamily="18" charset="0"/>
              <a:buChar char="−"/>
            </a:pPr>
            <a:r>
              <a:rPr lang="en-GB" altLang="zh-CN" sz="1600" dirty="0">
                <a:latin typeface="Times New Roman" panose="02020603050405020304" pitchFamily="18" charset="0"/>
                <a:cs typeface="Times New Roman" panose="02020603050405020304" pitchFamily="18" charset="0"/>
              </a:rPr>
              <a:t>Updated use case of logistics and warehouse including label identification and sorting</a:t>
            </a:r>
          </a:p>
          <a:p>
            <a:pPr marL="1087438" lvl="2" indent="-342900">
              <a:spcBef>
                <a:spcPts val="600"/>
              </a:spcBef>
              <a:spcAft>
                <a:spcPts val="600"/>
              </a:spcAft>
              <a:buFont typeface="Times New Roman" panose="02020603050405020304" pitchFamily="18" charset="0"/>
              <a:buChar char="−"/>
            </a:pPr>
            <a:r>
              <a:rPr lang="en-GB" altLang="zh-CN" sz="1600" dirty="0">
                <a:latin typeface="Times New Roman" panose="02020603050405020304" pitchFamily="18" charset="0"/>
                <a:cs typeface="Times New Roman" panose="02020603050405020304" pitchFamily="18" charset="0"/>
              </a:rPr>
              <a:t>Additional use case which requires indoor positioning for shopping </a:t>
            </a:r>
            <a:r>
              <a:rPr lang="en-GB" altLang="zh-CN" sz="1600" dirty="0" err="1">
                <a:latin typeface="Times New Roman" panose="02020603050405020304" pitchFamily="18" charset="0"/>
                <a:cs typeface="Times New Roman" panose="02020603050405020304" pitchFamily="18" charset="0"/>
              </a:rPr>
              <a:t>center</a:t>
            </a:r>
            <a:r>
              <a:rPr lang="en-GB" altLang="zh-CN" sz="1600" dirty="0">
                <a:latin typeface="Times New Roman" panose="02020603050405020304" pitchFamily="18" charset="0"/>
                <a:cs typeface="Times New Roman" panose="02020603050405020304" pitchFamily="18" charset="0"/>
              </a:rPr>
              <a:t>, factories, and warehouse</a:t>
            </a:r>
          </a:p>
          <a:p>
            <a:pPr marL="630238" lvl="1" indent="-342900">
              <a:spcBef>
                <a:spcPts val="600"/>
              </a:spcBef>
              <a:spcAft>
                <a:spcPts val="600"/>
              </a:spcAft>
              <a:buFont typeface="Times New Roman" panose="02020603050405020304" pitchFamily="18" charset="0"/>
              <a:buChar char="−"/>
            </a:pPr>
            <a:r>
              <a:rPr lang="en-GB" altLang="zh-CN" sz="1600" dirty="0">
                <a:latin typeface="Times New Roman" panose="02020603050405020304" pitchFamily="18" charset="0"/>
                <a:cs typeface="Times New Roman" panose="02020603050405020304" pitchFamily="18" charset="0"/>
              </a:rPr>
              <a:t>Current issues and expectation </a:t>
            </a:r>
          </a:p>
          <a:p>
            <a:pPr marL="630238" lvl="1" indent="-342900">
              <a:spcBef>
                <a:spcPts val="600"/>
              </a:spcBef>
              <a:spcAft>
                <a:spcPts val="600"/>
              </a:spcAft>
              <a:buFont typeface="Times New Roman" panose="02020603050405020304" pitchFamily="18" charset="0"/>
              <a:buChar char="−"/>
            </a:pPr>
            <a:r>
              <a:rPr lang="en-GB" altLang="zh-CN" sz="1600" dirty="0">
                <a:latin typeface="Times New Roman" panose="02020603050405020304" pitchFamily="18" charset="0"/>
                <a:cs typeface="Times New Roman" panose="02020603050405020304" pitchFamily="18" charset="0"/>
              </a:rPr>
              <a:t>Services and applicable scenarios in both use cases</a:t>
            </a:r>
          </a:p>
          <a:p>
            <a:pPr marL="630238" lvl="1" indent="-342900">
              <a:spcBef>
                <a:spcPts val="600"/>
              </a:spcBef>
              <a:spcAft>
                <a:spcPts val="600"/>
              </a:spcAft>
              <a:buFont typeface="Times New Roman" panose="02020603050405020304" pitchFamily="18" charset="0"/>
              <a:buChar char="−"/>
            </a:pPr>
            <a:r>
              <a:rPr lang="en-GB" altLang="zh-CN" sz="1600" dirty="0">
                <a:latin typeface="Times New Roman" panose="02020603050405020304" pitchFamily="18" charset="0"/>
                <a:cs typeface="Times New Roman" panose="02020603050405020304" pitchFamily="18" charset="0"/>
              </a:rPr>
              <a:t>Typical requirements for both use cases</a:t>
            </a:r>
          </a:p>
        </p:txBody>
      </p:sp>
      <p:sp>
        <p:nvSpPr>
          <p:cNvPr id="8" name="Footer Placeholder 2">
            <a:extLst>
              <a:ext uri="{FF2B5EF4-FFF2-40B4-BE49-F238E27FC236}">
                <a16:creationId xmlns:a16="http://schemas.microsoft.com/office/drawing/2014/main" id="{B97C5B38-DEA6-4E07-92D1-2B1AC2957D88}"/>
              </a:ext>
            </a:extLst>
          </p:cNvPr>
          <p:cNvSpPr>
            <a:spLocks noGrp="1"/>
          </p:cNvSpPr>
          <p:nvPr>
            <p:ph type="ftr" sz="quarter" idx="3"/>
          </p:nvPr>
        </p:nvSpPr>
        <p:spPr>
          <a:xfrm flipH="1">
            <a:off x="6400800" y="6475413"/>
            <a:ext cx="2143060" cy="184666"/>
          </a:xfrm>
        </p:spPr>
        <p:txBody>
          <a:bodyPr/>
          <a:lstStyle/>
          <a:p>
            <a:pPr>
              <a:defRPr/>
            </a:pPr>
            <a:r>
              <a:rPr lang="en-GB" dirty="0"/>
              <a:t>Yi</a:t>
            </a:r>
            <a:r>
              <a:rPr lang="en-US" altLang="zh-CN" dirty="0"/>
              <a:t>nan Qi (</a:t>
            </a:r>
            <a:r>
              <a:rPr lang="en-GB" dirty="0"/>
              <a:t>OPPO)</a:t>
            </a:r>
            <a:endParaRPr lang="en-US" dirty="0"/>
          </a:p>
        </p:txBody>
      </p:sp>
      <p:sp>
        <p:nvSpPr>
          <p:cNvPr id="11" name="Rectangle 1">
            <a:extLst>
              <a:ext uri="{FF2B5EF4-FFF2-40B4-BE49-F238E27FC236}">
                <a16:creationId xmlns:a16="http://schemas.microsoft.com/office/drawing/2014/main" id="{4594AA82-E5C9-4AD2-81BB-B631A4C23C88}"/>
              </a:ext>
            </a:extLst>
          </p:cNvPr>
          <p:cNvSpPr/>
          <p:nvPr/>
        </p:nvSpPr>
        <p:spPr>
          <a:xfrm>
            <a:off x="5486400" y="285349"/>
            <a:ext cx="3124200" cy="369332"/>
          </a:xfrm>
          <a:prstGeom prst="rect">
            <a:avLst/>
          </a:prstGeom>
        </p:spPr>
        <p:txBody>
          <a:bodyPr wrap="square">
            <a:spAutoFit/>
          </a:bodyPr>
          <a:lstStyle/>
          <a:p>
            <a:r>
              <a:rPr lang="en-SG" sz="1800" b="1" dirty="0">
                <a:solidFill>
                  <a:srgbClr val="000000"/>
                </a:solidFill>
                <a:latin typeface="+mn-lt"/>
              </a:rPr>
              <a:t>Doc.: IEEE 802.11-22/1559r0</a:t>
            </a:r>
            <a:endParaRPr lang="en-SG" sz="1800" dirty="0">
              <a:latin typeface="+mn-lt"/>
            </a:endParaRPr>
          </a:p>
        </p:txBody>
      </p:sp>
      <p:sp>
        <p:nvSpPr>
          <p:cNvPr id="12" name="Date Placeholder 3">
            <a:extLst>
              <a:ext uri="{FF2B5EF4-FFF2-40B4-BE49-F238E27FC236}">
                <a16:creationId xmlns:a16="http://schemas.microsoft.com/office/drawing/2014/main" id="{F7C43E99-832A-45DC-B552-FFB1B84F6289}"/>
              </a:ext>
            </a:extLst>
          </p:cNvPr>
          <p:cNvSpPr txBox="1">
            <a:spLocks/>
          </p:cNvSpPr>
          <p:nvPr/>
        </p:nvSpPr>
        <p:spPr>
          <a:xfrm>
            <a:off x="696912" y="275824"/>
            <a:ext cx="2303451" cy="330601"/>
          </a:xfrm>
          <a:prstGeom prst="rect">
            <a:avLst/>
          </a:prstGeom>
        </p:spPr>
        <p:txBody>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zh-CN" sz="1800" b="1" dirty="0"/>
              <a:t>September</a:t>
            </a:r>
            <a:r>
              <a:rPr lang="en-US" sz="1800" b="1" dirty="0"/>
              <a:t> 2022</a:t>
            </a:r>
            <a:endParaRPr lang="en-GB" sz="1800" b="1" dirty="0"/>
          </a:p>
        </p:txBody>
      </p:sp>
    </p:spTree>
    <p:extLst>
      <p:ext uri="{BB962C8B-B14F-4D97-AF65-F5344CB8AC3E}">
        <p14:creationId xmlns:p14="http://schemas.microsoft.com/office/powerpoint/2010/main" val="1596665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E415C1B-F605-4203-A010-97864B3C221F}"/>
              </a:ext>
            </a:extLst>
          </p:cNvPr>
          <p:cNvSpPr>
            <a:spLocks noGrp="1"/>
          </p:cNvSpPr>
          <p:nvPr>
            <p:ph type="sldNum" sz="quarter" idx="11"/>
          </p:nvPr>
        </p:nvSpPr>
        <p:spPr/>
        <p:txBody>
          <a:bodyPr/>
          <a:lstStyle/>
          <a:p>
            <a:pPr>
              <a:defRPr/>
            </a:pPr>
            <a:r>
              <a:rPr lang="en-US"/>
              <a:t>Slide </a:t>
            </a:r>
            <a:fld id="{3099D1E7-2CFE-4362-BB72-AF97192842EA}" type="slidenum">
              <a:rPr lang="en-US" smtClean="0"/>
              <a:pPr>
                <a:defRPr/>
              </a:pPr>
              <a:t>17</a:t>
            </a:fld>
            <a:endParaRPr lang="en-US" dirty="0"/>
          </a:p>
        </p:txBody>
      </p:sp>
      <p:sp>
        <p:nvSpPr>
          <p:cNvPr id="16" name="Title 1">
            <a:extLst>
              <a:ext uri="{FF2B5EF4-FFF2-40B4-BE49-F238E27FC236}">
                <a16:creationId xmlns:a16="http://schemas.microsoft.com/office/drawing/2014/main" id="{3AB53110-AD58-4455-AAD2-FDA5B46EE028}"/>
              </a:ext>
            </a:extLst>
          </p:cNvPr>
          <p:cNvSpPr>
            <a:spLocks noGrp="1"/>
          </p:cNvSpPr>
          <p:nvPr>
            <p:ph type="title"/>
          </p:nvPr>
        </p:nvSpPr>
        <p:spPr>
          <a:xfrm>
            <a:off x="696912" y="543806"/>
            <a:ext cx="7772400" cy="1066800"/>
          </a:xfrm>
        </p:spPr>
        <p:txBody>
          <a:bodyPr/>
          <a:lstStyle/>
          <a:p>
            <a:pPr algn="ctr">
              <a:spcBef>
                <a:spcPct val="0"/>
              </a:spcBef>
              <a:defRPr/>
            </a:pPr>
            <a:r>
              <a:rPr lang="en-US" dirty="0"/>
              <a:t>Reference</a:t>
            </a:r>
            <a:endParaRPr lang="en-GB" altLang="zh-CN" sz="3200" dirty="0">
              <a:solidFill>
                <a:schemeClr val="tx2"/>
              </a:solidFill>
              <a:latin typeface="+mj-lt"/>
              <a:ea typeface="+mj-ea"/>
              <a:cs typeface="+mj-cs"/>
            </a:endParaRPr>
          </a:p>
        </p:txBody>
      </p:sp>
      <p:sp>
        <p:nvSpPr>
          <p:cNvPr id="10" name="Content Placeholder 2">
            <a:extLst>
              <a:ext uri="{FF2B5EF4-FFF2-40B4-BE49-F238E27FC236}">
                <a16:creationId xmlns:a16="http://schemas.microsoft.com/office/drawing/2014/main" id="{3C09A0FA-E000-4FA5-86FB-043EC5DF2CF2}"/>
              </a:ext>
            </a:extLst>
          </p:cNvPr>
          <p:cNvSpPr txBox="1">
            <a:spLocks noChangeArrowheads="1"/>
          </p:cNvSpPr>
          <p:nvPr/>
        </p:nvSpPr>
        <p:spPr bwMode="auto">
          <a:xfrm>
            <a:off x="834736" y="1579433"/>
            <a:ext cx="7631112" cy="407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457200" indent="-457200">
              <a:buFont typeface="+mj-lt"/>
              <a:buAutoNum type="arabicPeriod"/>
            </a:pPr>
            <a:r>
              <a:rPr lang="en-US" altLang="zh-CN" sz="1800" b="0" dirty="0">
                <a:latin typeface="Times New Roman" panose="02020603050405020304" pitchFamily="18" charset="0"/>
                <a:cs typeface="Times New Roman" panose="02020603050405020304" pitchFamily="18" charset="0"/>
              </a:rPr>
              <a:t>IEEE 802.11-22/0963r0, </a:t>
            </a:r>
            <a:r>
              <a:rPr lang="en-GB" altLang="zh-CN" sz="1800" b="0" dirty="0">
                <a:latin typeface="Times New Roman" panose="02020603050405020304" pitchFamily="18" charset="0"/>
                <a:cs typeface="Times New Roman" panose="02020603050405020304" pitchFamily="18" charset="0"/>
              </a:rPr>
              <a:t>Use Cases for AMP IoT Devices.</a:t>
            </a:r>
            <a:endParaRPr lang="en-US" altLang="zh-CN" sz="1800" b="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n-US" altLang="zh-CN" sz="1800" b="0" dirty="0">
                <a:latin typeface="Times New Roman" panose="02020603050405020304" pitchFamily="18" charset="0"/>
                <a:cs typeface="Times New Roman" panose="02020603050405020304" pitchFamily="18" charset="0"/>
              </a:rPr>
              <a:t>IEEE 802.1122/1339r0, </a:t>
            </a:r>
            <a:r>
              <a:rPr lang="en-GB" altLang="zh-CN" sz="1800" b="0" dirty="0">
                <a:latin typeface="Times New Roman" panose="02020603050405020304" pitchFamily="18" charset="0"/>
                <a:cs typeface="Times New Roman" panose="02020603050405020304" pitchFamily="18" charset="0"/>
              </a:rPr>
              <a:t>Use Cases of smart manufacturing</a:t>
            </a:r>
            <a:r>
              <a:rPr lang="en-US" altLang="zh-CN" sz="1800" dirty="0">
                <a:latin typeface="Times New Roman" panose="02020603050405020304" pitchFamily="18" charset="0"/>
                <a:cs typeface="Times New Roman" panose="02020603050405020304" pitchFamily="18" charset="0"/>
              </a:rPr>
              <a:t>.</a:t>
            </a:r>
          </a:p>
          <a:p>
            <a:pPr marL="457200" indent="-457200">
              <a:buFont typeface="+mj-lt"/>
              <a:buAutoNum type="arabicPeriod"/>
            </a:pPr>
            <a:r>
              <a:rPr lang="en-US" altLang="zh-CN" sz="1800" b="0" dirty="0">
                <a:latin typeface="Times New Roman" panose="02020603050405020304" pitchFamily="18" charset="0"/>
                <a:cs typeface="Times New Roman" panose="02020603050405020304" pitchFamily="18" charset="0"/>
              </a:rPr>
              <a:t>IEEE 802.1122/1341r1, </a:t>
            </a:r>
            <a:r>
              <a:rPr lang="en-GB" altLang="zh-CN" sz="1800" b="0" dirty="0">
                <a:latin typeface="Times New Roman" panose="02020603050405020304" pitchFamily="18" charset="0"/>
                <a:cs typeface="Times New Roman" panose="02020603050405020304" pitchFamily="18" charset="0"/>
              </a:rPr>
              <a:t>Use Cases of Data </a:t>
            </a:r>
            <a:r>
              <a:rPr lang="en-GB" altLang="zh-CN" sz="1800" b="0" dirty="0" err="1">
                <a:latin typeface="Times New Roman" panose="02020603050405020304" pitchFamily="18" charset="0"/>
                <a:cs typeface="Times New Roman" panose="02020603050405020304" pitchFamily="18" charset="0"/>
              </a:rPr>
              <a:t>Center</a:t>
            </a:r>
            <a:r>
              <a:rPr lang="en-GB" altLang="zh-CN" sz="1800" b="0" dirty="0">
                <a:latin typeface="Times New Roman" panose="02020603050405020304" pitchFamily="18" charset="0"/>
                <a:cs typeface="Times New Roman" panose="02020603050405020304" pitchFamily="18" charset="0"/>
              </a:rPr>
              <a:t> Infrastructure Management.</a:t>
            </a:r>
            <a:endParaRPr lang="en-US" altLang="zh-CN" sz="1800" b="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n-US" altLang="zh-CN" sz="1800" b="0" dirty="0">
                <a:latin typeface="Times New Roman" panose="02020603050405020304" pitchFamily="18" charset="0"/>
                <a:cs typeface="Times New Roman" panose="02020603050405020304" pitchFamily="18" charset="0"/>
              </a:rPr>
              <a:t>https://www.researchandmarkets.com/reports/4531980/indoor-positioning-and-navigation-market</a:t>
            </a:r>
            <a:endParaRPr lang="zh-CN" altLang="en-US" sz="1800" b="0" dirty="0">
              <a:latin typeface="Times New Roman" panose="02020603050405020304" pitchFamily="18" charset="0"/>
              <a:cs typeface="Times New Roman" panose="02020603050405020304" pitchFamily="18" charset="0"/>
            </a:endParaRPr>
          </a:p>
        </p:txBody>
      </p:sp>
      <p:sp>
        <p:nvSpPr>
          <p:cNvPr id="8" name="Footer Placeholder 2">
            <a:extLst>
              <a:ext uri="{FF2B5EF4-FFF2-40B4-BE49-F238E27FC236}">
                <a16:creationId xmlns:a16="http://schemas.microsoft.com/office/drawing/2014/main" id="{CE6DFAC1-4FAE-4610-A54D-886A9B07CA27}"/>
              </a:ext>
            </a:extLst>
          </p:cNvPr>
          <p:cNvSpPr>
            <a:spLocks noGrp="1"/>
          </p:cNvSpPr>
          <p:nvPr>
            <p:ph type="ftr" sz="quarter" idx="3"/>
          </p:nvPr>
        </p:nvSpPr>
        <p:spPr>
          <a:xfrm flipH="1">
            <a:off x="6400800" y="6475413"/>
            <a:ext cx="2143060" cy="184666"/>
          </a:xfrm>
        </p:spPr>
        <p:txBody>
          <a:bodyPr/>
          <a:lstStyle/>
          <a:p>
            <a:pPr>
              <a:defRPr/>
            </a:pPr>
            <a:r>
              <a:rPr lang="en-GB" dirty="0"/>
              <a:t>Yi</a:t>
            </a:r>
            <a:r>
              <a:rPr lang="en-US" altLang="zh-CN" dirty="0"/>
              <a:t>nan Qi (</a:t>
            </a:r>
            <a:r>
              <a:rPr lang="en-GB" dirty="0"/>
              <a:t>OPPO)</a:t>
            </a:r>
            <a:endParaRPr lang="en-US" dirty="0"/>
          </a:p>
        </p:txBody>
      </p:sp>
      <p:sp>
        <p:nvSpPr>
          <p:cNvPr id="11" name="Rectangle 1">
            <a:extLst>
              <a:ext uri="{FF2B5EF4-FFF2-40B4-BE49-F238E27FC236}">
                <a16:creationId xmlns:a16="http://schemas.microsoft.com/office/drawing/2014/main" id="{A203BBD8-12CD-4FB3-9889-3061FB6BE753}"/>
              </a:ext>
            </a:extLst>
          </p:cNvPr>
          <p:cNvSpPr/>
          <p:nvPr/>
        </p:nvSpPr>
        <p:spPr>
          <a:xfrm>
            <a:off x="5486400" y="285349"/>
            <a:ext cx="3124200" cy="369332"/>
          </a:xfrm>
          <a:prstGeom prst="rect">
            <a:avLst/>
          </a:prstGeom>
        </p:spPr>
        <p:txBody>
          <a:bodyPr wrap="square">
            <a:spAutoFit/>
          </a:bodyPr>
          <a:lstStyle/>
          <a:p>
            <a:r>
              <a:rPr lang="en-SG" sz="1800" b="1" dirty="0">
                <a:solidFill>
                  <a:srgbClr val="000000"/>
                </a:solidFill>
                <a:latin typeface="+mn-lt"/>
              </a:rPr>
              <a:t>Doc.: IEEE 802.11-22/1559r0</a:t>
            </a:r>
            <a:endParaRPr lang="en-SG" sz="1800" dirty="0">
              <a:latin typeface="+mn-lt"/>
            </a:endParaRPr>
          </a:p>
        </p:txBody>
      </p:sp>
      <p:sp>
        <p:nvSpPr>
          <p:cNvPr id="12" name="Date Placeholder 3">
            <a:extLst>
              <a:ext uri="{FF2B5EF4-FFF2-40B4-BE49-F238E27FC236}">
                <a16:creationId xmlns:a16="http://schemas.microsoft.com/office/drawing/2014/main" id="{2BF8642F-1446-49B1-A8D9-2FCC81DFF227}"/>
              </a:ext>
            </a:extLst>
          </p:cNvPr>
          <p:cNvSpPr txBox="1">
            <a:spLocks/>
          </p:cNvSpPr>
          <p:nvPr/>
        </p:nvSpPr>
        <p:spPr>
          <a:xfrm>
            <a:off x="696912" y="275824"/>
            <a:ext cx="2303451" cy="330601"/>
          </a:xfrm>
          <a:prstGeom prst="rect">
            <a:avLst/>
          </a:prstGeom>
        </p:spPr>
        <p:txBody>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zh-CN" sz="1800" b="1" dirty="0"/>
              <a:t>September</a:t>
            </a:r>
            <a:r>
              <a:rPr lang="en-US" sz="1800" b="1" dirty="0"/>
              <a:t> 2022</a:t>
            </a:r>
            <a:endParaRPr lang="en-GB" sz="1800" b="1" dirty="0"/>
          </a:p>
        </p:txBody>
      </p:sp>
    </p:spTree>
    <p:extLst>
      <p:ext uri="{BB962C8B-B14F-4D97-AF65-F5344CB8AC3E}">
        <p14:creationId xmlns:p14="http://schemas.microsoft.com/office/powerpoint/2010/main" val="173967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E415C1B-F605-4203-A010-97864B3C221F}"/>
              </a:ext>
            </a:extLst>
          </p:cNvPr>
          <p:cNvSpPr>
            <a:spLocks noGrp="1"/>
          </p:cNvSpPr>
          <p:nvPr>
            <p:ph type="sldNum" sz="quarter" idx="11"/>
          </p:nvPr>
        </p:nvSpPr>
        <p:spPr/>
        <p:txBody>
          <a:bodyPr/>
          <a:lstStyle/>
          <a:p>
            <a:pPr>
              <a:defRPr/>
            </a:pPr>
            <a:r>
              <a:rPr lang="en-US"/>
              <a:t>Slide </a:t>
            </a:r>
            <a:fld id="{3099D1E7-2CFE-4362-BB72-AF97192842EA}" type="slidenum">
              <a:rPr lang="en-US" smtClean="0"/>
              <a:pPr>
                <a:defRPr/>
              </a:pPr>
              <a:t>2</a:t>
            </a:fld>
            <a:endParaRPr lang="en-US" dirty="0"/>
          </a:p>
        </p:txBody>
      </p:sp>
      <p:sp>
        <p:nvSpPr>
          <p:cNvPr id="16" name="Title 1">
            <a:extLst>
              <a:ext uri="{FF2B5EF4-FFF2-40B4-BE49-F238E27FC236}">
                <a16:creationId xmlns:a16="http://schemas.microsoft.com/office/drawing/2014/main" id="{3AB53110-AD58-4455-AAD2-FDA5B46EE028}"/>
              </a:ext>
            </a:extLst>
          </p:cNvPr>
          <p:cNvSpPr>
            <a:spLocks noGrp="1"/>
          </p:cNvSpPr>
          <p:nvPr>
            <p:ph type="title"/>
          </p:nvPr>
        </p:nvSpPr>
        <p:spPr>
          <a:xfrm>
            <a:off x="696912" y="543806"/>
            <a:ext cx="7772400" cy="1066800"/>
          </a:xfrm>
        </p:spPr>
        <p:txBody>
          <a:bodyPr/>
          <a:lstStyle/>
          <a:p>
            <a:r>
              <a:rPr lang="en-US" altLang="zh-CN" dirty="0"/>
              <a:t>Background </a:t>
            </a:r>
            <a:endParaRPr lang="en-US" dirty="0"/>
          </a:p>
        </p:txBody>
      </p:sp>
      <p:sp>
        <p:nvSpPr>
          <p:cNvPr id="10" name="Content Placeholder 2">
            <a:extLst>
              <a:ext uri="{FF2B5EF4-FFF2-40B4-BE49-F238E27FC236}">
                <a16:creationId xmlns:a16="http://schemas.microsoft.com/office/drawing/2014/main" id="{3C09A0FA-E000-4FA5-86FB-043EC5DF2CF2}"/>
              </a:ext>
            </a:extLst>
          </p:cNvPr>
          <p:cNvSpPr txBox="1">
            <a:spLocks noChangeArrowheads="1"/>
          </p:cNvSpPr>
          <p:nvPr/>
        </p:nvSpPr>
        <p:spPr bwMode="auto">
          <a:xfrm>
            <a:off x="834736" y="1579433"/>
            <a:ext cx="7631112" cy="484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285750" indent="-285750" algn="just">
              <a:spcBef>
                <a:spcPts val="0"/>
              </a:spcBef>
              <a:spcAft>
                <a:spcPts val="600"/>
              </a:spcAft>
              <a:buFont typeface="Wingdings" panose="05000000000000000000" pitchFamily="2" charset="2"/>
              <a:buChar char="q"/>
            </a:pPr>
            <a:r>
              <a:rPr lang="en-US" altLang="zh-CN" sz="1800" b="1" dirty="0">
                <a:latin typeface="Times New Roman" panose="02020603050405020304" pitchFamily="18" charset="0"/>
                <a:cs typeface="Times New Roman" panose="02020603050405020304" pitchFamily="18" charset="0"/>
              </a:rPr>
              <a:t>Following use cases have been discussed in July meeting and the conference call</a:t>
            </a:r>
          </a:p>
          <a:p>
            <a:pPr marL="630238" lvl="1" indent="-342900" algn="just">
              <a:spcBef>
                <a:spcPts val="600"/>
              </a:spcBef>
              <a:spcAft>
                <a:spcPts val="600"/>
              </a:spcAft>
              <a:buFont typeface="Times New Roman" panose="02020603050405020304" pitchFamily="18" charset="0"/>
              <a:buChar char="−"/>
            </a:pPr>
            <a:r>
              <a:rPr lang="en-GB" altLang="zh-CN" sz="1600" dirty="0">
                <a:latin typeface="Times New Roman" panose="02020603050405020304" pitchFamily="18" charset="0"/>
                <a:cs typeface="Times New Roman" panose="02020603050405020304" pitchFamily="18" charset="0"/>
              </a:rPr>
              <a:t>Use case 1 Smart manufacturing: inventory/attendance check, real-time inspection and tracing, asset tracking/positioning, and industrial environment/production line sensing and monitoring [1]-[2] </a:t>
            </a:r>
          </a:p>
          <a:p>
            <a:pPr marL="630238" lvl="1" indent="-342900" algn="just">
              <a:spcBef>
                <a:spcPts val="600"/>
              </a:spcBef>
              <a:spcAft>
                <a:spcPts val="600"/>
              </a:spcAft>
              <a:buFont typeface="Times New Roman" panose="02020603050405020304" pitchFamily="18" charset="0"/>
              <a:buChar char="−"/>
            </a:pPr>
            <a:r>
              <a:rPr lang="en-GB" altLang="zh-CN" sz="1600" dirty="0">
                <a:latin typeface="Times New Roman" panose="02020603050405020304" pitchFamily="18" charset="0"/>
                <a:cs typeface="Times New Roman" panose="02020603050405020304" pitchFamily="18" charset="0"/>
              </a:rPr>
              <a:t>Use case 2 Data </a:t>
            </a:r>
            <a:r>
              <a:rPr lang="en-GB" altLang="zh-CN" sz="1600" dirty="0" err="1">
                <a:latin typeface="Times New Roman" panose="02020603050405020304" pitchFamily="18" charset="0"/>
                <a:cs typeface="Times New Roman" panose="02020603050405020304" pitchFamily="18" charset="0"/>
              </a:rPr>
              <a:t>center</a:t>
            </a:r>
            <a:r>
              <a:rPr lang="en-GB" altLang="zh-CN" sz="1600" dirty="0">
                <a:latin typeface="Times New Roman" panose="02020603050405020304" pitchFamily="18" charset="0"/>
                <a:cs typeface="Times New Roman" panose="02020603050405020304" pitchFamily="18" charset="0"/>
              </a:rPr>
              <a:t>: environmental monitoring, facility monitoring and asset </a:t>
            </a:r>
            <a:r>
              <a:rPr lang="en-US" altLang="zh-CN" sz="1600" dirty="0">
                <a:latin typeface="Times New Roman" panose="02020603050405020304" pitchFamily="18" charset="0"/>
                <a:cs typeface="Times New Roman" panose="02020603050405020304" pitchFamily="18" charset="0"/>
              </a:rPr>
              <a:t>management</a:t>
            </a:r>
            <a:r>
              <a:rPr lang="en-GB" altLang="zh-CN" sz="1600" dirty="0">
                <a:latin typeface="Times New Roman" panose="02020603050405020304" pitchFamily="18" charset="0"/>
                <a:cs typeface="Times New Roman" panose="02020603050405020304" pitchFamily="18" charset="0"/>
              </a:rPr>
              <a:t> [3] </a:t>
            </a:r>
            <a:endParaRPr lang="en-US" altLang="zh-CN" sz="1600" dirty="0">
              <a:latin typeface="Times New Roman" panose="02020603050405020304" pitchFamily="18" charset="0"/>
              <a:cs typeface="Times New Roman" panose="02020603050405020304" pitchFamily="18" charset="0"/>
            </a:endParaRPr>
          </a:p>
          <a:p>
            <a:pPr marL="630238" lvl="1" indent="-342900" algn="just">
              <a:spcBef>
                <a:spcPts val="600"/>
              </a:spcBef>
              <a:spcAft>
                <a:spcPts val="600"/>
              </a:spcAft>
              <a:buFont typeface="Times New Roman" panose="02020603050405020304" pitchFamily="18" charset="0"/>
              <a:buChar char="−"/>
            </a:pPr>
            <a:r>
              <a:rPr lang="en-GB" altLang="zh-CN" sz="1600" dirty="0">
                <a:latin typeface="Times New Roman" panose="02020603050405020304" pitchFamily="18" charset="0"/>
                <a:cs typeface="Times New Roman" panose="02020603050405020304" pitchFamily="18" charset="0"/>
              </a:rPr>
              <a:t>Use case 3 Smart home: asset management, home environment monitoring and home security [1].</a:t>
            </a:r>
          </a:p>
          <a:p>
            <a:pPr marL="630238" lvl="1" indent="-342900" algn="just">
              <a:spcBef>
                <a:spcPts val="600"/>
              </a:spcBef>
              <a:spcAft>
                <a:spcPts val="600"/>
              </a:spcAft>
              <a:buFont typeface="Times New Roman" panose="02020603050405020304" pitchFamily="18" charset="0"/>
              <a:buChar char="−"/>
            </a:pPr>
            <a:r>
              <a:rPr lang="en-GB" altLang="zh-CN" sz="1600" dirty="0">
                <a:latin typeface="Times New Roman" panose="02020603050405020304" pitchFamily="18" charset="0"/>
                <a:cs typeface="Times New Roman" panose="02020603050405020304" pitchFamily="18" charset="0"/>
              </a:rPr>
              <a:t>Use case 4 Logistics and warehouse: goods tracking and inventory check [1]</a:t>
            </a:r>
          </a:p>
          <a:p>
            <a:pPr marL="630238" lvl="1" indent="-342900" algn="just">
              <a:spcBef>
                <a:spcPts val="600"/>
              </a:spcBef>
              <a:spcAft>
                <a:spcPts val="600"/>
              </a:spcAft>
              <a:buFont typeface="Times New Roman" panose="02020603050405020304" pitchFamily="18" charset="0"/>
              <a:buChar char="−"/>
            </a:pPr>
            <a:r>
              <a:rPr lang="en-GB" altLang="zh-CN" sz="1600" dirty="0">
                <a:latin typeface="Times New Roman" panose="02020603050405020304" pitchFamily="18" charset="0"/>
                <a:cs typeface="Times New Roman" panose="02020603050405020304" pitchFamily="18" charset="0"/>
              </a:rPr>
              <a:t>Use case 5 Smart agriculture: monitoring of soil moisture, soil fertility, temperature, wind speed, plant growth etc., and controlling of the agricultural facilities [1]</a:t>
            </a:r>
          </a:p>
        </p:txBody>
      </p:sp>
      <p:sp>
        <p:nvSpPr>
          <p:cNvPr id="8" name="Footer Placeholder 2">
            <a:extLst>
              <a:ext uri="{FF2B5EF4-FFF2-40B4-BE49-F238E27FC236}">
                <a16:creationId xmlns:a16="http://schemas.microsoft.com/office/drawing/2014/main" id="{A3D888BD-252B-48BD-9BD6-0B8252ACC7EC}"/>
              </a:ext>
            </a:extLst>
          </p:cNvPr>
          <p:cNvSpPr>
            <a:spLocks noGrp="1"/>
          </p:cNvSpPr>
          <p:nvPr>
            <p:ph type="ftr" sz="quarter" idx="3"/>
          </p:nvPr>
        </p:nvSpPr>
        <p:spPr>
          <a:xfrm flipH="1">
            <a:off x="6400800" y="6475413"/>
            <a:ext cx="2143060" cy="184666"/>
          </a:xfrm>
        </p:spPr>
        <p:txBody>
          <a:bodyPr/>
          <a:lstStyle/>
          <a:p>
            <a:pPr>
              <a:defRPr/>
            </a:pPr>
            <a:r>
              <a:rPr lang="en-GB" dirty="0"/>
              <a:t>Yi</a:t>
            </a:r>
            <a:r>
              <a:rPr lang="en-US" altLang="zh-CN" dirty="0"/>
              <a:t>nan Qi (</a:t>
            </a:r>
            <a:r>
              <a:rPr lang="en-GB" dirty="0"/>
              <a:t>OPPO)</a:t>
            </a:r>
            <a:endParaRPr lang="en-US" dirty="0"/>
          </a:p>
        </p:txBody>
      </p:sp>
      <p:sp>
        <p:nvSpPr>
          <p:cNvPr id="11" name="Rectangle 1">
            <a:extLst>
              <a:ext uri="{FF2B5EF4-FFF2-40B4-BE49-F238E27FC236}">
                <a16:creationId xmlns:a16="http://schemas.microsoft.com/office/drawing/2014/main" id="{C0D067D9-49FC-4E7A-A5C5-EE17A031ACF6}"/>
              </a:ext>
            </a:extLst>
          </p:cNvPr>
          <p:cNvSpPr/>
          <p:nvPr/>
        </p:nvSpPr>
        <p:spPr>
          <a:xfrm>
            <a:off x="5486400" y="285349"/>
            <a:ext cx="3124200" cy="369332"/>
          </a:xfrm>
          <a:prstGeom prst="rect">
            <a:avLst/>
          </a:prstGeom>
        </p:spPr>
        <p:txBody>
          <a:bodyPr wrap="square">
            <a:spAutoFit/>
          </a:bodyPr>
          <a:lstStyle/>
          <a:p>
            <a:r>
              <a:rPr lang="en-SG" sz="1800" b="1" dirty="0">
                <a:solidFill>
                  <a:srgbClr val="000000"/>
                </a:solidFill>
                <a:latin typeface="+mn-lt"/>
              </a:rPr>
              <a:t>Doc.: IEEE 802.11-22/1559r0</a:t>
            </a:r>
            <a:endParaRPr lang="en-SG" sz="1800" dirty="0">
              <a:latin typeface="+mn-lt"/>
            </a:endParaRPr>
          </a:p>
        </p:txBody>
      </p:sp>
      <p:sp>
        <p:nvSpPr>
          <p:cNvPr id="12" name="Date Placeholder 3">
            <a:extLst>
              <a:ext uri="{FF2B5EF4-FFF2-40B4-BE49-F238E27FC236}">
                <a16:creationId xmlns:a16="http://schemas.microsoft.com/office/drawing/2014/main" id="{47B6333A-FC38-442C-966F-CAE60235C23A}"/>
              </a:ext>
            </a:extLst>
          </p:cNvPr>
          <p:cNvSpPr txBox="1">
            <a:spLocks/>
          </p:cNvSpPr>
          <p:nvPr/>
        </p:nvSpPr>
        <p:spPr>
          <a:xfrm>
            <a:off x="696912" y="275824"/>
            <a:ext cx="2303451" cy="330601"/>
          </a:xfrm>
          <a:prstGeom prst="rect">
            <a:avLst/>
          </a:prstGeom>
        </p:spPr>
        <p:txBody>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zh-CN" sz="1800" b="1" dirty="0"/>
              <a:t>September</a:t>
            </a:r>
            <a:r>
              <a:rPr lang="en-US" sz="1800" b="1" dirty="0"/>
              <a:t> 2022</a:t>
            </a:r>
            <a:endParaRPr lang="en-GB" sz="1800" b="1" dirty="0"/>
          </a:p>
        </p:txBody>
      </p:sp>
    </p:spTree>
    <p:extLst>
      <p:ext uri="{BB962C8B-B14F-4D97-AF65-F5344CB8AC3E}">
        <p14:creationId xmlns:p14="http://schemas.microsoft.com/office/powerpoint/2010/main" val="2569801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E415C1B-F605-4203-A010-97864B3C221F}"/>
              </a:ext>
            </a:extLst>
          </p:cNvPr>
          <p:cNvSpPr>
            <a:spLocks noGrp="1"/>
          </p:cNvSpPr>
          <p:nvPr>
            <p:ph type="sldNum" sz="quarter" idx="11"/>
          </p:nvPr>
        </p:nvSpPr>
        <p:spPr/>
        <p:txBody>
          <a:bodyPr/>
          <a:lstStyle/>
          <a:p>
            <a:pPr>
              <a:defRPr/>
            </a:pPr>
            <a:r>
              <a:rPr lang="en-US"/>
              <a:t>Slide </a:t>
            </a:r>
            <a:fld id="{3099D1E7-2CFE-4362-BB72-AF97192842EA}" type="slidenum">
              <a:rPr lang="en-US" smtClean="0"/>
              <a:pPr>
                <a:defRPr/>
              </a:pPr>
              <a:t>3</a:t>
            </a:fld>
            <a:endParaRPr lang="en-US" dirty="0"/>
          </a:p>
        </p:txBody>
      </p:sp>
      <p:sp>
        <p:nvSpPr>
          <p:cNvPr id="16" name="Title 1">
            <a:extLst>
              <a:ext uri="{FF2B5EF4-FFF2-40B4-BE49-F238E27FC236}">
                <a16:creationId xmlns:a16="http://schemas.microsoft.com/office/drawing/2014/main" id="{3AB53110-AD58-4455-AAD2-FDA5B46EE028}"/>
              </a:ext>
            </a:extLst>
          </p:cNvPr>
          <p:cNvSpPr>
            <a:spLocks noGrp="1"/>
          </p:cNvSpPr>
          <p:nvPr>
            <p:ph type="title"/>
          </p:nvPr>
        </p:nvSpPr>
        <p:spPr>
          <a:xfrm>
            <a:off x="696912" y="543806"/>
            <a:ext cx="7772400" cy="1066800"/>
          </a:xfrm>
        </p:spPr>
        <p:txBody>
          <a:bodyPr/>
          <a:lstStyle/>
          <a:p>
            <a:r>
              <a:rPr lang="en-US" altLang="zh-CN" dirty="0"/>
              <a:t>Background </a:t>
            </a:r>
            <a:endParaRPr lang="en-US" dirty="0"/>
          </a:p>
        </p:txBody>
      </p:sp>
      <p:sp>
        <p:nvSpPr>
          <p:cNvPr id="10" name="Content Placeholder 2">
            <a:extLst>
              <a:ext uri="{FF2B5EF4-FFF2-40B4-BE49-F238E27FC236}">
                <a16:creationId xmlns:a16="http://schemas.microsoft.com/office/drawing/2014/main" id="{3C09A0FA-E000-4FA5-86FB-043EC5DF2CF2}"/>
              </a:ext>
            </a:extLst>
          </p:cNvPr>
          <p:cNvSpPr txBox="1">
            <a:spLocks noChangeArrowheads="1"/>
          </p:cNvSpPr>
          <p:nvPr/>
        </p:nvSpPr>
        <p:spPr bwMode="auto">
          <a:xfrm>
            <a:off x="834736" y="1579433"/>
            <a:ext cx="7631112" cy="407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285750" indent="-285750" algn="just">
              <a:spcBef>
                <a:spcPts val="0"/>
              </a:spcBef>
              <a:spcAft>
                <a:spcPts val="600"/>
              </a:spcAft>
              <a:buFont typeface="Wingdings" panose="05000000000000000000" pitchFamily="2" charset="2"/>
              <a:buChar char="q"/>
            </a:pPr>
            <a:r>
              <a:rPr lang="en-US" altLang="zh-CN" sz="1800" b="1" dirty="0">
                <a:latin typeface="Times New Roman" panose="02020603050405020304" pitchFamily="18" charset="0"/>
                <a:cs typeface="Times New Roman" panose="02020603050405020304" pitchFamily="18" charset="0"/>
              </a:rPr>
              <a:t>Updated use case</a:t>
            </a:r>
          </a:p>
          <a:p>
            <a:pPr marL="630238" lvl="1" indent="-342900" algn="just">
              <a:spcBef>
                <a:spcPts val="600"/>
              </a:spcBef>
              <a:spcAft>
                <a:spcPts val="600"/>
              </a:spcAft>
              <a:buFont typeface="Times New Roman" panose="02020603050405020304" pitchFamily="18" charset="0"/>
              <a:buChar char="−"/>
            </a:pPr>
            <a:r>
              <a:rPr lang="en-GB" altLang="zh-CN" sz="1600" dirty="0">
                <a:latin typeface="Times New Roman" panose="02020603050405020304" pitchFamily="18" charset="0"/>
                <a:cs typeface="Times New Roman" panose="02020603050405020304" pitchFamily="18" charset="0"/>
              </a:rPr>
              <a:t>Use case 4 Logistics and warehouse: further details on functionalities and requirements</a:t>
            </a:r>
          </a:p>
          <a:p>
            <a:pPr marL="285750" indent="-285750" algn="just">
              <a:spcBef>
                <a:spcPts val="0"/>
              </a:spcBef>
              <a:spcAft>
                <a:spcPts val="600"/>
              </a:spcAft>
              <a:buFont typeface="Wingdings" panose="05000000000000000000" pitchFamily="2" charset="2"/>
              <a:buChar char="q"/>
            </a:pPr>
            <a:r>
              <a:rPr lang="en-US" altLang="zh-CN" sz="1800" b="1" dirty="0">
                <a:latin typeface="Times New Roman" panose="02020603050405020304" pitchFamily="18" charset="0"/>
                <a:cs typeface="Times New Roman" panose="02020603050405020304" pitchFamily="18" charset="0"/>
              </a:rPr>
              <a:t>New use case</a:t>
            </a:r>
          </a:p>
          <a:p>
            <a:pPr marL="630238" lvl="1" indent="-342900" algn="just">
              <a:spcBef>
                <a:spcPts val="600"/>
              </a:spcBef>
              <a:spcAft>
                <a:spcPts val="600"/>
              </a:spcAft>
              <a:buFont typeface="Times New Roman" panose="02020603050405020304" pitchFamily="18" charset="0"/>
              <a:buChar char="−"/>
            </a:pPr>
            <a:r>
              <a:rPr lang="en-GB" altLang="zh-CN" sz="1600" dirty="0">
                <a:latin typeface="Times New Roman" panose="02020603050405020304" pitchFamily="18" charset="0"/>
                <a:cs typeface="Times New Roman" panose="02020603050405020304" pitchFamily="18" charset="0"/>
              </a:rPr>
              <a:t>Use case 6 Indoor positioning: positioning in giant shopping mall, factories, warehouses, etc. </a:t>
            </a:r>
          </a:p>
          <a:p>
            <a:pPr marL="630238" lvl="1" indent="-342900">
              <a:spcBef>
                <a:spcPts val="0"/>
              </a:spcBef>
              <a:spcAft>
                <a:spcPts val="200"/>
              </a:spcAft>
              <a:buFont typeface="Times New Roman" panose="02020603050405020304" pitchFamily="18" charset="0"/>
              <a:buChar char="−"/>
            </a:pPr>
            <a:endParaRPr lang="en-US" altLang="zh-CN" sz="1800" dirty="0">
              <a:latin typeface="Times New Roman" panose="02020603050405020304" pitchFamily="18" charset="0"/>
              <a:cs typeface="Times New Roman" panose="02020603050405020304" pitchFamily="18" charset="0"/>
            </a:endParaRPr>
          </a:p>
        </p:txBody>
      </p:sp>
      <p:sp>
        <p:nvSpPr>
          <p:cNvPr id="11" name="Footer Placeholder 2">
            <a:extLst>
              <a:ext uri="{FF2B5EF4-FFF2-40B4-BE49-F238E27FC236}">
                <a16:creationId xmlns:a16="http://schemas.microsoft.com/office/drawing/2014/main" id="{B54E193B-5DEE-4A4A-B768-CA90A85630ED}"/>
              </a:ext>
            </a:extLst>
          </p:cNvPr>
          <p:cNvSpPr>
            <a:spLocks noGrp="1"/>
          </p:cNvSpPr>
          <p:nvPr>
            <p:ph type="ftr" sz="quarter" idx="3"/>
          </p:nvPr>
        </p:nvSpPr>
        <p:spPr>
          <a:xfrm flipH="1">
            <a:off x="6400800" y="6475413"/>
            <a:ext cx="2143060" cy="184666"/>
          </a:xfrm>
        </p:spPr>
        <p:txBody>
          <a:bodyPr/>
          <a:lstStyle/>
          <a:p>
            <a:pPr>
              <a:defRPr/>
            </a:pPr>
            <a:r>
              <a:rPr lang="en-GB" dirty="0"/>
              <a:t>Yi</a:t>
            </a:r>
            <a:r>
              <a:rPr lang="en-US" altLang="zh-CN" dirty="0"/>
              <a:t>nan Qi (</a:t>
            </a:r>
            <a:r>
              <a:rPr lang="en-GB" dirty="0"/>
              <a:t>OPPO)</a:t>
            </a:r>
            <a:endParaRPr lang="en-US" dirty="0"/>
          </a:p>
        </p:txBody>
      </p:sp>
      <p:sp>
        <p:nvSpPr>
          <p:cNvPr id="8" name="Rectangle 1">
            <a:extLst>
              <a:ext uri="{FF2B5EF4-FFF2-40B4-BE49-F238E27FC236}">
                <a16:creationId xmlns:a16="http://schemas.microsoft.com/office/drawing/2014/main" id="{92C6BA33-EDD0-4E96-B6C3-D6FD2B8736FB}"/>
              </a:ext>
            </a:extLst>
          </p:cNvPr>
          <p:cNvSpPr/>
          <p:nvPr/>
        </p:nvSpPr>
        <p:spPr>
          <a:xfrm>
            <a:off x="5486400" y="285349"/>
            <a:ext cx="3124200" cy="369332"/>
          </a:xfrm>
          <a:prstGeom prst="rect">
            <a:avLst/>
          </a:prstGeom>
        </p:spPr>
        <p:txBody>
          <a:bodyPr wrap="square">
            <a:spAutoFit/>
          </a:bodyPr>
          <a:lstStyle/>
          <a:p>
            <a:r>
              <a:rPr lang="en-SG" sz="1800" b="1" dirty="0">
                <a:solidFill>
                  <a:srgbClr val="000000"/>
                </a:solidFill>
                <a:latin typeface="+mn-lt"/>
              </a:rPr>
              <a:t>Doc.: IEEE 802.11-22/1559r0</a:t>
            </a:r>
            <a:endParaRPr lang="en-SG" sz="1800" dirty="0">
              <a:latin typeface="+mn-lt"/>
            </a:endParaRPr>
          </a:p>
        </p:txBody>
      </p:sp>
      <p:sp>
        <p:nvSpPr>
          <p:cNvPr id="12" name="Date Placeholder 3">
            <a:extLst>
              <a:ext uri="{FF2B5EF4-FFF2-40B4-BE49-F238E27FC236}">
                <a16:creationId xmlns:a16="http://schemas.microsoft.com/office/drawing/2014/main" id="{E90550C3-37E6-41CB-AC8E-E66C4676EDF6}"/>
              </a:ext>
            </a:extLst>
          </p:cNvPr>
          <p:cNvSpPr txBox="1">
            <a:spLocks/>
          </p:cNvSpPr>
          <p:nvPr/>
        </p:nvSpPr>
        <p:spPr>
          <a:xfrm>
            <a:off x="696912" y="275824"/>
            <a:ext cx="2303451" cy="330601"/>
          </a:xfrm>
          <a:prstGeom prst="rect">
            <a:avLst/>
          </a:prstGeom>
        </p:spPr>
        <p:txBody>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zh-CN" sz="1800" b="1" dirty="0"/>
              <a:t>September</a:t>
            </a:r>
            <a:r>
              <a:rPr lang="en-US" sz="1800" b="1" dirty="0"/>
              <a:t> 2022</a:t>
            </a:r>
            <a:endParaRPr lang="en-GB" sz="1800" b="1" dirty="0"/>
          </a:p>
        </p:txBody>
      </p:sp>
    </p:spTree>
    <p:extLst>
      <p:ext uri="{BB962C8B-B14F-4D97-AF65-F5344CB8AC3E}">
        <p14:creationId xmlns:p14="http://schemas.microsoft.com/office/powerpoint/2010/main" val="3718135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E415C1B-F605-4203-A010-97864B3C221F}"/>
              </a:ext>
            </a:extLst>
          </p:cNvPr>
          <p:cNvSpPr>
            <a:spLocks noGrp="1"/>
          </p:cNvSpPr>
          <p:nvPr>
            <p:ph type="sldNum" sz="quarter" idx="11"/>
          </p:nvPr>
        </p:nvSpPr>
        <p:spPr/>
        <p:txBody>
          <a:bodyPr/>
          <a:lstStyle/>
          <a:p>
            <a:pPr>
              <a:defRPr/>
            </a:pPr>
            <a:r>
              <a:rPr lang="en-US"/>
              <a:t>Slide </a:t>
            </a:r>
            <a:fld id="{3099D1E7-2CFE-4362-BB72-AF97192842EA}" type="slidenum">
              <a:rPr lang="en-US" smtClean="0"/>
              <a:pPr>
                <a:defRPr/>
              </a:pPr>
              <a:t>4</a:t>
            </a:fld>
            <a:endParaRPr lang="en-US" dirty="0"/>
          </a:p>
        </p:txBody>
      </p:sp>
      <p:sp>
        <p:nvSpPr>
          <p:cNvPr id="5" name="标题 4">
            <a:extLst>
              <a:ext uri="{FF2B5EF4-FFF2-40B4-BE49-F238E27FC236}">
                <a16:creationId xmlns:a16="http://schemas.microsoft.com/office/drawing/2014/main" id="{93C6DBF0-A66F-6ED1-8C9F-DFE1E92BB9F4}"/>
              </a:ext>
            </a:extLst>
          </p:cNvPr>
          <p:cNvSpPr>
            <a:spLocks noGrp="1"/>
          </p:cNvSpPr>
          <p:nvPr>
            <p:ph type="title"/>
          </p:nvPr>
        </p:nvSpPr>
        <p:spPr>
          <a:xfrm>
            <a:off x="664585" y="2286000"/>
            <a:ext cx="7772400" cy="1066800"/>
          </a:xfrm>
        </p:spPr>
        <p:txBody>
          <a:bodyPr/>
          <a:lstStyle/>
          <a:p>
            <a:r>
              <a:rPr lang="en-GB" dirty="0"/>
              <a:t>Updated Use Case 4 </a:t>
            </a:r>
            <a:r>
              <a:rPr lang="en-GB" altLang="zh-CN" sz="3200" dirty="0">
                <a:latin typeface="Times New Roman" panose="02020603050405020304" pitchFamily="18" charset="0"/>
                <a:cs typeface="Times New Roman" panose="02020603050405020304" pitchFamily="18" charset="0"/>
              </a:rPr>
              <a:t>Logistics and Warehouse</a:t>
            </a:r>
            <a:endParaRPr lang="en-GB" dirty="0"/>
          </a:p>
        </p:txBody>
      </p:sp>
      <p:sp>
        <p:nvSpPr>
          <p:cNvPr id="7" name="Footer Placeholder 2">
            <a:extLst>
              <a:ext uri="{FF2B5EF4-FFF2-40B4-BE49-F238E27FC236}">
                <a16:creationId xmlns:a16="http://schemas.microsoft.com/office/drawing/2014/main" id="{F08E8523-152E-454D-BC9E-8D3A562A6693}"/>
              </a:ext>
            </a:extLst>
          </p:cNvPr>
          <p:cNvSpPr>
            <a:spLocks noGrp="1"/>
          </p:cNvSpPr>
          <p:nvPr>
            <p:ph type="ftr" sz="quarter" idx="3"/>
          </p:nvPr>
        </p:nvSpPr>
        <p:spPr>
          <a:xfrm flipH="1">
            <a:off x="6400800" y="6475413"/>
            <a:ext cx="2143060" cy="184666"/>
          </a:xfrm>
        </p:spPr>
        <p:txBody>
          <a:bodyPr/>
          <a:lstStyle/>
          <a:p>
            <a:pPr>
              <a:defRPr/>
            </a:pPr>
            <a:r>
              <a:rPr lang="en-GB" dirty="0"/>
              <a:t>Yi</a:t>
            </a:r>
            <a:r>
              <a:rPr lang="en-US" altLang="zh-CN" dirty="0"/>
              <a:t>nan Qi (</a:t>
            </a:r>
            <a:r>
              <a:rPr lang="en-GB" dirty="0"/>
              <a:t>OPPO)</a:t>
            </a:r>
            <a:endParaRPr lang="en-US" dirty="0"/>
          </a:p>
        </p:txBody>
      </p:sp>
      <p:sp>
        <p:nvSpPr>
          <p:cNvPr id="8" name="Rectangle 1">
            <a:extLst>
              <a:ext uri="{FF2B5EF4-FFF2-40B4-BE49-F238E27FC236}">
                <a16:creationId xmlns:a16="http://schemas.microsoft.com/office/drawing/2014/main" id="{BDFC8BDA-7EA7-4D58-9CB0-A0E96AB84F3F}"/>
              </a:ext>
            </a:extLst>
          </p:cNvPr>
          <p:cNvSpPr/>
          <p:nvPr/>
        </p:nvSpPr>
        <p:spPr>
          <a:xfrm>
            <a:off x="5486400" y="285349"/>
            <a:ext cx="3124200" cy="369332"/>
          </a:xfrm>
          <a:prstGeom prst="rect">
            <a:avLst/>
          </a:prstGeom>
        </p:spPr>
        <p:txBody>
          <a:bodyPr wrap="square">
            <a:spAutoFit/>
          </a:bodyPr>
          <a:lstStyle/>
          <a:p>
            <a:r>
              <a:rPr lang="en-SG" sz="1800" b="1" dirty="0">
                <a:solidFill>
                  <a:srgbClr val="000000"/>
                </a:solidFill>
                <a:latin typeface="+mn-lt"/>
              </a:rPr>
              <a:t>Doc.: IEEE 802.11-22/1559r0</a:t>
            </a:r>
            <a:endParaRPr lang="en-SG" sz="1800" dirty="0">
              <a:latin typeface="+mn-lt"/>
            </a:endParaRPr>
          </a:p>
        </p:txBody>
      </p:sp>
      <p:sp>
        <p:nvSpPr>
          <p:cNvPr id="10" name="Date Placeholder 3">
            <a:extLst>
              <a:ext uri="{FF2B5EF4-FFF2-40B4-BE49-F238E27FC236}">
                <a16:creationId xmlns:a16="http://schemas.microsoft.com/office/drawing/2014/main" id="{ED7A8EA3-9CCB-44A5-B590-F274BC6D7EAD}"/>
              </a:ext>
            </a:extLst>
          </p:cNvPr>
          <p:cNvSpPr txBox="1">
            <a:spLocks/>
          </p:cNvSpPr>
          <p:nvPr/>
        </p:nvSpPr>
        <p:spPr>
          <a:xfrm>
            <a:off x="696912" y="275824"/>
            <a:ext cx="2303451" cy="330601"/>
          </a:xfrm>
          <a:prstGeom prst="rect">
            <a:avLst/>
          </a:prstGeom>
        </p:spPr>
        <p:txBody>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zh-CN" sz="1800" b="1" dirty="0"/>
              <a:t>September</a:t>
            </a:r>
            <a:r>
              <a:rPr lang="en-US" sz="1800" b="1" dirty="0"/>
              <a:t> 2022</a:t>
            </a:r>
            <a:endParaRPr lang="en-GB" sz="1800" b="1" dirty="0"/>
          </a:p>
        </p:txBody>
      </p:sp>
    </p:spTree>
    <p:extLst>
      <p:ext uri="{BB962C8B-B14F-4D97-AF65-F5344CB8AC3E}">
        <p14:creationId xmlns:p14="http://schemas.microsoft.com/office/powerpoint/2010/main" val="3869354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E415C1B-F605-4203-A010-97864B3C221F}"/>
              </a:ext>
            </a:extLst>
          </p:cNvPr>
          <p:cNvSpPr>
            <a:spLocks noGrp="1"/>
          </p:cNvSpPr>
          <p:nvPr>
            <p:ph type="sldNum" sz="quarter" idx="11"/>
          </p:nvPr>
        </p:nvSpPr>
        <p:spPr/>
        <p:txBody>
          <a:bodyPr/>
          <a:lstStyle/>
          <a:p>
            <a:pPr>
              <a:defRPr/>
            </a:pPr>
            <a:r>
              <a:rPr lang="en-US"/>
              <a:t>Slide </a:t>
            </a:r>
            <a:fld id="{3099D1E7-2CFE-4362-BB72-AF97192842EA}" type="slidenum">
              <a:rPr lang="en-US" smtClean="0"/>
              <a:pPr>
                <a:defRPr/>
              </a:pPr>
              <a:t>5</a:t>
            </a:fld>
            <a:endParaRPr lang="en-US" dirty="0"/>
          </a:p>
        </p:txBody>
      </p:sp>
      <p:sp>
        <p:nvSpPr>
          <p:cNvPr id="16" name="Title 1">
            <a:extLst>
              <a:ext uri="{FF2B5EF4-FFF2-40B4-BE49-F238E27FC236}">
                <a16:creationId xmlns:a16="http://schemas.microsoft.com/office/drawing/2014/main" id="{3AB53110-AD58-4455-AAD2-FDA5B46EE028}"/>
              </a:ext>
            </a:extLst>
          </p:cNvPr>
          <p:cNvSpPr>
            <a:spLocks noGrp="1"/>
          </p:cNvSpPr>
          <p:nvPr>
            <p:ph type="title"/>
          </p:nvPr>
        </p:nvSpPr>
        <p:spPr>
          <a:xfrm>
            <a:off x="696912" y="543806"/>
            <a:ext cx="7772400" cy="1066800"/>
          </a:xfrm>
        </p:spPr>
        <p:txBody>
          <a:bodyPr/>
          <a:lstStyle/>
          <a:p>
            <a:pPr algn="ctr">
              <a:spcBef>
                <a:spcPct val="0"/>
              </a:spcBef>
              <a:defRPr/>
            </a:pPr>
            <a:r>
              <a:rPr lang="en-GB" altLang="zh-CN" sz="3200" dirty="0">
                <a:solidFill>
                  <a:schemeClr val="tx2"/>
                </a:solidFill>
                <a:latin typeface="+mj-lt"/>
                <a:ea typeface="+mj-ea"/>
                <a:cs typeface="+mj-cs"/>
              </a:rPr>
              <a:t>Logistics and Warehouse: Background</a:t>
            </a:r>
          </a:p>
        </p:txBody>
      </p:sp>
      <p:sp>
        <p:nvSpPr>
          <p:cNvPr id="10" name="Content Placeholder 2">
            <a:extLst>
              <a:ext uri="{FF2B5EF4-FFF2-40B4-BE49-F238E27FC236}">
                <a16:creationId xmlns:a16="http://schemas.microsoft.com/office/drawing/2014/main" id="{3C09A0FA-E000-4FA5-86FB-043EC5DF2CF2}"/>
              </a:ext>
            </a:extLst>
          </p:cNvPr>
          <p:cNvSpPr txBox="1">
            <a:spLocks noChangeArrowheads="1"/>
          </p:cNvSpPr>
          <p:nvPr/>
        </p:nvSpPr>
        <p:spPr bwMode="auto">
          <a:xfrm>
            <a:off x="838200" y="1585207"/>
            <a:ext cx="7631112" cy="204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285750" indent="-285750">
              <a:spcBef>
                <a:spcPts val="0"/>
              </a:spcBef>
              <a:spcAft>
                <a:spcPts val="600"/>
              </a:spcAft>
              <a:buFont typeface="Wingdings" panose="05000000000000000000" pitchFamily="2" charset="2"/>
              <a:buChar char="q"/>
            </a:pPr>
            <a:r>
              <a:rPr lang="en-GB" altLang="zh-CN" sz="1800" b="1" dirty="0">
                <a:solidFill>
                  <a:srgbClr val="2D2015"/>
                </a:solidFill>
                <a:latin typeface="Times New Roman" panose="02020603050405020304" pitchFamily="18" charset="0"/>
                <a:ea typeface="+mn-ea"/>
                <a:cs typeface="Times New Roman" panose="02020603050405020304" pitchFamily="18" charset="0"/>
              </a:rPr>
              <a:t>Inventory check</a:t>
            </a:r>
            <a:endParaRPr lang="en-US" altLang="zh-CN" sz="1800" b="1" dirty="0">
              <a:latin typeface="Times New Roman" panose="02020603050405020304" pitchFamily="18" charset="0"/>
              <a:cs typeface="Times New Roman" panose="02020603050405020304" pitchFamily="18" charset="0"/>
            </a:endParaRPr>
          </a:p>
          <a:p>
            <a:pPr marL="630238" lvl="1" indent="-342900">
              <a:spcBef>
                <a:spcPts val="600"/>
              </a:spcBef>
              <a:spcAft>
                <a:spcPts val="600"/>
              </a:spcAft>
              <a:buFont typeface="Times New Roman" panose="02020603050405020304" pitchFamily="18" charset="0"/>
              <a:buChar char="−"/>
            </a:pPr>
            <a:r>
              <a:rPr lang="en-GB" altLang="zh-CN" sz="1600" dirty="0">
                <a:latin typeface="Times New Roman" panose="02020603050405020304" pitchFamily="18" charset="0"/>
                <a:cs typeface="Times New Roman" panose="02020603050405020304" pitchFamily="18" charset="0"/>
              </a:rPr>
              <a:t>Viewing all products and identifying any missing assets and discrepancies within inventory</a:t>
            </a:r>
          </a:p>
          <a:p>
            <a:pPr marL="630238" lvl="1" indent="-342900">
              <a:spcBef>
                <a:spcPts val="600"/>
              </a:spcBef>
              <a:spcAft>
                <a:spcPts val="600"/>
              </a:spcAft>
              <a:buFont typeface="Times New Roman" panose="02020603050405020304" pitchFamily="18" charset="0"/>
              <a:buChar char="−"/>
            </a:pPr>
            <a:r>
              <a:rPr lang="en-GB" altLang="zh-CN" sz="1600" dirty="0">
                <a:latin typeface="Times New Roman" panose="02020603050405020304" pitchFamily="18" charset="0"/>
                <a:cs typeface="Times New Roman" panose="02020603050405020304" pitchFamily="18" charset="0"/>
              </a:rPr>
              <a:t>Goods are normally stored in containers such as cartons and a pile of cartons in a single storage location can be up to more than </a:t>
            </a:r>
            <a:r>
              <a:rPr lang="en-GB" altLang="zh-CN" sz="1600" dirty="0">
                <a:solidFill>
                  <a:srgbClr val="0000FF"/>
                </a:solidFill>
                <a:latin typeface="Times New Roman" panose="02020603050405020304" pitchFamily="18" charset="0"/>
                <a:cs typeface="Times New Roman" panose="02020603050405020304" pitchFamily="18" charset="0"/>
              </a:rPr>
              <a:t>ten meters </a:t>
            </a:r>
            <a:r>
              <a:rPr lang="en-GB" altLang="zh-CN" sz="1600" dirty="0">
                <a:latin typeface="Times New Roman" panose="02020603050405020304" pitchFamily="18" charset="0"/>
                <a:cs typeface="Times New Roman" panose="02020603050405020304" pitchFamily="18" charset="0"/>
              </a:rPr>
              <a:t>long and nearly </a:t>
            </a:r>
            <a:r>
              <a:rPr lang="en-GB" altLang="zh-CN" sz="1600" dirty="0">
                <a:solidFill>
                  <a:srgbClr val="0000FF"/>
                </a:solidFill>
                <a:latin typeface="Times New Roman" panose="02020603050405020304" pitchFamily="18" charset="0"/>
                <a:cs typeface="Times New Roman" panose="02020603050405020304" pitchFamily="18" charset="0"/>
              </a:rPr>
              <a:t>five meters </a:t>
            </a:r>
            <a:r>
              <a:rPr lang="en-GB" altLang="zh-CN" sz="1600" dirty="0">
                <a:latin typeface="Times New Roman" panose="02020603050405020304" pitchFamily="18" charset="0"/>
                <a:cs typeface="Times New Roman" panose="02020603050405020304" pitchFamily="18" charset="0"/>
              </a:rPr>
              <a:t>high and there could be </a:t>
            </a:r>
            <a:r>
              <a:rPr lang="en-GB" altLang="zh-CN" sz="1600" dirty="0">
                <a:solidFill>
                  <a:srgbClr val="0000FF"/>
                </a:solidFill>
                <a:latin typeface="Times New Roman" panose="02020603050405020304" pitchFamily="18" charset="0"/>
                <a:cs typeface="Times New Roman" panose="02020603050405020304" pitchFamily="18" charset="0"/>
              </a:rPr>
              <a:t>hundreds of labels </a:t>
            </a:r>
            <a:r>
              <a:rPr lang="en-GB" altLang="zh-CN" sz="1600" dirty="0">
                <a:latin typeface="Times New Roman" panose="02020603050405020304" pitchFamily="18" charset="0"/>
                <a:cs typeface="Times New Roman" panose="02020603050405020304" pitchFamily="18" charset="0"/>
              </a:rPr>
              <a:t>in a single storage location. </a:t>
            </a:r>
          </a:p>
        </p:txBody>
      </p:sp>
      <p:pic>
        <p:nvPicPr>
          <p:cNvPr id="5" name="图片 4">
            <a:extLst>
              <a:ext uri="{FF2B5EF4-FFF2-40B4-BE49-F238E27FC236}">
                <a16:creationId xmlns:a16="http://schemas.microsoft.com/office/drawing/2014/main" id="{4BD9D146-2D31-4166-AFA2-B44521E3BA2C}"/>
              </a:ext>
            </a:extLst>
          </p:cNvPr>
          <p:cNvPicPr>
            <a:picLocks noChangeAspect="1"/>
          </p:cNvPicPr>
          <p:nvPr/>
        </p:nvPicPr>
        <p:blipFill>
          <a:blip r:embed="rId3"/>
          <a:stretch>
            <a:fillRect/>
          </a:stretch>
        </p:blipFill>
        <p:spPr>
          <a:xfrm>
            <a:off x="5493327" y="3879583"/>
            <a:ext cx="3368675" cy="2176147"/>
          </a:xfrm>
          <a:prstGeom prst="rect">
            <a:avLst/>
          </a:prstGeom>
        </p:spPr>
      </p:pic>
      <p:sp>
        <p:nvSpPr>
          <p:cNvPr id="4" name="Content Placeholder 2">
            <a:extLst>
              <a:ext uri="{FF2B5EF4-FFF2-40B4-BE49-F238E27FC236}">
                <a16:creationId xmlns:a16="http://schemas.microsoft.com/office/drawing/2014/main" id="{F9ED416A-B9DC-FCBF-732D-93784438EED2}"/>
              </a:ext>
            </a:extLst>
          </p:cNvPr>
          <p:cNvSpPr txBox="1">
            <a:spLocks noChangeArrowheads="1"/>
          </p:cNvSpPr>
          <p:nvPr/>
        </p:nvSpPr>
        <p:spPr bwMode="auto">
          <a:xfrm>
            <a:off x="838200" y="3548471"/>
            <a:ext cx="4952999" cy="407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630238" lvl="1" indent="-342900">
              <a:spcBef>
                <a:spcPts val="600"/>
              </a:spcBef>
              <a:spcAft>
                <a:spcPts val="600"/>
              </a:spcAft>
              <a:buFont typeface="Times New Roman" panose="02020603050405020304" pitchFamily="18" charset="0"/>
              <a:buChar char="−"/>
            </a:pPr>
            <a:r>
              <a:rPr lang="en-GB" altLang="zh-CN" sz="1600" dirty="0">
                <a:latin typeface="Times New Roman" panose="02020603050405020304" pitchFamily="18" charset="0"/>
                <a:cs typeface="Times New Roman" panose="02020603050405020304" pitchFamily="18" charset="0"/>
              </a:rPr>
              <a:t>It is inevitable that the labelling does not follow standard procedure, thus it is possible that not all labels face the same direction.</a:t>
            </a:r>
          </a:p>
          <a:p>
            <a:pPr marL="630238" lvl="1" indent="-342900">
              <a:spcBef>
                <a:spcPts val="600"/>
              </a:spcBef>
              <a:spcAft>
                <a:spcPts val="600"/>
              </a:spcAft>
              <a:buFont typeface="Times New Roman" panose="02020603050405020304" pitchFamily="18" charset="0"/>
              <a:buChar char="−"/>
            </a:pPr>
            <a:r>
              <a:rPr lang="en-GB" altLang="zh-CN" sz="1600" dirty="0">
                <a:latin typeface="Times New Roman" panose="02020603050405020304" pitchFamily="18" charset="0"/>
                <a:cs typeface="Times New Roman" panose="02020603050405020304" pitchFamily="18" charset="0"/>
              </a:rPr>
              <a:t>State of the Art: </a:t>
            </a:r>
            <a:r>
              <a:rPr lang="en-GB" altLang="zh-CN" sz="1600" dirty="0">
                <a:solidFill>
                  <a:srgbClr val="0000FF"/>
                </a:solidFill>
                <a:latin typeface="Times New Roman" panose="02020603050405020304" pitchFamily="18" charset="0"/>
                <a:cs typeface="Times New Roman" panose="02020603050405020304" pitchFamily="18" charset="0"/>
              </a:rPr>
              <a:t>manual scanning </a:t>
            </a:r>
            <a:r>
              <a:rPr lang="en-GB" altLang="zh-CN" sz="1600" dirty="0">
                <a:latin typeface="Times New Roman" panose="02020603050405020304" pitchFamily="18" charset="0"/>
                <a:cs typeface="Times New Roman" panose="02020603050405020304" pitchFamily="18" charset="0"/>
              </a:rPr>
              <a:t>of labels of barcode or RFID tags (time consuming and inefficient) </a:t>
            </a:r>
          </a:p>
          <a:p>
            <a:pPr marL="630238" lvl="1" indent="-342900">
              <a:spcBef>
                <a:spcPts val="600"/>
              </a:spcBef>
              <a:spcAft>
                <a:spcPts val="600"/>
              </a:spcAft>
              <a:buFont typeface="Times New Roman" panose="02020603050405020304" pitchFamily="18" charset="0"/>
              <a:buChar char="−"/>
            </a:pPr>
            <a:r>
              <a:rPr lang="en-GB" altLang="zh-CN" sz="1600" dirty="0">
                <a:latin typeface="Times New Roman" panose="02020603050405020304" pitchFamily="18" charset="0"/>
                <a:cs typeface="Times New Roman" panose="02020603050405020304" pitchFamily="18" charset="0"/>
              </a:rPr>
              <a:t>Expectation: </a:t>
            </a:r>
            <a:r>
              <a:rPr lang="en-GB" altLang="zh-CN" sz="1600" dirty="0">
                <a:solidFill>
                  <a:srgbClr val="0000FF"/>
                </a:solidFill>
                <a:latin typeface="Times New Roman" panose="02020603050405020304" pitchFamily="18" charset="0"/>
                <a:cs typeface="Times New Roman" panose="02020603050405020304" pitchFamily="18" charset="0"/>
              </a:rPr>
              <a:t>fast and automatic </a:t>
            </a:r>
            <a:r>
              <a:rPr lang="en-GB" altLang="zh-CN" sz="1600" dirty="0">
                <a:latin typeface="Times New Roman" panose="02020603050405020304" pitchFamily="18" charset="0"/>
                <a:cs typeface="Times New Roman" panose="02020603050405020304" pitchFamily="18" charset="0"/>
              </a:rPr>
              <a:t>label reading</a:t>
            </a:r>
            <a:endParaRPr lang="en-US" altLang="zh-CN" sz="1600" dirty="0">
              <a:latin typeface="Times New Roman" panose="02020603050405020304" pitchFamily="18" charset="0"/>
              <a:cs typeface="Times New Roman" panose="02020603050405020304" pitchFamily="18" charset="0"/>
            </a:endParaRPr>
          </a:p>
          <a:p>
            <a:pPr marL="630238" lvl="1" indent="-342900">
              <a:spcBef>
                <a:spcPts val="0"/>
              </a:spcBef>
              <a:spcAft>
                <a:spcPts val="200"/>
              </a:spcAft>
              <a:buFont typeface="Times New Roman" panose="02020603050405020304" pitchFamily="18" charset="0"/>
              <a:buChar char="−"/>
            </a:pPr>
            <a:endParaRPr lang="en-US" altLang="zh-CN" sz="1800" dirty="0">
              <a:latin typeface="Times New Roman" panose="02020603050405020304" pitchFamily="18" charset="0"/>
              <a:cs typeface="Times New Roman" panose="02020603050405020304" pitchFamily="18" charset="0"/>
            </a:endParaRPr>
          </a:p>
        </p:txBody>
      </p:sp>
      <p:sp>
        <p:nvSpPr>
          <p:cNvPr id="11" name="Footer Placeholder 2">
            <a:extLst>
              <a:ext uri="{FF2B5EF4-FFF2-40B4-BE49-F238E27FC236}">
                <a16:creationId xmlns:a16="http://schemas.microsoft.com/office/drawing/2014/main" id="{571A6BA7-0C63-48D6-938B-66969DFA558B}"/>
              </a:ext>
            </a:extLst>
          </p:cNvPr>
          <p:cNvSpPr>
            <a:spLocks noGrp="1"/>
          </p:cNvSpPr>
          <p:nvPr>
            <p:ph type="ftr" sz="quarter" idx="3"/>
          </p:nvPr>
        </p:nvSpPr>
        <p:spPr>
          <a:xfrm flipH="1">
            <a:off x="6400800" y="6475413"/>
            <a:ext cx="2143060" cy="184666"/>
          </a:xfrm>
        </p:spPr>
        <p:txBody>
          <a:bodyPr/>
          <a:lstStyle/>
          <a:p>
            <a:pPr>
              <a:defRPr/>
            </a:pPr>
            <a:r>
              <a:rPr lang="en-GB" dirty="0"/>
              <a:t>Yi</a:t>
            </a:r>
            <a:r>
              <a:rPr lang="en-US" altLang="zh-CN" dirty="0"/>
              <a:t>nan Qi (</a:t>
            </a:r>
            <a:r>
              <a:rPr lang="en-GB" dirty="0"/>
              <a:t>OPPO)</a:t>
            </a:r>
            <a:endParaRPr lang="en-US" dirty="0"/>
          </a:p>
        </p:txBody>
      </p:sp>
      <p:sp>
        <p:nvSpPr>
          <p:cNvPr id="12" name="Rectangle 1">
            <a:extLst>
              <a:ext uri="{FF2B5EF4-FFF2-40B4-BE49-F238E27FC236}">
                <a16:creationId xmlns:a16="http://schemas.microsoft.com/office/drawing/2014/main" id="{4AF80458-2098-4D72-AFD3-60289F7DE17B}"/>
              </a:ext>
            </a:extLst>
          </p:cNvPr>
          <p:cNvSpPr/>
          <p:nvPr/>
        </p:nvSpPr>
        <p:spPr>
          <a:xfrm>
            <a:off x="5486400" y="285349"/>
            <a:ext cx="3124200" cy="369332"/>
          </a:xfrm>
          <a:prstGeom prst="rect">
            <a:avLst/>
          </a:prstGeom>
        </p:spPr>
        <p:txBody>
          <a:bodyPr wrap="square">
            <a:spAutoFit/>
          </a:bodyPr>
          <a:lstStyle/>
          <a:p>
            <a:r>
              <a:rPr lang="en-SG" sz="1800" b="1" dirty="0">
                <a:solidFill>
                  <a:srgbClr val="000000"/>
                </a:solidFill>
                <a:latin typeface="+mn-lt"/>
              </a:rPr>
              <a:t>Doc.: IEEE 802.11-22/1559r0</a:t>
            </a:r>
            <a:endParaRPr lang="en-SG" sz="1800" dirty="0">
              <a:latin typeface="+mn-lt"/>
            </a:endParaRPr>
          </a:p>
        </p:txBody>
      </p:sp>
      <p:sp>
        <p:nvSpPr>
          <p:cNvPr id="13" name="Date Placeholder 3">
            <a:extLst>
              <a:ext uri="{FF2B5EF4-FFF2-40B4-BE49-F238E27FC236}">
                <a16:creationId xmlns:a16="http://schemas.microsoft.com/office/drawing/2014/main" id="{3610ADC0-0807-49FB-840A-C2AD09CBE6EA}"/>
              </a:ext>
            </a:extLst>
          </p:cNvPr>
          <p:cNvSpPr txBox="1">
            <a:spLocks/>
          </p:cNvSpPr>
          <p:nvPr/>
        </p:nvSpPr>
        <p:spPr>
          <a:xfrm>
            <a:off x="696912" y="275824"/>
            <a:ext cx="2303451" cy="330601"/>
          </a:xfrm>
          <a:prstGeom prst="rect">
            <a:avLst/>
          </a:prstGeom>
        </p:spPr>
        <p:txBody>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zh-CN" sz="1800" b="1" dirty="0"/>
              <a:t>September</a:t>
            </a:r>
            <a:r>
              <a:rPr lang="en-US" sz="1800" b="1" dirty="0"/>
              <a:t> 2022</a:t>
            </a:r>
            <a:endParaRPr lang="en-GB" sz="1800" b="1" dirty="0"/>
          </a:p>
        </p:txBody>
      </p:sp>
    </p:spTree>
    <p:extLst>
      <p:ext uri="{BB962C8B-B14F-4D97-AF65-F5344CB8AC3E}">
        <p14:creationId xmlns:p14="http://schemas.microsoft.com/office/powerpoint/2010/main" val="2584884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E415C1B-F605-4203-A010-97864B3C221F}"/>
              </a:ext>
            </a:extLst>
          </p:cNvPr>
          <p:cNvSpPr>
            <a:spLocks noGrp="1"/>
          </p:cNvSpPr>
          <p:nvPr>
            <p:ph type="sldNum" sz="quarter" idx="11"/>
          </p:nvPr>
        </p:nvSpPr>
        <p:spPr/>
        <p:txBody>
          <a:bodyPr/>
          <a:lstStyle/>
          <a:p>
            <a:pPr>
              <a:defRPr/>
            </a:pPr>
            <a:r>
              <a:rPr lang="en-US"/>
              <a:t>Slide </a:t>
            </a:r>
            <a:fld id="{3099D1E7-2CFE-4362-BB72-AF97192842EA}" type="slidenum">
              <a:rPr lang="en-US" smtClean="0"/>
              <a:pPr>
                <a:defRPr/>
              </a:pPr>
              <a:t>6</a:t>
            </a:fld>
            <a:endParaRPr lang="en-US" dirty="0"/>
          </a:p>
        </p:txBody>
      </p:sp>
      <p:sp>
        <p:nvSpPr>
          <p:cNvPr id="16" name="Title 1">
            <a:extLst>
              <a:ext uri="{FF2B5EF4-FFF2-40B4-BE49-F238E27FC236}">
                <a16:creationId xmlns:a16="http://schemas.microsoft.com/office/drawing/2014/main" id="{3AB53110-AD58-4455-AAD2-FDA5B46EE028}"/>
              </a:ext>
            </a:extLst>
          </p:cNvPr>
          <p:cNvSpPr>
            <a:spLocks noGrp="1"/>
          </p:cNvSpPr>
          <p:nvPr>
            <p:ph type="title"/>
          </p:nvPr>
        </p:nvSpPr>
        <p:spPr>
          <a:xfrm>
            <a:off x="696912" y="543806"/>
            <a:ext cx="7772400" cy="1066800"/>
          </a:xfrm>
        </p:spPr>
        <p:txBody>
          <a:bodyPr/>
          <a:lstStyle/>
          <a:p>
            <a:pPr algn="ctr">
              <a:spcBef>
                <a:spcPct val="0"/>
              </a:spcBef>
              <a:defRPr/>
            </a:pPr>
            <a:r>
              <a:rPr lang="en-GB" altLang="zh-CN" sz="3200" dirty="0">
                <a:solidFill>
                  <a:schemeClr val="tx2"/>
                </a:solidFill>
                <a:latin typeface="+mj-lt"/>
                <a:ea typeface="+mj-ea"/>
                <a:cs typeface="+mj-cs"/>
              </a:rPr>
              <a:t>Logistics and Warehousing: Background</a:t>
            </a:r>
          </a:p>
        </p:txBody>
      </p:sp>
      <p:sp>
        <p:nvSpPr>
          <p:cNvPr id="10" name="Content Placeholder 2">
            <a:extLst>
              <a:ext uri="{FF2B5EF4-FFF2-40B4-BE49-F238E27FC236}">
                <a16:creationId xmlns:a16="http://schemas.microsoft.com/office/drawing/2014/main" id="{3C09A0FA-E000-4FA5-86FB-043EC5DF2CF2}"/>
              </a:ext>
            </a:extLst>
          </p:cNvPr>
          <p:cNvSpPr txBox="1">
            <a:spLocks noChangeArrowheads="1"/>
          </p:cNvSpPr>
          <p:nvPr/>
        </p:nvSpPr>
        <p:spPr bwMode="auto">
          <a:xfrm>
            <a:off x="834736" y="1579433"/>
            <a:ext cx="7631112" cy="407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285750" indent="-285750">
              <a:spcBef>
                <a:spcPts val="0"/>
              </a:spcBef>
              <a:spcAft>
                <a:spcPts val="600"/>
              </a:spcAft>
              <a:buFont typeface="Wingdings" panose="05000000000000000000" pitchFamily="2" charset="2"/>
              <a:buChar char="q"/>
            </a:pPr>
            <a:r>
              <a:rPr lang="en-US" altLang="zh-CN" sz="1800" b="1" dirty="0">
                <a:latin typeface="Times New Roman" panose="02020603050405020304" pitchFamily="18" charset="0"/>
                <a:cs typeface="Times New Roman" panose="02020603050405020304" pitchFamily="18" charset="0"/>
              </a:rPr>
              <a:t>Sorting</a:t>
            </a:r>
          </a:p>
          <a:p>
            <a:pPr marL="630238" lvl="1" indent="-342900">
              <a:spcBef>
                <a:spcPts val="600"/>
              </a:spcBef>
              <a:spcAft>
                <a:spcPts val="600"/>
              </a:spcAft>
              <a:buFont typeface="Times New Roman" panose="02020603050405020304" pitchFamily="18" charset="0"/>
              <a:buChar char="−"/>
            </a:pPr>
            <a:r>
              <a:rPr lang="en-GB" altLang="zh-CN" sz="1600" dirty="0">
                <a:latin typeface="Times New Roman" panose="02020603050405020304" pitchFamily="18" charset="0"/>
                <a:cs typeface="Times New Roman" panose="02020603050405020304" pitchFamily="18" charset="0"/>
              </a:rPr>
              <a:t>Goods are categorized depending on their own characteristics, e.g., where they are from, where they need to be sent, etc.</a:t>
            </a:r>
          </a:p>
          <a:p>
            <a:pPr marL="630238" lvl="1" indent="-342900">
              <a:spcBef>
                <a:spcPts val="600"/>
              </a:spcBef>
              <a:spcAft>
                <a:spcPts val="600"/>
              </a:spcAft>
              <a:buFont typeface="Times New Roman" panose="02020603050405020304" pitchFamily="18" charset="0"/>
              <a:buChar char="−"/>
            </a:pPr>
            <a:r>
              <a:rPr lang="en-GB" altLang="zh-CN" sz="1600" dirty="0">
                <a:latin typeface="Times New Roman" panose="02020603050405020304" pitchFamily="18" charset="0"/>
                <a:cs typeface="Times New Roman" panose="02020603050405020304" pitchFamily="18" charset="0"/>
              </a:rPr>
              <a:t>Goods are placed in the reusable containers and there are different container specifications</a:t>
            </a:r>
          </a:p>
          <a:p>
            <a:pPr marL="1087438" lvl="2" indent="-342900">
              <a:spcBef>
                <a:spcPts val="600"/>
              </a:spcBef>
              <a:spcAft>
                <a:spcPts val="600"/>
              </a:spcAft>
              <a:buFont typeface="Times New Roman" panose="02020603050405020304" pitchFamily="18" charset="0"/>
              <a:buChar char="−"/>
            </a:pPr>
            <a:r>
              <a:rPr lang="en-GB" altLang="zh-CN" sz="1600" dirty="0">
                <a:solidFill>
                  <a:srgbClr val="0000FF"/>
                </a:solidFill>
                <a:latin typeface="Times New Roman" panose="02020603050405020304" pitchFamily="18" charset="0"/>
                <a:cs typeface="Times New Roman" panose="02020603050405020304" pitchFamily="18" charset="0"/>
              </a:rPr>
              <a:t>Uniform specifications</a:t>
            </a:r>
            <a:r>
              <a:rPr lang="en-GB" altLang="zh-CN" sz="1600" dirty="0">
                <a:latin typeface="Times New Roman" panose="02020603050405020304" pitchFamily="18" charset="0"/>
                <a:cs typeface="Times New Roman" panose="02020603050405020304" pitchFamily="18" charset="0"/>
              </a:rPr>
              <a:t>, e.g., regular constrainers such as cartons, wooden trays, etc.</a:t>
            </a:r>
          </a:p>
          <a:p>
            <a:pPr marL="1087438" lvl="2" indent="-342900">
              <a:spcBef>
                <a:spcPts val="600"/>
              </a:spcBef>
              <a:spcAft>
                <a:spcPts val="600"/>
              </a:spcAft>
              <a:buFont typeface="Times New Roman" panose="02020603050405020304" pitchFamily="18" charset="0"/>
              <a:buChar char="−"/>
            </a:pPr>
            <a:r>
              <a:rPr lang="en-GB" altLang="zh-CN" sz="1600" dirty="0">
                <a:solidFill>
                  <a:srgbClr val="0000FF"/>
                </a:solidFill>
                <a:latin typeface="Times New Roman" panose="02020603050405020304" pitchFamily="18" charset="0"/>
                <a:cs typeface="Times New Roman" panose="02020603050405020304" pitchFamily="18" charset="0"/>
              </a:rPr>
              <a:t>Non-uniform container specifications</a:t>
            </a:r>
            <a:r>
              <a:rPr lang="en-GB" altLang="zh-CN" sz="1600" dirty="0">
                <a:latin typeface="Times New Roman" panose="02020603050405020304" pitchFamily="18" charset="0"/>
                <a:cs typeface="Times New Roman" panose="02020603050405020304" pitchFamily="18" charset="0"/>
              </a:rPr>
              <a:t>, e.g., irregular containers such as packing bags, etc.</a:t>
            </a:r>
          </a:p>
          <a:p>
            <a:pPr marL="630238" lvl="1" indent="-342900">
              <a:spcBef>
                <a:spcPts val="600"/>
              </a:spcBef>
              <a:spcAft>
                <a:spcPts val="600"/>
              </a:spcAft>
              <a:buFont typeface="Times New Roman" panose="02020603050405020304" pitchFamily="18" charset="0"/>
              <a:buChar char="−"/>
            </a:pPr>
            <a:r>
              <a:rPr lang="en-GB" altLang="zh-CN" sz="1600" dirty="0">
                <a:latin typeface="Times New Roman" panose="02020603050405020304" pitchFamily="18" charset="0"/>
                <a:cs typeface="Times New Roman" panose="02020603050405020304" pitchFamily="18" charset="0"/>
              </a:rPr>
              <a:t>The target container can be easily misidentified with adjacent containers and labels on irregular containers are difficult to identify.</a:t>
            </a:r>
          </a:p>
          <a:p>
            <a:pPr marL="630238" lvl="1" indent="-342900">
              <a:spcBef>
                <a:spcPts val="600"/>
              </a:spcBef>
              <a:spcAft>
                <a:spcPts val="600"/>
              </a:spcAft>
              <a:buFont typeface="Times New Roman" panose="02020603050405020304" pitchFamily="18" charset="0"/>
              <a:buChar char="−"/>
            </a:pPr>
            <a:r>
              <a:rPr lang="en-GB" altLang="zh-CN" sz="1600" dirty="0">
                <a:latin typeface="Times New Roman" panose="02020603050405020304" pitchFamily="18" charset="0"/>
                <a:cs typeface="Times New Roman" panose="02020603050405020304" pitchFamily="18" charset="0"/>
              </a:rPr>
              <a:t>State of the Art: Barcode, NFC or RFID tags attached to the containers. </a:t>
            </a:r>
          </a:p>
          <a:p>
            <a:pPr marL="630238" lvl="1" indent="-342900">
              <a:spcBef>
                <a:spcPts val="600"/>
              </a:spcBef>
              <a:spcAft>
                <a:spcPts val="600"/>
              </a:spcAft>
              <a:buFont typeface="Times New Roman" panose="02020603050405020304" pitchFamily="18" charset="0"/>
              <a:buChar char="−"/>
            </a:pPr>
            <a:r>
              <a:rPr lang="en-GB" altLang="zh-CN" sz="1600" dirty="0">
                <a:latin typeface="Times New Roman" panose="02020603050405020304" pitchFamily="18" charset="0"/>
                <a:cs typeface="Times New Roman" panose="02020603050405020304" pitchFamily="18" charset="0"/>
              </a:rPr>
              <a:t>Expectation: </a:t>
            </a:r>
            <a:r>
              <a:rPr lang="en-GB" altLang="zh-CN" sz="1600" dirty="0">
                <a:solidFill>
                  <a:srgbClr val="0000FF"/>
                </a:solidFill>
                <a:latin typeface="Times New Roman" panose="02020603050405020304" pitchFamily="18" charset="0"/>
                <a:cs typeface="Times New Roman" panose="02020603050405020304" pitchFamily="18" charset="0"/>
              </a:rPr>
              <a:t>fast and automatic </a:t>
            </a:r>
            <a:r>
              <a:rPr lang="en-GB" altLang="zh-CN" sz="1600" dirty="0">
                <a:latin typeface="Times New Roman" panose="02020603050405020304" pitchFamily="18" charset="0"/>
                <a:cs typeface="Times New Roman" panose="02020603050405020304" pitchFamily="18" charset="0"/>
              </a:rPr>
              <a:t>label reading, </a:t>
            </a:r>
            <a:r>
              <a:rPr lang="en-GB" altLang="zh-CN" sz="1600" dirty="0">
                <a:solidFill>
                  <a:srgbClr val="0000FF"/>
                </a:solidFill>
                <a:latin typeface="Times New Roman" panose="02020603050405020304" pitchFamily="18" charset="0"/>
                <a:cs typeface="Times New Roman" panose="02020603050405020304" pitchFamily="18" charset="0"/>
              </a:rPr>
              <a:t>environmental sensing </a:t>
            </a:r>
            <a:r>
              <a:rPr lang="en-GB" altLang="zh-CN" sz="1600" dirty="0">
                <a:latin typeface="Times New Roman" panose="02020603050405020304" pitchFamily="18" charset="0"/>
                <a:cs typeface="Times New Roman" panose="02020603050405020304" pitchFamily="18" charset="0"/>
              </a:rPr>
              <a:t>for special goods, e.g., fresh food</a:t>
            </a:r>
            <a:endParaRPr lang="en-US" altLang="zh-CN" sz="1600" dirty="0">
              <a:latin typeface="Times New Roman" panose="02020603050405020304" pitchFamily="18" charset="0"/>
              <a:cs typeface="Times New Roman" panose="02020603050405020304" pitchFamily="18" charset="0"/>
            </a:endParaRPr>
          </a:p>
          <a:p>
            <a:pPr marL="630238" lvl="1" indent="-342900">
              <a:spcBef>
                <a:spcPts val="600"/>
              </a:spcBef>
              <a:spcAft>
                <a:spcPts val="600"/>
              </a:spcAft>
              <a:buFont typeface="Times New Roman" panose="02020603050405020304" pitchFamily="18" charset="0"/>
              <a:buChar char="−"/>
            </a:pPr>
            <a:endParaRPr lang="en-GB" altLang="zh-CN" sz="1600" dirty="0">
              <a:latin typeface="Times New Roman" panose="02020603050405020304" pitchFamily="18" charset="0"/>
              <a:cs typeface="Times New Roman" panose="02020603050405020304" pitchFamily="18" charset="0"/>
            </a:endParaRPr>
          </a:p>
          <a:p>
            <a:pPr marL="630238" lvl="1" indent="-342900">
              <a:spcBef>
                <a:spcPts val="0"/>
              </a:spcBef>
              <a:spcAft>
                <a:spcPts val="200"/>
              </a:spcAft>
              <a:buFont typeface="Times New Roman" panose="02020603050405020304" pitchFamily="18" charset="0"/>
              <a:buChar char="−"/>
            </a:pPr>
            <a:endParaRPr lang="en-US" altLang="zh-CN" sz="1800" dirty="0">
              <a:latin typeface="Times New Roman" panose="02020603050405020304" pitchFamily="18" charset="0"/>
              <a:cs typeface="Times New Roman" panose="02020603050405020304" pitchFamily="18" charset="0"/>
            </a:endParaRPr>
          </a:p>
        </p:txBody>
      </p:sp>
      <p:sp>
        <p:nvSpPr>
          <p:cNvPr id="8" name="Footer Placeholder 2">
            <a:extLst>
              <a:ext uri="{FF2B5EF4-FFF2-40B4-BE49-F238E27FC236}">
                <a16:creationId xmlns:a16="http://schemas.microsoft.com/office/drawing/2014/main" id="{B8D6DABD-A575-4222-995C-4C121FC85CFB}"/>
              </a:ext>
            </a:extLst>
          </p:cNvPr>
          <p:cNvSpPr>
            <a:spLocks noGrp="1"/>
          </p:cNvSpPr>
          <p:nvPr>
            <p:ph type="ftr" sz="quarter" idx="3"/>
          </p:nvPr>
        </p:nvSpPr>
        <p:spPr>
          <a:xfrm flipH="1">
            <a:off x="6400800" y="6475413"/>
            <a:ext cx="2143060" cy="184666"/>
          </a:xfrm>
        </p:spPr>
        <p:txBody>
          <a:bodyPr/>
          <a:lstStyle/>
          <a:p>
            <a:pPr>
              <a:defRPr/>
            </a:pPr>
            <a:r>
              <a:rPr lang="en-GB" dirty="0"/>
              <a:t>Yi</a:t>
            </a:r>
            <a:r>
              <a:rPr lang="en-US" altLang="zh-CN" dirty="0"/>
              <a:t>nan Qi (</a:t>
            </a:r>
            <a:r>
              <a:rPr lang="en-GB" dirty="0"/>
              <a:t>OPPO)</a:t>
            </a:r>
            <a:endParaRPr lang="en-US" dirty="0"/>
          </a:p>
        </p:txBody>
      </p:sp>
      <p:sp>
        <p:nvSpPr>
          <p:cNvPr id="11" name="Rectangle 1">
            <a:extLst>
              <a:ext uri="{FF2B5EF4-FFF2-40B4-BE49-F238E27FC236}">
                <a16:creationId xmlns:a16="http://schemas.microsoft.com/office/drawing/2014/main" id="{075CC895-12B6-4AB9-B537-E4767301DB65}"/>
              </a:ext>
            </a:extLst>
          </p:cNvPr>
          <p:cNvSpPr/>
          <p:nvPr/>
        </p:nvSpPr>
        <p:spPr>
          <a:xfrm>
            <a:off x="5486400" y="285349"/>
            <a:ext cx="3124200" cy="369332"/>
          </a:xfrm>
          <a:prstGeom prst="rect">
            <a:avLst/>
          </a:prstGeom>
        </p:spPr>
        <p:txBody>
          <a:bodyPr wrap="square">
            <a:spAutoFit/>
          </a:bodyPr>
          <a:lstStyle/>
          <a:p>
            <a:r>
              <a:rPr lang="en-SG" sz="1800" b="1" dirty="0">
                <a:solidFill>
                  <a:srgbClr val="000000"/>
                </a:solidFill>
                <a:latin typeface="+mn-lt"/>
              </a:rPr>
              <a:t>Doc.: IEEE 802.11-22/1559r0</a:t>
            </a:r>
            <a:endParaRPr lang="en-SG" sz="1800" dirty="0">
              <a:latin typeface="+mn-lt"/>
            </a:endParaRPr>
          </a:p>
        </p:txBody>
      </p:sp>
      <p:sp>
        <p:nvSpPr>
          <p:cNvPr id="12" name="Date Placeholder 3">
            <a:extLst>
              <a:ext uri="{FF2B5EF4-FFF2-40B4-BE49-F238E27FC236}">
                <a16:creationId xmlns:a16="http://schemas.microsoft.com/office/drawing/2014/main" id="{EBAB9D22-C98C-480C-86D1-A2B4BF2EFE84}"/>
              </a:ext>
            </a:extLst>
          </p:cNvPr>
          <p:cNvSpPr txBox="1">
            <a:spLocks/>
          </p:cNvSpPr>
          <p:nvPr/>
        </p:nvSpPr>
        <p:spPr>
          <a:xfrm>
            <a:off x="696912" y="275824"/>
            <a:ext cx="2303451" cy="330601"/>
          </a:xfrm>
          <a:prstGeom prst="rect">
            <a:avLst/>
          </a:prstGeom>
        </p:spPr>
        <p:txBody>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zh-CN" sz="1800" b="1" dirty="0"/>
              <a:t>September</a:t>
            </a:r>
            <a:r>
              <a:rPr lang="en-US" sz="1800" b="1" dirty="0"/>
              <a:t> 2022</a:t>
            </a:r>
            <a:endParaRPr lang="en-GB" sz="1800" b="1" dirty="0"/>
          </a:p>
        </p:txBody>
      </p:sp>
    </p:spTree>
    <p:extLst>
      <p:ext uri="{BB962C8B-B14F-4D97-AF65-F5344CB8AC3E}">
        <p14:creationId xmlns:p14="http://schemas.microsoft.com/office/powerpoint/2010/main" val="2635858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E415C1B-F605-4203-A010-97864B3C221F}"/>
              </a:ext>
            </a:extLst>
          </p:cNvPr>
          <p:cNvSpPr>
            <a:spLocks noGrp="1"/>
          </p:cNvSpPr>
          <p:nvPr>
            <p:ph type="sldNum" sz="quarter" idx="11"/>
          </p:nvPr>
        </p:nvSpPr>
        <p:spPr/>
        <p:txBody>
          <a:bodyPr/>
          <a:lstStyle/>
          <a:p>
            <a:pPr>
              <a:defRPr/>
            </a:pPr>
            <a:r>
              <a:rPr lang="en-US"/>
              <a:t>Slide </a:t>
            </a:r>
            <a:fld id="{3099D1E7-2CFE-4362-BB72-AF97192842EA}" type="slidenum">
              <a:rPr lang="en-US" smtClean="0"/>
              <a:pPr>
                <a:defRPr/>
              </a:pPr>
              <a:t>7</a:t>
            </a:fld>
            <a:endParaRPr lang="en-US" dirty="0"/>
          </a:p>
        </p:txBody>
      </p:sp>
      <p:sp>
        <p:nvSpPr>
          <p:cNvPr id="16" name="Title 1">
            <a:extLst>
              <a:ext uri="{FF2B5EF4-FFF2-40B4-BE49-F238E27FC236}">
                <a16:creationId xmlns:a16="http://schemas.microsoft.com/office/drawing/2014/main" id="{3AB53110-AD58-4455-AAD2-FDA5B46EE028}"/>
              </a:ext>
            </a:extLst>
          </p:cNvPr>
          <p:cNvSpPr>
            <a:spLocks noGrp="1"/>
          </p:cNvSpPr>
          <p:nvPr>
            <p:ph type="title"/>
          </p:nvPr>
        </p:nvSpPr>
        <p:spPr>
          <a:xfrm>
            <a:off x="696912" y="543806"/>
            <a:ext cx="7772400" cy="1066800"/>
          </a:xfrm>
        </p:spPr>
        <p:txBody>
          <a:bodyPr/>
          <a:lstStyle/>
          <a:p>
            <a:pPr algn="ctr">
              <a:spcBef>
                <a:spcPct val="0"/>
              </a:spcBef>
              <a:defRPr/>
            </a:pPr>
            <a:r>
              <a:rPr lang="en-GB" altLang="zh-CN" sz="3200" dirty="0">
                <a:solidFill>
                  <a:schemeClr val="tx2"/>
                </a:solidFill>
                <a:latin typeface="+mj-lt"/>
                <a:ea typeface="+mj-ea"/>
                <a:cs typeface="+mj-cs"/>
              </a:rPr>
              <a:t>Example: Cold-Chain Transportation</a:t>
            </a:r>
          </a:p>
        </p:txBody>
      </p:sp>
      <p:sp>
        <p:nvSpPr>
          <p:cNvPr id="10" name="Content Placeholder 2">
            <a:extLst>
              <a:ext uri="{FF2B5EF4-FFF2-40B4-BE49-F238E27FC236}">
                <a16:creationId xmlns:a16="http://schemas.microsoft.com/office/drawing/2014/main" id="{3C09A0FA-E000-4FA5-86FB-043EC5DF2CF2}"/>
              </a:ext>
            </a:extLst>
          </p:cNvPr>
          <p:cNvSpPr txBox="1">
            <a:spLocks noChangeArrowheads="1"/>
          </p:cNvSpPr>
          <p:nvPr/>
        </p:nvSpPr>
        <p:spPr bwMode="auto">
          <a:xfrm>
            <a:off x="817274" y="1314822"/>
            <a:ext cx="7471064" cy="407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285750" indent="-285750">
              <a:spcBef>
                <a:spcPts val="0"/>
              </a:spcBef>
              <a:spcAft>
                <a:spcPts val="600"/>
              </a:spcAft>
              <a:buFont typeface="Wingdings" panose="05000000000000000000" pitchFamily="2" charset="2"/>
              <a:buChar char="q"/>
            </a:pPr>
            <a:r>
              <a:rPr lang="en-GB" altLang="zh-CN" sz="1800" b="1" dirty="0">
                <a:solidFill>
                  <a:srgbClr val="2D2015"/>
                </a:solidFill>
                <a:latin typeface="Times New Roman" panose="02020603050405020304" pitchFamily="18" charset="0"/>
                <a:ea typeface="+mn-ea"/>
                <a:cs typeface="Times New Roman" panose="02020603050405020304" pitchFamily="18" charset="0"/>
              </a:rPr>
              <a:t>Environmental monitoring in vehicles </a:t>
            </a:r>
            <a:endParaRPr lang="en-US" altLang="zh-CN" sz="1800" b="1" dirty="0">
              <a:latin typeface="Times New Roman" panose="02020603050405020304" pitchFamily="18" charset="0"/>
              <a:cs typeface="Times New Roman" panose="02020603050405020304" pitchFamily="18" charset="0"/>
            </a:endParaRPr>
          </a:p>
          <a:p>
            <a:pPr marL="630238" lvl="1" indent="-342900" algn="just">
              <a:spcBef>
                <a:spcPts val="600"/>
              </a:spcBef>
              <a:spcAft>
                <a:spcPts val="600"/>
              </a:spcAft>
              <a:buFont typeface="Times New Roman" panose="02020603050405020304" pitchFamily="18" charset="0"/>
              <a:buChar char="−"/>
            </a:pPr>
            <a:r>
              <a:rPr lang="en-GB" altLang="zh-CN" sz="1600" dirty="0">
                <a:latin typeface="Times New Roman" panose="02020603050405020304" pitchFamily="18" charset="0"/>
                <a:cs typeface="Times New Roman" panose="02020603050405020304" pitchFamily="18" charset="0"/>
              </a:rPr>
              <a:t>Fresh agricultural products such as meat, poultry, aquatic products, vegetables, and fruits are harvested from the place of origin and kept under low temperature control in product processing, storage, transportation, retail, etc.</a:t>
            </a:r>
          </a:p>
          <a:p>
            <a:pPr marL="630238" lvl="1" indent="-342900" algn="just">
              <a:spcBef>
                <a:spcPts val="600"/>
              </a:spcBef>
              <a:spcAft>
                <a:spcPts val="600"/>
              </a:spcAft>
              <a:buFont typeface="Times New Roman" panose="02020603050405020304" pitchFamily="18" charset="0"/>
              <a:buChar char="−"/>
            </a:pPr>
            <a:r>
              <a:rPr lang="en-GB" altLang="zh-CN" sz="1600" dirty="0">
                <a:latin typeface="Times New Roman" panose="02020603050405020304" pitchFamily="18" charset="0"/>
                <a:cs typeface="Times New Roman" panose="02020603050405020304" pitchFamily="18" charset="0"/>
              </a:rPr>
              <a:t>Certain temperature and humidity are needed to ensure product quality and safety to the greatest extent.</a:t>
            </a:r>
          </a:p>
        </p:txBody>
      </p:sp>
      <p:sp>
        <p:nvSpPr>
          <p:cNvPr id="11" name="Content Placeholder 2">
            <a:extLst>
              <a:ext uri="{FF2B5EF4-FFF2-40B4-BE49-F238E27FC236}">
                <a16:creationId xmlns:a16="http://schemas.microsoft.com/office/drawing/2014/main" id="{E696B11E-F151-3C52-CDD3-D236DEBCF87A}"/>
              </a:ext>
            </a:extLst>
          </p:cNvPr>
          <p:cNvSpPr txBox="1">
            <a:spLocks noChangeArrowheads="1"/>
          </p:cNvSpPr>
          <p:nvPr/>
        </p:nvSpPr>
        <p:spPr bwMode="auto">
          <a:xfrm>
            <a:off x="826799" y="3350586"/>
            <a:ext cx="3510252" cy="459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285750" indent="-285750">
              <a:spcBef>
                <a:spcPts val="0"/>
              </a:spcBef>
              <a:spcAft>
                <a:spcPts val="600"/>
              </a:spcAft>
              <a:buFont typeface="Wingdings" panose="05000000000000000000" pitchFamily="2" charset="2"/>
              <a:buChar char="q"/>
            </a:pPr>
            <a:r>
              <a:rPr lang="en-GB" altLang="zh-CN" sz="1800" b="1" dirty="0">
                <a:solidFill>
                  <a:srgbClr val="2D2015"/>
                </a:solidFill>
                <a:latin typeface="Times New Roman" panose="02020603050405020304" pitchFamily="18" charset="0"/>
                <a:ea typeface="+mn-ea"/>
                <a:cs typeface="Times New Roman" panose="02020603050405020304" pitchFamily="18" charset="0"/>
              </a:rPr>
              <a:t>Required Services</a:t>
            </a:r>
            <a:endParaRPr lang="en-US" altLang="zh-CN" sz="1800" b="1" dirty="0">
              <a:latin typeface="Times New Roman" panose="02020603050405020304" pitchFamily="18" charset="0"/>
              <a:cs typeface="Times New Roman" panose="02020603050405020304" pitchFamily="18" charset="0"/>
            </a:endParaRPr>
          </a:p>
          <a:p>
            <a:pPr marL="630238" lvl="1" indent="-342900" algn="just">
              <a:spcBef>
                <a:spcPts val="600"/>
              </a:spcBef>
              <a:spcAft>
                <a:spcPts val="600"/>
              </a:spcAft>
              <a:buFont typeface="Times New Roman" panose="02020603050405020304" pitchFamily="18" charset="0"/>
              <a:buChar char="−"/>
            </a:pPr>
            <a:r>
              <a:rPr lang="en-GB" altLang="zh-CN" sz="1600" dirty="0">
                <a:solidFill>
                  <a:srgbClr val="0000FF"/>
                </a:solidFill>
                <a:latin typeface="Times New Roman" panose="02020603050405020304" pitchFamily="18" charset="0"/>
                <a:cs typeface="Times New Roman" panose="02020603050405020304" pitchFamily="18" charset="0"/>
              </a:rPr>
              <a:t>Fast identification</a:t>
            </a:r>
            <a:r>
              <a:rPr lang="en-GB" altLang="zh-CN" sz="1600" dirty="0">
                <a:latin typeface="Times New Roman" panose="02020603050405020304" pitchFamily="18" charset="0"/>
                <a:cs typeface="Times New Roman" panose="02020603050405020304" pitchFamily="18" charset="0"/>
              </a:rPr>
              <a:t>: labels need to be identified, e.g., during loading and unloading procedure</a:t>
            </a:r>
          </a:p>
          <a:p>
            <a:pPr marL="630238" lvl="1" indent="-342900" algn="just">
              <a:spcBef>
                <a:spcPts val="600"/>
              </a:spcBef>
              <a:spcAft>
                <a:spcPts val="600"/>
              </a:spcAft>
              <a:buFont typeface="Times New Roman" panose="02020603050405020304" pitchFamily="18" charset="0"/>
              <a:buChar char="−"/>
            </a:pPr>
            <a:r>
              <a:rPr lang="en-GB" altLang="zh-CN" sz="1600" dirty="0">
                <a:solidFill>
                  <a:srgbClr val="0000FF"/>
                </a:solidFill>
                <a:latin typeface="Times New Roman" panose="02020603050405020304" pitchFamily="18" charset="0"/>
                <a:cs typeface="Times New Roman" panose="02020603050405020304" pitchFamily="18" charset="0"/>
              </a:rPr>
              <a:t>Environmental sensing</a:t>
            </a:r>
            <a:r>
              <a:rPr lang="en-GB" altLang="zh-CN" sz="1600" dirty="0">
                <a:latin typeface="Times New Roman" panose="02020603050405020304" pitchFamily="18" charset="0"/>
                <a:cs typeface="Times New Roman" panose="02020603050405020304" pitchFamily="18" charset="0"/>
              </a:rPr>
              <a:t>: sensors within vehicles to sense temperature, humidity and other environmental parameters.</a:t>
            </a:r>
          </a:p>
        </p:txBody>
      </p:sp>
      <p:pic>
        <p:nvPicPr>
          <p:cNvPr id="5" name="图片 4">
            <a:extLst>
              <a:ext uri="{FF2B5EF4-FFF2-40B4-BE49-F238E27FC236}">
                <a16:creationId xmlns:a16="http://schemas.microsoft.com/office/drawing/2014/main" id="{317CCA2B-C54A-F86C-14E3-FE99A261EA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3560061"/>
            <a:ext cx="4419600" cy="2705878"/>
          </a:xfrm>
          <a:prstGeom prst="rect">
            <a:avLst/>
          </a:prstGeom>
        </p:spPr>
      </p:pic>
      <p:sp>
        <p:nvSpPr>
          <p:cNvPr id="12" name="Footer Placeholder 2">
            <a:extLst>
              <a:ext uri="{FF2B5EF4-FFF2-40B4-BE49-F238E27FC236}">
                <a16:creationId xmlns:a16="http://schemas.microsoft.com/office/drawing/2014/main" id="{9378BC4B-0425-45FB-A6FE-225E7D7F7D5C}"/>
              </a:ext>
            </a:extLst>
          </p:cNvPr>
          <p:cNvSpPr>
            <a:spLocks noGrp="1"/>
          </p:cNvSpPr>
          <p:nvPr>
            <p:ph type="ftr" sz="quarter" idx="3"/>
          </p:nvPr>
        </p:nvSpPr>
        <p:spPr>
          <a:xfrm flipH="1">
            <a:off x="6400800" y="6475413"/>
            <a:ext cx="2143060" cy="184666"/>
          </a:xfrm>
        </p:spPr>
        <p:txBody>
          <a:bodyPr/>
          <a:lstStyle/>
          <a:p>
            <a:pPr>
              <a:defRPr/>
            </a:pPr>
            <a:r>
              <a:rPr lang="en-GB" dirty="0"/>
              <a:t>Yi</a:t>
            </a:r>
            <a:r>
              <a:rPr lang="en-US" altLang="zh-CN" dirty="0"/>
              <a:t>nan Qi (</a:t>
            </a:r>
            <a:r>
              <a:rPr lang="en-GB" dirty="0"/>
              <a:t>OPPO)</a:t>
            </a:r>
            <a:endParaRPr lang="en-US" dirty="0"/>
          </a:p>
        </p:txBody>
      </p:sp>
      <p:sp>
        <p:nvSpPr>
          <p:cNvPr id="13" name="Rectangle 1">
            <a:extLst>
              <a:ext uri="{FF2B5EF4-FFF2-40B4-BE49-F238E27FC236}">
                <a16:creationId xmlns:a16="http://schemas.microsoft.com/office/drawing/2014/main" id="{211DE7FD-4972-413D-A8DE-DB4FF1D301AB}"/>
              </a:ext>
            </a:extLst>
          </p:cNvPr>
          <p:cNvSpPr/>
          <p:nvPr/>
        </p:nvSpPr>
        <p:spPr>
          <a:xfrm>
            <a:off x="5486400" y="285349"/>
            <a:ext cx="3124200" cy="369332"/>
          </a:xfrm>
          <a:prstGeom prst="rect">
            <a:avLst/>
          </a:prstGeom>
        </p:spPr>
        <p:txBody>
          <a:bodyPr wrap="square">
            <a:spAutoFit/>
          </a:bodyPr>
          <a:lstStyle/>
          <a:p>
            <a:r>
              <a:rPr lang="en-SG" sz="1800" b="1" dirty="0">
                <a:solidFill>
                  <a:srgbClr val="000000"/>
                </a:solidFill>
                <a:latin typeface="+mn-lt"/>
              </a:rPr>
              <a:t>Doc.: IEEE 802.11-22/1559r0</a:t>
            </a:r>
            <a:endParaRPr lang="en-SG" sz="1800" dirty="0">
              <a:latin typeface="+mn-lt"/>
            </a:endParaRPr>
          </a:p>
        </p:txBody>
      </p:sp>
      <p:sp>
        <p:nvSpPr>
          <p:cNvPr id="14" name="Date Placeholder 3">
            <a:extLst>
              <a:ext uri="{FF2B5EF4-FFF2-40B4-BE49-F238E27FC236}">
                <a16:creationId xmlns:a16="http://schemas.microsoft.com/office/drawing/2014/main" id="{2B7DE4EB-8865-4EE5-BE46-3BC5665A984A}"/>
              </a:ext>
            </a:extLst>
          </p:cNvPr>
          <p:cNvSpPr txBox="1">
            <a:spLocks/>
          </p:cNvSpPr>
          <p:nvPr/>
        </p:nvSpPr>
        <p:spPr>
          <a:xfrm>
            <a:off x="696912" y="275824"/>
            <a:ext cx="2303451" cy="330601"/>
          </a:xfrm>
          <a:prstGeom prst="rect">
            <a:avLst/>
          </a:prstGeom>
        </p:spPr>
        <p:txBody>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zh-CN" sz="1800" b="1" dirty="0"/>
              <a:t>September</a:t>
            </a:r>
            <a:r>
              <a:rPr lang="en-US" sz="1800" b="1" dirty="0"/>
              <a:t> 2022</a:t>
            </a:r>
            <a:endParaRPr lang="en-GB" sz="1800" b="1" dirty="0"/>
          </a:p>
        </p:txBody>
      </p:sp>
    </p:spTree>
    <p:extLst>
      <p:ext uri="{BB962C8B-B14F-4D97-AF65-F5344CB8AC3E}">
        <p14:creationId xmlns:p14="http://schemas.microsoft.com/office/powerpoint/2010/main" val="524087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E415C1B-F605-4203-A010-97864B3C221F}"/>
              </a:ext>
            </a:extLst>
          </p:cNvPr>
          <p:cNvSpPr>
            <a:spLocks noGrp="1"/>
          </p:cNvSpPr>
          <p:nvPr>
            <p:ph type="sldNum" sz="quarter" idx="11"/>
          </p:nvPr>
        </p:nvSpPr>
        <p:spPr/>
        <p:txBody>
          <a:bodyPr/>
          <a:lstStyle/>
          <a:p>
            <a:pPr>
              <a:defRPr/>
            </a:pPr>
            <a:r>
              <a:rPr lang="en-US"/>
              <a:t>Slide </a:t>
            </a:r>
            <a:fld id="{3099D1E7-2CFE-4362-BB72-AF97192842EA}" type="slidenum">
              <a:rPr lang="en-US" smtClean="0"/>
              <a:pPr>
                <a:defRPr/>
              </a:pPr>
              <a:t>8</a:t>
            </a:fld>
            <a:endParaRPr lang="en-US" dirty="0"/>
          </a:p>
        </p:txBody>
      </p:sp>
      <p:sp>
        <p:nvSpPr>
          <p:cNvPr id="16" name="Title 1">
            <a:extLst>
              <a:ext uri="{FF2B5EF4-FFF2-40B4-BE49-F238E27FC236}">
                <a16:creationId xmlns:a16="http://schemas.microsoft.com/office/drawing/2014/main" id="{3AB53110-AD58-4455-AAD2-FDA5B46EE028}"/>
              </a:ext>
            </a:extLst>
          </p:cNvPr>
          <p:cNvSpPr>
            <a:spLocks noGrp="1"/>
          </p:cNvSpPr>
          <p:nvPr>
            <p:ph type="title"/>
          </p:nvPr>
        </p:nvSpPr>
        <p:spPr>
          <a:xfrm>
            <a:off x="696912" y="543806"/>
            <a:ext cx="7772400" cy="1066800"/>
          </a:xfrm>
        </p:spPr>
        <p:txBody>
          <a:bodyPr/>
          <a:lstStyle/>
          <a:p>
            <a:pPr algn="ctr">
              <a:spcBef>
                <a:spcPct val="0"/>
              </a:spcBef>
              <a:defRPr/>
            </a:pPr>
            <a:r>
              <a:rPr lang="en-GB" altLang="zh-CN" sz="3200" dirty="0">
                <a:solidFill>
                  <a:schemeClr val="tx2"/>
                </a:solidFill>
                <a:latin typeface="+mj-lt"/>
                <a:ea typeface="+mj-ea"/>
                <a:cs typeface="+mj-cs"/>
              </a:rPr>
              <a:t>Use Case 4-1: Label Identification</a:t>
            </a:r>
          </a:p>
        </p:txBody>
      </p:sp>
      <p:sp>
        <p:nvSpPr>
          <p:cNvPr id="10" name="Content Placeholder 2">
            <a:extLst>
              <a:ext uri="{FF2B5EF4-FFF2-40B4-BE49-F238E27FC236}">
                <a16:creationId xmlns:a16="http://schemas.microsoft.com/office/drawing/2014/main" id="{3C09A0FA-E000-4FA5-86FB-043EC5DF2CF2}"/>
              </a:ext>
            </a:extLst>
          </p:cNvPr>
          <p:cNvSpPr txBox="1">
            <a:spLocks noChangeArrowheads="1"/>
          </p:cNvSpPr>
          <p:nvPr/>
        </p:nvSpPr>
        <p:spPr bwMode="auto">
          <a:xfrm>
            <a:off x="834736" y="1579433"/>
            <a:ext cx="4270664" cy="407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285750" indent="-285750">
              <a:spcBef>
                <a:spcPts val="0"/>
              </a:spcBef>
              <a:spcAft>
                <a:spcPts val="600"/>
              </a:spcAft>
              <a:buFont typeface="Wingdings" panose="05000000000000000000" pitchFamily="2" charset="2"/>
              <a:buChar char="q"/>
            </a:pPr>
            <a:r>
              <a:rPr lang="en-GB" altLang="zh-CN" sz="1800" b="1" dirty="0">
                <a:solidFill>
                  <a:srgbClr val="2D2015"/>
                </a:solidFill>
                <a:latin typeface="Times New Roman" panose="02020603050405020304" pitchFamily="18" charset="0"/>
                <a:ea typeface="+mn-ea"/>
                <a:cs typeface="Times New Roman" panose="02020603050405020304" pitchFamily="18" charset="0"/>
              </a:rPr>
              <a:t>Services and applicable scenarios  </a:t>
            </a:r>
            <a:endParaRPr lang="en-US" altLang="zh-CN" sz="1800" b="1" dirty="0">
              <a:latin typeface="Times New Roman" panose="02020603050405020304" pitchFamily="18" charset="0"/>
              <a:cs typeface="Times New Roman" panose="02020603050405020304" pitchFamily="18" charset="0"/>
            </a:endParaRPr>
          </a:p>
          <a:p>
            <a:pPr marL="630238" lvl="1" indent="-342900">
              <a:spcBef>
                <a:spcPts val="600"/>
              </a:spcBef>
              <a:spcAft>
                <a:spcPts val="600"/>
              </a:spcAft>
              <a:buFont typeface="Times New Roman" panose="02020603050405020304" pitchFamily="18" charset="0"/>
              <a:buChar char="−"/>
            </a:pPr>
            <a:r>
              <a:rPr lang="en-GB" altLang="zh-CN" sz="1600" dirty="0">
                <a:latin typeface="Times New Roman" panose="02020603050405020304" pitchFamily="18" charset="0"/>
                <a:cs typeface="Times New Roman" panose="02020603050405020304" pitchFamily="18" charset="0"/>
              </a:rPr>
              <a:t>Cartons are desired to be identified correctly with </a:t>
            </a:r>
            <a:r>
              <a:rPr lang="en-GB" altLang="zh-CN" sz="1600" dirty="0">
                <a:solidFill>
                  <a:srgbClr val="0000FF"/>
                </a:solidFill>
                <a:latin typeface="Times New Roman" panose="02020603050405020304" pitchFamily="18" charset="0"/>
                <a:cs typeface="Times New Roman" panose="02020603050405020304" pitchFamily="18" charset="0"/>
              </a:rPr>
              <a:t>close to 100% accuracy</a:t>
            </a:r>
            <a:r>
              <a:rPr lang="en-GB" altLang="zh-CN" sz="1600" dirty="0">
                <a:latin typeface="Times New Roman" panose="02020603050405020304" pitchFamily="18" charset="0"/>
                <a:cs typeface="Times New Roman" panose="02020603050405020304" pitchFamily="18" charset="0"/>
              </a:rPr>
              <a:t>.</a:t>
            </a:r>
          </a:p>
          <a:p>
            <a:pPr marL="630238" lvl="1" indent="-342900">
              <a:spcBef>
                <a:spcPts val="600"/>
              </a:spcBef>
              <a:spcAft>
                <a:spcPts val="600"/>
              </a:spcAft>
              <a:buFont typeface="Times New Roman" panose="02020603050405020304" pitchFamily="18" charset="0"/>
              <a:buChar char="−"/>
            </a:pPr>
            <a:r>
              <a:rPr lang="en-GB" altLang="zh-CN" sz="1600" dirty="0">
                <a:latin typeface="Times New Roman" panose="02020603050405020304" pitchFamily="18" charset="0"/>
                <a:cs typeface="Times New Roman" panose="02020603050405020304" pitchFamily="18" charset="0"/>
              </a:rPr>
              <a:t>Inventory check needs to be </a:t>
            </a:r>
            <a:r>
              <a:rPr lang="en-GB" altLang="zh-CN" sz="1600" dirty="0">
                <a:solidFill>
                  <a:srgbClr val="0000FF"/>
                </a:solidFill>
                <a:latin typeface="Times New Roman" panose="02020603050405020304" pitchFamily="18" charset="0"/>
                <a:cs typeface="Times New Roman" panose="02020603050405020304" pitchFamily="18" charset="0"/>
              </a:rPr>
              <a:t>completed in short time</a:t>
            </a:r>
            <a:r>
              <a:rPr lang="en-GB" altLang="zh-CN" sz="1600" dirty="0">
                <a:latin typeface="Times New Roman" panose="02020603050405020304" pitchFamily="18" charset="0"/>
                <a:cs typeface="Times New Roman" panose="02020603050405020304" pitchFamily="18" charset="0"/>
              </a:rPr>
              <a:t>, thus manual operation is not preferred.</a:t>
            </a:r>
          </a:p>
          <a:p>
            <a:pPr marL="630238" lvl="1" indent="-342900">
              <a:spcBef>
                <a:spcPts val="600"/>
              </a:spcBef>
              <a:spcAft>
                <a:spcPts val="600"/>
              </a:spcAft>
              <a:buFont typeface="Times New Roman" panose="02020603050405020304" pitchFamily="18" charset="0"/>
              <a:buChar char="−"/>
            </a:pPr>
            <a:r>
              <a:rPr lang="en-GB" altLang="zh-CN" sz="1600" dirty="0">
                <a:solidFill>
                  <a:srgbClr val="0000FF"/>
                </a:solidFill>
                <a:latin typeface="Times New Roman" panose="02020603050405020304" pitchFamily="18" charset="0"/>
                <a:cs typeface="Times New Roman" panose="02020603050405020304" pitchFamily="18" charset="0"/>
              </a:rPr>
              <a:t>High sensitivity and omni-directionality </a:t>
            </a:r>
            <a:r>
              <a:rPr lang="en-GB" altLang="zh-CN" sz="1600" dirty="0">
                <a:latin typeface="Times New Roman" panose="02020603050405020304" pitchFamily="18" charset="0"/>
                <a:cs typeface="Times New Roman" panose="02020603050405020304" pitchFamily="18" charset="0"/>
              </a:rPr>
              <a:t>should be supported</a:t>
            </a:r>
          </a:p>
          <a:p>
            <a:pPr marL="285750" indent="-285750">
              <a:spcBef>
                <a:spcPts val="0"/>
              </a:spcBef>
              <a:spcAft>
                <a:spcPts val="600"/>
              </a:spcAft>
              <a:buFont typeface="Wingdings" panose="05000000000000000000" pitchFamily="2" charset="2"/>
              <a:buChar char="q"/>
            </a:pPr>
            <a:r>
              <a:rPr lang="en-GB" altLang="zh-CN" sz="1800" b="1" dirty="0">
                <a:solidFill>
                  <a:srgbClr val="2D2015"/>
                </a:solidFill>
                <a:latin typeface="Times New Roman" panose="02020603050405020304" pitchFamily="18" charset="0"/>
                <a:ea typeface="+mn-ea"/>
                <a:cs typeface="Times New Roman" panose="02020603050405020304" pitchFamily="18" charset="0"/>
              </a:rPr>
              <a:t>Requirements</a:t>
            </a:r>
            <a:endParaRPr lang="en-US" altLang="zh-CN" sz="1800" b="1" dirty="0">
              <a:latin typeface="Times New Roman" panose="02020603050405020304" pitchFamily="18" charset="0"/>
              <a:cs typeface="Times New Roman" panose="02020603050405020304" pitchFamily="18" charset="0"/>
            </a:endParaRPr>
          </a:p>
          <a:p>
            <a:pPr marL="630238" lvl="1" indent="-342900">
              <a:spcBef>
                <a:spcPts val="600"/>
              </a:spcBef>
              <a:spcAft>
                <a:spcPts val="600"/>
              </a:spcAft>
              <a:buFont typeface="Times New Roman" panose="02020603050405020304" pitchFamily="18" charset="0"/>
              <a:buChar char="−"/>
            </a:pPr>
            <a:r>
              <a:rPr lang="en-GB" altLang="zh-CN" sz="1600" dirty="0">
                <a:latin typeface="Times New Roman" panose="02020603050405020304" pitchFamily="18" charset="0"/>
                <a:cs typeface="Times New Roman" panose="02020603050405020304" pitchFamily="18" charset="0"/>
              </a:rPr>
              <a:t>Ultra-low cost and ultra-small size</a:t>
            </a:r>
            <a:endParaRPr lang="en-GB" altLang="zh-CN" sz="1600" strike="sngStrike" dirty="0">
              <a:latin typeface="Times New Roman" panose="02020603050405020304" pitchFamily="18" charset="0"/>
              <a:cs typeface="Times New Roman" panose="02020603050405020304" pitchFamily="18" charset="0"/>
            </a:endParaRPr>
          </a:p>
          <a:p>
            <a:pPr marL="630238" lvl="1" indent="-342900">
              <a:spcBef>
                <a:spcPts val="600"/>
              </a:spcBef>
              <a:spcAft>
                <a:spcPts val="600"/>
              </a:spcAft>
              <a:buFont typeface="Times New Roman" panose="02020603050405020304" pitchFamily="18" charset="0"/>
              <a:buChar char="−"/>
            </a:pPr>
            <a:r>
              <a:rPr lang="en-GB" altLang="zh-CN" sz="1600" dirty="0">
                <a:latin typeface="Times New Roman" panose="02020603050405020304" pitchFamily="18" charset="0"/>
                <a:cs typeface="Times New Roman" panose="02020603050405020304" pitchFamily="18" charset="0"/>
              </a:rPr>
              <a:t>Maintenance-free and battery-less for long service time.</a:t>
            </a:r>
          </a:p>
          <a:p>
            <a:pPr marL="630238" lvl="1" indent="-342900">
              <a:spcBef>
                <a:spcPts val="600"/>
              </a:spcBef>
              <a:spcAft>
                <a:spcPts val="600"/>
              </a:spcAft>
              <a:buFont typeface="Times New Roman" panose="02020603050405020304" pitchFamily="18" charset="0"/>
              <a:buChar char="−"/>
            </a:pPr>
            <a:r>
              <a:rPr lang="en-GB" altLang="zh-CN" sz="1600" dirty="0">
                <a:latin typeface="Times New Roman" panose="02020603050405020304" pitchFamily="18" charset="0"/>
                <a:cs typeface="Times New Roman" panose="02020603050405020304" pitchFamily="18" charset="0"/>
              </a:rPr>
              <a:t>99.5% identification accuracy </a:t>
            </a:r>
            <a:r>
              <a:rPr lang="en-US" altLang="zh-CN" sz="1600" dirty="0">
                <a:latin typeface="Times New Roman" panose="02020603050405020304" pitchFamily="18" charset="0"/>
                <a:cs typeface="Times New Roman" panose="02020603050405020304" pitchFamily="18" charset="0"/>
              </a:rPr>
              <a:t>even in case of high density deployment</a:t>
            </a:r>
            <a:r>
              <a:rPr lang="en-GB" altLang="zh-CN" sz="1600" dirty="0">
                <a:latin typeface="Times New Roman" panose="02020603050405020304" pitchFamily="18" charset="0"/>
                <a:cs typeface="Times New Roman" panose="02020603050405020304" pitchFamily="18" charset="0"/>
              </a:rPr>
              <a:t>                                                                      </a:t>
            </a:r>
          </a:p>
          <a:p>
            <a:pPr marL="630238" lvl="1" indent="-342900">
              <a:spcBef>
                <a:spcPts val="600"/>
              </a:spcBef>
              <a:spcAft>
                <a:spcPts val="600"/>
              </a:spcAft>
              <a:buFont typeface="Times New Roman" panose="02020603050405020304" pitchFamily="18" charset="0"/>
              <a:buChar char="−"/>
            </a:pPr>
            <a:r>
              <a:rPr lang="en-GB" altLang="zh-CN" sz="1600" dirty="0">
                <a:latin typeface="Times New Roman" panose="02020603050405020304" pitchFamily="18" charset="0"/>
                <a:cs typeface="Times New Roman" panose="02020603050405020304" pitchFamily="18" charset="0"/>
              </a:rPr>
              <a:t>Coverage: 10-30 m for indoor case</a:t>
            </a:r>
          </a:p>
        </p:txBody>
      </p:sp>
      <p:pic>
        <p:nvPicPr>
          <p:cNvPr id="4" name="图片 3">
            <a:extLst>
              <a:ext uri="{FF2B5EF4-FFF2-40B4-BE49-F238E27FC236}">
                <a16:creationId xmlns:a16="http://schemas.microsoft.com/office/drawing/2014/main" id="{6E19D382-43AB-92AB-0DDC-6B771828DAE9}"/>
              </a:ext>
            </a:extLst>
          </p:cNvPr>
          <p:cNvPicPr>
            <a:picLocks noChangeAspect="1"/>
          </p:cNvPicPr>
          <p:nvPr/>
        </p:nvPicPr>
        <p:blipFill>
          <a:blip r:embed="rId3"/>
          <a:stretch>
            <a:fillRect/>
          </a:stretch>
        </p:blipFill>
        <p:spPr>
          <a:xfrm>
            <a:off x="5368634" y="1542265"/>
            <a:ext cx="3661065" cy="2046398"/>
          </a:xfrm>
          <a:prstGeom prst="rect">
            <a:avLst/>
          </a:prstGeom>
        </p:spPr>
      </p:pic>
      <p:pic>
        <p:nvPicPr>
          <p:cNvPr id="8" name="图片 7">
            <a:extLst>
              <a:ext uri="{FF2B5EF4-FFF2-40B4-BE49-F238E27FC236}">
                <a16:creationId xmlns:a16="http://schemas.microsoft.com/office/drawing/2014/main" id="{AB57E878-B4AD-4282-B442-8C1BAB6D0930}"/>
              </a:ext>
            </a:extLst>
          </p:cNvPr>
          <p:cNvPicPr>
            <a:picLocks noChangeAspect="1"/>
          </p:cNvPicPr>
          <p:nvPr/>
        </p:nvPicPr>
        <p:blipFill>
          <a:blip r:embed="rId4"/>
          <a:stretch>
            <a:fillRect/>
          </a:stretch>
        </p:blipFill>
        <p:spPr>
          <a:xfrm>
            <a:off x="5368634" y="3801857"/>
            <a:ext cx="3306287" cy="2443427"/>
          </a:xfrm>
          <a:prstGeom prst="rect">
            <a:avLst/>
          </a:prstGeom>
        </p:spPr>
      </p:pic>
      <p:sp>
        <p:nvSpPr>
          <p:cNvPr id="11" name="Footer Placeholder 2">
            <a:extLst>
              <a:ext uri="{FF2B5EF4-FFF2-40B4-BE49-F238E27FC236}">
                <a16:creationId xmlns:a16="http://schemas.microsoft.com/office/drawing/2014/main" id="{6AC5CBDC-F832-4BBB-BDDE-3BD034000FEE}"/>
              </a:ext>
            </a:extLst>
          </p:cNvPr>
          <p:cNvSpPr>
            <a:spLocks noGrp="1"/>
          </p:cNvSpPr>
          <p:nvPr>
            <p:ph type="ftr" sz="quarter" idx="3"/>
          </p:nvPr>
        </p:nvSpPr>
        <p:spPr>
          <a:xfrm flipH="1">
            <a:off x="6400800" y="6475413"/>
            <a:ext cx="2143060" cy="184666"/>
          </a:xfrm>
        </p:spPr>
        <p:txBody>
          <a:bodyPr/>
          <a:lstStyle/>
          <a:p>
            <a:pPr>
              <a:defRPr/>
            </a:pPr>
            <a:r>
              <a:rPr lang="en-GB" dirty="0"/>
              <a:t>Yi</a:t>
            </a:r>
            <a:r>
              <a:rPr lang="en-US" altLang="zh-CN" dirty="0"/>
              <a:t>nan Qi (</a:t>
            </a:r>
            <a:r>
              <a:rPr lang="en-GB" dirty="0"/>
              <a:t>OPPO)</a:t>
            </a:r>
            <a:endParaRPr lang="en-US" dirty="0"/>
          </a:p>
        </p:txBody>
      </p:sp>
      <p:sp>
        <p:nvSpPr>
          <p:cNvPr id="12" name="Rectangle 1">
            <a:extLst>
              <a:ext uri="{FF2B5EF4-FFF2-40B4-BE49-F238E27FC236}">
                <a16:creationId xmlns:a16="http://schemas.microsoft.com/office/drawing/2014/main" id="{2B0F88DB-AAB6-49F7-B088-E69D3140A87C}"/>
              </a:ext>
            </a:extLst>
          </p:cNvPr>
          <p:cNvSpPr/>
          <p:nvPr/>
        </p:nvSpPr>
        <p:spPr>
          <a:xfrm>
            <a:off x="5486400" y="285349"/>
            <a:ext cx="3124200" cy="369332"/>
          </a:xfrm>
          <a:prstGeom prst="rect">
            <a:avLst/>
          </a:prstGeom>
        </p:spPr>
        <p:txBody>
          <a:bodyPr wrap="square">
            <a:spAutoFit/>
          </a:bodyPr>
          <a:lstStyle/>
          <a:p>
            <a:r>
              <a:rPr lang="en-SG" sz="1800" b="1" dirty="0">
                <a:solidFill>
                  <a:srgbClr val="000000"/>
                </a:solidFill>
                <a:latin typeface="+mn-lt"/>
              </a:rPr>
              <a:t>Doc.: IEEE 802.11-22/1559r0</a:t>
            </a:r>
            <a:endParaRPr lang="en-SG" sz="1800" dirty="0">
              <a:latin typeface="+mn-lt"/>
            </a:endParaRPr>
          </a:p>
        </p:txBody>
      </p:sp>
      <p:sp>
        <p:nvSpPr>
          <p:cNvPr id="13" name="Date Placeholder 3">
            <a:extLst>
              <a:ext uri="{FF2B5EF4-FFF2-40B4-BE49-F238E27FC236}">
                <a16:creationId xmlns:a16="http://schemas.microsoft.com/office/drawing/2014/main" id="{E6561CA0-9950-4375-9690-FF04529B1063}"/>
              </a:ext>
            </a:extLst>
          </p:cNvPr>
          <p:cNvSpPr txBox="1">
            <a:spLocks/>
          </p:cNvSpPr>
          <p:nvPr/>
        </p:nvSpPr>
        <p:spPr>
          <a:xfrm>
            <a:off x="696912" y="275824"/>
            <a:ext cx="2303451" cy="330601"/>
          </a:xfrm>
          <a:prstGeom prst="rect">
            <a:avLst/>
          </a:prstGeom>
        </p:spPr>
        <p:txBody>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zh-CN" sz="1800" b="1" dirty="0"/>
              <a:t>September</a:t>
            </a:r>
            <a:r>
              <a:rPr lang="en-US" sz="1800" b="1" dirty="0"/>
              <a:t> 2022</a:t>
            </a:r>
            <a:endParaRPr lang="en-GB" sz="1800" b="1" dirty="0"/>
          </a:p>
        </p:txBody>
      </p:sp>
    </p:spTree>
    <p:extLst>
      <p:ext uri="{BB962C8B-B14F-4D97-AF65-F5344CB8AC3E}">
        <p14:creationId xmlns:p14="http://schemas.microsoft.com/office/powerpoint/2010/main" val="3944332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E415C1B-F605-4203-A010-97864B3C221F}"/>
              </a:ext>
            </a:extLst>
          </p:cNvPr>
          <p:cNvSpPr>
            <a:spLocks noGrp="1"/>
          </p:cNvSpPr>
          <p:nvPr>
            <p:ph type="sldNum" sz="quarter" idx="11"/>
          </p:nvPr>
        </p:nvSpPr>
        <p:spPr/>
        <p:txBody>
          <a:bodyPr/>
          <a:lstStyle/>
          <a:p>
            <a:pPr>
              <a:defRPr/>
            </a:pPr>
            <a:r>
              <a:rPr lang="en-US"/>
              <a:t>Slide </a:t>
            </a:r>
            <a:fld id="{3099D1E7-2CFE-4362-BB72-AF97192842EA}" type="slidenum">
              <a:rPr lang="en-US" smtClean="0"/>
              <a:pPr>
                <a:defRPr/>
              </a:pPr>
              <a:t>9</a:t>
            </a:fld>
            <a:endParaRPr lang="en-US" dirty="0"/>
          </a:p>
        </p:txBody>
      </p:sp>
      <p:sp>
        <p:nvSpPr>
          <p:cNvPr id="16" name="Title 1">
            <a:extLst>
              <a:ext uri="{FF2B5EF4-FFF2-40B4-BE49-F238E27FC236}">
                <a16:creationId xmlns:a16="http://schemas.microsoft.com/office/drawing/2014/main" id="{3AB53110-AD58-4455-AAD2-FDA5B46EE028}"/>
              </a:ext>
            </a:extLst>
          </p:cNvPr>
          <p:cNvSpPr>
            <a:spLocks noGrp="1"/>
          </p:cNvSpPr>
          <p:nvPr>
            <p:ph type="title"/>
          </p:nvPr>
        </p:nvSpPr>
        <p:spPr>
          <a:xfrm>
            <a:off x="696912" y="543806"/>
            <a:ext cx="7772400" cy="1066800"/>
          </a:xfrm>
        </p:spPr>
        <p:txBody>
          <a:bodyPr/>
          <a:lstStyle/>
          <a:p>
            <a:pPr algn="ctr">
              <a:spcBef>
                <a:spcPct val="0"/>
              </a:spcBef>
              <a:defRPr/>
            </a:pPr>
            <a:r>
              <a:rPr lang="en-GB" altLang="zh-CN" sz="3200" dirty="0">
                <a:solidFill>
                  <a:schemeClr val="tx2"/>
                </a:solidFill>
                <a:latin typeface="+mj-lt"/>
                <a:ea typeface="+mj-ea"/>
                <a:cs typeface="+mj-cs"/>
              </a:rPr>
              <a:t>Use Case 4-2: Sorting</a:t>
            </a:r>
          </a:p>
        </p:txBody>
      </p:sp>
      <p:sp>
        <p:nvSpPr>
          <p:cNvPr id="10" name="Content Placeholder 2">
            <a:extLst>
              <a:ext uri="{FF2B5EF4-FFF2-40B4-BE49-F238E27FC236}">
                <a16:creationId xmlns:a16="http://schemas.microsoft.com/office/drawing/2014/main" id="{3C09A0FA-E000-4FA5-86FB-043EC5DF2CF2}"/>
              </a:ext>
            </a:extLst>
          </p:cNvPr>
          <p:cNvSpPr txBox="1">
            <a:spLocks noChangeArrowheads="1"/>
          </p:cNvSpPr>
          <p:nvPr/>
        </p:nvSpPr>
        <p:spPr bwMode="auto">
          <a:xfrm>
            <a:off x="834736" y="1579433"/>
            <a:ext cx="7471064" cy="407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285750" indent="-285750">
              <a:spcBef>
                <a:spcPts val="0"/>
              </a:spcBef>
              <a:spcAft>
                <a:spcPts val="600"/>
              </a:spcAft>
              <a:buFont typeface="Wingdings" panose="05000000000000000000" pitchFamily="2" charset="2"/>
              <a:buChar char="q"/>
            </a:pPr>
            <a:r>
              <a:rPr lang="en-GB" altLang="zh-CN" sz="1800" b="1" dirty="0">
                <a:solidFill>
                  <a:srgbClr val="2D2015"/>
                </a:solidFill>
                <a:latin typeface="Times New Roman" panose="02020603050405020304" pitchFamily="18" charset="0"/>
                <a:ea typeface="+mn-ea"/>
                <a:cs typeface="Times New Roman" panose="02020603050405020304" pitchFamily="18" charset="0"/>
              </a:rPr>
              <a:t>Services and applicable scenarios  </a:t>
            </a:r>
            <a:endParaRPr lang="en-US" altLang="zh-CN" sz="1800" b="1" dirty="0">
              <a:latin typeface="Times New Roman" panose="02020603050405020304" pitchFamily="18" charset="0"/>
              <a:cs typeface="Times New Roman" panose="02020603050405020304" pitchFamily="18" charset="0"/>
            </a:endParaRPr>
          </a:p>
          <a:p>
            <a:pPr marL="630238" lvl="1" indent="-342900">
              <a:spcBef>
                <a:spcPts val="600"/>
              </a:spcBef>
              <a:spcAft>
                <a:spcPts val="600"/>
              </a:spcAft>
              <a:buFont typeface="Times New Roman" panose="02020603050405020304" pitchFamily="18" charset="0"/>
              <a:buChar char="−"/>
            </a:pPr>
            <a:r>
              <a:rPr lang="en-GB" altLang="zh-CN" sz="1600" dirty="0">
                <a:latin typeface="Times New Roman" panose="02020603050405020304" pitchFamily="18" charset="0"/>
                <a:cs typeface="Times New Roman" panose="02020603050405020304" pitchFamily="18" charset="0"/>
              </a:rPr>
              <a:t>Accurate label identification for closely adjacent items on the conveyor system.</a:t>
            </a:r>
          </a:p>
          <a:p>
            <a:pPr marL="630238" lvl="1" indent="-342900">
              <a:spcBef>
                <a:spcPts val="600"/>
              </a:spcBef>
              <a:spcAft>
                <a:spcPts val="600"/>
              </a:spcAft>
              <a:buFont typeface="Times New Roman" panose="02020603050405020304" pitchFamily="18" charset="0"/>
              <a:buChar char="−"/>
            </a:pPr>
            <a:r>
              <a:rPr lang="en-GB" altLang="zh-CN" sz="1600" dirty="0">
                <a:latin typeface="Times New Roman" panose="02020603050405020304" pitchFamily="18" charset="0"/>
                <a:cs typeface="Times New Roman" panose="02020603050405020304" pitchFamily="18" charset="0"/>
              </a:rPr>
              <a:t>Fast label identification of the items on the conveyor belt that moves at a speed of 1.5-2 m/s on the sorting line;</a:t>
            </a:r>
          </a:p>
          <a:p>
            <a:pPr marL="630238" lvl="1" indent="-342900">
              <a:spcBef>
                <a:spcPts val="600"/>
              </a:spcBef>
              <a:spcAft>
                <a:spcPts val="600"/>
              </a:spcAft>
              <a:buFont typeface="Times New Roman" panose="02020603050405020304" pitchFamily="18" charset="0"/>
              <a:buChar char="−"/>
            </a:pPr>
            <a:r>
              <a:rPr lang="en-GB" altLang="zh-CN" sz="1600" dirty="0">
                <a:latin typeface="Times New Roman" panose="02020603050405020304" pitchFamily="18" charset="0"/>
                <a:cs typeface="Times New Roman" panose="02020603050405020304" pitchFamily="18" charset="0"/>
              </a:rPr>
              <a:t>Real-time monitoring and related information acquisition for the items on the conveyor system</a:t>
            </a:r>
          </a:p>
          <a:p>
            <a:pPr marL="630238" lvl="1" indent="-342900">
              <a:spcBef>
                <a:spcPts val="600"/>
              </a:spcBef>
              <a:spcAft>
                <a:spcPts val="600"/>
              </a:spcAft>
              <a:buFont typeface="Times New Roman" panose="02020603050405020304" pitchFamily="18" charset="0"/>
              <a:buChar char="−"/>
            </a:pPr>
            <a:r>
              <a:rPr lang="en-GB" altLang="zh-CN" sz="1600" dirty="0">
                <a:latin typeface="Times New Roman" panose="02020603050405020304" pitchFamily="18" charset="0"/>
                <a:cs typeface="Times New Roman" panose="02020603050405020304" pitchFamily="18" charset="0"/>
              </a:rPr>
              <a:t>Environmental monitoring for temperature, humidity, etc.</a:t>
            </a:r>
          </a:p>
        </p:txBody>
      </p:sp>
      <p:pic>
        <p:nvPicPr>
          <p:cNvPr id="8" name="图片 7">
            <a:extLst>
              <a:ext uri="{FF2B5EF4-FFF2-40B4-BE49-F238E27FC236}">
                <a16:creationId xmlns:a16="http://schemas.microsoft.com/office/drawing/2014/main" id="{CE492506-6004-C46A-9EA5-4141CC89C796}"/>
              </a:ext>
            </a:extLst>
          </p:cNvPr>
          <p:cNvPicPr>
            <a:picLocks noChangeAspect="1"/>
          </p:cNvPicPr>
          <p:nvPr/>
        </p:nvPicPr>
        <p:blipFill>
          <a:blip r:embed="rId3"/>
          <a:stretch>
            <a:fillRect/>
          </a:stretch>
        </p:blipFill>
        <p:spPr>
          <a:xfrm>
            <a:off x="5486400" y="4150791"/>
            <a:ext cx="3634451" cy="2300377"/>
          </a:xfrm>
          <a:prstGeom prst="rect">
            <a:avLst/>
          </a:prstGeom>
        </p:spPr>
      </p:pic>
      <p:sp>
        <p:nvSpPr>
          <p:cNvPr id="11" name="Content Placeholder 2">
            <a:extLst>
              <a:ext uri="{FF2B5EF4-FFF2-40B4-BE49-F238E27FC236}">
                <a16:creationId xmlns:a16="http://schemas.microsoft.com/office/drawing/2014/main" id="{E696B11E-F151-3C52-CDD3-D236DEBCF87A}"/>
              </a:ext>
            </a:extLst>
          </p:cNvPr>
          <p:cNvSpPr txBox="1">
            <a:spLocks noChangeArrowheads="1"/>
          </p:cNvSpPr>
          <p:nvPr/>
        </p:nvSpPr>
        <p:spPr bwMode="auto">
          <a:xfrm>
            <a:off x="834736" y="4081871"/>
            <a:ext cx="4651664" cy="407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285750" indent="-285750">
              <a:spcBef>
                <a:spcPts val="0"/>
              </a:spcBef>
              <a:spcAft>
                <a:spcPts val="600"/>
              </a:spcAft>
              <a:buFont typeface="Wingdings" panose="05000000000000000000" pitchFamily="2" charset="2"/>
              <a:buChar char="q"/>
            </a:pPr>
            <a:r>
              <a:rPr lang="en-GB" altLang="zh-CN" sz="1800" b="1" dirty="0">
                <a:solidFill>
                  <a:srgbClr val="2D2015"/>
                </a:solidFill>
                <a:latin typeface="Times New Roman" panose="02020603050405020304" pitchFamily="18" charset="0"/>
                <a:ea typeface="+mn-ea"/>
                <a:cs typeface="Times New Roman" panose="02020603050405020304" pitchFamily="18" charset="0"/>
              </a:rPr>
              <a:t>Requirements</a:t>
            </a:r>
            <a:endParaRPr lang="en-US" altLang="zh-CN" sz="1800" b="1" dirty="0">
              <a:latin typeface="Times New Roman" panose="02020603050405020304" pitchFamily="18" charset="0"/>
              <a:cs typeface="Times New Roman" panose="02020603050405020304" pitchFamily="18" charset="0"/>
            </a:endParaRPr>
          </a:p>
          <a:p>
            <a:pPr marL="630238" lvl="1" indent="-342900">
              <a:spcBef>
                <a:spcPts val="600"/>
              </a:spcBef>
              <a:spcAft>
                <a:spcPts val="600"/>
              </a:spcAft>
              <a:buFont typeface="Times New Roman" panose="02020603050405020304" pitchFamily="18" charset="0"/>
              <a:buChar char="−"/>
            </a:pPr>
            <a:r>
              <a:rPr lang="en-GB" altLang="zh-CN" sz="1600" dirty="0">
                <a:latin typeface="Times New Roman" panose="02020603050405020304" pitchFamily="18" charset="0"/>
                <a:cs typeface="Times New Roman" panose="02020603050405020304" pitchFamily="18" charset="0"/>
              </a:rPr>
              <a:t>Ultra-low cost, ultra-small size and battery-less.</a:t>
            </a:r>
          </a:p>
          <a:p>
            <a:pPr marL="630238" lvl="1" indent="-342900">
              <a:spcBef>
                <a:spcPts val="600"/>
              </a:spcBef>
              <a:spcAft>
                <a:spcPts val="600"/>
              </a:spcAft>
              <a:buFont typeface="Times New Roman" panose="02020603050405020304" pitchFamily="18" charset="0"/>
              <a:buChar char="−"/>
            </a:pPr>
            <a:r>
              <a:rPr lang="en-GB" altLang="zh-CN" sz="1600" dirty="0">
                <a:latin typeface="Times New Roman" panose="02020603050405020304" pitchFamily="18" charset="0"/>
                <a:cs typeface="Times New Roman" panose="02020603050405020304" pitchFamily="18" charset="0"/>
              </a:rPr>
              <a:t>99.5% identification accuracy                                                                       </a:t>
            </a:r>
          </a:p>
          <a:p>
            <a:pPr marL="630238" lvl="1" indent="-342900">
              <a:spcBef>
                <a:spcPts val="600"/>
              </a:spcBef>
              <a:spcAft>
                <a:spcPts val="600"/>
              </a:spcAft>
              <a:buFont typeface="Times New Roman" panose="02020603050405020304" pitchFamily="18" charset="0"/>
              <a:buChar char="−"/>
            </a:pPr>
            <a:r>
              <a:rPr lang="en-GB" altLang="zh-CN" sz="1600" dirty="0">
                <a:latin typeface="Times New Roman" panose="02020603050405020304" pitchFamily="18" charset="0"/>
                <a:cs typeface="Times New Roman" panose="02020603050405020304" pitchFamily="18" charset="0"/>
              </a:rPr>
              <a:t>Moving speed up to 2 m/s;</a:t>
            </a:r>
          </a:p>
          <a:p>
            <a:pPr marL="630238" lvl="1" indent="-342900">
              <a:spcBef>
                <a:spcPts val="600"/>
              </a:spcBef>
              <a:spcAft>
                <a:spcPts val="600"/>
              </a:spcAft>
              <a:buFont typeface="Times New Roman" panose="02020603050405020304" pitchFamily="18" charset="0"/>
              <a:buChar char="−"/>
            </a:pPr>
            <a:r>
              <a:rPr lang="en-GB" altLang="zh-CN" sz="1600" dirty="0">
                <a:latin typeface="Times New Roman" panose="02020603050405020304" pitchFamily="18" charset="0"/>
                <a:cs typeface="Times New Roman" panose="02020603050405020304" pitchFamily="18" charset="0"/>
              </a:rPr>
              <a:t>Minimum distance to distinguish adjacent items: 0.5 m </a:t>
            </a:r>
          </a:p>
        </p:txBody>
      </p:sp>
      <p:sp>
        <p:nvSpPr>
          <p:cNvPr id="12" name="Footer Placeholder 2">
            <a:extLst>
              <a:ext uri="{FF2B5EF4-FFF2-40B4-BE49-F238E27FC236}">
                <a16:creationId xmlns:a16="http://schemas.microsoft.com/office/drawing/2014/main" id="{53F41EE9-7E04-43FB-BA6C-DFE1D85F70C4}"/>
              </a:ext>
            </a:extLst>
          </p:cNvPr>
          <p:cNvSpPr>
            <a:spLocks noGrp="1"/>
          </p:cNvSpPr>
          <p:nvPr>
            <p:ph type="ftr" sz="quarter" idx="3"/>
          </p:nvPr>
        </p:nvSpPr>
        <p:spPr>
          <a:xfrm flipH="1">
            <a:off x="6400800" y="6475413"/>
            <a:ext cx="2143060" cy="184666"/>
          </a:xfrm>
        </p:spPr>
        <p:txBody>
          <a:bodyPr/>
          <a:lstStyle/>
          <a:p>
            <a:pPr>
              <a:defRPr/>
            </a:pPr>
            <a:r>
              <a:rPr lang="en-GB" dirty="0"/>
              <a:t>Yi</a:t>
            </a:r>
            <a:r>
              <a:rPr lang="en-US" altLang="zh-CN" dirty="0"/>
              <a:t>nan Qi (</a:t>
            </a:r>
            <a:r>
              <a:rPr lang="en-GB" dirty="0"/>
              <a:t>OPPO)</a:t>
            </a:r>
            <a:endParaRPr lang="en-US" dirty="0"/>
          </a:p>
        </p:txBody>
      </p:sp>
      <p:sp>
        <p:nvSpPr>
          <p:cNvPr id="13" name="Rectangle 1">
            <a:extLst>
              <a:ext uri="{FF2B5EF4-FFF2-40B4-BE49-F238E27FC236}">
                <a16:creationId xmlns:a16="http://schemas.microsoft.com/office/drawing/2014/main" id="{224BC8F0-ED72-4009-9EFE-094794EAA4FD}"/>
              </a:ext>
            </a:extLst>
          </p:cNvPr>
          <p:cNvSpPr/>
          <p:nvPr/>
        </p:nvSpPr>
        <p:spPr>
          <a:xfrm>
            <a:off x="5486400" y="285349"/>
            <a:ext cx="3124200" cy="369332"/>
          </a:xfrm>
          <a:prstGeom prst="rect">
            <a:avLst/>
          </a:prstGeom>
        </p:spPr>
        <p:txBody>
          <a:bodyPr wrap="square">
            <a:spAutoFit/>
          </a:bodyPr>
          <a:lstStyle/>
          <a:p>
            <a:r>
              <a:rPr lang="en-SG" sz="1800" b="1" dirty="0">
                <a:solidFill>
                  <a:srgbClr val="000000"/>
                </a:solidFill>
                <a:latin typeface="+mn-lt"/>
              </a:rPr>
              <a:t>Doc.: IEEE 802.11-22/1559r0</a:t>
            </a:r>
            <a:endParaRPr lang="en-SG" sz="1800" dirty="0">
              <a:latin typeface="+mn-lt"/>
            </a:endParaRPr>
          </a:p>
        </p:txBody>
      </p:sp>
      <p:sp>
        <p:nvSpPr>
          <p:cNvPr id="14" name="Date Placeholder 3">
            <a:extLst>
              <a:ext uri="{FF2B5EF4-FFF2-40B4-BE49-F238E27FC236}">
                <a16:creationId xmlns:a16="http://schemas.microsoft.com/office/drawing/2014/main" id="{BA68782D-1BE7-4133-A3DA-76D729480649}"/>
              </a:ext>
            </a:extLst>
          </p:cNvPr>
          <p:cNvSpPr txBox="1">
            <a:spLocks/>
          </p:cNvSpPr>
          <p:nvPr/>
        </p:nvSpPr>
        <p:spPr>
          <a:xfrm>
            <a:off x="696912" y="275824"/>
            <a:ext cx="2303451" cy="330601"/>
          </a:xfrm>
          <a:prstGeom prst="rect">
            <a:avLst/>
          </a:prstGeom>
        </p:spPr>
        <p:txBody>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zh-CN" sz="1800" b="1" dirty="0"/>
              <a:t>September</a:t>
            </a:r>
            <a:r>
              <a:rPr lang="en-US" sz="1800" b="1" dirty="0"/>
              <a:t> 2022</a:t>
            </a:r>
            <a:endParaRPr lang="en-GB" sz="1800" b="1" dirty="0"/>
          </a:p>
        </p:txBody>
      </p:sp>
    </p:spTree>
    <p:extLst>
      <p:ext uri="{BB962C8B-B14F-4D97-AF65-F5344CB8AC3E}">
        <p14:creationId xmlns:p14="http://schemas.microsoft.com/office/powerpoint/2010/main" val="3366129117"/>
      </p:ext>
    </p:extLst>
  </p:cSld>
  <p:clrMapOvr>
    <a:masterClrMapping/>
  </p:clrMapOvr>
</p:sld>
</file>

<file path=ppt/theme/theme1.xml><?xml version="1.0" encoding="utf-8"?>
<a:theme xmlns:a="http://schemas.openxmlformats.org/drawingml/2006/main" name="ACcord Submission Templat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ACcord Submission Templat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Ccord Submission 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Ccord Submission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ACcord Submission 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Ccord Submission 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Ccord Submission 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Ccord Submission 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ACcord Submission 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ACcord Submission Template</Template>
  <TotalTime>78485</TotalTime>
  <Words>1863</Words>
  <Application>Microsoft Office PowerPoint</Application>
  <PresentationFormat>全屏显示(4:3)</PresentationFormat>
  <Paragraphs>276</Paragraphs>
  <Slides>17</Slides>
  <Notes>17</Notes>
  <HiddenSlides>0</HiddenSlides>
  <MMClips>0</MMClips>
  <ScaleCrop>false</ScaleCrop>
  <HeadingPairs>
    <vt:vector size="6" baseType="variant">
      <vt:variant>
        <vt:lpstr>已用的字体</vt:lpstr>
      </vt:variant>
      <vt:variant>
        <vt:i4>2</vt:i4>
      </vt:variant>
      <vt:variant>
        <vt:lpstr>主题</vt:lpstr>
      </vt:variant>
      <vt:variant>
        <vt:i4>1</vt:i4>
      </vt:variant>
      <vt:variant>
        <vt:lpstr>幻灯片标题</vt:lpstr>
      </vt:variant>
      <vt:variant>
        <vt:i4>17</vt:i4>
      </vt:variant>
    </vt:vector>
  </HeadingPairs>
  <TitlesOfParts>
    <vt:vector size="20" baseType="lpstr">
      <vt:lpstr>Times New Roman</vt:lpstr>
      <vt:lpstr>Wingdings</vt:lpstr>
      <vt:lpstr>ACcord Submission Template</vt:lpstr>
      <vt:lpstr>Updated Use Cases for AMP IoT Devices</vt:lpstr>
      <vt:lpstr>Background </vt:lpstr>
      <vt:lpstr>Background </vt:lpstr>
      <vt:lpstr>Updated Use Case 4 Logistics and Warehouse</vt:lpstr>
      <vt:lpstr>Logistics and Warehouse: Background</vt:lpstr>
      <vt:lpstr>Logistics and Warehousing: Background</vt:lpstr>
      <vt:lpstr>Example: Cold-Chain Transportation</vt:lpstr>
      <vt:lpstr>Use Case 4-1: Label Identification</vt:lpstr>
      <vt:lpstr>Use Case 4-2: Sorting</vt:lpstr>
      <vt:lpstr>New Use Case 6 Indoor Positioning</vt:lpstr>
      <vt:lpstr>Indoor Positioning: Background</vt:lpstr>
      <vt:lpstr>Indoor Positioning: Background</vt:lpstr>
      <vt:lpstr>Use Case 5-1: Indoor Positioning for Parking</vt:lpstr>
      <vt:lpstr>Use Case 5-2: Indoor Positioning for Shopping</vt:lpstr>
      <vt:lpstr>Use Case 5-3: Indoor Positioning for Smart Manufacturing and Warehouse</vt:lpstr>
      <vt:lpstr>Summary</vt:lpstr>
      <vt:lpstr>Reference</vt:lpstr>
    </vt:vector>
  </TitlesOfParts>
  <Company>&lt;Company Name&gt;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&lt;Document Title&gt;</dc:title>
  <dc:creator>robert.stacey@intel.com</dc:creator>
  <cp:keywords>CTPClassification=:VisualMarkings=, CTPClassification=CTP_IC:VisualMarkings=, CTPClassification=CTP_IC</cp:keywords>
  <cp:lastModifiedBy>OPPO</cp:lastModifiedBy>
  <cp:revision>1624</cp:revision>
  <cp:lastPrinted>1998-02-10T13:28:06Z</cp:lastPrinted>
  <dcterms:created xsi:type="dcterms:W3CDTF">2009-12-02T19:05:24Z</dcterms:created>
  <dcterms:modified xsi:type="dcterms:W3CDTF">2022-09-10T01:30:29Z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TitusGUID">
    <vt:lpwstr>5c159031-6120-4243-bbd1-ee5f1f2e96d1</vt:lpwstr>
  </property>
  <property fmtid="{D5CDD505-2E9C-101B-9397-08002B2CF9AE}" pid="4" name="CTP_BU">
    <vt:lpwstr>NEXT GEN AND STANDARDS GROUP</vt:lpwstr>
  </property>
  <property fmtid="{D5CDD505-2E9C-101B-9397-08002B2CF9AE}" pid="5" name="CTP_TimeStamp">
    <vt:lpwstr>2018-05-10 07:13:18Z</vt:lpwstr>
  </property>
  <property fmtid="{D5CDD505-2E9C-101B-9397-08002B2CF9AE}" pid="6" name="CTP_IDSID">
    <vt:lpwstr>NA</vt:lpwstr>
  </property>
  <property fmtid="{D5CDD505-2E9C-101B-9397-08002B2CF9AE}" pid="7" name="CTP_WWID">
    <vt:lpwstr>NA</vt:lpwstr>
  </property>
  <property fmtid="{D5CDD505-2E9C-101B-9397-08002B2CF9AE}" pid="8" name="CTPClassification">
    <vt:lpwstr>CTP_IC</vt:lpwstr>
  </property>
  <property fmtid="{D5CDD505-2E9C-101B-9397-08002B2CF9AE}" pid="9" name="_2015_ms_pID_725343">
    <vt:lpwstr>(3)dYjZlIMPNS1j1dqB6YP+lC/h/B/2pNPp3QOMNi78JruWsJCWfvOX7qOfqVmWapw5nAmNox2d
CepUHOcpyRPGxOrCF4f6Vm+bQd0a6PmeqnduPJBgJlDghSxD1avTFZ63x0RG46RNanxgx9xE
F6b37psHyh5fuVUFporEZMqQXqHBEypactmiYjvUeMxRaF03XE7S31+KHEROZafgT1HavpUh
nCZB99KB4/WSNUWkv0</vt:lpwstr>
  </property>
  <property fmtid="{D5CDD505-2E9C-101B-9397-08002B2CF9AE}" pid="10" name="_2015_ms_pID_7253431">
    <vt:lpwstr>0SXraQUmKnChBZ8aCVQGJMK6QJb2T9gmWfYivL7LSAq+XNuG8X7Xnk
ZVdgv1R/107n0QMg2bwSVk0XjgjCmTESK20xX3TJA65etUbDDk6Z9gBOACmis1hcjMZatQXm
Xng7Mb/2nLdPeqQsInuUJp7DZbD6Ozsn0e3xI0jgh97KDr5s7e/CgLe2gOTO+Gz7rGwQ7tvf
I1PSBBdCPI4H0IJPnwUWjQPraoJGijURx6me</vt:lpwstr>
  </property>
  <property fmtid="{D5CDD505-2E9C-101B-9397-08002B2CF9AE}" pid="11" name="_readonly">
    <vt:lpwstr/>
  </property>
  <property fmtid="{D5CDD505-2E9C-101B-9397-08002B2CF9AE}" pid="12" name="_change">
    <vt:lpwstr/>
  </property>
  <property fmtid="{D5CDD505-2E9C-101B-9397-08002B2CF9AE}" pid="13" name="_full-control">
    <vt:lpwstr/>
  </property>
  <property fmtid="{D5CDD505-2E9C-101B-9397-08002B2CF9AE}" pid="14" name="sflag">
    <vt:lpwstr>1561287843</vt:lpwstr>
  </property>
  <property fmtid="{D5CDD505-2E9C-101B-9397-08002B2CF9AE}" pid="15" name="_2015_ms_pID_7253432">
    <vt:lpwstr>srCqHiAMW9tZQpMu87my+bQ=</vt:lpwstr>
  </property>
</Properties>
</file>