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6" r:id="rId3"/>
    <p:sldId id="275" r:id="rId4"/>
    <p:sldId id="281" r:id="rId5"/>
    <p:sldId id="274" r:id="rId6"/>
    <p:sldId id="278" r:id="rId7"/>
    <p:sldId id="279" r:id="rId8"/>
    <p:sldId id="280" r:id="rId9"/>
    <p:sldId id="28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80" autoAdjust="0"/>
    <p:restoredTop sz="94660"/>
  </p:normalViewPr>
  <p:slideViewPr>
    <p:cSldViewPr>
      <p:cViewPr varScale="1">
        <p:scale>
          <a:sx n="86" d="100"/>
          <a:sy n="86" d="100"/>
        </p:scale>
        <p:origin x="1171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62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20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46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80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60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67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28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1558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A Timing Problem of Sequential Coordinated Monostatic DMG Sensing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</a:t>
            </a:r>
            <a:r>
              <a:rPr lang="en-US" altLang="zh-CN" sz="2000" b="0" dirty="0"/>
              <a:t>9</a:t>
            </a:r>
            <a:r>
              <a:rPr lang="en-GB" sz="2000" b="0" dirty="0"/>
              <a:t>-</a:t>
            </a:r>
            <a:r>
              <a:rPr lang="en-US" altLang="zh-CN" sz="2000" b="0" dirty="0"/>
              <a:t>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382613"/>
              </p:ext>
            </p:extLst>
          </p:nvPr>
        </p:nvGraphicFramePr>
        <p:xfrm>
          <a:off x="799306" y="3098247"/>
          <a:ext cx="7620000" cy="122907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luochaoming@oppo.com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Pei Zhou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zhoupei1@oppo.com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August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dirty="0"/>
              <a:t>Abstract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93681" y="1679636"/>
            <a:ext cx="7772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Coordinated Monostatic DMG Sensing instance has two types: sequential and parallel.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In this contribution, a timing problem of sequential Coordinated Monostatic DMG Sensing instance is shown and three possible solutions for this timing problem are proposed and compared.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33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20288" y="347638"/>
            <a:ext cx="2589203" cy="273050"/>
          </a:xfrm>
        </p:spPr>
        <p:txBody>
          <a:bodyPr/>
          <a:lstStyle/>
          <a:p>
            <a:r>
              <a:rPr lang="en-US" altLang="zh-CN" dirty="0"/>
              <a:t>August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36971" y="654248"/>
            <a:ext cx="7510117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Timing Problem in Sequential Coordinated DMG </a:t>
            </a:r>
            <a:r>
              <a:rPr lang="en-US" altLang="zh-CN" sz="2800" dirty="0"/>
              <a:t>Monostatic Sensing Instance</a:t>
            </a:r>
            <a:endParaRPr lang="en-GB" sz="28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FFF23E0-49D7-4A2D-873B-DCA143B4A8AE}"/>
              </a:ext>
            </a:extLst>
          </p:cNvPr>
          <p:cNvSpPr txBox="1"/>
          <p:nvPr/>
        </p:nvSpPr>
        <p:spPr>
          <a:xfrm>
            <a:off x="630249" y="4467112"/>
            <a:ext cx="81235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The STA B may not get the accurate timing when to send the Monostatic PPDU</a:t>
            </a:r>
            <a:r>
              <a:rPr lang="en-US" altLang="zh-CN" sz="1600" dirty="0">
                <a:solidFill>
                  <a:schemeClr val="tx1"/>
                </a:solidFill>
              </a:rPr>
              <a:t>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Ack frame is </a:t>
            </a:r>
            <a:r>
              <a:rPr lang="en-US" altLang="zh-CN" sz="1600" b="1" dirty="0">
                <a:solidFill>
                  <a:schemeClr val="tx1"/>
                </a:solidFill>
              </a:rPr>
              <a:t>directionally</a:t>
            </a:r>
            <a:r>
              <a:rPr lang="en-US" altLang="zh-CN" sz="1600" dirty="0">
                <a:solidFill>
                  <a:schemeClr val="tx1"/>
                </a:solidFill>
              </a:rPr>
              <a:t> sent from the initiator to the STA</a:t>
            </a:r>
            <a:r>
              <a:rPr lang="en-US" altLang="zh-CN" sz="1600" b="1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A so the STA B may not receive it.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length</a:t>
            </a:r>
            <a:r>
              <a:rPr lang="en-US" altLang="zh-CN" sz="1600" b="1" dirty="0">
                <a:solidFill>
                  <a:schemeClr val="tx1"/>
                </a:solidFill>
              </a:rPr>
              <a:t>/</a:t>
            </a:r>
            <a:r>
              <a:rPr lang="en-US" altLang="zh-CN" sz="1600" dirty="0">
                <a:solidFill>
                  <a:schemeClr val="tx1"/>
                </a:solidFill>
              </a:rPr>
              <a:t>duration</a:t>
            </a:r>
            <a:r>
              <a:rPr lang="en-US" altLang="zh-CN" sz="1600" b="1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of the Monostatic PPDU and the DMG Sensing Measurement Report frame of STA A are </a:t>
            </a:r>
            <a:r>
              <a:rPr lang="en-US" altLang="zh-CN" sz="1600" b="1" dirty="0">
                <a:solidFill>
                  <a:schemeClr val="tx1"/>
                </a:solidFill>
              </a:rPr>
              <a:t>unknown</a:t>
            </a:r>
            <a:r>
              <a:rPr lang="en-US" altLang="zh-CN" sz="1600" dirty="0">
                <a:solidFill>
                  <a:schemeClr val="tx1"/>
                </a:solidFill>
              </a:rPr>
              <a:t> to STA 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As a result, the STA B may fail to send the Monostatic PPDU and the DMG Sensing Measurement Report frame or cause interference between STAs in this instance.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F5C7FF72-7153-4D37-9CD8-24F0A5CB32AA}"/>
              </a:ext>
            </a:extLst>
          </p:cNvPr>
          <p:cNvGrpSpPr/>
          <p:nvPr/>
        </p:nvGrpSpPr>
        <p:grpSpPr>
          <a:xfrm>
            <a:off x="871410" y="1776554"/>
            <a:ext cx="7381843" cy="2498139"/>
            <a:chOff x="934898" y="1552381"/>
            <a:chExt cx="7636940" cy="2448272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BAA3ED0B-CF24-4CDE-A3C5-FCD47F2EEC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34898" y="1552381"/>
              <a:ext cx="7636940" cy="244827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BDB7940-6582-48C8-B6D0-647105E3BCAE}"/>
                </a:ext>
              </a:extLst>
            </p:cNvPr>
            <p:cNvSpPr/>
            <p:nvPr/>
          </p:nvSpPr>
          <p:spPr bwMode="auto">
            <a:xfrm>
              <a:off x="5938079" y="1799727"/>
              <a:ext cx="360040" cy="1649989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41852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D3F799-E58D-4F6F-B681-9395279E2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Should we set scheduling for each STA?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081D41-455C-41EA-95DA-0D9EBE041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1" y="1660526"/>
            <a:ext cx="7770813" cy="49053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It is not a good approach.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It is </a:t>
            </a:r>
            <a:r>
              <a:rPr lang="en-US" altLang="zh-CN" b="1" dirty="0"/>
              <a:t>complicated</a:t>
            </a:r>
            <a:r>
              <a:rPr lang="en-US" altLang="zh-CN" b="0" dirty="0"/>
              <a:t> for the initiator to set scheduling information for multiple responder STAs in each DMG Sensing Request frame.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The length/duration of the Monostatic PPDU(Not defined)</a:t>
            </a:r>
            <a:r>
              <a:rPr lang="en-US" altLang="zh-CN" dirty="0">
                <a:solidFill>
                  <a:schemeClr val="tx1"/>
                </a:solidFill>
              </a:rPr>
              <a:t>and the DMG Sensing Measurement Report frame(</a:t>
            </a:r>
            <a:r>
              <a:rPr lang="en-US" altLang="zh-CN">
                <a:solidFill>
                  <a:schemeClr val="tx1"/>
                </a:solidFill>
              </a:rPr>
              <a:t>Different MCSs</a:t>
            </a:r>
            <a:r>
              <a:rPr lang="en-US" altLang="zh-CN" dirty="0">
                <a:solidFill>
                  <a:schemeClr val="tx1"/>
                </a:solidFill>
              </a:rPr>
              <a:t>) of different STAs can be different.</a:t>
            </a:r>
            <a:endParaRPr lang="en-US" altLang="zh-CN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So, each responder STA needs to inform the initiator of the above information in the Measurement Setup phase.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Then, in every instance, the initiator shall schedule each STA except the first to send a Monostatic PPDU no later than SIFS time after the Ack frame of the previous STA.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Note that the number and the order of responder STAs in each instance may be different.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dirty="0"/>
              <a:t>Use a poll frame to poll each STA is a better way.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F1C2902-2D32-4692-A028-E321DFE1E7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4BC7C7-1AC5-4E8E-B5F8-E5E98F59B6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D80CF67-DF63-4689-A8E9-EF19568B99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400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August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Option 1-A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03585" y="1537408"/>
            <a:ext cx="77438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In every instance, the initiator poll each responder sequentially with </a:t>
            </a:r>
            <a:r>
              <a:rPr lang="en-US" altLang="zh-CN" sz="2000" b="1" dirty="0">
                <a:solidFill>
                  <a:schemeClr val="tx1"/>
                </a:solidFill>
              </a:rPr>
              <a:t>a new poll frame </a:t>
            </a:r>
            <a:r>
              <a:rPr lang="en-US" altLang="zh-CN" sz="2000" dirty="0">
                <a:solidFill>
                  <a:schemeClr val="tx1"/>
                </a:solidFill>
              </a:rPr>
              <a:t>(format is TBD)</a:t>
            </a:r>
            <a:r>
              <a:rPr lang="en-US" altLang="zh-CN" sz="2000" b="1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before each responder STA sending a Monostatic PPDU.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chemeClr val="tx1"/>
              </a:solidFill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890E1BD5-ED22-4C22-AC3E-CBB75509E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3140968"/>
            <a:ext cx="8458200" cy="2451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795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August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Option 1-B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03584" y="1471136"/>
            <a:ext cx="78546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In every instance, the initiator poll each responder </a:t>
            </a:r>
            <a:r>
              <a:rPr lang="en-US" altLang="zh-CN" sz="2000" b="1" dirty="0">
                <a:solidFill>
                  <a:schemeClr val="tx1"/>
                </a:solidFill>
              </a:rPr>
              <a:t>except the first responder</a:t>
            </a:r>
            <a:r>
              <a:rPr lang="en-US" altLang="zh-CN" sz="2000" dirty="0">
                <a:solidFill>
                  <a:schemeClr val="tx1"/>
                </a:solidFill>
              </a:rPr>
              <a:t> sequentially with </a:t>
            </a:r>
            <a:r>
              <a:rPr lang="en-US" altLang="zh-CN" sz="2000" b="1" dirty="0">
                <a:solidFill>
                  <a:schemeClr val="tx1"/>
                </a:solidFill>
              </a:rPr>
              <a:t>a new poll frame</a:t>
            </a:r>
            <a:r>
              <a:rPr lang="en-US" altLang="zh-CN" sz="2000" dirty="0">
                <a:solidFill>
                  <a:schemeClr val="tx1"/>
                </a:solidFill>
              </a:rPr>
              <a:t>(format is TBD) before each responder STA sending a Monostatic PPDU.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chemeClr val="tx1"/>
              </a:solidFill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3AF63C17-AB29-4D22-A095-CA58CD923B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809" y="3018575"/>
            <a:ext cx="7854615" cy="2458007"/>
          </a:xfrm>
          <a:prstGeom prst="rect">
            <a:avLst/>
          </a:prstGeom>
        </p:spPr>
      </p:pic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32587B96-B01F-447B-B503-2CE3E0B8C26F}"/>
              </a:ext>
            </a:extLst>
          </p:cNvPr>
          <p:cNvCxnSpPr>
            <a:cxnSpLocks/>
          </p:cNvCxnSpPr>
          <p:nvPr/>
        </p:nvCxnSpPr>
        <p:spPr bwMode="auto">
          <a:xfrm flipV="1">
            <a:off x="3563888" y="5001296"/>
            <a:ext cx="0" cy="371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E7D1C836-8920-4AC4-9493-568685337E4D}"/>
              </a:ext>
            </a:extLst>
          </p:cNvPr>
          <p:cNvSpPr txBox="1"/>
          <p:nvPr/>
        </p:nvSpPr>
        <p:spPr>
          <a:xfrm>
            <a:off x="2699792" y="5291916"/>
            <a:ext cx="19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>
                <a:solidFill>
                  <a:schemeClr val="tx1"/>
                </a:solidFill>
              </a:rPr>
              <a:t>No new poll frame</a:t>
            </a:r>
            <a:endParaRPr lang="zh-CN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7460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August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Option 2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559110" y="1441073"/>
            <a:ext cx="8100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Each responder STA sends the Monostatic PPDU no later than SIFS time after the </a:t>
            </a:r>
            <a:r>
              <a:rPr lang="en-US" altLang="zh-CN" sz="2000" b="1" dirty="0">
                <a:solidFill>
                  <a:schemeClr val="tx1"/>
                </a:solidFill>
              </a:rPr>
              <a:t>DMG Sensing Response </a:t>
            </a:r>
            <a:r>
              <a:rPr lang="en-US" altLang="zh-CN" sz="2000" dirty="0">
                <a:solidFill>
                  <a:schemeClr val="tx1"/>
                </a:solidFill>
              </a:rPr>
              <a:t>frame.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initiation, sounding and reporting phases are</a:t>
            </a:r>
            <a:r>
              <a:rPr lang="en-US" altLang="zh-CN" sz="2000" b="1" dirty="0">
                <a:solidFill>
                  <a:schemeClr val="tx1"/>
                </a:solidFill>
              </a:rPr>
              <a:t> repeated per responder STA </a:t>
            </a:r>
            <a:r>
              <a:rPr lang="en-US" altLang="zh-CN" sz="2000" dirty="0">
                <a:solidFill>
                  <a:schemeClr val="tx1"/>
                </a:solidFill>
              </a:rPr>
              <a:t>in each instance.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26508A03-CB74-47FA-A5D0-686692A6E1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808" y="3068960"/>
            <a:ext cx="8100392" cy="2797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061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August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Comparison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921FFF8-3207-4497-8DB6-51E548755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215289"/>
              </p:ext>
            </p:extLst>
          </p:nvPr>
        </p:nvGraphicFramePr>
        <p:xfrm>
          <a:off x="766821" y="1772817"/>
          <a:ext cx="7743852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046">
                  <a:extLst>
                    <a:ext uri="{9D8B030D-6E8A-4147-A177-3AD203B41FA5}">
                      <a16:colId xmlns:a16="http://schemas.microsoft.com/office/drawing/2014/main" val="822491951"/>
                    </a:ext>
                  </a:extLst>
                </a:gridCol>
                <a:gridCol w="3350189">
                  <a:extLst>
                    <a:ext uri="{9D8B030D-6E8A-4147-A177-3AD203B41FA5}">
                      <a16:colId xmlns:a16="http://schemas.microsoft.com/office/drawing/2014/main" val="3064078327"/>
                    </a:ext>
                  </a:extLst>
                </a:gridCol>
                <a:gridCol w="3434617">
                  <a:extLst>
                    <a:ext uri="{9D8B030D-6E8A-4147-A177-3AD203B41FA5}">
                      <a16:colId xmlns:a16="http://schemas.microsoft.com/office/drawing/2014/main" val="715824617"/>
                    </a:ext>
                  </a:extLst>
                </a:gridCol>
              </a:tblGrid>
              <a:tr h="41333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Option</a:t>
                      </a:r>
                      <a:endParaRPr lang="zh-CN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Pros.</a:t>
                      </a:r>
                      <a:endParaRPr lang="zh-CN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Cons.</a:t>
                      </a:r>
                      <a:endParaRPr lang="zh-CN" alt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1172699"/>
                  </a:ext>
                </a:extLst>
              </a:tr>
              <a:tr h="106125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Opt.1-A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800" dirty="0"/>
                        <a:t>Same procedure for all STAs</a:t>
                      </a:r>
                      <a:endParaRPr lang="en-US" alt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Need to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define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frame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More overhead (poll frame for each STA)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7913756"/>
                  </a:ext>
                </a:extLst>
              </a:tr>
              <a:tr h="106125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Opt.1-B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Little overhead (no poll frame for the first STA)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Need to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define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frame</a:t>
                      </a:r>
                      <a:endParaRPr lang="en-US" altLang="zh-CN" sz="18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800" dirty="0"/>
                        <a:t>Different procedure for the first STA</a:t>
                      </a:r>
                      <a:endParaRPr lang="en-US" alt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3521645"/>
                  </a:ext>
                </a:extLst>
              </a:tr>
              <a:tr h="128057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Opt.2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dirty="0"/>
                        <a:t>No need to define a new frame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dirty="0"/>
                        <a:t>Same </a:t>
                      </a:r>
                      <a:r>
                        <a:rPr lang="en-US" altLang="zh-CN" sz="1800" dirty="0"/>
                        <a:t>procedure</a:t>
                      </a:r>
                      <a:r>
                        <a:rPr lang="en-US" altLang="zh-CN" dirty="0"/>
                        <a:t> for all STAs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Much more changes to the current </a:t>
                      </a:r>
                      <a:r>
                        <a:rPr lang="en-US" altLang="zh-CN" sz="1800" dirty="0"/>
                        <a:t>procedure</a:t>
                      </a:r>
                      <a:endParaRPr lang="en-US" alt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285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5391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August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1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Which option do you support to solve the timing problem of </a:t>
            </a:r>
            <a:r>
              <a:rPr lang="en-US" altLang="zh-CN" dirty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sequential Coordinated Monostatic DMG Sensing instance as shown in slide 3?</a:t>
            </a:r>
          </a:p>
          <a:p>
            <a:pPr marL="0" indent="0"/>
            <a:endParaRPr lang="en-US" sz="1800" b="0" dirty="0">
              <a:solidFill>
                <a:schemeClr val="tx1"/>
              </a:solidFill>
            </a:endParaRPr>
          </a:p>
          <a:p>
            <a:pPr lvl="1" indent="-342900">
              <a:buFont typeface="Times New Roman" panose="02020603050405020304" pitchFamily="18" charset="0"/>
              <a:buChar char="‑"/>
            </a:pPr>
            <a:r>
              <a:rPr lang="en-US" sz="1800" b="1" dirty="0"/>
              <a:t>Option 1-A</a:t>
            </a:r>
            <a:r>
              <a:rPr lang="en-US" sz="1800" dirty="0"/>
              <a:t>: </a:t>
            </a:r>
            <a:r>
              <a:rPr lang="en-US" sz="1800" dirty="0">
                <a:solidFill>
                  <a:schemeClr val="tx1"/>
                </a:solidFill>
              </a:rPr>
              <a:t>u</a:t>
            </a:r>
            <a:r>
              <a:rPr lang="en-US" altLang="zh-CN" sz="1800" dirty="0">
                <a:solidFill>
                  <a:schemeClr val="tx1"/>
                </a:solidFill>
              </a:rPr>
              <a:t>se a new poll frame to poll each responder STA, </a:t>
            </a:r>
            <a:r>
              <a:rPr lang="en-US" sz="1800" dirty="0"/>
              <a:t>as shown in slide 5</a:t>
            </a:r>
          </a:p>
          <a:p>
            <a:pPr lvl="1" indent="-342900">
              <a:buFont typeface="Times New Roman" panose="02020603050405020304" pitchFamily="18" charset="0"/>
              <a:buChar char="‑"/>
            </a:pPr>
            <a:r>
              <a:rPr lang="en-US" altLang="zh-CN" sz="1800" b="1" dirty="0"/>
              <a:t>Option 1-B</a:t>
            </a:r>
            <a:r>
              <a:rPr lang="en-US" altLang="zh-CN" sz="1800" dirty="0"/>
              <a:t>: </a:t>
            </a:r>
            <a:r>
              <a:rPr lang="en-US" altLang="zh-CN" sz="1800" dirty="0">
                <a:solidFill>
                  <a:schemeClr val="tx1"/>
                </a:solidFill>
              </a:rPr>
              <a:t>use a new poll frame to poll each responder STA except the first,</a:t>
            </a:r>
            <a:r>
              <a:rPr lang="en-US" altLang="zh-CN" sz="1800" dirty="0"/>
              <a:t> as shown in slide 6</a:t>
            </a:r>
          </a:p>
          <a:p>
            <a:pPr lvl="1" indent="-342900">
              <a:buFont typeface="Times New Roman" panose="02020603050405020304" pitchFamily="18" charset="0"/>
              <a:buChar char="‑"/>
            </a:pPr>
            <a:r>
              <a:rPr lang="en-US" altLang="zh-CN" sz="1800" b="1" dirty="0"/>
              <a:t>Option 2</a:t>
            </a:r>
            <a:r>
              <a:rPr lang="en-US" altLang="zh-CN" sz="1800" dirty="0"/>
              <a:t>: </a:t>
            </a:r>
            <a:r>
              <a:rPr lang="en-US" altLang="zh-CN" sz="1800" dirty="0">
                <a:solidFill>
                  <a:schemeClr val="tx1"/>
                </a:solidFill>
              </a:rPr>
              <a:t>use the DMG Sensing Request frame to poll each responder STA, </a:t>
            </a:r>
            <a:r>
              <a:rPr lang="en-US" altLang="zh-CN" sz="1800" dirty="0"/>
              <a:t>as shown in slide 7</a:t>
            </a:r>
          </a:p>
          <a:p>
            <a:pPr lvl="1" indent="-342900">
              <a:buFont typeface="Times New Roman" panose="02020603050405020304" pitchFamily="18" charset="0"/>
              <a:buChar char="‑"/>
            </a:pPr>
            <a:r>
              <a:rPr lang="en-US" sz="1800" b="1" dirty="0"/>
              <a:t>Neither</a:t>
            </a:r>
          </a:p>
          <a:p>
            <a:pPr lvl="1" indent="-342900">
              <a:buFont typeface="Times New Roman" panose="02020603050405020304" pitchFamily="18" charset="0"/>
              <a:buChar char="‑"/>
            </a:pPr>
            <a:r>
              <a:rPr lang="en-US" sz="1800" b="1" dirty="0"/>
              <a:t>Abstain</a:t>
            </a:r>
          </a:p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20623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4061</TotalTime>
  <Words>799</Words>
  <Application>Microsoft Office PowerPoint</Application>
  <PresentationFormat>全屏显示(4:3)</PresentationFormat>
  <Paragraphs>126</Paragraphs>
  <Slides>9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Arial Unicode MS</vt:lpstr>
      <vt:lpstr>굴림</vt:lpstr>
      <vt:lpstr>MS Gothic</vt:lpstr>
      <vt:lpstr>Arial</vt:lpstr>
      <vt:lpstr>Times New Roman</vt:lpstr>
      <vt:lpstr>Office Theme</vt:lpstr>
      <vt:lpstr>A Timing Problem of Sequential Coordinated Monostatic DMG Sensing</vt:lpstr>
      <vt:lpstr>Abstract</vt:lpstr>
      <vt:lpstr>Timing Problem in Sequential Coordinated DMG Monostatic Sensing Instance</vt:lpstr>
      <vt:lpstr>Should we set scheduling for each STA?</vt:lpstr>
      <vt:lpstr>Option 1-A</vt:lpstr>
      <vt:lpstr>Option 1-B</vt:lpstr>
      <vt:lpstr>Option 2</vt:lpstr>
      <vt:lpstr>Comparison</vt:lpstr>
      <vt:lpstr>SP 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高宁(Gao Ning)</cp:lastModifiedBy>
  <cp:revision>751</cp:revision>
  <cp:lastPrinted>1601-01-01T00:00:00Z</cp:lastPrinted>
  <dcterms:created xsi:type="dcterms:W3CDTF">2021-04-06T17:23:10Z</dcterms:created>
  <dcterms:modified xsi:type="dcterms:W3CDTF">2022-09-09T09:32:06Z</dcterms:modified>
</cp:coreProperties>
</file>