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611" r:id="rId3"/>
    <p:sldId id="643" r:id="rId4"/>
    <p:sldId id="647" r:id="rId5"/>
    <p:sldId id="644" r:id="rId6"/>
    <p:sldId id="648" r:id="rId7"/>
    <p:sldId id="649" r:id="rId8"/>
    <p:sldId id="645" r:id="rId9"/>
    <p:sldId id="650" r:id="rId10"/>
    <p:sldId id="651" r:id="rId11"/>
    <p:sldId id="652" r:id="rId12"/>
    <p:sldId id="618" r:id="rId13"/>
    <p:sldId id="653" r:id="rId14"/>
    <p:sldId id="312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浅色样式 2 - 强调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18" autoAdjust="0"/>
  </p:normalViewPr>
  <p:slideViewPr>
    <p:cSldViewPr>
      <p:cViewPr varScale="1">
        <p:scale>
          <a:sx n="83" d="100"/>
          <a:sy n="83" d="100"/>
        </p:scale>
        <p:origin x="1411" y="62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8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Liuming Lu (OPPO)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802.11-22/</a:t>
            </a:r>
            <a:r>
              <a:rPr lang="en-US" altLang="zh-CN" sz="1800" b="1" dirty="0"/>
              <a:t>1556</a:t>
            </a:r>
            <a:r>
              <a:rPr lang="en-US" altLang="en-US" sz="1800" b="1" dirty="0"/>
              <a:t>r1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September</a:t>
            </a:r>
            <a:r>
              <a:rPr lang="en-US" altLang="en-US" sz="1800" b="1" dirty="0"/>
              <a:t> 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altLang="zh-CN" dirty="0"/>
              <a:t>ulti-AP Coordination for </a:t>
            </a:r>
            <a:br>
              <a:rPr lang="en-US" altLang="zh-CN" dirty="0"/>
            </a:br>
            <a:r>
              <a:rPr lang="en-US" altLang="zh-CN" dirty="0"/>
              <a:t>Low Latency Traffic Delivery</a:t>
            </a: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2022-09-06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  <p:graphicFrame>
        <p:nvGraphicFramePr>
          <p:cNvPr id="3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014613"/>
              </p:ext>
            </p:extLst>
          </p:nvPr>
        </p:nvGraphicFramePr>
        <p:xfrm>
          <a:off x="685800" y="2880360"/>
          <a:ext cx="7858124" cy="181712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684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08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Liuming Lu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luliuming@oppo.com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7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4611671"/>
                  </a:ext>
                </a:extLst>
              </a:tr>
              <a:tr h="2451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120347"/>
                  </a:ext>
                </a:extLst>
              </a:tr>
              <a:tr h="2707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altLang="en-US" sz="180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5251171"/>
                  </a:ext>
                </a:extLst>
              </a:tr>
              <a:tr h="2250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altLang="en-US" sz="180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170648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BD660B-5222-49B3-A3F1-2D18B79BA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Use Case - 2 (1)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0563BEC-0F72-47E2-A83B-F06B5F5A9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D124C1D-B9E7-4652-8208-C49962787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10</a:t>
            </a:fld>
            <a:endParaRPr lang="en-US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15AC5BA8-3E13-44E8-B476-8413997C37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981200"/>
            <a:ext cx="8210664" cy="3581400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B9FDD14F-D0DA-48B7-BBF6-07177478177D}"/>
              </a:ext>
            </a:extLst>
          </p:cNvPr>
          <p:cNvSpPr txBox="1"/>
          <p:nvPr/>
        </p:nvSpPr>
        <p:spPr>
          <a:xfrm>
            <a:off x="950913" y="5703289"/>
            <a:ext cx="7848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800" dirty="0"/>
              <a:t>An example :the STA whose transmission needs to be protected is outside of the overlapping area of the co-channel BSSs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571784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BD660B-5222-49B3-A3F1-2D18B79BA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Use Case - 2 (2)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0563BEC-0F72-47E2-A83B-F06B5F5A9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D124C1D-B9E7-4652-8208-C49962787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11</a:t>
            </a:fld>
            <a:endParaRPr lang="en-US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4CBA362F-2D84-48D7-B644-B462AFB4F7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" y="1644996"/>
            <a:ext cx="8717280" cy="4511040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497DE434-7F73-4D8E-AE19-0A07FA986947}"/>
              </a:ext>
            </a:extLst>
          </p:cNvPr>
          <p:cNvSpPr/>
          <p:nvPr/>
        </p:nvSpPr>
        <p:spPr>
          <a:xfrm>
            <a:off x="1866205" y="5673390"/>
            <a:ext cx="331539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the STA whose transmission needs to be protected 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74D1F884-3673-4B8C-90AF-DCDBF5654A76}"/>
              </a:ext>
            </a:extLst>
          </p:cNvPr>
          <p:cNvSpPr/>
          <p:nvPr/>
        </p:nvSpPr>
        <p:spPr bwMode="auto">
          <a:xfrm>
            <a:off x="3085405" y="4648200"/>
            <a:ext cx="685800" cy="1066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51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CA8937-5F67-43A8-B92A-8D51005E2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27F60E-8693-475C-94F4-CEF4CBD63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2000" b="0" dirty="0"/>
              <a:t>Further enhancements to the </a:t>
            </a:r>
            <a:r>
              <a:rPr lang="en-GB" altLang="zh-CN" sz="2000" b="0" dirty="0"/>
              <a:t>features for the delivery of low latency traffic</a:t>
            </a:r>
            <a:r>
              <a:rPr lang="en-US" altLang="zh-CN" sz="2000" b="0" dirty="0"/>
              <a:t> are expected in UHR SG.</a:t>
            </a:r>
          </a:p>
          <a:p>
            <a:pPr algn="just"/>
            <a:endParaRPr lang="en-US" altLang="zh-CN" sz="2000" b="0" dirty="0"/>
          </a:p>
          <a:p>
            <a:pPr algn="just"/>
            <a:r>
              <a:rPr lang="en-US" altLang="zh-CN" sz="2000" b="0" dirty="0"/>
              <a:t>A mode of Multi-AP coordination is suggested to provide higher reliability for delivering low latency traffic including enhanced medium access protection for reserved resource during scheduled time across different co-channel BSSs.</a:t>
            </a:r>
          </a:p>
          <a:p>
            <a:pPr algn="just"/>
            <a:endParaRPr lang="zh-CN" altLang="en-US" sz="20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FE04527-2AD4-4DBB-A130-88A6C5E26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89D4FB5-6190-44A4-948A-AAE975B62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055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77F87B-FC28-4B47-B6F1-A8FB4DEE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0BDEEB-5369-44BD-9D5E-D8240B46D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dirty="0"/>
              <a:t>Do you agree that UHR should specify a mode of multi-AP coordination to provide higher reliability for delivering low latency traffic including enhanced medium access protection for reserved resource during scheduled time among co-channel BSSs?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30A22A-ACEB-497A-B087-87B5EE289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DEEF265-5B34-490C-84C1-1323904DA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1384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4267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0" dirty="0"/>
              <a:t>[1] IEEE 802.11be Draft 2.1.1</a:t>
            </a:r>
          </a:p>
          <a:p>
            <a:pPr marL="0" indent="0">
              <a:buNone/>
            </a:pPr>
            <a:r>
              <a:rPr lang="en-US" altLang="zh-CN" b="0" dirty="0"/>
              <a:t>[2] 11-22-0729-01-0wng-next-generation-after-802-11be-follow-up</a:t>
            </a:r>
          </a:p>
          <a:p>
            <a:pPr marL="0" indent="0">
              <a:buNone/>
            </a:pPr>
            <a:r>
              <a:rPr lang="en-US" altLang="zh-CN" b="0" dirty="0"/>
              <a:t>[3] 11-22-0779-00-0wng-802-11bx-enabling-metaverse-metaverse-ar-vr-and-wearables </a:t>
            </a:r>
          </a:p>
          <a:p>
            <a:pPr marL="0" indent="0">
              <a:buNone/>
            </a:pPr>
            <a:r>
              <a:rPr lang="en-GB" altLang="zh-CN" b="0" dirty="0"/>
              <a:t>[4] </a:t>
            </a:r>
            <a:r>
              <a:rPr lang="en-US" altLang="zh-CN" b="0" dirty="0"/>
              <a:t>11-22-0634-02-00be-802-11be-enhancements-for-tsn-time-aware-scheduling-and-network-management-considerations</a:t>
            </a:r>
          </a:p>
          <a:p>
            <a:pPr marL="0" indent="0">
              <a:buNone/>
            </a:pPr>
            <a:r>
              <a:rPr lang="en-GB" altLang="zh-CN" b="0" dirty="0"/>
              <a:t>[</a:t>
            </a:r>
            <a:r>
              <a:rPr lang="en-US" altLang="zh-CN" b="0" dirty="0"/>
              <a:t>5</a:t>
            </a:r>
            <a:r>
              <a:rPr lang="en-GB" altLang="zh-CN" b="0" dirty="0"/>
              <a:t>] 11-18-1509-00-0eht-features-for-multi-ap-coordination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14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505200"/>
          </a:xfrm>
        </p:spPr>
        <p:txBody>
          <a:bodyPr/>
          <a:lstStyle/>
          <a:p>
            <a:pPr algn="just"/>
            <a:r>
              <a:rPr lang="en-US" altLang="zh-CN" sz="2000" b="0" dirty="0"/>
              <a:t>Achieving determinism and guaranteed latency over wireless links is challenging especially for Wi-Fi using unlicensed spectrum. Although 11be </a:t>
            </a:r>
            <a:r>
              <a:rPr lang="en-GB" altLang="zh-CN" sz="2000" b="0" dirty="0"/>
              <a:t>has specified  some features to </a:t>
            </a:r>
            <a:r>
              <a:rPr lang="en-US" altLang="zh-CN" sz="2000" b="0" dirty="0"/>
              <a:t>provide predictable latency and jitter </a:t>
            </a:r>
            <a:r>
              <a:rPr lang="en-GB" altLang="zh-CN" sz="2000" b="0" dirty="0"/>
              <a:t>for the delivery of latency sensitive  traffic, </a:t>
            </a:r>
            <a:r>
              <a:rPr lang="en-US" altLang="zh-CN" sz="2000" b="0" dirty="0"/>
              <a:t>further enhancements are also expected in future project.</a:t>
            </a:r>
            <a:endParaRPr lang="zh-CN" altLang="zh-CN" sz="2000" b="0" dirty="0"/>
          </a:p>
          <a:p>
            <a:pPr algn="just"/>
            <a:endParaRPr lang="en-US" altLang="zh-CN" sz="2000" b="0" dirty="0"/>
          </a:p>
          <a:p>
            <a:pPr algn="just"/>
            <a:r>
              <a:rPr lang="en-US" altLang="zh-CN" sz="2000" b="0" dirty="0"/>
              <a:t>This contribution focuses on the multi-AP coordination for low latency traffic delivery, which may be considered as a candidate technology to reduce latencies, increase manageability for UHR (Ultra High Reliability).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7215E3-778E-4236-9DF0-132AD3A53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C578A31C-C70D-4F80-BE69-53791D649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1D7D023-EFDD-4D47-8081-3B1EF3E86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3</a:t>
            </a:fld>
            <a:endParaRPr lang="en-US" altLang="en-US"/>
          </a:p>
        </p:txBody>
      </p:sp>
      <p:graphicFrame>
        <p:nvGraphicFramePr>
          <p:cNvPr id="5" name="表格 5">
            <a:extLst>
              <a:ext uri="{FF2B5EF4-FFF2-40B4-BE49-F238E27FC236}">
                <a16:creationId xmlns:a16="http://schemas.microsoft.com/office/drawing/2014/main" id="{3637F671-612B-4977-9A9C-245FFAC8AE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756932"/>
              </p:ext>
            </p:extLst>
          </p:nvPr>
        </p:nvGraphicFramePr>
        <p:xfrm>
          <a:off x="717755" y="1752600"/>
          <a:ext cx="8091948" cy="463296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263445">
                  <a:extLst>
                    <a:ext uri="{9D8B030D-6E8A-4147-A177-3AD203B41FA5}">
                      <a16:colId xmlns:a16="http://schemas.microsoft.com/office/drawing/2014/main" val="1012232015"/>
                    </a:ext>
                  </a:extLst>
                </a:gridCol>
                <a:gridCol w="3537155">
                  <a:extLst>
                    <a:ext uri="{9D8B030D-6E8A-4147-A177-3AD203B41FA5}">
                      <a16:colId xmlns:a16="http://schemas.microsoft.com/office/drawing/2014/main" val="410415263"/>
                    </a:ext>
                  </a:extLst>
                </a:gridCol>
                <a:gridCol w="3291348">
                  <a:extLst>
                    <a:ext uri="{9D8B030D-6E8A-4147-A177-3AD203B41FA5}">
                      <a16:colId xmlns:a16="http://schemas.microsoft.com/office/drawing/2014/main" val="204271743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effectLst/>
                        </a:rPr>
                        <a:t>802.11be Features</a:t>
                      </a:r>
                      <a:endParaRPr lang="zh-CN" alt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effectLst/>
                        </a:rPr>
                        <a:t>Benefits for </a:t>
                      </a:r>
                      <a:r>
                        <a:rPr lang="en-GB" altLang="zh-CN" sz="1400" kern="1200" dirty="0">
                          <a:effectLst/>
                        </a:rPr>
                        <a:t>the delivery of latency sensitive  traffic</a:t>
                      </a:r>
                      <a:endParaRPr lang="zh-CN" altLang="en-US" sz="1400" kern="1200" dirty="0">
                        <a:effectLst/>
                      </a:endParaRPr>
                    </a:p>
                    <a:p>
                      <a:pPr algn="ctr"/>
                      <a:endParaRPr lang="zh-CN" alt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kern="1200" dirty="0">
                          <a:effectLst/>
                        </a:rPr>
                        <a:t>Application Scope and limitations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831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effectLst/>
                        </a:rPr>
                        <a:t>Multi-Link Operation (MLO)</a:t>
                      </a:r>
                      <a:endParaRPr lang="zh-CN" altLang="zh-CN" sz="1400" kern="1200" dirty="0">
                        <a:effectLst/>
                      </a:endParaRPr>
                    </a:p>
                    <a:p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effectLst/>
                        </a:rPr>
                        <a:t>increase throughput by aggregating multiple links across different channels or bands (2.4, 5 and 6 GHz).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effectLst/>
                        </a:rPr>
                        <a:t>reduce latency by providing multiple channel access opportunities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effectLst/>
                        </a:rPr>
                        <a:t>the usage of preferred link(s) for the TID(s) corresponding to latency-sensitive traffic by TID-to-link mapping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solidFill>
                            <a:srgbClr val="FF0000"/>
                          </a:solidFill>
                          <a:effectLst/>
                        </a:rPr>
                        <a:t>Limited to the communication between MLD devices with multiple links.</a:t>
                      </a:r>
                      <a:endParaRPr lang="zh-CN" altLang="en-US" sz="1400" kern="12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solidFill>
                            <a:srgbClr val="FF0000"/>
                          </a:solidFill>
                          <a:effectLst/>
                        </a:rPr>
                        <a:t>operates using one or more affiliated APs(or STAs) , but has one MAC data service and a single MAC SAP to the LLC sublayer for a MLD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solidFill>
                            <a:srgbClr val="FF0000"/>
                          </a:solidFill>
                          <a:effectLst/>
                        </a:rPr>
                        <a:t>each link is located on different nonoverlapping channels</a:t>
                      </a:r>
                    </a:p>
                    <a:p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0394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effectLst/>
                        </a:rPr>
                        <a:t>QoS signaling enhancements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effectLst/>
                        </a:rPr>
                        <a:t>QoS parameters in the QoS Characteristics elements carried in SCS Descriptor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effectLst/>
                        </a:rPr>
                        <a:t>Multi-link SCS procedure: creation, modification, or deletion of an SCS stream at the MLD level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solidFill>
                            <a:srgbClr val="FF0000"/>
                          </a:solidFill>
                          <a:effectLst/>
                        </a:rPr>
                        <a:t>Limited to QoS signaling between AP and its associated STAs, or AP MLD and its associated non-AP MLD</a:t>
                      </a:r>
                      <a:endParaRPr lang="zh-CN" alt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8540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effectLst/>
                        </a:rPr>
                        <a:t>Restricted TWT (R-TWT)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effectLst/>
                        </a:rPr>
                        <a:t>enables the BSS to use enhanced medium access protection and resource reservation mechanisms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solidFill>
                            <a:srgbClr val="FF0000"/>
                          </a:solidFill>
                          <a:effectLst/>
                        </a:rPr>
                        <a:t>Limited to STAs supporting r-TWT in one BSS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solidFill>
                            <a:srgbClr val="FF0000"/>
                          </a:solidFill>
                          <a:effectLst/>
                        </a:rPr>
                        <a:t>OBSS interference is not considered.</a:t>
                      </a:r>
                      <a:endParaRPr lang="zh-CN" alt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7999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3591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BD284F7-A79F-4900-BE36-E8E8BE4F5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Potential Features to be enhanced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3193682-660B-489E-864C-4F2D05C14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2D7851D-1862-44DC-AB43-247C56C74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id="{99E22DFB-1EFA-496C-9BD2-CFD255550574}"/>
              </a:ext>
            </a:extLst>
          </p:cNvPr>
          <p:cNvSpPr/>
          <p:nvPr/>
        </p:nvSpPr>
        <p:spPr bwMode="auto">
          <a:xfrm>
            <a:off x="1447800" y="2514600"/>
            <a:ext cx="1828800" cy="35814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144F6BF3-0F0D-431E-B1B6-488E9B103028}"/>
              </a:ext>
            </a:extLst>
          </p:cNvPr>
          <p:cNvSpPr/>
          <p:nvPr/>
        </p:nvSpPr>
        <p:spPr bwMode="auto">
          <a:xfrm>
            <a:off x="5943598" y="2479964"/>
            <a:ext cx="1828800" cy="35814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9795D178-24AB-4D25-BA6B-975A2026F156}"/>
              </a:ext>
            </a:extLst>
          </p:cNvPr>
          <p:cNvSpPr txBox="1"/>
          <p:nvPr/>
        </p:nvSpPr>
        <p:spPr>
          <a:xfrm>
            <a:off x="2095500" y="3267364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MLO</a:t>
            </a:r>
            <a:endParaRPr lang="zh-CN" altLang="en-US" b="1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EE15A3DD-ED30-45A7-8F6C-2544F0CD2104}"/>
              </a:ext>
            </a:extLst>
          </p:cNvPr>
          <p:cNvSpPr/>
          <p:nvPr/>
        </p:nvSpPr>
        <p:spPr>
          <a:xfrm>
            <a:off x="1888409" y="3775457"/>
            <a:ext cx="11336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QoS signaling </a:t>
            </a:r>
            <a:endParaRPr lang="zh-CN" altLang="en-US" b="1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089C9E78-5086-4FFC-A7CA-34F2DEFC554E}"/>
              </a:ext>
            </a:extLst>
          </p:cNvPr>
          <p:cNvSpPr/>
          <p:nvPr/>
        </p:nvSpPr>
        <p:spPr>
          <a:xfrm>
            <a:off x="2072409" y="4398680"/>
            <a:ext cx="70564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R-TWT</a:t>
            </a:r>
            <a:endParaRPr lang="zh-CN" altLang="en-US" b="1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A5D52FE4-E2B7-4E5A-B4AA-A5C776A3A8A4}"/>
              </a:ext>
            </a:extLst>
          </p:cNvPr>
          <p:cNvSpPr txBox="1"/>
          <p:nvPr/>
        </p:nvSpPr>
        <p:spPr>
          <a:xfrm>
            <a:off x="5943599" y="3082697"/>
            <a:ext cx="18288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/>
            </a:lvl1pPr>
          </a:lstStyle>
          <a:p>
            <a:pPr algn="ctr"/>
            <a:r>
              <a:rPr lang="en-US" altLang="zh-CN" dirty="0"/>
              <a:t>Enhanced co-channel coordination for </a:t>
            </a:r>
          </a:p>
          <a:p>
            <a:pPr algn="ctr"/>
            <a:r>
              <a:rPr lang="en-US" altLang="zh-CN" dirty="0"/>
              <a:t>multi-ap operation</a:t>
            </a:r>
            <a:endParaRPr lang="zh-CN" altLang="en-US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C1CCFC6F-BF4A-44D7-80E5-A2E14E26FA29}"/>
              </a:ext>
            </a:extLst>
          </p:cNvPr>
          <p:cNvSpPr txBox="1"/>
          <p:nvPr/>
        </p:nvSpPr>
        <p:spPr>
          <a:xfrm>
            <a:off x="6096000" y="4643427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/>
            </a:lvl1pPr>
          </a:lstStyle>
          <a:p>
            <a:r>
              <a:rPr lang="en-US" altLang="zh-CN" dirty="0"/>
              <a:t>The mechanism to eliminate or mitigate OBSS interference</a:t>
            </a:r>
            <a:endParaRPr lang="zh-CN" altLang="en-US" dirty="0"/>
          </a:p>
        </p:txBody>
      </p:sp>
      <p:sp>
        <p:nvSpPr>
          <p:cNvPr id="13" name="箭头: 右 12">
            <a:extLst>
              <a:ext uri="{FF2B5EF4-FFF2-40B4-BE49-F238E27FC236}">
                <a16:creationId xmlns:a16="http://schemas.microsoft.com/office/drawing/2014/main" id="{835579B0-C659-42A9-AA1A-D5DA1C21CBAB}"/>
              </a:ext>
            </a:extLst>
          </p:cNvPr>
          <p:cNvSpPr/>
          <p:nvPr/>
        </p:nvSpPr>
        <p:spPr bwMode="auto">
          <a:xfrm>
            <a:off x="3860339" y="3885406"/>
            <a:ext cx="1547091" cy="457200"/>
          </a:xfrm>
          <a:prstGeom prst="rightArrow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46F67653-8287-4AAE-A58B-28C727CC06B0}"/>
              </a:ext>
            </a:extLst>
          </p:cNvPr>
          <p:cNvSpPr txBox="1"/>
          <p:nvPr/>
        </p:nvSpPr>
        <p:spPr>
          <a:xfrm>
            <a:off x="5879305" y="3863062"/>
            <a:ext cx="1957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/>
            </a:lvl1pPr>
          </a:lstStyle>
          <a:p>
            <a:r>
              <a:rPr lang="en-US" altLang="zh-CN" dirty="0"/>
              <a:t>Extend the medium access protection mechanism to multiple BSSs</a:t>
            </a:r>
            <a:endParaRPr lang="zh-CN" altLang="en-US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BF35EED1-0427-44CA-B096-164316FAADC5}"/>
              </a:ext>
            </a:extLst>
          </p:cNvPr>
          <p:cNvSpPr txBox="1"/>
          <p:nvPr/>
        </p:nvSpPr>
        <p:spPr>
          <a:xfrm>
            <a:off x="5791200" y="1929483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rgbClr val="FF6600"/>
                </a:solidFill>
              </a:rPr>
              <a:t>Potential UHR features for </a:t>
            </a:r>
          </a:p>
          <a:p>
            <a:pPr algn="ctr"/>
            <a:r>
              <a:rPr lang="en-US" altLang="zh-CN" b="1" dirty="0">
                <a:solidFill>
                  <a:srgbClr val="FF6600"/>
                </a:solidFill>
              </a:rPr>
              <a:t>low latency traffic delivery</a:t>
            </a:r>
            <a:endParaRPr lang="zh-CN" altLang="en-US" b="1" dirty="0">
              <a:solidFill>
                <a:srgbClr val="FF6600"/>
              </a:solidFill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A1C7DA7F-3A02-4715-831C-AFCB2598B130}"/>
              </a:ext>
            </a:extLst>
          </p:cNvPr>
          <p:cNvSpPr txBox="1"/>
          <p:nvPr/>
        </p:nvSpPr>
        <p:spPr>
          <a:xfrm>
            <a:off x="1371600" y="1902767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rgbClr val="FF6600"/>
                </a:solidFill>
              </a:rPr>
              <a:t>EHT features for </a:t>
            </a:r>
          </a:p>
          <a:p>
            <a:pPr algn="ctr"/>
            <a:r>
              <a:rPr lang="en-US" altLang="zh-CN" b="1" dirty="0">
                <a:solidFill>
                  <a:srgbClr val="FF6600"/>
                </a:solidFill>
              </a:rPr>
              <a:t>low latency traffic delivery</a:t>
            </a:r>
            <a:endParaRPr lang="zh-CN" altLang="en-US" b="1" dirty="0">
              <a:solidFill>
                <a:srgbClr val="FF6600"/>
              </a:solidFill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E1AC5D0A-CF56-43B5-85FB-07D46E94EEC8}"/>
              </a:ext>
            </a:extLst>
          </p:cNvPr>
          <p:cNvSpPr txBox="1"/>
          <p:nvPr/>
        </p:nvSpPr>
        <p:spPr>
          <a:xfrm>
            <a:off x="3755177" y="3129126"/>
            <a:ext cx="16522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rgbClr val="FF0000"/>
                </a:solidFill>
              </a:rPr>
              <a:t>The evolution of the features from multiple APs’ perspective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424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95FAC95-588B-4F99-85DE-A017BC260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altLang="zh-CN" dirty="0"/>
              <a:t>ulti-AP Coordination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47F02CB-0F60-4E34-AB35-E6011FFFA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16BA9F1-F0AD-4526-8A3D-6E0B3E403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16DA2E7-A212-4AB3-9EEA-A3623214F3D9}"/>
              </a:ext>
            </a:extLst>
          </p:cNvPr>
          <p:cNvSpPr/>
          <p:nvPr/>
        </p:nvSpPr>
        <p:spPr bwMode="auto">
          <a:xfrm>
            <a:off x="609600" y="2057400"/>
            <a:ext cx="3962400" cy="1371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/>
            <a:r>
              <a:rPr lang="en-US" altLang="zh-CN" b="1" dirty="0"/>
              <a:t>Multi-AP operation in Wi-Fi Alliance </a:t>
            </a:r>
          </a:p>
          <a:p>
            <a:pPr marL="265113" lvl="1" indent="-176213">
              <a:buFont typeface="Arial" panose="020B0604020202020204" pitchFamily="34" charset="0"/>
              <a:buChar char="•"/>
            </a:pPr>
            <a:r>
              <a:rPr lang="en-US" altLang="zh-CN" b="1" dirty="0"/>
              <a:t>The goal is to expand the network coverage range</a:t>
            </a:r>
          </a:p>
          <a:p>
            <a:pPr marL="265113" lvl="1" indent="-176213">
              <a:buFont typeface="Arial" panose="020B0604020202020204" pitchFamily="34" charset="0"/>
              <a:buChar char="•"/>
            </a:pPr>
            <a:r>
              <a:rPr lang="en-US" altLang="zh-CN" b="1" dirty="0"/>
              <a:t>Form a unified network that provides efficient Wi-Fi throughout</a:t>
            </a:r>
          </a:p>
          <a:p>
            <a:pPr marL="265113" lvl="1" indent="-176213">
              <a:buFont typeface="Arial" panose="020B0604020202020204" pitchFamily="34" charset="0"/>
              <a:buChar char="•"/>
            </a:pPr>
            <a:r>
              <a:rPr lang="en-US" altLang="zh-CN" b="1" dirty="0"/>
              <a:t>Network architecture, system level functionality</a:t>
            </a:r>
          </a:p>
          <a:p>
            <a:pPr marL="265113" lvl="1" indent="-176213">
              <a:buFont typeface="Arial" panose="020B0604020202020204" pitchFamily="34" charset="0"/>
              <a:buChar char="•"/>
            </a:pPr>
            <a:r>
              <a:rPr lang="en-US" altLang="zh-CN" b="1" dirty="0"/>
              <a:t>MAC level coordination of APs’ operation, such as channels, Bandwidth, Security, etc.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963A2839-6FB7-4211-A74F-E786D57F6F80}"/>
              </a:ext>
            </a:extLst>
          </p:cNvPr>
          <p:cNvSpPr/>
          <p:nvPr/>
        </p:nvSpPr>
        <p:spPr bwMode="auto">
          <a:xfrm>
            <a:off x="4875213" y="2057400"/>
            <a:ext cx="3810000" cy="1371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/>
            <a:r>
              <a:rPr lang="en-US" altLang="zh-CN" b="1" dirty="0"/>
              <a:t>Multi-AP Coordination discussed in EHT SG </a:t>
            </a:r>
          </a:p>
          <a:p>
            <a:pPr marL="265113" lvl="1" indent="-176213">
              <a:buFont typeface="Arial" panose="020B0604020202020204" pitchFamily="34" charset="0"/>
              <a:buChar char="•"/>
            </a:pPr>
            <a:r>
              <a:rPr lang="en-US" altLang="zh-CN" b="1" dirty="0"/>
              <a:t>The goal is to achieve higher efficiency and higher throughput. </a:t>
            </a:r>
          </a:p>
          <a:p>
            <a:pPr marL="265113" lvl="1" indent="-176213">
              <a:buFont typeface="Arial" panose="020B0604020202020204" pitchFamily="34" charset="0"/>
              <a:buChar char="•"/>
            </a:pPr>
            <a:r>
              <a:rPr lang="en-US" altLang="zh-CN" b="1" dirty="0"/>
              <a:t>Multiple modes, such as coordinated OFDMA/MU-MIMO/Beamforming, Joint Transmission etc.</a:t>
            </a:r>
          </a:p>
          <a:p>
            <a:pPr marL="265113" lvl="1" indent="-176213">
              <a:buFont typeface="Arial" panose="020B0604020202020204" pitchFamily="34" charset="0"/>
              <a:buChar char="•"/>
            </a:pPr>
            <a:r>
              <a:rPr lang="en-US" altLang="zh-CN" b="1" dirty="0"/>
              <a:t>Strict Time/frequency synchronization is required.</a:t>
            </a:r>
          </a:p>
          <a:p>
            <a:pPr algn="ctr"/>
            <a:endParaRPr lang="en-US" altLang="zh-CN" b="1" dirty="0"/>
          </a:p>
          <a:p>
            <a:pPr marL="265113" lvl="1" indent="-176213">
              <a:buFont typeface="Arial" panose="020B0604020202020204" pitchFamily="34" charset="0"/>
              <a:buChar char="•"/>
            </a:pPr>
            <a:endParaRPr lang="en-US" altLang="zh-CN" b="1" dirty="0"/>
          </a:p>
          <a:p>
            <a:pPr algn="ctr"/>
            <a:endParaRPr lang="en-US" altLang="zh-CN" b="1" dirty="0"/>
          </a:p>
          <a:p>
            <a:pPr marL="265113" lvl="1" indent="-176213">
              <a:buFont typeface="Arial" panose="020B0604020202020204" pitchFamily="34" charset="0"/>
              <a:buChar char="•"/>
            </a:pPr>
            <a:endParaRPr lang="en-US" altLang="zh-CN" b="1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A603259C-5D0F-4613-B856-6194BB2948D1}"/>
              </a:ext>
            </a:extLst>
          </p:cNvPr>
          <p:cNvSpPr/>
          <p:nvPr/>
        </p:nvSpPr>
        <p:spPr bwMode="auto">
          <a:xfrm>
            <a:off x="1371600" y="4648200"/>
            <a:ext cx="6486525" cy="13716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/>
            <a:r>
              <a:rPr lang="en-US" altLang="zh-CN" b="1" dirty="0">
                <a:solidFill>
                  <a:schemeClr val="accent2">
                    <a:lumMod val="50000"/>
                  </a:schemeClr>
                </a:solidFill>
              </a:rPr>
              <a:t>A suggested mode of Multi-AP coordination for UHR </a:t>
            </a:r>
          </a:p>
          <a:p>
            <a:pPr algn="ctr"/>
            <a:endParaRPr lang="en-US" altLang="zh-CN" b="1" dirty="0">
              <a:solidFill>
                <a:schemeClr val="accent2">
                  <a:lumMod val="50000"/>
                </a:schemeClr>
              </a:solidFill>
            </a:endParaRPr>
          </a:p>
          <a:p>
            <a:pPr marL="265113" lvl="1" indent="-176213">
              <a:buFont typeface="Arial" panose="020B0604020202020204" pitchFamily="34" charset="0"/>
              <a:buChar char="•"/>
            </a:pPr>
            <a:r>
              <a:rPr lang="en-US" altLang="zh-CN" b="1" dirty="0">
                <a:solidFill>
                  <a:schemeClr val="accent2">
                    <a:lumMod val="50000"/>
                  </a:schemeClr>
                </a:solidFill>
              </a:rPr>
              <a:t>One suggested goal is to provide higher reliability for delivering low latency traffic including enhanced medium access protection for reserved resource during scheduled time</a:t>
            </a:r>
          </a:p>
          <a:p>
            <a:pPr marL="265113" lvl="1" indent="-176213">
              <a:buFont typeface="Arial" panose="020B0604020202020204" pitchFamily="34" charset="0"/>
              <a:buChar char="•"/>
            </a:pPr>
            <a:r>
              <a:rPr lang="en-US" altLang="zh-CN" b="1" dirty="0">
                <a:solidFill>
                  <a:schemeClr val="accent2">
                    <a:lumMod val="50000"/>
                  </a:schemeClr>
                </a:solidFill>
              </a:rPr>
              <a:t>The information for the reserved resource and scheduled time needs to be shared among APs</a:t>
            </a:r>
          </a:p>
          <a:p>
            <a:pPr marL="265113" lvl="1" indent="-176213">
              <a:buFont typeface="Arial" panose="020B0604020202020204" pitchFamily="34" charset="0"/>
              <a:buChar char="•"/>
            </a:pPr>
            <a:r>
              <a:rPr lang="en-US" altLang="zh-CN" b="1" dirty="0">
                <a:solidFill>
                  <a:schemeClr val="accent2">
                    <a:lumMod val="50000"/>
                  </a:schemeClr>
                </a:solidFill>
              </a:rPr>
              <a:t>The operations of APs in their respective BSSs needs to be coordinated to provide enhanced medium access protection</a:t>
            </a:r>
          </a:p>
          <a:p>
            <a:pPr marL="265113" lvl="1" indent="-176213">
              <a:buFont typeface="Arial" panose="020B0604020202020204" pitchFamily="34" charset="0"/>
              <a:buChar char="•"/>
            </a:pPr>
            <a:endParaRPr lang="en-US" altLang="zh-CN" b="1" dirty="0"/>
          </a:p>
          <a:p>
            <a:pPr marL="265113" lvl="1" indent="-176213">
              <a:buFont typeface="Arial" panose="020B0604020202020204" pitchFamily="34" charset="0"/>
              <a:buChar char="•"/>
            </a:pPr>
            <a:endParaRPr lang="en-US" altLang="zh-CN" b="1" dirty="0"/>
          </a:p>
          <a:p>
            <a:pPr marL="265113" lvl="1" indent="-176213">
              <a:buFont typeface="Arial" panose="020B0604020202020204" pitchFamily="34" charset="0"/>
              <a:buChar char="•"/>
            </a:pPr>
            <a:endParaRPr lang="en-US" altLang="zh-CN" b="1" dirty="0"/>
          </a:p>
          <a:p>
            <a:pPr marL="265113" lvl="1" indent="-176213">
              <a:buFont typeface="Arial" panose="020B0604020202020204" pitchFamily="34" charset="0"/>
              <a:buChar char="•"/>
            </a:pPr>
            <a:endParaRPr lang="en-US" altLang="zh-CN" b="1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D5F4B876-3ECD-4B2C-B460-A578BA39A442}"/>
              </a:ext>
            </a:extLst>
          </p:cNvPr>
          <p:cNvSpPr/>
          <p:nvPr/>
        </p:nvSpPr>
        <p:spPr>
          <a:xfrm>
            <a:off x="5562600" y="3578434"/>
            <a:ext cx="3429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altLang="zh-CN" b="1" dirty="0">
                <a:solidFill>
                  <a:srgbClr val="FF0000"/>
                </a:solidFill>
              </a:rPr>
              <a:t>moderate time / frequency synchronization accuracy requirements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altLang="zh-CN" b="1" dirty="0">
                <a:solidFill>
                  <a:srgbClr val="FF0000"/>
                </a:solidFill>
              </a:rPr>
              <a:t>Decrease the signaling and data transmissions among multiple APs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0" name="弧形 9">
            <a:extLst>
              <a:ext uri="{FF2B5EF4-FFF2-40B4-BE49-F238E27FC236}">
                <a16:creationId xmlns:a16="http://schemas.microsoft.com/office/drawing/2014/main" id="{DFF70B2A-E5BA-4921-BCE4-AE240B8EE55E}"/>
              </a:ext>
            </a:extLst>
          </p:cNvPr>
          <p:cNvSpPr/>
          <p:nvPr/>
        </p:nvSpPr>
        <p:spPr bwMode="auto">
          <a:xfrm rot="13506938">
            <a:off x="3709683" y="3520135"/>
            <a:ext cx="1934240" cy="1219200"/>
          </a:xfrm>
          <a:prstGeom prst="arc">
            <a:avLst/>
          </a:prstGeom>
          <a:noFill/>
          <a:ln w="254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stealth" w="lg" len="lg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5" name="弧形 14">
            <a:extLst>
              <a:ext uri="{FF2B5EF4-FFF2-40B4-BE49-F238E27FC236}">
                <a16:creationId xmlns:a16="http://schemas.microsoft.com/office/drawing/2014/main" id="{CCAB3D4B-645E-4B2C-927A-C61DDE538A08}"/>
              </a:ext>
            </a:extLst>
          </p:cNvPr>
          <p:cNvSpPr/>
          <p:nvPr/>
        </p:nvSpPr>
        <p:spPr bwMode="auto">
          <a:xfrm rot="4395141">
            <a:off x="3914637" y="2987458"/>
            <a:ext cx="2013862" cy="1199732"/>
          </a:xfrm>
          <a:prstGeom prst="arc">
            <a:avLst>
              <a:gd name="adj1" fmla="val 16200000"/>
              <a:gd name="adj2" fmla="val 21580073"/>
            </a:avLst>
          </a:prstGeom>
          <a:noFill/>
          <a:ln w="254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lg" len="lg"/>
            <a:tailEnd type="stealth" w="lg" len="lg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eaLnBrk="0" hangingPunct="0"/>
            <a:endParaRPr lang="zh-CN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AE15B4B0-38A7-4AD3-A91B-2E3D12FF41E6}"/>
              </a:ext>
            </a:extLst>
          </p:cNvPr>
          <p:cNvSpPr/>
          <p:nvPr/>
        </p:nvSpPr>
        <p:spPr>
          <a:xfrm>
            <a:off x="831068" y="3578434"/>
            <a:ext cx="33220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altLang="zh-CN" b="1" dirty="0">
                <a:solidFill>
                  <a:srgbClr val="FF0000"/>
                </a:solidFill>
              </a:rPr>
              <a:t>Enhance MAC level coordination of APs’ operation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altLang="zh-CN" b="1" dirty="0">
                <a:solidFill>
                  <a:srgbClr val="FF0000"/>
                </a:solidFill>
              </a:rPr>
              <a:t>Provide more flexible ways of signaling among APs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476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98A367-3095-42D0-83BD-C8D181F26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Scenario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916F31D-2B43-4C76-91CD-296EFC6527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dirty="0"/>
              <a:t>Low latency traffic for applications including XR (AR/VR/..) accounts for a large part of the  network traffic </a:t>
            </a: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dirty="0"/>
              <a:t>More P2P links and transmissions proliferate due to the diversity of client devices, such as phones/watches/glasses/helmet/gaming consoles/displays/cameras, etc.</a:t>
            </a: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dirty="0"/>
              <a:t>Overlapping BSS seems to exist unavoidably especially in dense environment due to limited unlicensed spectrum and the deployment of MLO devices</a:t>
            </a:r>
          </a:p>
          <a:p>
            <a:pPr algn="just"/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FFF230E-AD90-4FA1-96F3-BF58DC3AD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D756B3B-C049-4A65-B41B-A5ECC978A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4913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8965AA4-C2D4-49BD-81DA-3AB3AF508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Candidate Solution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90CB1D-5823-4883-A3E2-FDDAADD7A9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dirty="0"/>
              <a:t>Multi-AP Coordination for Low Latency Traffic Delivery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zh-CN" sz="2000" b="0" kern="1200" dirty="0"/>
              <a:t>Multiple APs are coordinated to provide enhanced medium access protection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zh-CN" sz="2000" b="0" kern="1200" dirty="0"/>
              <a:t>The related information is shared among APs, such as the resource to be protected and the interfering STAs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zh-CN" sz="2000" b="0" kern="1200" dirty="0"/>
              <a:t>Action to protect the resource reserved by neighboring BSS is taken for the interfering STAs, such as: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b="0" kern="1200" dirty="0"/>
              <a:t>the interfering STAs stop its TXOP before the start time of the scheduled time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b="0" kern="1200" dirty="0"/>
              <a:t>limit the transmission initiated by the interfering STAs during the scheduled time.</a:t>
            </a:r>
          </a:p>
          <a:p>
            <a:endParaRPr lang="zh-CN" altLang="en-US" sz="20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905D14F-7827-4F34-BEAE-096BDA0C2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6829612-7D15-41A1-9430-5719167DB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1803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E7CAB2-1DC8-4918-872C-169A75A15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Use Case - 1 (1)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ECE7EC4-7EE3-4800-BB39-453CD53D4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59A92A2-378F-4E2D-8013-91E00A49A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8</a:t>
            </a:fld>
            <a:endParaRPr lang="en-US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C1C8A042-3A88-4676-900E-E0DF934EFC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802" y="1878394"/>
            <a:ext cx="8480511" cy="3699104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E1A579C9-8206-4EAA-B09D-172065D29BA1}"/>
              </a:ext>
            </a:extLst>
          </p:cNvPr>
          <p:cNvSpPr txBox="1"/>
          <p:nvPr/>
        </p:nvSpPr>
        <p:spPr>
          <a:xfrm>
            <a:off x="950913" y="5703289"/>
            <a:ext cx="7848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800" dirty="0"/>
              <a:t>An example :the STA whose transmission needs to be protected is in the overlapping area of the co-channel BSSs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781807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2E710A-D148-4A73-BECC-081353994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Use Case - 1 (2)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6953B19-819A-40E1-A4E0-6BA4A90B6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3385057-B181-49F0-996E-6BB757DAC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9</a:t>
            </a:fld>
            <a:endParaRPr lang="en-US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66AB250D-2C53-4DF4-948B-320EB54CDA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014" y="1766455"/>
            <a:ext cx="8940441" cy="4366491"/>
          </a:xfrm>
          <a:prstGeom prst="rect">
            <a:avLst/>
          </a:prstGeom>
        </p:spPr>
      </p:pic>
      <p:sp>
        <p:nvSpPr>
          <p:cNvPr id="7" name="椭圆 6">
            <a:extLst>
              <a:ext uri="{FF2B5EF4-FFF2-40B4-BE49-F238E27FC236}">
                <a16:creationId xmlns:a16="http://schemas.microsoft.com/office/drawing/2014/main" id="{708E0AB4-AA00-4B73-BA70-820EAA543004}"/>
              </a:ext>
            </a:extLst>
          </p:cNvPr>
          <p:cNvSpPr/>
          <p:nvPr/>
        </p:nvSpPr>
        <p:spPr bwMode="auto">
          <a:xfrm>
            <a:off x="4267200" y="2971800"/>
            <a:ext cx="685800" cy="1066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97D13BC7-662D-4290-AC6F-F1A038547EBC}"/>
              </a:ext>
            </a:extLst>
          </p:cNvPr>
          <p:cNvSpPr/>
          <p:nvPr/>
        </p:nvSpPr>
        <p:spPr>
          <a:xfrm>
            <a:off x="3124200" y="2743200"/>
            <a:ext cx="331539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the STA whose transmission needs to be protected 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24616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8104</TotalTime>
  <Words>1028</Words>
  <Application>Microsoft Office PowerPoint</Application>
  <PresentationFormat>全屏显示(4:3)</PresentationFormat>
  <Paragraphs>138</Paragraphs>
  <Slides>14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Wingdings</vt:lpstr>
      <vt:lpstr>802-11-Submission</vt:lpstr>
      <vt:lpstr>Multi-AP Coordination for  Low Latency Traffic Delivery</vt:lpstr>
      <vt:lpstr>Introduction</vt:lpstr>
      <vt:lpstr>Background</vt:lpstr>
      <vt:lpstr>Potential Features to be enhanced</vt:lpstr>
      <vt:lpstr>Multi-AP Coordination</vt:lpstr>
      <vt:lpstr>Scenario</vt:lpstr>
      <vt:lpstr>Candidate Solution</vt:lpstr>
      <vt:lpstr>Use Case - 1 (1)</vt:lpstr>
      <vt:lpstr>Use Case - 1 (2)</vt:lpstr>
      <vt:lpstr>Use Case - 2 (1)</vt:lpstr>
      <vt:lpstr>Use Case - 2 (2)</vt:lpstr>
      <vt:lpstr>Summary</vt:lpstr>
      <vt:lpstr>Straw Poll</vt:lpstr>
      <vt:lpstr>Reference</vt:lpstr>
    </vt:vector>
  </TitlesOfParts>
  <Company>Marvell Semiconductor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卢刘明(Liuming Lu)</cp:lastModifiedBy>
  <cp:revision>3487</cp:revision>
  <cp:lastPrinted>2014-11-04T15:04:00Z</cp:lastPrinted>
  <dcterms:created xsi:type="dcterms:W3CDTF">2007-04-17T18:10:00Z</dcterms:created>
  <dcterms:modified xsi:type="dcterms:W3CDTF">2022-09-26T10:29:17Z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