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611" r:id="rId3"/>
    <p:sldId id="643" r:id="rId4"/>
    <p:sldId id="644" r:id="rId5"/>
    <p:sldId id="645" r:id="rId6"/>
    <p:sldId id="646" r:id="rId7"/>
    <p:sldId id="618" r:id="rId8"/>
    <p:sldId id="312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浅色样式 2 - 强调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3" autoAdjust="0"/>
    <p:restoredTop sz="94618" autoAdjust="0"/>
  </p:normalViewPr>
  <p:slideViewPr>
    <p:cSldViewPr>
      <p:cViewPr varScale="1">
        <p:scale>
          <a:sx n="83" d="100"/>
          <a:sy n="83" d="100"/>
        </p:scale>
        <p:origin x="1387" y="6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8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Liuming Lu (OPPO)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059769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802.11-22/</a:t>
            </a:r>
            <a:r>
              <a:rPr lang="en-US" altLang="zh-CN" sz="1800" b="1" dirty="0"/>
              <a:t>1556</a:t>
            </a:r>
            <a:r>
              <a:rPr lang="en-US" altLang="en-US" sz="1800" b="1" dirty="0"/>
              <a:t>r</a:t>
            </a:r>
            <a:r>
              <a:rPr lang="en-US" altLang="zh-CN" sz="1800" b="1" dirty="0"/>
              <a:t>0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September</a:t>
            </a:r>
            <a:r>
              <a:rPr lang="en-US" altLang="en-US" sz="1800" b="1" dirty="0"/>
              <a:t>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zh-CN" dirty="0"/>
              <a:t>ulti-AP Coordination for </a:t>
            </a:r>
            <a:br>
              <a:rPr lang="en-US" altLang="zh-CN" dirty="0"/>
            </a:br>
            <a:r>
              <a:rPr lang="en-US" altLang="zh-CN" dirty="0"/>
              <a:t>Low Latency Traffic Delivery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2022-09-06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714692"/>
              </p:ext>
            </p:extLst>
          </p:nvPr>
        </p:nvGraphicFramePr>
        <p:xfrm>
          <a:off x="685800" y="2880360"/>
          <a:ext cx="7858124" cy="181712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684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8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Liuming Lu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luliuming@oppo.com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75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4611671"/>
                  </a:ext>
                </a:extLst>
              </a:tr>
              <a:tr h="24513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120347"/>
                  </a:ext>
                </a:extLst>
              </a:tr>
              <a:tr h="2707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altLang="en-US" sz="180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5251171"/>
                  </a:ext>
                </a:extLst>
              </a:tr>
              <a:tr h="2250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altLang="en-US" sz="180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170648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505200"/>
          </a:xfrm>
        </p:spPr>
        <p:txBody>
          <a:bodyPr/>
          <a:lstStyle/>
          <a:p>
            <a:pPr algn="just"/>
            <a:r>
              <a:rPr lang="en-US" altLang="zh-CN" sz="2000" b="0" dirty="0"/>
              <a:t>Achieving determinism and guaranteed latency over wireless links is challenging especially for Wi-Fi using unlicensed spectrum. Although 11be </a:t>
            </a:r>
            <a:r>
              <a:rPr lang="en-GB" altLang="zh-CN" sz="2000" b="0" dirty="0"/>
              <a:t>has specified  some features to </a:t>
            </a:r>
            <a:r>
              <a:rPr lang="en-US" altLang="zh-CN" sz="2000" b="0" dirty="0"/>
              <a:t>provide predictable latency and jitter </a:t>
            </a:r>
            <a:r>
              <a:rPr lang="en-GB" altLang="zh-CN" sz="2000" b="0" dirty="0"/>
              <a:t>for the delivery of latency sensitive  traffic, </a:t>
            </a:r>
            <a:r>
              <a:rPr lang="en-US" altLang="zh-CN" sz="2000" b="0" dirty="0"/>
              <a:t>further enhancements are also expected in future project.</a:t>
            </a:r>
            <a:endParaRPr lang="zh-CN" altLang="zh-CN" sz="2000" b="0" dirty="0"/>
          </a:p>
          <a:p>
            <a:pPr algn="just"/>
            <a:endParaRPr lang="en-US" altLang="zh-CN" sz="2000" b="0" dirty="0"/>
          </a:p>
          <a:p>
            <a:pPr algn="just"/>
            <a:r>
              <a:rPr lang="en-US" altLang="zh-CN" sz="2000" b="0" dirty="0"/>
              <a:t>This contribution focuses on the multi-AP coordination for low latency traffic delivery, which may be considered as a candidate technology to reduce latencies, increase manageability for UHR (Ultra High Reliability).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7215E3-778E-4236-9DF0-132AD3A53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578A31C-C70D-4F80-BE69-53791D649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1D7D023-EFDD-4D47-8081-3B1EF3E86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3</a:t>
            </a:fld>
            <a:endParaRPr lang="en-US" altLang="en-US"/>
          </a:p>
        </p:txBody>
      </p:sp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id="{3637F671-612B-4977-9A9C-245FFAC8AE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470707"/>
              </p:ext>
            </p:extLst>
          </p:nvPr>
        </p:nvGraphicFramePr>
        <p:xfrm>
          <a:off x="717755" y="1752600"/>
          <a:ext cx="8091948" cy="46329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263445">
                  <a:extLst>
                    <a:ext uri="{9D8B030D-6E8A-4147-A177-3AD203B41FA5}">
                      <a16:colId xmlns:a16="http://schemas.microsoft.com/office/drawing/2014/main" val="1012232015"/>
                    </a:ext>
                  </a:extLst>
                </a:gridCol>
                <a:gridCol w="3537155">
                  <a:extLst>
                    <a:ext uri="{9D8B030D-6E8A-4147-A177-3AD203B41FA5}">
                      <a16:colId xmlns:a16="http://schemas.microsoft.com/office/drawing/2014/main" val="410415263"/>
                    </a:ext>
                  </a:extLst>
                </a:gridCol>
                <a:gridCol w="3291348">
                  <a:extLst>
                    <a:ext uri="{9D8B030D-6E8A-4147-A177-3AD203B41FA5}">
                      <a16:colId xmlns:a16="http://schemas.microsoft.com/office/drawing/2014/main" val="20427174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effectLst/>
                        </a:rPr>
                        <a:t>802.11be Features</a:t>
                      </a:r>
                      <a:endParaRPr lang="zh-CN" alt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effectLst/>
                        </a:rPr>
                        <a:t>Benefits for </a:t>
                      </a:r>
                      <a:r>
                        <a:rPr lang="en-GB" altLang="zh-CN" sz="1400" kern="1200" dirty="0">
                          <a:effectLst/>
                        </a:rPr>
                        <a:t>the delivery of latency sensitive  traffic</a:t>
                      </a:r>
                      <a:endParaRPr lang="zh-CN" altLang="en-US" sz="1400" kern="1200" dirty="0">
                        <a:effectLst/>
                      </a:endParaRPr>
                    </a:p>
                    <a:p>
                      <a:pPr algn="ctr"/>
                      <a:endParaRPr lang="zh-CN" alt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kern="1200" dirty="0">
                          <a:effectLst/>
                        </a:rPr>
                        <a:t>Application Scope and limitations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831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effectLst/>
                        </a:rPr>
                        <a:t>Multi-Link Operation (MLO)</a:t>
                      </a:r>
                      <a:endParaRPr lang="zh-CN" altLang="zh-CN" sz="1400" kern="1200" dirty="0">
                        <a:effectLst/>
                      </a:endParaRPr>
                    </a:p>
                    <a:p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effectLst/>
                        </a:rPr>
                        <a:t>increase throughput by aggregating multiple links across different channels or bands (2.4, 5 and 6 GHz).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effectLst/>
                        </a:rPr>
                        <a:t>reduce latency by providing multiple channel access opportunities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effectLst/>
                        </a:rPr>
                        <a:t>the usage of preferred link(s) for the TID(s) corresponding to latency-sensitive traffic by TID-to-link mapping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rgbClr val="FF0000"/>
                          </a:solidFill>
                          <a:effectLst/>
                        </a:rPr>
                        <a:t>Limited to the communication between MLD devices with multiple links.</a:t>
                      </a:r>
                      <a:endParaRPr lang="zh-CN" altLang="en-US" sz="1400" kern="12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rgbClr val="FF0000"/>
                          </a:solidFill>
                          <a:effectLst/>
                        </a:rPr>
                        <a:t>operates using one or more affiliated APs(or STAs) , but has one MAC data service and a single MAC SAP to the LLC sublayer for a MLD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rgbClr val="FF0000"/>
                          </a:solidFill>
                          <a:effectLst/>
                        </a:rPr>
                        <a:t>each link is located on different nonoverlapping channels</a:t>
                      </a:r>
                    </a:p>
                    <a:p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394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effectLst/>
                        </a:rPr>
                        <a:t>QoS signaling enhancements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effectLst/>
                        </a:rPr>
                        <a:t>QoS parameters in the QoS Characteristics elements carried in SCS Descriptor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effectLst/>
                        </a:rPr>
                        <a:t>Multi-link SCS procedure: creation, modification, or deletion of an SCS stream at the MLD level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rgbClr val="FF0000"/>
                          </a:solidFill>
                          <a:effectLst/>
                        </a:rPr>
                        <a:t>Limited to QoS signaling between AP and its associated STAs, or AP MLD and its associated non-AP MLD</a:t>
                      </a:r>
                      <a:endParaRPr lang="zh-CN" alt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8540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effectLst/>
                        </a:rPr>
                        <a:t>Restricted TWT (R-TWT)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effectLst/>
                        </a:rPr>
                        <a:t>enables the BSS to use enhanced medium access protection and resource reservation mechanisms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rgbClr val="FF0000"/>
                          </a:solidFill>
                          <a:effectLst/>
                        </a:rPr>
                        <a:t>Limited to STAs supporting r-TWT in one BSS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rgbClr val="FF0000"/>
                          </a:solidFill>
                          <a:effectLst/>
                        </a:rPr>
                        <a:t>OBSS interference is not considered.</a:t>
                      </a:r>
                      <a:endParaRPr lang="zh-CN" altLang="en-US" sz="14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999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3591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5FAC95-588B-4F99-85DE-A017BC260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zh-CN" dirty="0"/>
              <a:t>ulti-AP Coordination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47F02CB-0F60-4E34-AB35-E6011FFFA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16BA9F1-F0AD-4526-8A3D-6E0B3E403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16DA2E7-A212-4AB3-9EEA-A3623214F3D9}"/>
              </a:ext>
            </a:extLst>
          </p:cNvPr>
          <p:cNvSpPr/>
          <p:nvPr/>
        </p:nvSpPr>
        <p:spPr bwMode="auto">
          <a:xfrm>
            <a:off x="609600" y="2057400"/>
            <a:ext cx="3962400" cy="1371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/>
            <a:r>
              <a:rPr lang="en-US" altLang="zh-CN" b="1" dirty="0"/>
              <a:t>Multi-AP operation in Wi-Fi Alliance </a:t>
            </a:r>
          </a:p>
          <a:p>
            <a:pPr marL="265113" lvl="1" indent="-176213">
              <a:buFont typeface="Arial" panose="020B0604020202020204" pitchFamily="34" charset="0"/>
              <a:buChar char="•"/>
            </a:pPr>
            <a:r>
              <a:rPr lang="en-US" altLang="zh-CN" b="1" dirty="0"/>
              <a:t>The goal is to expand the network coverage range</a:t>
            </a:r>
          </a:p>
          <a:p>
            <a:pPr marL="265113" lvl="1" indent="-176213">
              <a:buFont typeface="Arial" panose="020B0604020202020204" pitchFamily="34" charset="0"/>
              <a:buChar char="•"/>
            </a:pPr>
            <a:r>
              <a:rPr lang="en-US" altLang="zh-CN" b="1" dirty="0"/>
              <a:t>Form a unified network that provides efficient Wi-Fi throughout</a:t>
            </a:r>
          </a:p>
          <a:p>
            <a:pPr marL="265113" lvl="1" indent="-176213">
              <a:buFont typeface="Arial" panose="020B0604020202020204" pitchFamily="34" charset="0"/>
              <a:buChar char="•"/>
            </a:pPr>
            <a:r>
              <a:rPr lang="en-US" altLang="zh-CN" b="1" dirty="0"/>
              <a:t>Network architecture, system level functionality</a:t>
            </a:r>
          </a:p>
          <a:p>
            <a:pPr marL="265113" lvl="1" indent="-176213">
              <a:buFont typeface="Arial" panose="020B0604020202020204" pitchFamily="34" charset="0"/>
              <a:buChar char="•"/>
            </a:pPr>
            <a:r>
              <a:rPr lang="en-US" altLang="zh-CN" b="1" dirty="0"/>
              <a:t>MAC level coordination of APs’ operation, such as channels, Bandwidth, Security, etc.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63A2839-6FB7-4211-A74F-E786D57F6F80}"/>
              </a:ext>
            </a:extLst>
          </p:cNvPr>
          <p:cNvSpPr/>
          <p:nvPr/>
        </p:nvSpPr>
        <p:spPr bwMode="auto">
          <a:xfrm>
            <a:off x="4875213" y="2057400"/>
            <a:ext cx="3810000" cy="1371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/>
            <a:r>
              <a:rPr lang="en-US" altLang="zh-CN" b="1" dirty="0"/>
              <a:t>Multi-AP Coordination discussed in EHT SG </a:t>
            </a:r>
          </a:p>
          <a:p>
            <a:pPr marL="265113" lvl="1" indent="-176213">
              <a:buFont typeface="Arial" panose="020B0604020202020204" pitchFamily="34" charset="0"/>
              <a:buChar char="•"/>
            </a:pPr>
            <a:r>
              <a:rPr lang="en-US" altLang="zh-CN" b="1" dirty="0"/>
              <a:t>The goal is to achieve higher efficiency and higher throughput. </a:t>
            </a:r>
          </a:p>
          <a:p>
            <a:pPr marL="265113" lvl="1" indent="-176213">
              <a:buFont typeface="Arial" panose="020B0604020202020204" pitchFamily="34" charset="0"/>
              <a:buChar char="•"/>
            </a:pPr>
            <a:r>
              <a:rPr lang="en-US" altLang="zh-CN" b="1" dirty="0"/>
              <a:t>Multiple modes, such as coordinated OFDMA/MU-MIMO/Beamforming, Joint Transmission etc.</a:t>
            </a:r>
          </a:p>
          <a:p>
            <a:pPr marL="265113" lvl="1" indent="-176213">
              <a:buFont typeface="Arial" panose="020B0604020202020204" pitchFamily="34" charset="0"/>
              <a:buChar char="•"/>
            </a:pPr>
            <a:r>
              <a:rPr lang="en-US" altLang="zh-CN" b="1" dirty="0"/>
              <a:t>Strict Time/frequency synchronization is required.</a:t>
            </a:r>
          </a:p>
          <a:p>
            <a:endParaRPr lang="en-US" altLang="zh-CN" b="1" dirty="0"/>
          </a:p>
          <a:p>
            <a:pPr marL="265113" lvl="1" indent="-176213">
              <a:buFont typeface="Arial" panose="020B0604020202020204" pitchFamily="34" charset="0"/>
              <a:buChar char="•"/>
            </a:pPr>
            <a:endParaRPr lang="en-US" altLang="zh-CN" b="1" dirty="0"/>
          </a:p>
          <a:p>
            <a:pPr algn="ctr"/>
            <a:endParaRPr lang="en-US" altLang="zh-CN" b="1" dirty="0"/>
          </a:p>
          <a:p>
            <a:pPr marL="265113" lvl="1" indent="-176213">
              <a:buFont typeface="Arial" panose="020B0604020202020204" pitchFamily="34" charset="0"/>
              <a:buChar char="•"/>
            </a:pPr>
            <a:endParaRPr lang="en-US" altLang="zh-CN" b="1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A603259C-5D0F-4613-B856-6194BB2948D1}"/>
              </a:ext>
            </a:extLst>
          </p:cNvPr>
          <p:cNvSpPr/>
          <p:nvPr/>
        </p:nvSpPr>
        <p:spPr bwMode="auto">
          <a:xfrm>
            <a:off x="1371600" y="4648200"/>
            <a:ext cx="6486525" cy="13716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/>
            <a:r>
              <a:rPr lang="en-US" altLang="zh-CN" b="1" dirty="0">
                <a:solidFill>
                  <a:schemeClr val="accent2">
                    <a:lumMod val="50000"/>
                  </a:schemeClr>
                </a:solidFill>
              </a:rPr>
              <a:t>A suggested mode of Multi-AP coordination for UHR </a:t>
            </a:r>
          </a:p>
          <a:p>
            <a:pPr algn="ctr"/>
            <a:endParaRPr lang="en-US" altLang="zh-CN" b="1" dirty="0">
              <a:solidFill>
                <a:schemeClr val="accent2">
                  <a:lumMod val="50000"/>
                </a:schemeClr>
              </a:solidFill>
            </a:endParaRPr>
          </a:p>
          <a:p>
            <a:pPr marL="265113" lvl="1" indent="-176213">
              <a:buFont typeface="Arial" panose="020B0604020202020204" pitchFamily="34" charset="0"/>
              <a:buChar char="•"/>
            </a:pPr>
            <a:r>
              <a:rPr lang="en-US" altLang="zh-CN" b="1" dirty="0">
                <a:solidFill>
                  <a:schemeClr val="accent2">
                    <a:lumMod val="50000"/>
                  </a:schemeClr>
                </a:solidFill>
              </a:rPr>
              <a:t>One suggested goal is to provide higher reliability for delivering low latency traffic including enhanced medium access protection for reserved resource during scheduled time</a:t>
            </a:r>
          </a:p>
          <a:p>
            <a:pPr marL="265113" lvl="1" indent="-176213">
              <a:buFont typeface="Arial" panose="020B0604020202020204" pitchFamily="34" charset="0"/>
              <a:buChar char="•"/>
            </a:pPr>
            <a:r>
              <a:rPr lang="en-US" altLang="zh-CN" b="1" dirty="0">
                <a:solidFill>
                  <a:schemeClr val="accent2">
                    <a:lumMod val="50000"/>
                  </a:schemeClr>
                </a:solidFill>
              </a:rPr>
              <a:t>The information for the reserved resource and scheduled time needs to be shared among APs</a:t>
            </a:r>
          </a:p>
          <a:p>
            <a:pPr marL="265113" lvl="1" indent="-176213">
              <a:buFont typeface="Arial" panose="020B0604020202020204" pitchFamily="34" charset="0"/>
              <a:buChar char="•"/>
            </a:pPr>
            <a:r>
              <a:rPr lang="en-US" altLang="zh-CN" b="1" dirty="0">
                <a:solidFill>
                  <a:schemeClr val="accent2">
                    <a:lumMod val="50000"/>
                  </a:schemeClr>
                </a:solidFill>
              </a:rPr>
              <a:t>The operations of APs in their respective BSSs needs to be coordinated to provide enhanced medium access protection</a:t>
            </a:r>
          </a:p>
          <a:p>
            <a:pPr marL="265113" lvl="1" indent="-176213">
              <a:buFont typeface="Arial" panose="020B0604020202020204" pitchFamily="34" charset="0"/>
              <a:buChar char="•"/>
            </a:pPr>
            <a:endParaRPr lang="en-US" altLang="zh-CN" b="1" dirty="0"/>
          </a:p>
          <a:p>
            <a:pPr marL="265113" lvl="1" indent="-176213">
              <a:buFont typeface="Arial" panose="020B0604020202020204" pitchFamily="34" charset="0"/>
              <a:buChar char="•"/>
            </a:pPr>
            <a:endParaRPr lang="en-US" altLang="zh-CN" b="1" dirty="0"/>
          </a:p>
          <a:p>
            <a:pPr marL="265113" lvl="1" indent="-176213">
              <a:buFont typeface="Arial" panose="020B0604020202020204" pitchFamily="34" charset="0"/>
              <a:buChar char="•"/>
            </a:pPr>
            <a:endParaRPr lang="en-US" altLang="zh-CN" b="1" dirty="0"/>
          </a:p>
          <a:p>
            <a:pPr marL="265113" lvl="1" indent="-176213">
              <a:buFont typeface="Arial" panose="020B0604020202020204" pitchFamily="34" charset="0"/>
              <a:buChar char="•"/>
            </a:pPr>
            <a:endParaRPr lang="en-US" altLang="zh-CN" b="1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D5F4B876-3ECD-4B2C-B460-A578BA39A442}"/>
              </a:ext>
            </a:extLst>
          </p:cNvPr>
          <p:cNvSpPr/>
          <p:nvPr/>
        </p:nvSpPr>
        <p:spPr>
          <a:xfrm>
            <a:off x="5562600" y="3578434"/>
            <a:ext cx="3429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altLang="zh-CN" b="1" dirty="0">
                <a:solidFill>
                  <a:srgbClr val="FF0000"/>
                </a:solidFill>
              </a:rPr>
              <a:t>moderate time / frequency synchronization accuracy requirements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altLang="zh-CN" b="1" dirty="0">
                <a:solidFill>
                  <a:srgbClr val="FF0000"/>
                </a:solidFill>
              </a:rPr>
              <a:t>Decrease the signaling and data transmissions among multiple APs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0" name="弧形 9">
            <a:extLst>
              <a:ext uri="{FF2B5EF4-FFF2-40B4-BE49-F238E27FC236}">
                <a16:creationId xmlns:a16="http://schemas.microsoft.com/office/drawing/2014/main" id="{DFF70B2A-E5BA-4921-BCE4-AE240B8EE55E}"/>
              </a:ext>
            </a:extLst>
          </p:cNvPr>
          <p:cNvSpPr/>
          <p:nvPr/>
        </p:nvSpPr>
        <p:spPr bwMode="auto">
          <a:xfrm rot="13506938">
            <a:off x="3709683" y="3520135"/>
            <a:ext cx="1934240" cy="1219200"/>
          </a:xfrm>
          <a:prstGeom prst="arc">
            <a:avLst/>
          </a:prstGeom>
          <a:noFill/>
          <a:ln w="254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stealth" w="lg" len="lg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" name="弧形 14">
            <a:extLst>
              <a:ext uri="{FF2B5EF4-FFF2-40B4-BE49-F238E27FC236}">
                <a16:creationId xmlns:a16="http://schemas.microsoft.com/office/drawing/2014/main" id="{CCAB3D4B-645E-4B2C-927A-C61DDE538A08}"/>
              </a:ext>
            </a:extLst>
          </p:cNvPr>
          <p:cNvSpPr/>
          <p:nvPr/>
        </p:nvSpPr>
        <p:spPr bwMode="auto">
          <a:xfrm rot="4395141">
            <a:off x="3914637" y="2987458"/>
            <a:ext cx="2013862" cy="1199732"/>
          </a:xfrm>
          <a:prstGeom prst="arc">
            <a:avLst>
              <a:gd name="adj1" fmla="val 16200000"/>
              <a:gd name="adj2" fmla="val 21580073"/>
            </a:avLst>
          </a:prstGeom>
          <a:noFill/>
          <a:ln w="254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lg" len="lg"/>
            <a:tailEnd type="stealth" w="lg" len="lg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eaLnBrk="0" hangingPunct="0"/>
            <a:endParaRPr lang="zh-CN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AE15B4B0-38A7-4AD3-A91B-2E3D12FF41E6}"/>
              </a:ext>
            </a:extLst>
          </p:cNvPr>
          <p:cNvSpPr/>
          <p:nvPr/>
        </p:nvSpPr>
        <p:spPr>
          <a:xfrm>
            <a:off x="831068" y="3578434"/>
            <a:ext cx="33220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altLang="zh-CN" b="1" dirty="0">
                <a:solidFill>
                  <a:srgbClr val="FF0000"/>
                </a:solidFill>
              </a:rPr>
              <a:t>Enhance MAC level coordination of APs’ operation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altLang="zh-CN" b="1" dirty="0">
                <a:solidFill>
                  <a:srgbClr val="FF0000"/>
                </a:solidFill>
              </a:rPr>
              <a:t>Provide more flexible ways of signaling among APs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476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E7CAB2-1DC8-4918-872C-169A75A15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Scenario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ECE7EC4-7EE3-4800-BB39-453CD53D4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59A92A2-378F-4E2D-8013-91E00A49A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7FB4C8A-DF2A-4B25-9102-483DDA20A195}"/>
              </a:ext>
            </a:extLst>
          </p:cNvPr>
          <p:cNvSpPr txBox="1"/>
          <p:nvPr/>
        </p:nvSpPr>
        <p:spPr>
          <a:xfrm>
            <a:off x="762000" y="1752600"/>
            <a:ext cx="78486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>
            <a:lvl1pPr marL="342900" indent="-342900" algn="just" eaLnBrk="0" hangingPunct="0">
              <a:spcBef>
                <a:spcPct val="20000"/>
              </a:spcBef>
              <a:buChar char="•"/>
              <a:defRPr sz="2000" b="0">
                <a:latin typeface="+mn-lt"/>
                <a:cs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cs typeface="MS PGothic" panose="020B0600070205080204" pitchFamily="34" charset="-128"/>
              </a:defRPr>
            </a:lvl2pPr>
            <a:lvl3pPr marL="1085850" indent="-228600" eaLnBrk="0" hangingPunct="0">
              <a:spcBef>
                <a:spcPct val="20000"/>
              </a:spcBef>
              <a:buChar char="•"/>
              <a:defRPr>
                <a:latin typeface="+mn-lt"/>
                <a:cs typeface="MS PGothic" panose="020B0600070205080204" pitchFamily="34" charset="-128"/>
              </a:defRPr>
            </a:lvl3pPr>
            <a:lvl4pPr marL="1428750" indent="-228600" eaLnBrk="0" hangingPunct="0">
              <a:spcBef>
                <a:spcPct val="20000"/>
              </a:spcBef>
              <a:buChar char="–"/>
              <a:defRPr sz="1600">
                <a:latin typeface="+mn-lt"/>
                <a:cs typeface="MS PGothic" panose="020B0600070205080204" pitchFamily="34" charset="-128"/>
              </a:defRPr>
            </a:lvl4pPr>
            <a:lvl5pPr marL="1771650" indent="-228600" eaLnBrk="0" hangingPunct="0">
              <a:spcBef>
                <a:spcPct val="20000"/>
              </a:spcBef>
              <a:buChar char="•"/>
              <a:defRPr sz="1600">
                <a:latin typeface="+mn-lt"/>
                <a:cs typeface="MS PGothic" panose="020B0600070205080204" pitchFamily="34" charset="-128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p"/>
            </a:pPr>
            <a:r>
              <a:rPr lang="en-US" altLang="zh-CN" sz="1600" dirty="0"/>
              <a:t>Low latency traffic for applications including XR (AR/VR/..) accounts for a large part of the  network traffic 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600" dirty="0"/>
              <a:t>More P2P links and transmissions proliferate due to the diversity of client devices, such as phones/watches/glasses/helmet/gaming consoles/displays/cameras, etc.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600" dirty="0"/>
              <a:t>Overlapping BSS seems to exist unavoidably especially in dense environment due to limited unlicensed spectrum and the application of MLO</a:t>
            </a:r>
          </a:p>
          <a:p>
            <a:endParaRPr lang="zh-CN" altLang="en-US" sz="1600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FB10E24-2355-47CC-94C4-586393AEFE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499" y="3475543"/>
            <a:ext cx="7315201" cy="2858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807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AF0B2B-297D-4E67-867B-91B742A5A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Candidate Solution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75A50E7-7699-462B-90E1-3A06A9A5C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524000"/>
            <a:ext cx="8267700" cy="14478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400" b="0" kern="1200" dirty="0"/>
              <a:t>Multi-AP Coordination for Low Latency Traffic Delivery</a:t>
            </a:r>
          </a:p>
          <a:p>
            <a:pPr algn="just"/>
            <a:r>
              <a:rPr lang="en-US" altLang="zh-CN" sz="1400" b="0" kern="1200" dirty="0"/>
              <a:t>Multiple APs are coordinated to provide enhanced medium access protection</a:t>
            </a:r>
          </a:p>
          <a:p>
            <a:pPr algn="just"/>
            <a:r>
              <a:rPr lang="en-US" altLang="zh-CN" sz="1400" b="0" kern="1200" dirty="0"/>
              <a:t>The related information is shared among APs, such as the resource to be protected and the interfering STAs</a:t>
            </a:r>
          </a:p>
          <a:p>
            <a:pPr algn="just"/>
            <a:r>
              <a:rPr lang="en-US" altLang="zh-CN" sz="1400" b="0" kern="1200" dirty="0"/>
              <a:t>Action to protect the resource reserved by neighboring BSS is taken for the interfering STAs, such as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zh-CN" sz="1400" b="0" kern="1200" dirty="0"/>
              <a:t>the interfering STAs stop its TXOP before the start time of the scheduled time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zh-CN" sz="1400" b="0" kern="1200" dirty="0"/>
              <a:t>limit the transmission initiated by the interfering STAs during the scheduled time.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zh-CN" altLang="en-US" sz="1400" b="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B4D29F7-13AC-4220-A9AA-B1FFECD30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19CC44-A6BF-4D86-AD92-5F2B939D6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06C70E59-070F-4533-8FDE-90AE0DEA0D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709" y="3124200"/>
            <a:ext cx="7734300" cy="335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964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CA8937-5F67-43A8-B92A-8D51005E2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27F60E-8693-475C-94F4-CEF4CBD63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b="0" dirty="0"/>
              <a:t>Further enhancements to the </a:t>
            </a:r>
            <a:r>
              <a:rPr lang="en-GB" altLang="zh-CN" sz="2000" b="0" dirty="0"/>
              <a:t>features for the delivery of low latency traffic</a:t>
            </a:r>
            <a:r>
              <a:rPr lang="en-US" altLang="zh-CN" sz="2000" b="0" dirty="0"/>
              <a:t> are expected in UHR SG.</a:t>
            </a:r>
          </a:p>
          <a:p>
            <a:pPr algn="just"/>
            <a:endParaRPr lang="en-US" altLang="zh-CN" sz="2000" b="0" dirty="0"/>
          </a:p>
          <a:p>
            <a:pPr algn="just"/>
            <a:r>
              <a:rPr lang="en-US" altLang="zh-CN" sz="2000" b="0" dirty="0"/>
              <a:t>A mode of Multi-AP coordination is suggested to provide higher reliability for delivering low latency traffic including enhanced medium access protection for reserved resource during scheduled time across different co-channel BSSs.</a:t>
            </a:r>
          </a:p>
          <a:p>
            <a:pPr algn="just"/>
            <a:endParaRPr lang="zh-CN" altLang="en-US" sz="20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FE04527-2AD4-4DBB-A130-88A6C5E2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89D4FB5-6190-44A4-948A-AAE975B6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055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4267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[1] IEEE 802.11be Draft 2.1.1</a:t>
            </a:r>
          </a:p>
          <a:p>
            <a:pPr marL="0" indent="0">
              <a:buNone/>
            </a:pPr>
            <a:r>
              <a:rPr lang="en-US" altLang="zh-CN" b="0" dirty="0"/>
              <a:t>[2] 11-22-0729-01-0wng-next-generation-after-802-11be-follow-up</a:t>
            </a:r>
          </a:p>
          <a:p>
            <a:pPr marL="0" indent="0">
              <a:buNone/>
            </a:pPr>
            <a:r>
              <a:rPr lang="en-US" altLang="zh-CN" b="0" dirty="0"/>
              <a:t>[3] 11-22-0779-00-0wng-802-11bx-enabling-metaverse-metaverse-ar-vr-and-wearables </a:t>
            </a:r>
          </a:p>
          <a:p>
            <a:pPr marL="0" indent="0">
              <a:buNone/>
            </a:pPr>
            <a:r>
              <a:rPr lang="en-GB" altLang="zh-CN" b="0" dirty="0"/>
              <a:t>[4] </a:t>
            </a:r>
            <a:r>
              <a:rPr lang="en-US" altLang="zh-CN" b="0" dirty="0"/>
              <a:t>11-22-0634-02-00be-802-11be-enhancements-for-tsn-time-aware-scheduling-and-network-management-considerations</a:t>
            </a:r>
          </a:p>
          <a:p>
            <a:pPr marL="0" indent="0">
              <a:buNone/>
            </a:pPr>
            <a:r>
              <a:rPr lang="en-GB" altLang="zh-CN" b="0" dirty="0"/>
              <a:t>[</a:t>
            </a:r>
            <a:r>
              <a:rPr lang="en-US" altLang="zh-CN" b="0" dirty="0"/>
              <a:t>5</a:t>
            </a:r>
            <a:r>
              <a:rPr lang="en-GB" altLang="zh-CN" b="0" dirty="0"/>
              <a:t>] 11-18-1509-00-0eht-features-for-multi-ap-coordination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7677</TotalTime>
  <Words>800</Words>
  <Application>Microsoft Office PowerPoint</Application>
  <PresentationFormat>全屏显示(4:3)</PresentationFormat>
  <Paragraphs>101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802-11-Submission</vt:lpstr>
      <vt:lpstr>Multi-AP Coordination for  Low Latency Traffic Delivery</vt:lpstr>
      <vt:lpstr>Introduction</vt:lpstr>
      <vt:lpstr>Background</vt:lpstr>
      <vt:lpstr>Multi-AP Coordination</vt:lpstr>
      <vt:lpstr>Scenario</vt:lpstr>
      <vt:lpstr>Candidate Solution</vt:lpstr>
      <vt:lpstr>Summary</vt:lpstr>
      <vt:lpstr>Reference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卢刘明(Liuming Lu)</cp:lastModifiedBy>
  <cp:revision>3467</cp:revision>
  <cp:lastPrinted>2014-11-04T15:04:00Z</cp:lastPrinted>
  <dcterms:created xsi:type="dcterms:W3CDTF">2007-04-17T18:10:00Z</dcterms:created>
  <dcterms:modified xsi:type="dcterms:W3CDTF">2022-09-10T10:20:01Z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