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60" r:id="rId3"/>
    <p:sldId id="336" r:id="rId4"/>
    <p:sldId id="262" r:id="rId5"/>
    <p:sldId id="329" r:id="rId6"/>
    <p:sldId id="344" r:id="rId7"/>
    <p:sldId id="338" r:id="rId8"/>
    <p:sldId id="339" r:id="rId9"/>
    <p:sldId id="347" r:id="rId10"/>
    <p:sldId id="337" r:id="rId11"/>
    <p:sldId id="310" r:id="rId12"/>
    <p:sldId id="332" r:id="rId13"/>
    <p:sldId id="308" r:id="rId14"/>
    <p:sldId id="334" r:id="rId15"/>
    <p:sldId id="330" r:id="rId16"/>
    <p:sldId id="333" r:id="rId17"/>
    <p:sldId id="346" r:id="rId18"/>
    <p:sldId id="335" r:id="rId19"/>
    <p:sldId id="341" r:id="rId20"/>
    <p:sldId id="342" r:id="rId21"/>
    <p:sldId id="311" r:id="rId22"/>
    <p:sldId id="345" r:id="rId23"/>
    <p:sldId id="340" r:id="rId24"/>
    <p:sldId id="289" r:id="rId25"/>
  </p:sldIdLst>
  <p:sldSz cx="9144000" cy="6858000" type="screen4x3"/>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5">
          <p15:clr>
            <a:srgbClr val="A4A3A4"/>
          </p15:clr>
        </p15:guide>
        <p15:guide id="2" pos="2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93" autoAdjust="0"/>
  </p:normalViewPr>
  <p:slideViewPr>
    <p:cSldViewPr snapToGrid="0">
      <p:cViewPr varScale="1">
        <p:scale>
          <a:sx n="114" d="100"/>
          <a:sy n="114" d="100"/>
        </p:scale>
        <p:origin x="1506" y="108"/>
      </p:cViewPr>
      <p:guideLst>
        <p:guide orient="horz" pos="2145"/>
        <p:guide pos="286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14A870-B52D-4473-9314-908576515504}" type="datetimeFigureOut">
              <a:rPr lang="zh-CN" altLang="en-US" smtClean="0"/>
              <a:t>2022/11/8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5BE05A-10B7-4F29-BFB4-019C2E5C7A3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F3062-872A-4238-B808-360B24AB5EBB}" type="datetimeFigureOut">
              <a:rPr lang="zh-CN" altLang="en-US" smtClean="0"/>
              <a:t>2022/11/8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5418A-43FA-471F-8DA8-F294F9A4F067}" type="slidenum">
              <a:rPr lang="zh-CN" altLang="en-US" smtClean="0"/>
              <a:t>‹#›</a:t>
            </a:fld>
            <a:endParaRPr lang="zh-CN" altLang="en-US"/>
          </a:p>
        </p:txBody>
      </p:sp>
    </p:spTree>
    <p:extLst>
      <p:ext uri="{BB962C8B-B14F-4D97-AF65-F5344CB8AC3E}">
        <p14:creationId xmlns:p14="http://schemas.microsoft.com/office/powerpoint/2010/main" val="76325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C5418A-43FA-471F-8DA8-F294F9A4F06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9C5418A-43FA-471F-8DA8-F294F9A4F06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en-US" altLang="zh-CN"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en-US" altLang="zh-CN"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en-US" altLang="zh-CN"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endParaRPr lang="zh-CN" altLang="en-US" dirty="0"/>
          </a:p>
        </p:txBody>
      </p:sp>
      <p:sp>
        <p:nvSpPr>
          <p:cNvPr id="4" name="灯片编号占位符 3"/>
          <p:cNvSpPr>
            <a:spLocks noGrp="1"/>
          </p:cNvSpPr>
          <p:nvPr>
            <p:ph type="sldNum" sz="quarter" idx="10"/>
          </p:nvPr>
        </p:nvSpPr>
        <p:spPr/>
        <p:txBody>
          <a:bodyPr/>
          <a:lstStyle/>
          <a:p>
            <a:fld id="{A9C5418A-43FA-471F-8DA8-F294F9A4F06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a:t>单击此处编辑母版副标题样式</a:t>
            </a:r>
            <a:endParaRPr lang="en-US" dirty="0"/>
          </a:p>
        </p:txBody>
      </p:sp>
      <p:sp>
        <p:nvSpPr>
          <p:cNvPr id="4" name="标题 3"/>
          <p:cNvSpPr>
            <a:spLocks noGrp="1"/>
          </p:cNvSpPr>
          <p:nvPr>
            <p:ph type="title"/>
          </p:nvPr>
        </p:nvSpPr>
        <p:spPr/>
        <p:txBody>
          <a:bodyPr/>
          <a:lstStyle/>
          <a:p>
            <a:r>
              <a:rPr lang="zh-CN" altLang="en-US" dirty="0"/>
              <a:t>单击此处编辑母版标题样式</a:t>
            </a:r>
          </a:p>
        </p:txBody>
      </p:sp>
      <p:sp>
        <p:nvSpPr>
          <p:cNvPr id="8" name="日期占位符 7"/>
          <p:cNvSpPr>
            <a:spLocks noGrp="1"/>
          </p:cNvSpPr>
          <p:nvPr>
            <p:ph type="dt" sz="half" idx="10"/>
          </p:nvPr>
        </p:nvSpPr>
        <p:spPr/>
        <p:txBody>
          <a:bodyPr/>
          <a:lstStyle/>
          <a:p>
            <a:r>
              <a:rPr lang="en-US" altLang="zh-CN" dirty="0"/>
              <a:t>Nov. 2022</a:t>
            </a:r>
            <a:endParaRPr lang="zh-CN" altLang="en-US" dirty="0"/>
          </a:p>
        </p:txBody>
      </p:sp>
      <p:sp>
        <p:nvSpPr>
          <p:cNvPr id="9" name="页脚占位符 8"/>
          <p:cNvSpPr>
            <a:spLocks noGrp="1"/>
          </p:cNvSpPr>
          <p:nvPr>
            <p:ph type="ftr" sz="quarter" idx="11"/>
          </p:nvPr>
        </p:nvSpPr>
        <p:spPr/>
        <p:txBody>
          <a:bodyPr/>
          <a:lstStyle/>
          <a:p>
            <a:r>
              <a:rPr lang="en-US" altLang="zh-CN" dirty="0"/>
              <a:t>Mao Yang, et. al., Northwestern Polytechnical University</a:t>
            </a:r>
            <a:endParaRPr lang="zh-CN" altLang="en-US" dirty="0"/>
          </a:p>
        </p:txBody>
      </p:sp>
      <p:sp>
        <p:nvSpPr>
          <p:cNvPr id="10" name="灯片编号占位符 9"/>
          <p:cNvSpPr>
            <a:spLocks noGrp="1"/>
          </p:cNvSpPr>
          <p:nvPr>
            <p:ph type="sldNum" sz="quarter" idx="12"/>
          </p:nvPr>
        </p:nvSpPr>
        <p:spPr/>
        <p:txBody>
          <a:bodyPr/>
          <a:lstStyle/>
          <a:p>
            <a:fld id="{D0575E00-F21E-44AB-8288-8B999157452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Footer Placeholder 4"/>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Footer Placeholder 4"/>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Footer Placeholder 4"/>
          <p:cNvSpPr>
            <a:spLocks noGrp="1"/>
          </p:cNvSpPr>
          <p:nvPr>
            <p:ph type="ftr" sz="quarter" idx="11"/>
          </p:nvPr>
        </p:nvSpPr>
        <p:spPr>
          <a:xfrm>
            <a:off x="5301050" y="6475413"/>
            <a:ext cx="3242875" cy="169277"/>
          </a:xfrm>
        </p:spPr>
        <p:txBody>
          <a:bodyPr/>
          <a:lstStyle>
            <a:lvl1pPr>
              <a:defRPr sz="1100"/>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Footer Placeholder 4"/>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6" name="Slide Number Placeholder 5"/>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7"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Footer Placeholder 5"/>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7" name="Slide Number Placeholder 6"/>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8"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Footer Placeholder 7"/>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9" name="Slide Number Placeholder 8"/>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10"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Footer Placeholder 3"/>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5" name="Slide Number Placeholder 4"/>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6"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4" name="Slide Number Placeholder 3"/>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5"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7" name="Slide Number Placeholder 6"/>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8"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a:xfrm>
            <a:off x="5301050" y="6475413"/>
            <a:ext cx="3242875" cy="169277"/>
          </a:xfrm>
        </p:spPr>
        <p:txBody>
          <a:bodyPr/>
          <a:lstStyle>
            <a:lvl1pPr>
              <a:defRPr/>
            </a:lvl1pPr>
          </a:lstStyle>
          <a:p>
            <a:r>
              <a:rPr lang="en-US" altLang="zh-CN" dirty="0"/>
              <a:t>Mao Yang, et. al., Northwestern Polytechnical University</a:t>
            </a:r>
            <a:endParaRPr lang="zh-CN" altLang="en-US" dirty="0"/>
          </a:p>
        </p:txBody>
      </p:sp>
      <p:sp>
        <p:nvSpPr>
          <p:cNvPr id="7" name="Slide Number Placeholder 6"/>
          <p:cNvSpPr>
            <a:spLocks noGrp="1"/>
          </p:cNvSpPr>
          <p:nvPr>
            <p:ph type="sldNum" sz="quarter" idx="12"/>
          </p:nvPr>
        </p:nvSpPr>
        <p:spPr/>
        <p:txBody>
          <a:bodyPr/>
          <a:lstStyle>
            <a:lvl1pPr>
              <a:defRPr smtClean="0"/>
            </a:lvl1pPr>
          </a:lstStyle>
          <a:p>
            <a:fld id="{D0575E00-F21E-44AB-8288-8B9991574529}" type="slidenum">
              <a:rPr lang="zh-CN" altLang="en-US" smtClean="0"/>
              <a:t>‹#›</a:t>
            </a:fld>
            <a:endParaRPr lang="zh-CN" altLang="en-US"/>
          </a:p>
        </p:txBody>
      </p:sp>
      <p:sp>
        <p:nvSpPr>
          <p:cNvPr id="8" name="Rectangle 4"/>
          <p:cNvSpPr>
            <a:spLocks noGrp="1" noChangeArrowheads="1"/>
          </p:cNvSpPr>
          <p:nvPr>
            <p:ph type="dt" sz="half" idx="13"/>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ln>
          <a:effectLst/>
        </p:spPr>
        <p:txBody>
          <a:bodyPr vert="horz" wrap="square" lIns="92075" tIns="46038" rIns="92075" bIns="46038" numCol="1" anchor="ctr" anchorCtr="0" compatLnSpc="1"/>
          <a:lstStyle/>
          <a:p>
            <a:pPr lvl="0"/>
            <a:r>
              <a:rPr lang="zh-CN" altLang="en-US"/>
              <a:t>单击此处编辑母版标题样式</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028" name="Rectangle 4"/>
          <p:cNvSpPr>
            <a:spLocks noGrp="1" noChangeArrowheads="1"/>
          </p:cNvSpPr>
          <p:nvPr>
            <p:ph type="dt" sz="half" idx="2"/>
          </p:nvPr>
        </p:nvSpPr>
        <p:spPr bwMode="auto">
          <a:xfrm>
            <a:off x="696913" y="332601"/>
            <a:ext cx="961866" cy="276999"/>
          </a:xfrm>
          <a:prstGeom prst="rect">
            <a:avLst/>
          </a:prstGeom>
          <a:noFill/>
          <a:ln w="9525">
            <a:noFill/>
            <a:miter lim="800000"/>
          </a:ln>
          <a:effectLst/>
        </p:spPr>
        <p:txBody>
          <a:bodyPr vert="horz" wrap="none" lIns="0" tIns="0" rIns="0" bIns="0" numCol="1" anchor="b" anchorCtr="0" compatLnSpc="1">
            <a:spAutoFit/>
          </a:bodyPr>
          <a:lstStyle>
            <a:lvl1pPr>
              <a:defRPr sz="1800" b="1"/>
            </a:lvl1pPr>
          </a:lstStyle>
          <a:p>
            <a:r>
              <a:rPr lang="en-US" altLang="zh-CN" dirty="0"/>
              <a:t>Nov. 2022</a:t>
            </a:r>
            <a:endParaRPr lang="zh-CN" altLang="en-US" dirty="0"/>
          </a:p>
        </p:txBody>
      </p:sp>
      <p:sp>
        <p:nvSpPr>
          <p:cNvPr id="1029" name="Rectangle 5"/>
          <p:cNvSpPr>
            <a:spLocks noGrp="1" noChangeArrowheads="1"/>
          </p:cNvSpPr>
          <p:nvPr>
            <p:ph type="ftr" sz="quarter" idx="3"/>
          </p:nvPr>
        </p:nvSpPr>
        <p:spPr bwMode="auto">
          <a:xfrm>
            <a:off x="5301050" y="6475413"/>
            <a:ext cx="3242875" cy="169277"/>
          </a:xfrm>
          <a:prstGeom prst="rect">
            <a:avLst/>
          </a:prstGeom>
          <a:noFill/>
          <a:ln w="9525">
            <a:noFill/>
            <a:miter lim="800000"/>
          </a:ln>
          <a:effectLst/>
        </p:spPr>
        <p:txBody>
          <a:bodyPr vert="horz" wrap="none" lIns="0" tIns="0" rIns="0" bIns="0" numCol="1" anchor="t" anchorCtr="0" compatLnSpc="1">
            <a:spAutoFit/>
          </a:bodyPr>
          <a:lstStyle>
            <a:lvl1pPr algn="r">
              <a:defRPr sz="1100"/>
            </a:lvl1pPr>
          </a:lstStyle>
          <a:p>
            <a:r>
              <a:rPr lang="en-US" altLang="zh-CN" dirty="0"/>
              <a:t>Mao Yang, et. al., Northwestern Polytechnical University</a:t>
            </a:r>
            <a:endParaRPr lang="zh-CN"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ln>
          <a:effectLst/>
        </p:spPr>
        <p:txBody>
          <a:bodyPr vert="horz" wrap="none" lIns="0" tIns="0" rIns="0" bIns="0" numCol="1" anchor="t" anchorCtr="0" compatLnSpc="1">
            <a:spAutoFit/>
          </a:bodyPr>
          <a:lstStyle>
            <a:lvl1pPr algn="ctr">
              <a:defRPr/>
            </a:lvl1pPr>
          </a:lstStyle>
          <a:p>
            <a:fld id="{D0575E00-F21E-44AB-8288-8B9991574529}" type="slidenum">
              <a:rPr lang="zh-CN" altLang="en-US" smtClean="0"/>
              <a:t>‹#›</a:t>
            </a:fld>
            <a:endParaRPr lang="zh-CN" altLang="en-US"/>
          </a:p>
        </p:txBody>
      </p:sp>
      <p:sp>
        <p:nvSpPr>
          <p:cNvPr id="1031" name="Rectangle 7"/>
          <p:cNvSpPr>
            <a:spLocks noChangeArrowheads="1"/>
          </p:cNvSpPr>
          <p:nvPr/>
        </p:nvSpPr>
        <p:spPr bwMode="auto">
          <a:xfrm>
            <a:off x="4469988" y="332601"/>
            <a:ext cx="3975512" cy="276999"/>
          </a:xfrm>
          <a:prstGeom prst="rect">
            <a:avLst/>
          </a:prstGeom>
          <a:noFill/>
          <a:ln w="9525">
            <a:noFill/>
            <a:miter lim="800000"/>
          </a:ln>
          <a:effectLst/>
        </p:spPr>
        <p:txBody>
          <a:bodyPr wrap="none"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defRPr/>
            </a:pPr>
            <a:r>
              <a:rPr lang="en-US" sz="1800" b="1" dirty="0"/>
              <a:t>doc.: IEEE </a:t>
            </a:r>
            <a:r>
              <a:rPr lang="en-US" sz="1800" b="1" kern="1200" dirty="0">
                <a:solidFill>
                  <a:schemeClr val="tx1"/>
                </a:solidFill>
                <a:latin typeface="Times New Roman" panose="02020603050405020304" charset="0"/>
                <a:ea typeface="+mn-ea"/>
                <a:cs typeface="+mn-cs"/>
              </a:rPr>
              <a:t>802.11-22/1555</a:t>
            </a:r>
            <a:r>
              <a:rPr lang="en-US" altLang="zh-CN" sz="1800" b="1" kern="1200" dirty="0">
                <a:solidFill>
                  <a:schemeClr val="tx1"/>
                </a:solidFill>
                <a:latin typeface="Times New Roman" panose="02020603050405020304" charset="0"/>
                <a:ea typeface="+mn-ea"/>
                <a:cs typeface="+mn-cs"/>
              </a:rPr>
              <a:t>-00-0wng</a:t>
            </a:r>
            <a:endParaRPr lang="en-US" sz="1800" b="1" kern="1200" dirty="0">
              <a:solidFill>
                <a:schemeClr val="tx1"/>
              </a:solidFill>
              <a:latin typeface="Times New Roman" panose="02020603050405020304" charset="0"/>
              <a:ea typeface="+mn-ea"/>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655629" cy="169277"/>
          </a:xfrm>
          <a:prstGeom prst="rect">
            <a:avLst/>
          </a:prstGeom>
          <a:noFill/>
          <a:ln w="9525">
            <a:noFill/>
            <a:miter lim="800000"/>
          </a:ln>
          <a:effectLst/>
        </p:spPr>
        <p:txBody>
          <a:bodyPr wrap="none" lIns="0" tIns="0" rIns="0" bIns="0">
            <a:spAutoFit/>
          </a:bodyPr>
          <a:lstStyle/>
          <a:p>
            <a:r>
              <a:rPr lang="en-US" sz="1100"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anose="02020603050405020304" charset="0"/>
        </a:defRPr>
      </a:lvl2pPr>
      <a:lvl3pPr algn="ctr" rtl="0" eaLnBrk="1" fontAlgn="base" hangingPunct="1">
        <a:spcBef>
          <a:spcPct val="0"/>
        </a:spcBef>
        <a:spcAft>
          <a:spcPct val="0"/>
        </a:spcAft>
        <a:defRPr sz="3200" b="1">
          <a:solidFill>
            <a:schemeClr val="tx2"/>
          </a:solidFill>
          <a:latin typeface="Times New Roman" panose="02020603050405020304" charset="0"/>
        </a:defRPr>
      </a:lvl3pPr>
      <a:lvl4pPr algn="ctr" rtl="0" eaLnBrk="1" fontAlgn="base" hangingPunct="1">
        <a:spcBef>
          <a:spcPct val="0"/>
        </a:spcBef>
        <a:spcAft>
          <a:spcPct val="0"/>
        </a:spcAft>
        <a:defRPr sz="3200" b="1">
          <a:solidFill>
            <a:schemeClr val="tx2"/>
          </a:solidFill>
          <a:latin typeface="Times New Roman" panose="02020603050405020304" charset="0"/>
        </a:defRPr>
      </a:lvl4pPr>
      <a:lvl5pPr algn="ctr" rtl="0" eaLnBrk="1" fontAlgn="base" hangingPunct="1">
        <a:spcBef>
          <a:spcPct val="0"/>
        </a:spcBef>
        <a:spcAft>
          <a:spcPct val="0"/>
        </a:spcAft>
        <a:defRPr sz="3200" b="1">
          <a:solidFill>
            <a:schemeClr val="tx2"/>
          </a:solidFill>
          <a:latin typeface="Times New Roman" panose="02020603050405020304" charset="0"/>
        </a:defRPr>
      </a:lvl5pPr>
      <a:lvl6pPr marL="457200" algn="ctr" rtl="0" eaLnBrk="1" fontAlgn="base" hangingPunct="1">
        <a:spcBef>
          <a:spcPct val="0"/>
        </a:spcBef>
        <a:spcAft>
          <a:spcPct val="0"/>
        </a:spcAft>
        <a:defRPr sz="3200" b="1">
          <a:solidFill>
            <a:schemeClr val="tx2"/>
          </a:solidFill>
          <a:latin typeface="Times New Roman" panose="02020603050405020304" charset="0"/>
        </a:defRPr>
      </a:lvl6pPr>
      <a:lvl7pPr marL="914400" algn="ctr" rtl="0" eaLnBrk="1" fontAlgn="base" hangingPunct="1">
        <a:spcBef>
          <a:spcPct val="0"/>
        </a:spcBef>
        <a:spcAft>
          <a:spcPct val="0"/>
        </a:spcAft>
        <a:defRPr sz="3200" b="1">
          <a:solidFill>
            <a:schemeClr val="tx2"/>
          </a:solidFill>
          <a:latin typeface="Times New Roman" panose="02020603050405020304" charset="0"/>
        </a:defRPr>
      </a:lvl7pPr>
      <a:lvl8pPr marL="1371600" algn="ctr" rtl="0" eaLnBrk="1" fontAlgn="base" hangingPunct="1">
        <a:spcBef>
          <a:spcPct val="0"/>
        </a:spcBef>
        <a:spcAft>
          <a:spcPct val="0"/>
        </a:spcAft>
        <a:defRPr sz="3200" b="1">
          <a:solidFill>
            <a:schemeClr val="tx2"/>
          </a:solidFill>
          <a:latin typeface="Times New Roman" panose="02020603050405020304" charset="0"/>
        </a:defRPr>
      </a:lvl8pPr>
      <a:lvl9pPr marL="1828800" algn="ctr" rtl="0" eaLnBrk="1" fontAlgn="base" hangingPunct="1">
        <a:spcBef>
          <a:spcPct val="0"/>
        </a:spcBef>
        <a:spcAft>
          <a:spcPct val="0"/>
        </a:spcAft>
        <a:defRPr sz="3200" b="1">
          <a:solidFill>
            <a:schemeClr val="tx2"/>
          </a:solidFill>
          <a:latin typeface="Times New Roman" panose="0202060305040502030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2025" y="522683"/>
            <a:ext cx="7772400" cy="1470025"/>
          </a:xfrm>
        </p:spPr>
        <p:txBody>
          <a:bodyPr/>
          <a:lstStyle/>
          <a:p>
            <a:r>
              <a:rPr lang="en-US" altLang="zh-CN" dirty="0"/>
              <a:t>Insights on the next generation WLAN:</a:t>
            </a:r>
            <a:r>
              <a:rPr lang="zh-CN" altLang="en-US" dirty="0"/>
              <a:t> </a:t>
            </a:r>
            <a:r>
              <a:rPr lang="en-US" altLang="zh-CN" dirty="0"/>
              <a:t>High</a:t>
            </a:r>
            <a:r>
              <a:rPr lang="zh-CN" altLang="en-US" dirty="0"/>
              <a:t> </a:t>
            </a:r>
            <a:r>
              <a:rPr lang="en-US" altLang="zh-CN" dirty="0"/>
              <a:t>Experiences</a:t>
            </a:r>
            <a:endParaRPr lang="zh-CN" altLang="en-US" dirty="0"/>
          </a:p>
        </p:txBody>
      </p:sp>
      <p:sp>
        <p:nvSpPr>
          <p:cNvPr id="4" name="Rectangle 6"/>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charset="0"/>
              </a:defRPr>
            </a:lvl1pPr>
            <a:lvl2pPr marL="742950" indent="-285750">
              <a:spcBef>
                <a:spcPct val="20000"/>
              </a:spcBef>
              <a:buChar char="–"/>
              <a:defRPr sz="2000">
                <a:solidFill>
                  <a:schemeClr val="tx1"/>
                </a:solidFill>
                <a:latin typeface="Times New Roman" panose="02020603050405020304" charset="0"/>
              </a:defRPr>
            </a:lvl2pPr>
            <a:lvl3pPr marL="1143000" indent="-228600">
              <a:spcBef>
                <a:spcPct val="20000"/>
              </a:spcBef>
              <a:buChar char="•"/>
              <a:defRPr>
                <a:solidFill>
                  <a:schemeClr val="tx1"/>
                </a:solidFill>
                <a:latin typeface="Times New Roman" panose="02020603050405020304" charset="0"/>
              </a:defRPr>
            </a:lvl3pPr>
            <a:lvl4pPr marL="1600200" indent="-228600">
              <a:spcBef>
                <a:spcPct val="20000"/>
              </a:spcBef>
              <a:buChar char="–"/>
              <a:defRPr sz="1600">
                <a:solidFill>
                  <a:schemeClr val="tx1"/>
                </a:solidFill>
                <a:latin typeface="Times New Roman" panose="02020603050405020304" charset="0"/>
              </a:defRPr>
            </a:lvl4pPr>
            <a:lvl5pPr marL="2057400" indent="-228600">
              <a:spcBef>
                <a:spcPct val="20000"/>
              </a:spcBef>
              <a:buChar char="•"/>
              <a:defRPr sz="1600">
                <a:solidFill>
                  <a:schemeClr val="tx1"/>
                </a:solidFill>
                <a:latin typeface="Times New Roman" panose="02020603050405020304"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charset="0"/>
              </a:defRPr>
            </a:lvl9pPr>
          </a:lstStyle>
          <a:p>
            <a:pPr>
              <a:buFontTx/>
              <a:buNone/>
            </a:pPr>
            <a:r>
              <a:rPr lang="en-GB" altLang="en-US" sz="2000" dirty="0"/>
              <a:t>Authors:</a:t>
            </a:r>
            <a:endParaRPr lang="en-GB" altLang="en-US" sz="2000" b="0" dirty="0"/>
          </a:p>
        </p:txBody>
      </p:sp>
      <p:graphicFrame>
        <p:nvGraphicFramePr>
          <p:cNvPr id="5" name="Table 8"/>
          <p:cNvGraphicFramePr>
            <a:graphicFrameLocks noGrp="1"/>
          </p:cNvGraphicFramePr>
          <p:nvPr>
            <p:extLst>
              <p:ext uri="{D42A27DB-BD31-4B8C-83A1-F6EECF244321}">
                <p14:modId xmlns:p14="http://schemas.microsoft.com/office/powerpoint/2010/main" val="685004238"/>
              </p:ext>
            </p:extLst>
          </p:nvPr>
        </p:nvGraphicFramePr>
        <p:xfrm>
          <a:off x="1152525" y="2998720"/>
          <a:ext cx="7391400" cy="1244099"/>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100" kern="1200" dirty="0">
                          <a:solidFill>
                            <a:schemeClr val="dk1"/>
                          </a:solidFill>
                          <a:latin typeface="+mn-lt"/>
                          <a:ea typeface="+mn-ea"/>
                          <a:cs typeface="+mn-cs"/>
                        </a:rPr>
                        <a:t>M</a:t>
                      </a:r>
                      <a:r>
                        <a:rPr lang="en-US" altLang="zh-CN" sz="1100" kern="1200" dirty="0">
                          <a:solidFill>
                            <a:schemeClr val="dk1"/>
                          </a:solidFill>
                          <a:latin typeface="+mn-lt"/>
                          <a:ea typeface="+mn-ea"/>
                          <a:cs typeface="+mn-cs"/>
                        </a:rPr>
                        <a:t>ao Yang</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100" dirty="0"/>
                        <a:t>Northwestern Polytechnical University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yangmao@nwpu.edu.cn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137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kern="1200" dirty="0">
                          <a:solidFill>
                            <a:schemeClr val="dk1"/>
                          </a:solidFill>
                          <a:latin typeface="+mn-lt"/>
                          <a:ea typeface="+mn-ea"/>
                          <a:cs typeface="+mn-cs"/>
                        </a:rPr>
                        <a:t>Bo Li</a:t>
                      </a:r>
                      <a:endParaRPr lang="zh-CN" alt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libo.npu@nwpu.edu.cn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kern="1200" dirty="0" err="1">
                          <a:solidFill>
                            <a:schemeClr val="dk1"/>
                          </a:solidFill>
                          <a:latin typeface="+mn-lt"/>
                          <a:ea typeface="+mn-ea"/>
                          <a:cs typeface="+mn-cs"/>
                        </a:rPr>
                        <a:t>Zhongjiang</a:t>
                      </a:r>
                      <a:r>
                        <a:rPr lang="en-US" altLang="zh-CN" sz="1100" kern="1200" dirty="0">
                          <a:solidFill>
                            <a:schemeClr val="dk1"/>
                          </a:solidFill>
                          <a:latin typeface="+mn-lt"/>
                          <a:ea typeface="+mn-ea"/>
                          <a:cs typeface="+mn-cs"/>
                        </a:rPr>
                        <a:t> Yan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zhjyan@nwpu.edu.cn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angle 4"/>
          <p:cNvSpPr txBox="1">
            <a:spLocks noChangeArrowheads="1"/>
          </p:cNvSpPr>
          <p:nvPr/>
        </p:nvSpPr>
        <p:spPr bwMode="auto">
          <a:xfrm>
            <a:off x="685800" y="1802208"/>
            <a:ext cx="7772400" cy="381000"/>
          </a:xfrm>
          <a:prstGeom prst="rect">
            <a:avLst/>
          </a:prstGeom>
          <a:noFill/>
          <a:ln w="9525">
            <a:noFill/>
            <a:miter lim="800000"/>
          </a:ln>
          <a:effectLst/>
        </p:spPr>
        <p:txBody>
          <a:bodyPr vert="horz" wrap="square" lIns="92075" tIns="46038" rIns="92075" bIns="46038" numCol="1" anchor="t" anchorCtr="0" compatLnSpc="1"/>
          <a:lstStyle>
            <a:lvl1pPr marL="0" indent="0" algn="ctr" rtl="0" eaLnBrk="1" fontAlgn="base" hangingPunct="1">
              <a:spcBef>
                <a:spcPct val="20000"/>
              </a:spcBef>
              <a:spcAft>
                <a:spcPct val="0"/>
              </a:spcAft>
              <a:buNone/>
              <a:defRPr sz="1800" b="1">
                <a:solidFill>
                  <a:schemeClr val="tx1"/>
                </a:solidFill>
                <a:latin typeface="+mn-lt"/>
                <a:ea typeface="+mn-ea"/>
                <a:cs typeface="+mn-cs"/>
              </a:defRPr>
            </a:lvl1pPr>
            <a:lvl2pPr marL="342900" indent="0" algn="ctr" rtl="0" eaLnBrk="1" fontAlgn="base" hangingPunct="1">
              <a:spcBef>
                <a:spcPct val="20000"/>
              </a:spcBef>
              <a:spcAft>
                <a:spcPct val="0"/>
              </a:spcAft>
              <a:buNone/>
              <a:defRPr sz="1500">
                <a:solidFill>
                  <a:schemeClr val="tx1"/>
                </a:solidFill>
                <a:latin typeface="+mn-lt"/>
                <a:ea typeface="MS PGothic" panose="020B0600070205080204" charset="-128"/>
              </a:defRPr>
            </a:lvl2pPr>
            <a:lvl3pPr marL="685800" indent="0" algn="ctr" rtl="0" eaLnBrk="1" fontAlgn="base" hangingPunct="1">
              <a:spcBef>
                <a:spcPct val="20000"/>
              </a:spcBef>
              <a:spcAft>
                <a:spcPct val="0"/>
              </a:spcAft>
              <a:buNone/>
              <a:defRPr>
                <a:solidFill>
                  <a:schemeClr val="tx1"/>
                </a:solidFill>
                <a:latin typeface="+mn-lt"/>
                <a:ea typeface="MS PGothic" panose="020B0600070205080204" charset="-128"/>
              </a:defRPr>
            </a:lvl3pPr>
            <a:lvl4pPr marL="1028700" indent="0" algn="ctr" rtl="0" eaLnBrk="1" fontAlgn="base" hangingPunct="1">
              <a:spcBef>
                <a:spcPct val="20000"/>
              </a:spcBef>
              <a:spcAft>
                <a:spcPct val="0"/>
              </a:spcAft>
              <a:buNone/>
              <a:defRPr sz="1200">
                <a:solidFill>
                  <a:schemeClr val="tx1"/>
                </a:solidFill>
                <a:latin typeface="+mn-lt"/>
                <a:ea typeface="MS PGothic" panose="020B0600070205080204" charset="-128"/>
              </a:defRPr>
            </a:lvl4pPr>
            <a:lvl5pPr marL="1371600" indent="0" algn="ctr" rtl="0" eaLnBrk="1" fontAlgn="base" hangingPunct="1">
              <a:spcBef>
                <a:spcPct val="20000"/>
              </a:spcBef>
              <a:spcAft>
                <a:spcPct val="0"/>
              </a:spcAft>
              <a:buNone/>
              <a:defRPr sz="1200">
                <a:solidFill>
                  <a:schemeClr val="tx1"/>
                </a:solidFill>
                <a:latin typeface="+mn-lt"/>
                <a:ea typeface="MS PGothic" panose="020B0600070205080204" charset="-128"/>
              </a:defRPr>
            </a:lvl5pPr>
            <a:lvl6pPr marL="1714500" indent="0" algn="ctr" rtl="0" eaLnBrk="1" fontAlgn="base" hangingPunct="1">
              <a:spcBef>
                <a:spcPct val="20000"/>
              </a:spcBef>
              <a:spcAft>
                <a:spcPct val="0"/>
              </a:spcAft>
              <a:buNone/>
              <a:defRPr sz="1200">
                <a:solidFill>
                  <a:schemeClr val="tx1"/>
                </a:solidFill>
                <a:latin typeface="+mn-lt"/>
                <a:ea typeface="MS PGothic" panose="020B0600070205080204" charset="-128"/>
              </a:defRPr>
            </a:lvl6pPr>
            <a:lvl7pPr marL="2057400" indent="0" algn="ctr" rtl="0" eaLnBrk="1" fontAlgn="base" hangingPunct="1">
              <a:spcBef>
                <a:spcPct val="20000"/>
              </a:spcBef>
              <a:spcAft>
                <a:spcPct val="0"/>
              </a:spcAft>
              <a:buNone/>
              <a:defRPr sz="1200">
                <a:solidFill>
                  <a:schemeClr val="tx1"/>
                </a:solidFill>
                <a:latin typeface="+mn-lt"/>
                <a:ea typeface="MS PGothic" panose="020B0600070205080204" charset="-128"/>
              </a:defRPr>
            </a:lvl7pPr>
            <a:lvl8pPr marL="2400300" indent="0" algn="ctr" rtl="0" eaLnBrk="1" fontAlgn="base" hangingPunct="1">
              <a:spcBef>
                <a:spcPct val="20000"/>
              </a:spcBef>
              <a:spcAft>
                <a:spcPct val="0"/>
              </a:spcAft>
              <a:buNone/>
              <a:defRPr sz="1200">
                <a:solidFill>
                  <a:schemeClr val="tx1"/>
                </a:solidFill>
                <a:latin typeface="+mn-lt"/>
                <a:ea typeface="MS PGothic" panose="020B0600070205080204" charset="-128"/>
              </a:defRPr>
            </a:lvl8pPr>
            <a:lvl9pPr marL="2743200" indent="0" algn="ctr" rtl="0" eaLnBrk="1" fontAlgn="base" hangingPunct="1">
              <a:spcBef>
                <a:spcPct val="20000"/>
              </a:spcBef>
              <a:spcAft>
                <a:spcPct val="0"/>
              </a:spcAft>
              <a:buNone/>
              <a:defRPr sz="1200">
                <a:solidFill>
                  <a:schemeClr val="tx1"/>
                </a:solidFill>
                <a:latin typeface="+mn-lt"/>
                <a:ea typeface="MS PGothic" panose="020B0600070205080204" charset="-128"/>
              </a:defRPr>
            </a:lvl9pPr>
          </a:lstStyle>
          <a:p>
            <a:r>
              <a:rPr lang="en-GB" altLang="en-US" sz="2000" kern="0" dirty="0"/>
              <a:t>Date:</a:t>
            </a:r>
            <a:r>
              <a:rPr lang="en-GB" altLang="en-US" sz="2000" b="0" kern="0" dirty="0"/>
              <a:t> 2022-11-08</a:t>
            </a:r>
          </a:p>
        </p:txBody>
      </p:sp>
      <p:sp>
        <p:nvSpPr>
          <p:cNvPr id="7" name="日期占位符 6"/>
          <p:cNvSpPr>
            <a:spLocks noGrp="1"/>
          </p:cNvSpPr>
          <p:nvPr>
            <p:ph type="dt" sz="half" idx="10"/>
          </p:nvPr>
        </p:nvSpPr>
        <p:spPr>
          <a:xfrm>
            <a:off x="696913" y="332601"/>
            <a:ext cx="955390" cy="276999"/>
          </a:xfrm>
        </p:spPr>
        <p:txBody>
          <a:bodyPr/>
          <a:lstStyle/>
          <a:p>
            <a:r>
              <a:rPr lang="en-US" altLang="zh-CN" dirty="0"/>
              <a:t>Nov. 2022</a:t>
            </a:r>
            <a:endParaRPr lang="zh-CN" altLang="en-US" dirty="0"/>
          </a:p>
        </p:txBody>
      </p:sp>
      <p:sp>
        <p:nvSpPr>
          <p:cNvPr id="8" name="页脚占位符 7"/>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Chaotic random access</a:t>
            </a:r>
            <a:endParaRPr lang="zh-CN" altLang="en-US" dirty="0">
              <a:solidFill>
                <a:srgbClr val="FF0000"/>
              </a:solidFill>
            </a:endParaRPr>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Deep-rooted random channel access</a:t>
            </a:r>
          </a:p>
          <a:p>
            <a:pPr lvl="1" algn="just"/>
            <a:r>
              <a:rPr lang="en-US" altLang="zh-CN" dirty="0"/>
              <a:t>Rigid CCA and ED thresholds for diverse scenarios</a:t>
            </a:r>
          </a:p>
          <a:p>
            <a:pPr lvl="1" algn="just"/>
            <a:r>
              <a:rPr lang="en-US" altLang="zh-CN" dirty="0"/>
              <a:t>Lack of clean designed channel access structure</a:t>
            </a:r>
          </a:p>
          <a:p>
            <a:pPr lvl="1" algn="just"/>
            <a:r>
              <a:rPr lang="en-US" altLang="zh-CN" dirty="0"/>
              <a:t>The channel access rule for new band</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Chaotic random access significantly exacerbates the collision and ineffective access and transmission, which leads to low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Awkward  “high capability”</a:t>
            </a:r>
            <a:endParaRPr lang="zh-CN" altLang="en-US" dirty="0"/>
          </a:p>
        </p:txBody>
      </p:sp>
      <p:sp>
        <p:nvSpPr>
          <p:cNvPr id="3" name="内容占位符 2"/>
          <p:cNvSpPr>
            <a:spLocks noGrp="1"/>
          </p:cNvSpPr>
          <p:nvPr>
            <p:ph idx="1"/>
          </p:nvPr>
        </p:nvSpPr>
        <p:spPr>
          <a:xfrm>
            <a:off x="660357" y="1723386"/>
            <a:ext cx="8164666" cy="4114800"/>
          </a:xfrm>
        </p:spPr>
        <p:txBody>
          <a:bodyPr/>
          <a:lstStyle/>
          <a:p>
            <a:pPr algn="just"/>
            <a:r>
              <a:rPr lang="en-US" altLang="zh-CN" dirty="0"/>
              <a:t>Definition: MLO, 320MHz, 4096-QAM, 1024-aggregation, 16ss, and etc. sound attractive. However, the actual available performance is far from the capability.</a:t>
            </a:r>
          </a:p>
          <a:p>
            <a:pPr lvl="1" algn="just"/>
            <a:r>
              <a:rPr lang="en-US" altLang="zh-CN" dirty="0"/>
              <a:t>Chinese archaism: </a:t>
            </a:r>
            <a:r>
              <a:rPr lang="en-US" altLang="zh-CN" i="1" dirty="0"/>
              <a:t>chicken ribs —— not bad enough to leave, but not good enough to stay</a:t>
            </a:r>
            <a:r>
              <a:rPr lang="en-US" altLang="zh-CN" dirty="0"/>
              <a:t>. </a:t>
            </a:r>
            <a:endParaRPr kumimoji="0" lang="en-US" altLang="zh-CN" sz="16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9" name="内容占位符 2"/>
          <p:cNvSpPr txBox="1"/>
          <p:nvPr/>
        </p:nvSpPr>
        <p:spPr bwMode="auto">
          <a:xfrm>
            <a:off x="660356" y="3015996"/>
            <a:ext cx="5456979"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endParaRPr lang="en-US" altLang="zh-CN" kern="0" dirty="0"/>
          </a:p>
          <a:p>
            <a:r>
              <a:rPr lang="en-US" altLang="zh-CN" kern="0" dirty="0"/>
              <a:t>Example Scenarios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High-dense scenario and the complicated interference make it nearly impossible to achieve 320MHz. Maybe 20M and 40MHz is normal.</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4096-QAM, even 1024-QAM, is difficult to use because of the unachievable SINR threshold. </a:t>
            </a:r>
            <a:r>
              <a:rPr kumimoji="0" lang="en-US" altLang="zh-CN" sz="1800" b="0" i="0" u="none" strike="noStrike" kern="0" cap="none" spc="0" normalizeH="0" baseline="0" noProof="0" dirty="0">
                <a:ln>
                  <a:noFill/>
                </a:ln>
                <a:solidFill>
                  <a:srgbClr val="0000FF"/>
                </a:solidFill>
                <a:effectLst/>
                <a:uLnTx/>
                <a:uFillTx/>
                <a:latin typeface="Times New Roman" panose="02020603050405020304"/>
                <a:ea typeface="MS PGothic" panose="020B0600070205080204" charset="-128"/>
              </a:rPr>
              <a:t>[Note]</a:t>
            </a: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 5G uses 256-QAM.</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16ss is also challenging because of the inter-stream interference and complicated user grouping.</a:t>
            </a:r>
          </a:p>
        </p:txBody>
      </p:sp>
      <p:pic>
        <p:nvPicPr>
          <p:cNvPr id="10" name="Picture 4" descr="查看源图像">
            <a:extLst>
              <a:ext uri="{FF2B5EF4-FFF2-40B4-BE49-F238E27FC236}">
                <a16:creationId xmlns:a16="http://schemas.microsoft.com/office/drawing/2014/main" id="{450F250C-3CCF-250F-4395-722737D34B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260" y="3871929"/>
            <a:ext cx="3100740" cy="147285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328B1418-D399-212C-6C05-0FBDB54AF85A}"/>
              </a:ext>
            </a:extLst>
          </p:cNvPr>
          <p:cNvSpPr txBox="1"/>
          <p:nvPr/>
        </p:nvSpPr>
        <p:spPr>
          <a:xfrm>
            <a:off x="6821153" y="5559852"/>
            <a:ext cx="1195087" cy="830997"/>
          </a:xfrm>
          <a:prstGeom prst="rect">
            <a:avLst/>
          </a:prstGeom>
          <a:noFill/>
        </p:spPr>
        <p:txBody>
          <a:bodyPr wrap="square" rtlCol="0">
            <a:spAutoFit/>
          </a:bodyPr>
          <a:lstStyle/>
          <a:p>
            <a:r>
              <a:rPr lang="en-US" altLang="zh-CN" sz="1600" dirty="0">
                <a:solidFill>
                  <a:srgbClr val="0000FF"/>
                </a:solidFill>
              </a:rPr>
              <a:t>4096-QAM</a:t>
            </a:r>
          </a:p>
          <a:p>
            <a:r>
              <a:rPr lang="en-US" altLang="zh-CN" sz="1600" dirty="0">
                <a:solidFill>
                  <a:srgbClr val="0000FF"/>
                </a:solidFill>
              </a:rPr>
              <a:t>320MHz</a:t>
            </a:r>
          </a:p>
          <a:p>
            <a:r>
              <a:rPr lang="en-US" altLang="zh-CN" sz="1600" dirty="0">
                <a:solidFill>
                  <a:srgbClr val="0000FF"/>
                </a:solidFill>
              </a:rPr>
              <a:t>16ss…</a:t>
            </a:r>
            <a:endParaRPr lang="zh-CN" altLang="en-US" sz="1600" dirty="0">
              <a:solidFill>
                <a:srgbClr val="0000FF"/>
              </a:solidFill>
            </a:endParaRPr>
          </a:p>
        </p:txBody>
      </p:sp>
      <p:cxnSp>
        <p:nvCxnSpPr>
          <p:cNvPr id="14" name="直接箭头连接符 13">
            <a:extLst>
              <a:ext uri="{FF2B5EF4-FFF2-40B4-BE49-F238E27FC236}">
                <a16:creationId xmlns:a16="http://schemas.microsoft.com/office/drawing/2014/main" id="{84B1E6DC-DF86-A14C-424F-830BC8F1332B}"/>
              </a:ext>
            </a:extLst>
          </p:cNvPr>
          <p:cNvCxnSpPr>
            <a:cxnSpLocks/>
            <a:stCxn id="13" idx="0"/>
          </p:cNvCxnSpPr>
          <p:nvPr/>
        </p:nvCxnSpPr>
        <p:spPr bwMode="auto">
          <a:xfrm flipV="1">
            <a:off x="7418697" y="4981103"/>
            <a:ext cx="174933" cy="5787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Awkward “high capability”</a:t>
            </a:r>
            <a:endParaRPr lang="zh-CN" altLang="en-US" dirty="0"/>
          </a:p>
        </p:txBody>
      </p:sp>
      <p:sp>
        <p:nvSpPr>
          <p:cNvPr id="3" name="内容占位符 2"/>
          <p:cNvSpPr>
            <a:spLocks noGrp="1"/>
          </p:cNvSpPr>
          <p:nvPr>
            <p:ph idx="1"/>
          </p:nvPr>
        </p:nvSpPr>
        <p:spPr>
          <a:xfrm>
            <a:off x="660356" y="1723386"/>
            <a:ext cx="8483643" cy="4114800"/>
          </a:xfrm>
        </p:spPr>
        <p:txBody>
          <a:bodyPr/>
          <a:lstStyle/>
          <a:p>
            <a:pPr algn="just"/>
            <a:r>
              <a:rPr lang="en-US" altLang="zh-CN" dirty="0"/>
              <a:t>Impact factors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Complicated </a:t>
            </a:r>
            <a:r>
              <a:rPr lang="en-US" altLang="zh-CN" dirty="0">
                <a:solidFill>
                  <a:srgbClr val="000000"/>
                </a:solidFill>
                <a:latin typeface="Times New Roman" panose="02020603050405020304"/>
              </a:rPr>
              <a:t>channel environment and interference</a:t>
            </a:r>
          </a:p>
          <a:p>
            <a:pPr lvl="1" algn="just">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Lack of mechanism to make these valuable technologies work in practice</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Increasingly low efficiency</a:t>
            </a:r>
          </a:p>
          <a:p>
            <a:pPr lvl="2" indent="-285750" algn="just">
              <a:buFontTx/>
              <a:buChar char="–"/>
              <a:defRPr/>
            </a:pPr>
            <a:r>
              <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The higher the peak throughput, the lower the efficiency.</a:t>
            </a:r>
          </a:p>
          <a:p>
            <a:pPr lvl="2" indent="-285750" algn="just">
              <a:buFontTx/>
              <a:buChar char="–"/>
              <a:defRPr/>
            </a:pPr>
            <a:endParaRPr lang="en-US" altLang="zh-CN" dirty="0">
              <a:solidFill>
                <a:srgbClr val="000000"/>
              </a:solidFill>
              <a:latin typeface="Times New Roman" panose="02020603050405020304"/>
            </a:endParaRPr>
          </a:p>
          <a:p>
            <a:pPr lvl="2" indent="-285750" algn="just">
              <a:buFontTx/>
              <a:buChar char="–"/>
              <a:defRPr/>
            </a:pPr>
            <a:endPar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lvl="2" indent="-285750" algn="just">
              <a:buFontTx/>
              <a:buChar char="–"/>
              <a:defRPr/>
            </a:pPr>
            <a:r>
              <a:rPr lang="en-US" altLang="zh-CN" dirty="0">
                <a:solidFill>
                  <a:srgbClr val="000000"/>
                </a:solidFill>
                <a:latin typeface="Times New Roman" panose="02020603050405020304"/>
              </a:rPr>
              <a:t>Maximum PPDU length will restrict the aggregation size.</a:t>
            </a:r>
          </a:p>
          <a:p>
            <a:pPr lvl="3" indent="-285750" algn="just">
              <a:defRPr/>
            </a:pPr>
            <a:r>
              <a:rPr lang="en-US" altLang="zh-CN" dirty="0">
                <a:solidFill>
                  <a:srgbClr val="000000"/>
                </a:solidFill>
                <a:latin typeface="Times New Roman" panose="02020603050405020304"/>
              </a:rPr>
              <a:t>160MHz+2ss+MCS13+4096-aggregation</a:t>
            </a:r>
          </a:p>
          <a:p>
            <a:pPr lvl="4" indent="-285750" algn="just">
              <a:defRPr/>
            </a:pPr>
            <a:r>
              <a:rPr lang="en-US" altLang="zh-CN" dirty="0">
                <a:solidFill>
                  <a:srgbClr val="000000"/>
                </a:solidFill>
                <a:latin typeface="Times New Roman" panose="02020603050405020304"/>
              </a:rPr>
              <a:t>Intended PPDU length: 11.368ms &lt;&lt; maximum PPDU length 5.46ms</a:t>
            </a:r>
          </a:p>
          <a:p>
            <a:pPr algn="just"/>
            <a:r>
              <a:rPr lang="en-US" altLang="zh-CN" dirty="0"/>
              <a:t>Relationship with </a:t>
            </a:r>
            <a:r>
              <a:rPr lang="en-US" altLang="zh-CN" dirty="0" err="1"/>
              <a:t>QoE</a:t>
            </a:r>
            <a:endParaRPr lang="en-US" altLang="zh-CN" dirty="0"/>
          </a:p>
          <a:p>
            <a:pPr lvl="1" algn="just"/>
            <a:r>
              <a:rPr lang="en-US" altLang="zh-CN" dirty="0"/>
              <a:t>A series of valuable technologies cannot be achieved in practice, thus high experiences are also unachievable.</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graphicFrame>
        <p:nvGraphicFramePr>
          <p:cNvPr id="6" name="表格 4"/>
          <p:cNvGraphicFramePr>
            <a:graphicFrameLocks noGrp="1"/>
          </p:cNvGraphicFramePr>
          <p:nvPr/>
        </p:nvGraphicFramePr>
        <p:xfrm>
          <a:off x="60963" y="3598348"/>
          <a:ext cx="9022080" cy="685800"/>
        </p:xfrm>
        <a:graphic>
          <a:graphicData uri="http://schemas.openxmlformats.org/drawingml/2006/table">
            <a:tbl>
              <a:tblPr firstRow="1" bandRow="1">
                <a:tableStyleId>{5C22544A-7EE6-4342-B048-85BDC9FD1C3A}</a:tableStyleId>
              </a:tblPr>
              <a:tblGrid>
                <a:gridCol w="1729737">
                  <a:extLst>
                    <a:ext uri="{9D8B030D-6E8A-4147-A177-3AD203B41FA5}">
                      <a16:colId xmlns:a16="http://schemas.microsoft.com/office/drawing/2014/main" val="20000"/>
                    </a:ext>
                  </a:extLst>
                </a:gridCol>
                <a:gridCol w="1879095">
                  <a:extLst>
                    <a:ext uri="{9D8B030D-6E8A-4147-A177-3AD203B41FA5}">
                      <a16:colId xmlns:a16="http://schemas.microsoft.com/office/drawing/2014/main" val="20001"/>
                    </a:ext>
                  </a:extLst>
                </a:gridCol>
                <a:gridCol w="1804416">
                  <a:extLst>
                    <a:ext uri="{9D8B030D-6E8A-4147-A177-3AD203B41FA5}">
                      <a16:colId xmlns:a16="http://schemas.microsoft.com/office/drawing/2014/main" val="20002"/>
                    </a:ext>
                  </a:extLst>
                </a:gridCol>
                <a:gridCol w="1804416">
                  <a:extLst>
                    <a:ext uri="{9D8B030D-6E8A-4147-A177-3AD203B41FA5}">
                      <a16:colId xmlns:a16="http://schemas.microsoft.com/office/drawing/2014/main" val="20003"/>
                    </a:ext>
                  </a:extLst>
                </a:gridCol>
                <a:gridCol w="1804416">
                  <a:extLst>
                    <a:ext uri="{9D8B030D-6E8A-4147-A177-3AD203B41FA5}">
                      <a16:colId xmlns:a16="http://schemas.microsoft.com/office/drawing/2014/main" val="20004"/>
                    </a:ext>
                  </a:extLst>
                </a:gridCol>
              </a:tblGrid>
              <a:tr h="249804">
                <a:tc>
                  <a:txBody>
                    <a:bodyPr/>
                    <a:lstStyle/>
                    <a:p>
                      <a:r>
                        <a:rPr lang="en-US" altLang="zh-CN" sz="1100" dirty="0"/>
                        <a:t>Overhead 1: SIFS+BA</a:t>
                      </a:r>
                      <a:endParaRPr lang="zh-CN" alt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100" dirty="0"/>
                        <a:t>Overhead 1:</a:t>
                      </a:r>
                      <a:r>
                        <a:rPr lang="zh-CN" altLang="en-US" sz="1100" dirty="0"/>
                        <a:t> </a:t>
                      </a:r>
                      <a:r>
                        <a:rPr lang="en-US" altLang="zh-CN" sz="1100" dirty="0"/>
                        <a:t>BO+RTS/CTS+N*SIFS+BA</a:t>
                      </a:r>
                      <a:endParaRPr lang="zh-CN" altLang="en-US" sz="1100" dirty="0"/>
                    </a:p>
                  </a:txBody>
                  <a:tcPr/>
                </a:tc>
                <a:tc>
                  <a:txBody>
                    <a:bodyPr/>
                    <a:lstStyle/>
                    <a:p>
                      <a:r>
                        <a:rPr lang="en-US" altLang="zh-CN" sz="1100" dirty="0"/>
                        <a:t>1link+320MHz+4ss+MCS13+1024-aggregation</a:t>
                      </a:r>
                      <a:endParaRPr lang="zh-CN" altLang="en-US" sz="1100" dirty="0"/>
                    </a:p>
                  </a:txBody>
                  <a:tcPr/>
                </a:tc>
                <a:tc>
                  <a:txBody>
                    <a:bodyPr/>
                    <a:lstStyle/>
                    <a:p>
                      <a:r>
                        <a:rPr lang="en-US" altLang="zh-CN" sz="1100" dirty="0"/>
                        <a:t>1link+320MHz+4ss+MCS13+1024-aggregation</a:t>
                      </a:r>
                      <a:endParaRPr lang="zh-CN" altLang="en-US" sz="1100" dirty="0"/>
                    </a:p>
                  </a:txBody>
                  <a:tcPr/>
                </a:tc>
                <a:tc>
                  <a:txBody>
                    <a:bodyPr/>
                    <a:lstStyle/>
                    <a:p>
                      <a:r>
                        <a:rPr lang="en-US" altLang="zh-CN" sz="1100" dirty="0"/>
                        <a:t>1link+320MHz+4ss+MCS13+256-aggregation</a:t>
                      </a:r>
                      <a:endParaRPr lang="zh-CN" altLang="en-US" sz="1100" dirty="0"/>
                    </a:p>
                  </a:txBody>
                  <a:tcPr/>
                </a:tc>
                <a:extLst>
                  <a:ext uri="{0D108BD9-81ED-4DB2-BD59-A6C34878D82A}">
                    <a16:rowId xmlns:a16="http://schemas.microsoft.com/office/drawing/2014/main" val="10000"/>
                  </a:ext>
                </a:extLst>
              </a:tr>
              <a:tr h="144728">
                <a:tc>
                  <a:txBody>
                    <a:bodyPr/>
                    <a:lstStyle/>
                    <a:p>
                      <a:r>
                        <a:rPr lang="en-US" altLang="zh-CN" sz="1100" dirty="0"/>
                        <a:t>60~100us</a:t>
                      </a:r>
                      <a:endParaRPr lang="zh-CN" altLang="en-US" sz="1100" dirty="0"/>
                    </a:p>
                  </a:txBody>
                  <a:tcPr/>
                </a:tc>
                <a:tc>
                  <a:txBody>
                    <a:bodyPr/>
                    <a:lstStyle/>
                    <a:p>
                      <a:r>
                        <a:rPr lang="en-US" altLang="zh-CN" sz="1100" dirty="0"/>
                        <a:t>200~400us</a:t>
                      </a:r>
                      <a:endParaRPr lang="zh-CN" altLang="en-US" sz="1100" dirty="0"/>
                    </a:p>
                  </a:txBody>
                  <a:tcPr/>
                </a:tc>
                <a:tc>
                  <a:txBody>
                    <a:bodyPr/>
                    <a:lstStyle/>
                    <a:p>
                      <a:r>
                        <a:rPr lang="en-US" altLang="zh-CN" sz="1100" dirty="0"/>
                        <a:t>710.52us</a:t>
                      </a:r>
                      <a:endParaRPr lang="zh-CN" altLang="en-US" sz="1100" dirty="0"/>
                    </a:p>
                  </a:txBody>
                  <a:tcPr/>
                </a:tc>
                <a:tc>
                  <a:txBody>
                    <a:bodyPr/>
                    <a:lstStyle/>
                    <a:p>
                      <a:r>
                        <a:rPr lang="en-US" altLang="zh-CN" sz="1100" dirty="0"/>
                        <a:t>355.26us</a:t>
                      </a:r>
                      <a:endParaRPr lang="zh-CN" altLang="en-US" sz="1100" dirty="0"/>
                    </a:p>
                  </a:txBody>
                  <a:tcPr/>
                </a:tc>
                <a:tc>
                  <a:txBody>
                    <a:bodyPr/>
                    <a:lstStyle/>
                    <a:p>
                      <a:r>
                        <a:rPr lang="en-US" altLang="zh-CN" sz="1100" dirty="0"/>
                        <a:t>88.81us</a:t>
                      </a:r>
                      <a:endParaRPr lang="zh-CN" altLang="en-US" sz="11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Coarse-grained QoS architecture</a:t>
            </a:r>
            <a:endParaRPr lang="zh-CN" altLang="en-US" dirty="0"/>
          </a:p>
        </p:txBody>
      </p:sp>
      <p:sp>
        <p:nvSpPr>
          <p:cNvPr id="3" name="内容占位符 2"/>
          <p:cNvSpPr>
            <a:spLocks noGrp="1"/>
          </p:cNvSpPr>
          <p:nvPr>
            <p:ph idx="1"/>
          </p:nvPr>
        </p:nvSpPr>
        <p:spPr>
          <a:xfrm>
            <a:off x="660357" y="1723386"/>
            <a:ext cx="7988344" cy="4921304"/>
          </a:xfrm>
        </p:spPr>
        <p:txBody>
          <a:bodyPr/>
          <a:lstStyle/>
          <a:p>
            <a:pPr algn="just"/>
            <a:r>
              <a:rPr lang="en-US" altLang="zh-CN" dirty="0"/>
              <a:t>Definition: the current QoS architecture is traffic class based, eight TIDs and four ACs can not keep pace with the increasingly diverse services.</a:t>
            </a:r>
          </a:p>
          <a:p>
            <a:pPr algn="just"/>
            <a:r>
              <a:rPr lang="en-US" altLang="zh-CN" dirty="0"/>
              <a:t>Example Scenarios</a:t>
            </a:r>
          </a:p>
          <a:p>
            <a:pPr lvl="1" algn="just"/>
            <a:r>
              <a:rPr lang="en-US" altLang="zh-CN" sz="1800" dirty="0"/>
              <a:t>Increasingly diverse services require quite diverse and challenging QoS</a:t>
            </a:r>
          </a:p>
          <a:p>
            <a:pPr lvl="2" algn="just"/>
            <a:r>
              <a:rPr lang="en-US" altLang="zh-CN" sz="1600" dirty="0"/>
              <a:t>VR, game, Metaverse, Digital twin, industry, remote medical, …</a:t>
            </a:r>
          </a:p>
          <a:p>
            <a:pPr lvl="1" algn="just"/>
            <a:r>
              <a:rPr lang="zh-CN" altLang="en-US" sz="1800" dirty="0"/>
              <a:t>“</a:t>
            </a:r>
            <a:r>
              <a:rPr lang="en-US" altLang="zh-CN" sz="1800" dirty="0"/>
              <a:t>Unsolvable</a:t>
            </a:r>
            <a:r>
              <a:rPr lang="zh-CN" altLang="en-US" sz="1800" dirty="0"/>
              <a:t>” </a:t>
            </a:r>
            <a:r>
              <a:rPr lang="en-US" altLang="zh-CN" sz="1800" dirty="0"/>
              <a:t>Low latency</a:t>
            </a:r>
          </a:p>
          <a:p>
            <a:pPr lvl="2" algn="just"/>
            <a:r>
              <a:rPr lang="en-US" altLang="zh-CN" sz="1600" dirty="0"/>
              <a:t>Although low latency is one feature of 11be, there are little effective solutions till D2.0 such as r-TWT.</a:t>
            </a:r>
          </a:p>
          <a:p>
            <a:pPr lvl="2" algn="just"/>
            <a:r>
              <a:rPr lang="en-US" altLang="zh-CN" sz="1600" dirty="0"/>
              <a:t>Several proposals discuss &lt;1ms latency guarantee, which seems as an “unsolvable” objective for </a:t>
            </a:r>
            <a:r>
              <a:rPr lang="en-US" altLang="zh-CN" sz="1600" dirty="0" err="1"/>
              <a:t>WiFi</a:t>
            </a:r>
            <a:r>
              <a:rPr lang="en-US" altLang="zh-CN" sz="1600" dirty="0"/>
              <a:t>.</a:t>
            </a:r>
          </a:p>
          <a:p>
            <a:pPr lvl="1" algn="just"/>
            <a:r>
              <a:rPr lang="en-US" altLang="zh-CN" sz="1800" dirty="0"/>
              <a:t>Instable resource acquisition results in unstable performance </a:t>
            </a:r>
          </a:p>
          <a:p>
            <a:pPr lvl="1" algn="just"/>
            <a:r>
              <a:rPr lang="en-US" altLang="zh-CN" sz="1800" dirty="0"/>
              <a:t>Increasingly large bandwidth and other enablers are “unfriendly” to IoT.</a:t>
            </a:r>
          </a:p>
          <a:p>
            <a:pPr lvl="1" algn="just"/>
            <a:r>
              <a:rPr lang="en-US" altLang="zh-CN" sz="1800" dirty="0"/>
              <a:t>Seamless </a:t>
            </a:r>
            <a:r>
              <a:rPr lang="en-US" altLang="zh-CN" sz="1800" dirty="0" err="1"/>
              <a:t>WiFi</a:t>
            </a:r>
            <a:r>
              <a:rPr lang="en-US" altLang="zh-CN" sz="1800" dirty="0"/>
              <a:t> roaming is challenging</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Coarse-grained QoS architecture</a:t>
            </a:r>
            <a:endParaRPr lang="zh-CN" altLang="en-US" dirty="0"/>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QoS architecture with appropriate granularity</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Fine scalability</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Truly effective solution for low latency/jitter</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solidFill>
                  <a:srgbClr val="000000"/>
                </a:solidFill>
                <a:latin typeface="Times New Roman" panose="02020603050405020304"/>
              </a:rPr>
              <a:t>Stable </a:t>
            </a:r>
            <a:r>
              <a:rPr lang="en-US" altLang="zh-CN" sz="2000" dirty="0"/>
              <a:t>resource acquisition</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Integrated wide band system and narrow band IoT</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t>Seamless </a:t>
            </a:r>
            <a:r>
              <a:rPr lang="en-US" altLang="zh-CN" dirty="0" err="1"/>
              <a:t>WiFi</a:t>
            </a:r>
            <a:r>
              <a:rPr lang="en-US" altLang="zh-CN" dirty="0"/>
              <a:t> roaming</a:t>
            </a:r>
          </a:p>
          <a:p>
            <a:pPr marL="742950" marR="0" lvl="1" indent="-285750" algn="just"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r>
              <a:rPr lang="en-US" altLang="zh-CN" dirty="0"/>
              <a:t>Relationship with </a:t>
            </a:r>
            <a:r>
              <a:rPr lang="en-US" altLang="zh-CN" dirty="0" err="1"/>
              <a:t>QoE</a:t>
            </a:r>
            <a:endParaRPr lang="en-US" altLang="zh-CN" dirty="0"/>
          </a:p>
          <a:p>
            <a:pPr lvl="1" algn="just"/>
            <a:r>
              <a:rPr lang="en-US" altLang="zh-CN" dirty="0"/>
              <a:t>QoS is the premise of </a:t>
            </a:r>
            <a:r>
              <a:rPr lang="en-US" altLang="zh-CN" dirty="0" err="1"/>
              <a:t>QoE</a:t>
            </a:r>
            <a:r>
              <a:rPr lang="en-US" altLang="zh-CN" dirty="0"/>
              <a:t>, and poor QoS will inevitably lead to poor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Ubiquitous and complicated interference</a:t>
            </a:r>
            <a:endParaRPr lang="zh-CN" altLang="en-US" dirty="0"/>
          </a:p>
        </p:txBody>
      </p:sp>
      <p:sp>
        <p:nvSpPr>
          <p:cNvPr id="3" name="内容占位符 2"/>
          <p:cNvSpPr>
            <a:spLocks noGrp="1"/>
          </p:cNvSpPr>
          <p:nvPr>
            <p:ph idx="1"/>
          </p:nvPr>
        </p:nvSpPr>
        <p:spPr>
          <a:xfrm>
            <a:off x="660357" y="1723385"/>
            <a:ext cx="6516620" cy="4752027"/>
          </a:xfrm>
        </p:spPr>
        <p:txBody>
          <a:bodyPr/>
          <a:lstStyle/>
          <a:p>
            <a:pPr algn="just"/>
            <a:r>
              <a:rPr lang="en-US" altLang="zh-CN" dirty="0"/>
              <a:t>Definition: quite different from cellular network, the random interferences from OBSS, intra-BSS, and non-</a:t>
            </a:r>
            <a:r>
              <a:rPr lang="en-US" altLang="zh-CN" dirty="0" err="1"/>
              <a:t>WiFi</a:t>
            </a:r>
            <a:r>
              <a:rPr lang="en-US" altLang="zh-CN" dirty="0"/>
              <a:t> system are ubiquitous and complicated.</a:t>
            </a:r>
          </a:p>
          <a:p>
            <a:pPr lvl="1" algn="just"/>
            <a:endParaRPr lang="en-US" altLang="zh-CN" dirty="0"/>
          </a:p>
          <a:p>
            <a:pPr algn="just"/>
            <a:r>
              <a:rPr lang="en-US" altLang="zh-CN" dirty="0"/>
              <a:t>Example Scenarios</a:t>
            </a:r>
          </a:p>
          <a:p>
            <a:pPr lvl="1" algn="just">
              <a:defRPr/>
            </a:pPr>
            <a:r>
              <a:rPr lang="en-US" altLang="zh-CN" dirty="0"/>
              <a:t>High-dense deployment scenario will be typical.</a:t>
            </a:r>
          </a:p>
          <a:p>
            <a:pPr lvl="1" algn="just"/>
            <a:r>
              <a:rPr lang="en-US" altLang="zh-CN" dirty="0"/>
              <a:t>Devices made from different vendors adopt different implementations to select channels, bandwidth, access paras, and etc.</a:t>
            </a:r>
          </a:p>
          <a:p>
            <a:pPr lvl="1" algn="just"/>
            <a:r>
              <a:rPr lang="en-US" altLang="zh-CN" dirty="0"/>
              <a:t>Cross-system interferences from LAA, LTE-u, and etc. </a:t>
            </a:r>
          </a:p>
          <a:p>
            <a:pPr lvl="1" algn="just"/>
            <a:r>
              <a:rPr lang="en-US" altLang="zh-CN" dirty="0"/>
              <a:t>11ax introduces SR, which further increases interferences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grpSp>
        <p:nvGrpSpPr>
          <p:cNvPr id="4" name="组合 3"/>
          <p:cNvGrpSpPr/>
          <p:nvPr/>
        </p:nvGrpSpPr>
        <p:grpSpPr>
          <a:xfrm>
            <a:off x="7176022" y="1564828"/>
            <a:ext cx="1861658" cy="4835974"/>
            <a:chOff x="7048425" y="1395550"/>
            <a:chExt cx="2095575" cy="5458545"/>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425" y="1395550"/>
              <a:ext cx="2060987" cy="2798076"/>
            </a:xfrm>
            <a:prstGeom prst="rect">
              <a:avLst/>
            </a:prstGeom>
          </p:spPr>
        </p:pic>
        <p:pic>
          <p:nvPicPr>
            <p:cNvPr id="7" name="图片 6"/>
            <p:cNvPicPr>
              <a:picLocks noChangeAspect="1"/>
            </p:cNvPicPr>
            <p:nvPr/>
          </p:nvPicPr>
          <p:blipFill>
            <a:blip r:embed="rId4"/>
            <a:stretch>
              <a:fillRect/>
            </a:stretch>
          </p:blipFill>
          <p:spPr>
            <a:xfrm>
              <a:off x="7048425" y="4193626"/>
              <a:ext cx="2095575" cy="266046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Ubiquitous and complicated interference</a:t>
            </a:r>
            <a:endParaRPr lang="zh-CN" altLang="en-US" dirty="0"/>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Lack of inter-BSS coordination</a:t>
            </a:r>
          </a:p>
          <a:p>
            <a:pPr lvl="1" algn="just"/>
            <a:r>
              <a:rPr lang="en-US" altLang="zh-CN" dirty="0"/>
              <a:t>Complicated ISM band interferences</a:t>
            </a:r>
          </a:p>
          <a:p>
            <a:pPr lvl="1" algn="just"/>
            <a:r>
              <a:rPr lang="en-US" altLang="zh-CN" dirty="0"/>
              <a:t>Lack of explicit technical rules for the coexistence between WLAN and other systems </a:t>
            </a:r>
          </a:p>
          <a:p>
            <a:pPr lvl="1" algn="just"/>
            <a:r>
              <a:rPr lang="en-US" altLang="zh-CN" dirty="0"/>
              <a:t>Lack of new band for WLAN</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Interference leads to poor network performance and, consequently, poor network performance leads to poor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 place” for AI</a:t>
            </a:r>
          </a:p>
        </p:txBody>
      </p:sp>
      <p:sp>
        <p:nvSpPr>
          <p:cNvPr id="3" name="内容占位符 2"/>
          <p:cNvSpPr>
            <a:spLocks noGrp="1"/>
          </p:cNvSpPr>
          <p:nvPr>
            <p:ph idx="1"/>
          </p:nvPr>
        </p:nvSpPr>
        <p:spPr>
          <a:xfrm>
            <a:off x="660357" y="1723386"/>
            <a:ext cx="7772400" cy="4114800"/>
          </a:xfrm>
        </p:spPr>
        <p:txBody>
          <a:bodyPr/>
          <a:lstStyle/>
          <a:p>
            <a:pPr algn="just"/>
            <a:r>
              <a:rPr lang="en-US" altLang="zh-CN" dirty="0"/>
              <a:t>Definition: user experience is subjective and complicated. Make network more intelligent is a natural and promising target, but it seems there is no place for AI in standardization.</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9" name="内容占位符 2"/>
          <p:cNvSpPr txBox="1"/>
          <p:nvPr/>
        </p:nvSpPr>
        <p:spPr bwMode="auto">
          <a:xfrm>
            <a:off x="660356" y="3015996"/>
            <a:ext cx="5456979"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endParaRPr lang="en-US" altLang="zh-CN" kern="0" dirty="0"/>
          </a:p>
          <a:p>
            <a:r>
              <a:rPr lang="en-US" altLang="zh-CN" kern="0" dirty="0"/>
              <a:t>Example Scenarios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Several proposals discuss the importance of AI for WLAN. But, it seems that ML, DL</a:t>
            </a:r>
            <a:r>
              <a:rPr lang="en-US" altLang="zh-CN" sz="1800" dirty="0">
                <a:solidFill>
                  <a:srgbClr val="000000"/>
                </a:solidFill>
                <a:latin typeface="Times New Roman" panose="02020603050405020304"/>
              </a:rPr>
              <a:t>, and RL are usually considered as internal tools for each single device</a:t>
            </a:r>
          </a:p>
          <a:p>
            <a:pPr lvl="2" indent="-285750" algn="just">
              <a:buFontTx/>
              <a:buChar char="–"/>
              <a:defRPr/>
            </a:pPr>
            <a:r>
              <a:rPr lang="en-US" altLang="zh-CN" sz="1600" dirty="0">
                <a:solidFill>
                  <a:srgbClr val="000000"/>
                </a:solidFill>
                <a:latin typeface="Times New Roman" panose="02020603050405020304"/>
              </a:rPr>
              <a:t>Single device based AI obtain limited gain</a:t>
            </a:r>
          </a:p>
          <a:p>
            <a:pPr lvl="2" indent="-285750" algn="just">
              <a:buFontTx/>
              <a:buChar char="–"/>
              <a:defRPr/>
            </a:pPr>
            <a:r>
              <a:rPr lang="en-US" altLang="zh-CN" sz="1600" dirty="0">
                <a:solidFill>
                  <a:srgbClr val="000000"/>
                </a:solidFill>
                <a:latin typeface="Times New Roman" panose="02020603050405020304"/>
              </a:rPr>
              <a:t>Difficult to be standardized</a:t>
            </a:r>
            <a:endParaRPr kumimoji="0" lang="en-US" altLang="zh-CN" sz="16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sz="1800" dirty="0">
                <a:solidFill>
                  <a:srgbClr val="000000"/>
                </a:solidFill>
                <a:latin typeface="Times New Roman" panose="02020603050405020304"/>
              </a:rPr>
              <a:t>Lots of AI models, training methods, and algorithms. Simply standardize specific one is unscalable.</a:t>
            </a:r>
          </a:p>
        </p:txBody>
      </p:sp>
      <p:pic>
        <p:nvPicPr>
          <p:cNvPr id="10"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23" y="3776767"/>
            <a:ext cx="3062552" cy="2002936"/>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7350443" y="3705764"/>
            <a:ext cx="467677" cy="338554"/>
          </a:xfrm>
          <a:prstGeom prst="rect">
            <a:avLst/>
          </a:prstGeom>
          <a:noFill/>
        </p:spPr>
        <p:txBody>
          <a:bodyPr wrap="square" rtlCol="0">
            <a:spAutoFit/>
          </a:bodyPr>
          <a:lstStyle/>
          <a:p>
            <a:r>
              <a:rPr lang="en-US" altLang="zh-CN" sz="1600" dirty="0">
                <a:solidFill>
                  <a:srgbClr val="0000FF"/>
                </a:solidFill>
              </a:rPr>
              <a:t>AI</a:t>
            </a:r>
            <a:endParaRPr lang="zh-CN" altLang="en-US" sz="1600" dirty="0">
              <a:solidFill>
                <a:srgbClr val="0000FF"/>
              </a:solidFill>
            </a:endParaRPr>
          </a:p>
        </p:txBody>
      </p:sp>
      <p:sp>
        <p:nvSpPr>
          <p:cNvPr id="13" name="文本框 12"/>
          <p:cNvSpPr txBox="1"/>
          <p:nvPr/>
        </p:nvSpPr>
        <p:spPr>
          <a:xfrm>
            <a:off x="8252460" y="4755610"/>
            <a:ext cx="853715" cy="338554"/>
          </a:xfrm>
          <a:prstGeom prst="rect">
            <a:avLst/>
          </a:prstGeom>
          <a:noFill/>
        </p:spPr>
        <p:txBody>
          <a:bodyPr wrap="square" rtlCol="0">
            <a:spAutoFit/>
          </a:bodyPr>
          <a:lstStyle/>
          <a:p>
            <a:r>
              <a:rPr lang="en-US" altLang="zh-CN" sz="1600" dirty="0">
                <a:solidFill>
                  <a:srgbClr val="0000FF"/>
                </a:solidFill>
              </a:rPr>
              <a:t>WLAN</a:t>
            </a:r>
            <a:endParaRPr lang="zh-CN" altLang="en-US" sz="1600"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 place” for AI</a:t>
            </a:r>
            <a:endParaRPr lang="zh-CN" altLang="en-US" dirty="0"/>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What can AI do for WLAN</a:t>
            </a:r>
            <a:r>
              <a:rPr lang="en-US" altLang="zh-CN" dirty="0">
                <a:solidFill>
                  <a:srgbClr val="000000"/>
                </a:solidFill>
                <a:latin typeface="Times New Roman" panose="02020603050405020304"/>
              </a:rPr>
              <a:t>?</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solidFill>
                  <a:srgbClr val="000000"/>
                </a:solidFill>
                <a:latin typeface="Times New Roman" panose="02020603050405020304"/>
              </a:rPr>
              <a:t>What can the </a:t>
            </a:r>
            <a:r>
              <a:rPr lang="en-US" altLang="zh-CN" dirty="0"/>
              <a:t>standardization</a:t>
            </a:r>
            <a:r>
              <a:rPr lang="en-US" altLang="zh-CN" dirty="0">
                <a:solidFill>
                  <a:srgbClr val="000000"/>
                </a:solidFill>
                <a:latin typeface="Times New Roman" panose="02020603050405020304"/>
              </a:rPr>
              <a:t> do for AI?</a:t>
            </a:r>
          </a:p>
          <a:p>
            <a:pPr lvl="2" indent="-285750" algn="just">
              <a:buFontTx/>
              <a:buChar char="–"/>
              <a:defRPr/>
            </a:pPr>
            <a:r>
              <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Not simply model or algorithm</a:t>
            </a:r>
          </a:p>
          <a:p>
            <a:pPr lvl="2" indent="-285750" algn="just">
              <a:buFontTx/>
              <a:buChar char="–"/>
              <a:defRPr/>
            </a:pPr>
            <a:r>
              <a:rPr kumimoji="0" lang="en-US" altLang="zh-CN"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How to give full play to the advantages of AI in network interconnection?</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lang="en-US" altLang="zh-CN" dirty="0">
                <a:solidFill>
                  <a:srgbClr val="000000"/>
                </a:solidFill>
                <a:latin typeface="Times New Roman" panose="02020603050405020304"/>
              </a:rPr>
              <a:t>What is the AI </a:t>
            </a:r>
            <a:r>
              <a:rPr lang="en-US" altLang="zh-CN" dirty="0"/>
              <a:t>standardization </a:t>
            </a:r>
            <a:r>
              <a:rPr lang="en-US" altLang="zh-CN" dirty="0">
                <a:solidFill>
                  <a:srgbClr val="000000"/>
                </a:solidFill>
                <a:latin typeface="Times New Roman" panose="02020603050405020304"/>
              </a:rPr>
              <a:t>architecture in IEEE 802.11?</a:t>
            </a:r>
          </a:p>
          <a:p>
            <a:pPr marL="742950" marR="0" lvl="1" indent="-285750" algn="just"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endParaRPr>
          </a:p>
          <a:p>
            <a:r>
              <a:rPr lang="en-US" altLang="zh-CN" dirty="0"/>
              <a:t>Relationship with </a:t>
            </a:r>
            <a:r>
              <a:rPr lang="en-US" altLang="zh-CN" dirty="0" err="1"/>
              <a:t>QoE</a:t>
            </a:r>
            <a:endParaRPr lang="en-US" altLang="zh-CN" dirty="0"/>
          </a:p>
          <a:p>
            <a:pPr lvl="1" algn="just"/>
            <a:r>
              <a:rPr lang="en-US" altLang="zh-CN" dirty="0"/>
              <a:t>Network intelligence can help us to evaluate the complicated user experience, and help us to choose the optimal method to guarantee the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Heavy burden of standard evolving</a:t>
            </a:r>
            <a:endParaRPr lang="zh-CN" altLang="en-US" dirty="0"/>
          </a:p>
        </p:txBody>
      </p:sp>
      <p:sp>
        <p:nvSpPr>
          <p:cNvPr id="3" name="内容占位符 2"/>
          <p:cNvSpPr>
            <a:spLocks noGrp="1"/>
          </p:cNvSpPr>
          <p:nvPr>
            <p:ph idx="1"/>
          </p:nvPr>
        </p:nvSpPr>
        <p:spPr>
          <a:xfrm>
            <a:off x="660357" y="1723385"/>
            <a:ext cx="8236755" cy="1385575"/>
          </a:xfrm>
        </p:spPr>
        <p:txBody>
          <a:bodyPr/>
          <a:lstStyle/>
          <a:p>
            <a:pPr algn="just"/>
            <a:r>
              <a:rPr lang="en-US" altLang="zh-CN" dirty="0"/>
              <a:t>Definition: …</a:t>
            </a:r>
            <a:r>
              <a:rPr lang="en-US" altLang="zh-CN" dirty="0" err="1"/>
              <a:t>WiFi</a:t>
            </a:r>
            <a:r>
              <a:rPr lang="en-US" altLang="zh-CN" dirty="0"/>
              <a:t> 4-&gt;</a:t>
            </a:r>
            <a:r>
              <a:rPr lang="en-US" altLang="zh-CN" dirty="0" err="1"/>
              <a:t>WiFi</a:t>
            </a:r>
            <a:r>
              <a:rPr lang="en-US" altLang="zh-CN" dirty="0"/>
              <a:t> 5-&gt;</a:t>
            </a:r>
            <a:r>
              <a:rPr lang="en-US" altLang="zh-CN" dirty="0" err="1"/>
              <a:t>WiFi</a:t>
            </a:r>
            <a:r>
              <a:rPr lang="en-US" altLang="zh-CN" dirty="0"/>
              <a:t> 6-&gt;</a:t>
            </a:r>
            <a:r>
              <a:rPr lang="en-US" altLang="zh-CN" dirty="0" err="1"/>
              <a:t>WiFi</a:t>
            </a:r>
            <a:r>
              <a:rPr lang="en-US" altLang="zh-CN" dirty="0"/>
              <a:t> 7, it seems that every time evolving has no choice but to coexist with many versions of legacy STAs.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7" name="内容占位符 2"/>
          <p:cNvSpPr txBox="1"/>
          <p:nvPr/>
        </p:nvSpPr>
        <p:spPr bwMode="auto">
          <a:xfrm>
            <a:off x="660356" y="2734056"/>
            <a:ext cx="5456979"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endParaRPr lang="en-US" altLang="zh-CN" kern="0" dirty="0"/>
          </a:p>
          <a:p>
            <a:r>
              <a:rPr lang="en-US" altLang="zh-CN" kern="0" dirty="0"/>
              <a:t>Example Scenarios</a:t>
            </a:r>
          </a:p>
          <a:p>
            <a:pPr lvl="1" algn="just"/>
            <a:r>
              <a:rPr lang="en-US" altLang="zh-CN" sz="1800" kern="0" dirty="0"/>
              <a:t>Any new generation has to keep good backward compatibility, which is a “double-edged sword”. The innovation is in chains.</a:t>
            </a:r>
          </a:p>
          <a:p>
            <a:pPr lvl="2" algn="just"/>
            <a:r>
              <a:rPr lang="en-US" altLang="zh-CN" sz="1600" kern="0" dirty="0"/>
              <a:t>Compare: cellular network’s unfettered evolving: new band, new design, new frame format, </a:t>
            </a:r>
            <a:r>
              <a:rPr lang="en-US" altLang="zh-CN" sz="1600" i="1" kern="0" dirty="0"/>
              <a:t>and etc.</a:t>
            </a:r>
          </a:p>
          <a:p>
            <a:pPr lvl="1" algn="just"/>
            <a:r>
              <a:rPr lang="en-US" altLang="zh-CN" sz="1800" kern="0" dirty="0"/>
              <a:t>Once, a clean 6GHz band is ready for </a:t>
            </a:r>
            <a:r>
              <a:rPr lang="en-US" altLang="zh-CN" sz="1800" kern="0" dirty="0" err="1"/>
              <a:t>WiFi</a:t>
            </a:r>
            <a:r>
              <a:rPr lang="en-US" altLang="zh-CN" sz="1800" kern="0" dirty="0"/>
              <a:t>, but we simply summoned all the old technologies.</a:t>
            </a:r>
          </a:p>
          <a:p>
            <a:pPr lvl="1" algn="just"/>
            <a:r>
              <a:rPr lang="en-US" altLang="zh-CN" sz="1800" kern="0" dirty="0"/>
              <a:t>The frame format is continuously patched. With the evolution of the standard, the patch is in tatters.</a:t>
            </a:r>
          </a:p>
        </p:txBody>
      </p:sp>
      <p:grpSp>
        <p:nvGrpSpPr>
          <p:cNvPr id="5" name="组合 4"/>
          <p:cNvGrpSpPr/>
          <p:nvPr/>
        </p:nvGrpSpPr>
        <p:grpSpPr>
          <a:xfrm>
            <a:off x="6071615" y="3696534"/>
            <a:ext cx="3063955" cy="2702938"/>
            <a:chOff x="6071615" y="3403926"/>
            <a:chExt cx="3063955" cy="2702938"/>
          </a:xfrm>
        </p:grpSpPr>
        <p:pic>
          <p:nvPicPr>
            <p:cNvPr id="2050" name="Picture 2" descr="查看源图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615" y="3403926"/>
              <a:ext cx="3063955" cy="27029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214810" y="4429800"/>
              <a:ext cx="479274" cy="338554"/>
            </a:xfrm>
            <a:prstGeom prst="rect">
              <a:avLst/>
            </a:prstGeom>
            <a:noFill/>
          </p:spPr>
          <p:txBody>
            <a:bodyPr wrap="square" rtlCol="0">
              <a:spAutoFit/>
            </a:bodyPr>
            <a:lstStyle/>
            <a:p>
              <a:r>
                <a:rPr lang="en-US" altLang="zh-CN" sz="1600" dirty="0">
                  <a:solidFill>
                    <a:srgbClr val="0000FF"/>
                  </a:solidFill>
                </a:rPr>
                <a:t>HT</a:t>
              </a:r>
              <a:endParaRPr lang="zh-CN" altLang="en-US" sz="1600" dirty="0">
                <a:solidFill>
                  <a:srgbClr val="0000FF"/>
                </a:solidFill>
              </a:endParaRPr>
            </a:p>
          </p:txBody>
        </p:sp>
        <p:sp>
          <p:nvSpPr>
            <p:cNvPr id="9" name="文本框 8"/>
            <p:cNvSpPr txBox="1"/>
            <p:nvPr/>
          </p:nvSpPr>
          <p:spPr>
            <a:xfrm>
              <a:off x="7802176" y="4324448"/>
              <a:ext cx="765810" cy="338554"/>
            </a:xfrm>
            <a:prstGeom prst="rect">
              <a:avLst/>
            </a:prstGeom>
            <a:noFill/>
          </p:spPr>
          <p:txBody>
            <a:bodyPr wrap="square" rtlCol="0">
              <a:spAutoFit/>
            </a:bodyPr>
            <a:lstStyle/>
            <a:p>
              <a:r>
                <a:rPr lang="en-US" altLang="zh-CN" sz="1600" dirty="0">
                  <a:solidFill>
                    <a:srgbClr val="0000FF"/>
                  </a:solidFill>
                </a:rPr>
                <a:t>VHT</a:t>
              </a:r>
              <a:endParaRPr lang="zh-CN" altLang="en-US" sz="1600" dirty="0">
                <a:solidFill>
                  <a:srgbClr val="0000FF"/>
                </a:solidFill>
              </a:endParaRPr>
            </a:p>
          </p:txBody>
        </p:sp>
        <p:sp>
          <p:nvSpPr>
            <p:cNvPr id="10" name="文本框 9"/>
            <p:cNvSpPr txBox="1"/>
            <p:nvPr/>
          </p:nvSpPr>
          <p:spPr>
            <a:xfrm>
              <a:off x="7651218" y="4754638"/>
              <a:ext cx="909886" cy="338554"/>
            </a:xfrm>
            <a:prstGeom prst="rect">
              <a:avLst/>
            </a:prstGeom>
            <a:noFill/>
          </p:spPr>
          <p:txBody>
            <a:bodyPr wrap="square" rtlCol="0">
              <a:spAutoFit/>
            </a:bodyPr>
            <a:lstStyle/>
            <a:p>
              <a:r>
                <a:rPr lang="en-US" altLang="zh-CN" sz="1600" dirty="0">
                  <a:solidFill>
                    <a:srgbClr val="0000FF"/>
                  </a:solidFill>
                </a:rPr>
                <a:t>non-HT</a:t>
              </a:r>
              <a:endParaRPr lang="zh-CN" altLang="en-US" sz="1600" dirty="0">
                <a:solidFill>
                  <a:srgbClr val="0000FF"/>
                </a:solidFill>
              </a:endParaRPr>
            </a:p>
          </p:txBody>
        </p:sp>
        <p:sp>
          <p:nvSpPr>
            <p:cNvPr id="12" name="文本框 11"/>
            <p:cNvSpPr txBox="1"/>
            <p:nvPr/>
          </p:nvSpPr>
          <p:spPr>
            <a:xfrm>
              <a:off x="7511663" y="4021862"/>
              <a:ext cx="479274" cy="338554"/>
            </a:xfrm>
            <a:prstGeom prst="rect">
              <a:avLst/>
            </a:prstGeom>
            <a:noFill/>
          </p:spPr>
          <p:txBody>
            <a:bodyPr wrap="square" rtlCol="0">
              <a:spAutoFit/>
            </a:bodyPr>
            <a:lstStyle/>
            <a:p>
              <a:r>
                <a:rPr lang="en-US" altLang="zh-CN" sz="1600" dirty="0">
                  <a:solidFill>
                    <a:srgbClr val="0000FF"/>
                  </a:solidFill>
                </a:rPr>
                <a:t>HE</a:t>
              </a:r>
              <a:endParaRPr lang="zh-CN" altLang="en-US" sz="1600" dirty="0">
                <a:solidFill>
                  <a:srgbClr val="0000FF"/>
                </a:solidFill>
              </a:endParaRPr>
            </a:p>
          </p:txBody>
        </p:sp>
        <p:sp>
          <p:nvSpPr>
            <p:cNvPr id="13" name="文本框 12"/>
            <p:cNvSpPr txBox="1"/>
            <p:nvPr/>
          </p:nvSpPr>
          <p:spPr>
            <a:xfrm>
              <a:off x="7853363" y="3687476"/>
              <a:ext cx="604837" cy="338554"/>
            </a:xfrm>
            <a:prstGeom prst="rect">
              <a:avLst/>
            </a:prstGeom>
            <a:noFill/>
          </p:spPr>
          <p:txBody>
            <a:bodyPr wrap="square" rtlCol="0">
              <a:spAutoFit/>
            </a:bodyPr>
            <a:lstStyle/>
            <a:p>
              <a:r>
                <a:rPr lang="en-US" altLang="zh-CN" sz="1600" dirty="0">
                  <a:solidFill>
                    <a:srgbClr val="0000FF"/>
                  </a:solidFill>
                </a:rPr>
                <a:t>EHT</a:t>
              </a:r>
              <a:endParaRPr lang="zh-CN" altLang="en-US" sz="1600" dirty="0">
                <a:solidFill>
                  <a:srgbClr val="0000FF"/>
                </a:solidFill>
              </a:endParaRPr>
            </a:p>
          </p:txBody>
        </p:sp>
        <p:sp>
          <p:nvSpPr>
            <p:cNvPr id="14" name="文本框 13"/>
            <p:cNvSpPr txBox="1"/>
            <p:nvPr/>
          </p:nvSpPr>
          <p:spPr>
            <a:xfrm>
              <a:off x="7802176" y="5354860"/>
              <a:ext cx="540006" cy="338554"/>
            </a:xfrm>
            <a:prstGeom prst="rect">
              <a:avLst/>
            </a:prstGeom>
            <a:noFill/>
          </p:spPr>
          <p:txBody>
            <a:bodyPr wrap="square" rtlCol="0">
              <a:spAutoFit/>
            </a:bodyPr>
            <a:lstStyle/>
            <a:p>
              <a:r>
                <a:rPr lang="en-US" altLang="zh-CN" sz="1600" dirty="0">
                  <a:solidFill>
                    <a:srgbClr val="0000FF"/>
                  </a:solidFill>
                </a:rPr>
                <a:t>we</a:t>
              </a:r>
              <a:endParaRPr lang="zh-CN" altLang="en-US" sz="1600" dirty="0">
                <a:solidFill>
                  <a:srgbClr val="0000FF"/>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Introduction</a:t>
            </a:r>
          </a:p>
        </p:txBody>
      </p:sp>
      <p:sp>
        <p:nvSpPr>
          <p:cNvPr id="3" name="内容占位符 2"/>
          <p:cNvSpPr>
            <a:spLocks noGrp="1"/>
          </p:cNvSpPr>
          <p:nvPr>
            <p:ph idx="1"/>
          </p:nvPr>
        </p:nvSpPr>
        <p:spPr/>
        <p:txBody>
          <a:bodyPr/>
          <a:lstStyle/>
          <a:p>
            <a:pPr algn="just"/>
            <a:r>
              <a:rPr lang="en-US" altLang="zh-CN" dirty="0"/>
              <a:t>In previous WNG meetings, several contributions focusing on the next generation WLAN  were proposed.</a:t>
            </a:r>
          </a:p>
          <a:p>
            <a:pPr algn="just"/>
            <a:r>
              <a:rPr lang="en-US" altLang="zh-CN" dirty="0"/>
              <a:t>D2.0 of IEEE 802.11be has been approved. It is the time to think about the next generation WLAN, and to start the NG SIG.</a:t>
            </a:r>
          </a:p>
          <a:p>
            <a:pPr algn="just"/>
            <a:r>
              <a:rPr lang="en-US" altLang="zh-CN" dirty="0"/>
              <a:t>In this contribution, we analyze the problem of the current WLAN, and propose that the most important problem is low user experience.</a:t>
            </a:r>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Heavy burden of standard evolving</a:t>
            </a:r>
            <a:endParaRPr lang="zh-CN" altLang="en-US" dirty="0">
              <a:solidFill>
                <a:srgbClr val="FF0000"/>
              </a:solidFill>
            </a:endParaRPr>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Old versions and new version share the same band</a:t>
            </a:r>
          </a:p>
          <a:p>
            <a:pPr lvl="1" algn="just"/>
            <a:r>
              <a:rPr lang="en-US" altLang="zh-CN" dirty="0"/>
              <a:t>The devices especially the APs installed with new standard have to serve all old versions</a:t>
            </a:r>
          </a:p>
          <a:p>
            <a:pPr lvl="1" algn="just"/>
            <a:r>
              <a:rPr lang="en-US" altLang="zh-CN" dirty="0"/>
              <a:t>Frame format is full of patch, but still pay little attention to the scalable design or clean-sheet design</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Drop the heavy burden of legacy benefits to the technical innovation. It is easy for us to focus on and further guarantee the enhancement of the user experiences of the new generation standard.</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Conclusions</a:t>
            </a:r>
          </a:p>
        </p:txBody>
      </p:sp>
      <p:sp>
        <p:nvSpPr>
          <p:cNvPr id="3" name="内容占位符 2"/>
          <p:cNvSpPr>
            <a:spLocks noGrp="1"/>
          </p:cNvSpPr>
          <p:nvPr>
            <p:ph idx="1"/>
          </p:nvPr>
        </p:nvSpPr>
        <p:spPr/>
        <p:txBody>
          <a:bodyPr/>
          <a:lstStyle/>
          <a:p>
            <a:pPr algn="just"/>
            <a:r>
              <a:rPr lang="en-US" altLang="zh-CN" dirty="0"/>
              <a:t>Poor </a:t>
            </a:r>
            <a:r>
              <a:rPr lang="en-US" altLang="zh-CN" dirty="0" err="1"/>
              <a:t>QoE</a:t>
            </a:r>
            <a:r>
              <a:rPr lang="en-US" altLang="zh-CN" dirty="0"/>
              <a:t> is the most tricky problem affecting the evolving and user population of WLAN.</a:t>
            </a:r>
          </a:p>
          <a:p>
            <a:pPr algn="just"/>
            <a:r>
              <a:rPr lang="en-US" altLang="zh-CN" dirty="0"/>
              <a:t>Several technical reasons are proposed</a:t>
            </a:r>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4171107330"/>
              </p:ext>
            </p:extLst>
          </p:nvPr>
        </p:nvGraphicFramePr>
        <p:xfrm>
          <a:off x="260985" y="3302000"/>
          <a:ext cx="8637270" cy="29667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111270">
                  <a:extLst>
                    <a:ext uri="{9D8B030D-6E8A-4147-A177-3AD203B41FA5}">
                      <a16:colId xmlns:a16="http://schemas.microsoft.com/office/drawing/2014/main" val="20001"/>
                    </a:ext>
                  </a:extLst>
                </a:gridCol>
                <a:gridCol w="1731524">
                  <a:extLst>
                    <a:ext uri="{9D8B030D-6E8A-4147-A177-3AD203B41FA5}">
                      <a16:colId xmlns:a16="http://schemas.microsoft.com/office/drawing/2014/main" val="20002"/>
                    </a:ext>
                  </a:extLst>
                </a:gridCol>
                <a:gridCol w="1660876">
                  <a:extLst>
                    <a:ext uri="{9D8B030D-6E8A-4147-A177-3AD203B41FA5}">
                      <a16:colId xmlns:a16="http://schemas.microsoft.com/office/drawing/2014/main" val="20003"/>
                    </a:ext>
                  </a:extLst>
                </a:gridCol>
              </a:tblGrid>
              <a:tr h="370840">
                <a:tc>
                  <a:txBody>
                    <a:bodyPr/>
                    <a:lstStyle/>
                    <a:p>
                      <a:pPr algn="ctr"/>
                      <a:r>
                        <a:rPr lang="en-US" altLang="zh-CN" sz="1400" dirty="0">
                          <a:solidFill>
                            <a:schemeClr val="tx1"/>
                          </a:solidFill>
                        </a:rPr>
                        <a:t>Feature</a:t>
                      </a:r>
                    </a:p>
                  </a:txBody>
                  <a:tcPr/>
                </a:tc>
                <a:tc>
                  <a:txBody>
                    <a:bodyPr/>
                    <a:lstStyle/>
                    <a:p>
                      <a:pPr algn="ctr"/>
                      <a:r>
                        <a:rPr lang="en-US" altLang="zh-CN" sz="1400" dirty="0">
                          <a:solidFill>
                            <a:schemeClr val="tx1"/>
                          </a:solidFill>
                        </a:rPr>
                        <a:t>Problem</a:t>
                      </a:r>
                    </a:p>
                  </a:txBody>
                  <a:tcPr/>
                </a:tc>
                <a:tc>
                  <a:txBody>
                    <a:bodyPr/>
                    <a:lstStyle/>
                    <a:p>
                      <a:pPr algn="ctr">
                        <a:buNone/>
                      </a:pPr>
                      <a:r>
                        <a:rPr lang="en-US" altLang="zh-CN" sz="1400" dirty="0">
                          <a:solidFill>
                            <a:schemeClr val="tx1"/>
                          </a:solidFill>
                        </a:rPr>
                        <a:t>Threats</a:t>
                      </a:r>
                      <a:endParaRPr lang="zh-CN" altLang="en-US" sz="1400" dirty="0">
                        <a:solidFill>
                          <a:schemeClr val="tx1"/>
                        </a:solidFill>
                      </a:endParaRPr>
                    </a:p>
                  </a:txBody>
                  <a:tcPr/>
                </a:tc>
                <a:tc>
                  <a:txBody>
                    <a:bodyPr/>
                    <a:lstStyle/>
                    <a:p>
                      <a:pPr algn="ctr"/>
                      <a:r>
                        <a:rPr lang="en-US" altLang="zh-CN" sz="1400" dirty="0">
                          <a:solidFill>
                            <a:schemeClr val="tx1"/>
                          </a:solidFill>
                          <a:ea typeface="宋体" panose="02010600030101010101" pitchFamily="2" charset="-122"/>
                        </a:rPr>
                        <a:t>Importance</a:t>
                      </a:r>
                      <a:endParaRPr lang="zh-CN" altLang="en-US" sz="1400" dirty="0">
                        <a:solidFill>
                          <a:schemeClr val="tx1"/>
                        </a:solidFill>
                        <a:ea typeface="宋体" panose="02010600030101010101" pitchFamily="2" charset="-122"/>
                      </a:endParaRPr>
                    </a:p>
                  </a:txBody>
                  <a:tcPr/>
                </a:tc>
                <a:extLst>
                  <a:ext uri="{0D108BD9-81ED-4DB2-BD59-A6C34878D82A}">
                    <a16:rowId xmlns:a16="http://schemas.microsoft.com/office/drawing/2014/main" val="10000"/>
                  </a:ext>
                </a:extLst>
              </a:tr>
              <a:tr h="370840">
                <a:tc>
                  <a:txBody>
                    <a:bodyPr/>
                    <a:lstStyle/>
                    <a:p>
                      <a:r>
                        <a:rPr lang="en-US" altLang="zh-CN" sz="1400" dirty="0">
                          <a:solidFill>
                            <a:schemeClr val="tx1"/>
                          </a:solidFill>
                        </a:rPr>
                        <a:t>Network architecture</a:t>
                      </a:r>
                    </a:p>
                  </a:txBody>
                  <a:tcPr/>
                </a:tc>
                <a:tc>
                  <a:txBody>
                    <a:bodyPr/>
                    <a:lstStyle/>
                    <a:p>
                      <a:r>
                        <a:rPr lang="en-US" altLang="zh-CN" sz="1400" dirty="0">
                          <a:solidFill>
                            <a:schemeClr val="tx1"/>
                          </a:solidFill>
                        </a:rPr>
                        <a:t>fully distributed networking architecture</a:t>
                      </a:r>
                    </a:p>
                  </a:txBody>
                  <a:tcPr/>
                </a:tc>
                <a:tc>
                  <a:txBody>
                    <a:bodyPr/>
                    <a:lstStyle/>
                    <a:p>
                      <a:pPr>
                        <a:buNone/>
                      </a:pPr>
                      <a:r>
                        <a:rPr lang="en-US" altLang="zh-CN" sz="1400" dirty="0"/>
                        <a:t>Unordering</a:t>
                      </a:r>
                      <a:endParaRPr lang="zh-CN" altLang="en-US" sz="1400" dirty="0">
                        <a:solidFill>
                          <a:schemeClr val="tx1"/>
                        </a:solidFill>
                      </a:endParaRPr>
                    </a:p>
                  </a:txBody>
                  <a:tcPr/>
                </a:tc>
                <a:tc>
                  <a:txBody>
                    <a:bodyPr/>
                    <a:lstStyle/>
                    <a:p>
                      <a:endParaRPr lang="zh-CN" altLang="en-US" sz="140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altLang="zh-CN" sz="1400" dirty="0">
                          <a:solidFill>
                            <a:schemeClr val="tx1"/>
                          </a:solidFill>
                        </a:rPr>
                        <a:t>Channel access</a:t>
                      </a:r>
                    </a:p>
                  </a:txBody>
                  <a:tcPr/>
                </a:tc>
                <a:tc>
                  <a:txBody>
                    <a:bodyPr/>
                    <a:lstStyle/>
                    <a:p>
                      <a:r>
                        <a:rPr lang="en-US" altLang="zh-CN" sz="1400" dirty="0">
                          <a:solidFill>
                            <a:schemeClr val="tx1"/>
                          </a:solidFill>
                        </a:rPr>
                        <a:t>chaotic random access</a:t>
                      </a:r>
                    </a:p>
                  </a:txBody>
                  <a:tcPr/>
                </a:tc>
                <a:tc>
                  <a:txBody>
                    <a:bodyPr/>
                    <a:lstStyle/>
                    <a:p>
                      <a:pPr>
                        <a:buNone/>
                      </a:pPr>
                      <a:r>
                        <a:rPr lang="en-US" altLang="zh-CN" sz="1400" dirty="0"/>
                        <a:t>Unordering</a:t>
                      </a:r>
                      <a:endParaRPr lang="zh-CN" altLang="en-US" sz="1400" dirty="0">
                        <a:solidFill>
                          <a:schemeClr val="tx1"/>
                        </a:solidFill>
                        <a:sym typeface="+mn-ea"/>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2"/>
                  </a:ext>
                </a:extLst>
              </a:tr>
              <a:tr h="370840">
                <a:tc>
                  <a:txBody>
                    <a:bodyPr/>
                    <a:lstStyle/>
                    <a:p>
                      <a:r>
                        <a:rPr lang="en-US" altLang="zh-CN" sz="1400" dirty="0">
                          <a:solidFill>
                            <a:schemeClr val="tx1"/>
                          </a:solidFill>
                        </a:rPr>
                        <a:t>Transmission</a:t>
                      </a:r>
                    </a:p>
                  </a:txBody>
                  <a:tcPr/>
                </a:tc>
                <a:tc>
                  <a:txBody>
                    <a:bodyPr/>
                    <a:lstStyle/>
                    <a:p>
                      <a:r>
                        <a:rPr lang="en-US" altLang="zh-CN" sz="1400" dirty="0">
                          <a:solidFill>
                            <a:schemeClr val="tx1"/>
                          </a:solidFill>
                        </a:rPr>
                        <a:t>awkward “high capability”</a:t>
                      </a:r>
                    </a:p>
                  </a:txBody>
                  <a:tcPr/>
                </a:tc>
                <a:tc>
                  <a:txBody>
                    <a:bodyPr/>
                    <a:lstStyle/>
                    <a:p>
                      <a:pPr>
                        <a:buNone/>
                      </a:pPr>
                      <a:r>
                        <a:rPr lang="en-US" altLang="zh-CN" sz="1400" dirty="0">
                          <a:solidFill>
                            <a:schemeClr val="tx1"/>
                          </a:solidFill>
                        </a:rPr>
                        <a:t>Low efficiency</a:t>
                      </a:r>
                      <a:endParaRPr lang="zh-CN" altLang="en-US" sz="1400" dirty="0">
                        <a:solidFill>
                          <a:schemeClr val="tx1"/>
                        </a:solidFill>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3"/>
                  </a:ext>
                </a:extLst>
              </a:tr>
              <a:tr h="370840">
                <a:tc>
                  <a:txBody>
                    <a:bodyPr/>
                    <a:lstStyle/>
                    <a:p>
                      <a:r>
                        <a:rPr lang="en-US" altLang="zh-CN" sz="1400" dirty="0">
                          <a:solidFill>
                            <a:schemeClr val="tx1"/>
                          </a:solidFill>
                        </a:rPr>
                        <a:t>QoS guarantee</a:t>
                      </a:r>
                    </a:p>
                  </a:txBody>
                  <a:tcPr/>
                </a:tc>
                <a:tc>
                  <a:txBody>
                    <a:bodyPr/>
                    <a:lstStyle/>
                    <a:p>
                      <a:r>
                        <a:rPr lang="en-US" altLang="zh-CN" sz="1400" dirty="0">
                          <a:solidFill>
                            <a:schemeClr val="tx1"/>
                          </a:solidFill>
                        </a:rPr>
                        <a:t>coarse-grained QoS architecture</a:t>
                      </a:r>
                    </a:p>
                  </a:txBody>
                  <a:tcPr/>
                </a:tc>
                <a:tc>
                  <a:txBody>
                    <a:bodyPr/>
                    <a:lstStyle/>
                    <a:p>
                      <a:pPr>
                        <a:buNone/>
                      </a:pPr>
                      <a:r>
                        <a:rPr lang="en-US" altLang="zh-CN" sz="1400" dirty="0">
                          <a:solidFill>
                            <a:schemeClr val="tx1"/>
                          </a:solidFill>
                          <a:sym typeface="+mn-ea"/>
                        </a:rPr>
                        <a:t>Weak Adaptability</a:t>
                      </a:r>
                      <a:endParaRPr lang="zh-CN" altLang="en-US" sz="1400" dirty="0">
                        <a:solidFill>
                          <a:schemeClr val="tx1"/>
                        </a:solidFill>
                        <a:ea typeface="宋体" panose="02010600030101010101" pitchFamily="2" charset="-122"/>
                        <a:sym typeface="+mn-ea"/>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4"/>
                  </a:ext>
                </a:extLst>
              </a:tr>
              <a:tr h="370840">
                <a:tc>
                  <a:txBody>
                    <a:bodyPr/>
                    <a:lstStyle/>
                    <a:p>
                      <a:r>
                        <a:rPr lang="en-US" altLang="zh-CN" sz="1400" dirty="0">
                          <a:solidFill>
                            <a:schemeClr val="tx1"/>
                          </a:solidFill>
                        </a:rPr>
                        <a:t>Interference management</a:t>
                      </a:r>
                    </a:p>
                  </a:txBody>
                  <a:tcPr/>
                </a:tc>
                <a:tc>
                  <a:txBody>
                    <a:bodyPr/>
                    <a:lstStyle/>
                    <a:p>
                      <a:r>
                        <a:rPr lang="en-US" altLang="zh-CN" sz="1400" dirty="0">
                          <a:solidFill>
                            <a:schemeClr val="tx1"/>
                          </a:solidFill>
                        </a:rPr>
                        <a:t>ubiquitous and complicated interference</a:t>
                      </a:r>
                    </a:p>
                  </a:txBody>
                  <a:tcPr/>
                </a:tc>
                <a:tc>
                  <a:txBody>
                    <a:bodyPr/>
                    <a:lstStyle/>
                    <a:p>
                      <a:pPr>
                        <a:buNone/>
                      </a:pPr>
                      <a:r>
                        <a:rPr lang="en-US" altLang="zh-CN" sz="1400" dirty="0"/>
                        <a:t>Unordering</a:t>
                      </a:r>
                      <a:endParaRPr lang="zh-CN" altLang="en-US" sz="1400" dirty="0">
                        <a:solidFill>
                          <a:schemeClr val="tx1"/>
                        </a:solidFill>
                      </a:endParaRPr>
                    </a:p>
                  </a:txBody>
                  <a:tcPr/>
                </a:tc>
                <a:tc>
                  <a:txBody>
                    <a:bodyPr/>
                    <a:lstStyle/>
                    <a:p>
                      <a:endParaRPr lang="zh-CN" altLang="en-US" sz="1400">
                        <a:solidFill>
                          <a:schemeClr val="tx1"/>
                        </a:solidFill>
                      </a:endParaRPr>
                    </a:p>
                  </a:txBody>
                  <a:tcPr/>
                </a:tc>
                <a:extLst>
                  <a:ext uri="{0D108BD9-81ED-4DB2-BD59-A6C34878D82A}">
                    <a16:rowId xmlns:a16="http://schemas.microsoft.com/office/drawing/2014/main" val="10005"/>
                  </a:ext>
                </a:extLst>
              </a:tr>
              <a:tr h="370840">
                <a:tc>
                  <a:txBody>
                    <a:bodyPr/>
                    <a:lstStyle/>
                    <a:p>
                      <a:r>
                        <a:rPr lang="en-US" altLang="zh-CN" sz="1400" dirty="0">
                          <a:solidFill>
                            <a:schemeClr val="tx1"/>
                          </a:solidFill>
                        </a:rPr>
                        <a:t>Network intelligence</a:t>
                      </a:r>
                    </a:p>
                  </a:txBody>
                  <a:tcPr/>
                </a:tc>
                <a:tc>
                  <a:txBody>
                    <a:bodyPr/>
                    <a:lstStyle/>
                    <a:p>
                      <a:r>
                        <a:rPr lang="en-US" altLang="zh-CN" sz="1400" dirty="0">
                          <a:solidFill>
                            <a:schemeClr val="tx1"/>
                          </a:solidFill>
                        </a:rPr>
                        <a:t>“no place” for AI</a:t>
                      </a:r>
                    </a:p>
                  </a:txBody>
                  <a:tcPr/>
                </a:tc>
                <a:tc>
                  <a:txBody>
                    <a:bodyPr/>
                    <a:lstStyle/>
                    <a:p>
                      <a:pPr>
                        <a:buNone/>
                      </a:pPr>
                      <a:r>
                        <a:rPr lang="en-US" altLang="zh-CN" sz="1400" dirty="0">
                          <a:solidFill>
                            <a:schemeClr val="tx1"/>
                          </a:solidFill>
                          <a:sym typeface="+mn-ea"/>
                        </a:rPr>
                        <a:t>Weak Adaptability</a:t>
                      </a:r>
                      <a:endParaRPr lang="zh-CN" altLang="en-US" sz="1400" dirty="0">
                        <a:solidFill>
                          <a:schemeClr val="tx1"/>
                        </a:solidFill>
                        <a:ea typeface="宋体" panose="02010600030101010101" pitchFamily="2" charset="-122"/>
                        <a:sym typeface="+mn-ea"/>
                      </a:endParaRPr>
                    </a:p>
                  </a:txBody>
                  <a:tcPr/>
                </a:tc>
                <a:tc>
                  <a:txBody>
                    <a:bodyPr/>
                    <a:lstStyle/>
                    <a:p>
                      <a:endParaRPr lang="zh-CN" altLang="en-US" sz="1400" dirty="0">
                        <a:solidFill>
                          <a:schemeClr val="tx1"/>
                        </a:solidFill>
                      </a:endParaRPr>
                    </a:p>
                  </a:txBody>
                  <a:tcPr/>
                </a:tc>
                <a:extLst>
                  <a:ext uri="{0D108BD9-81ED-4DB2-BD59-A6C34878D82A}">
                    <a16:rowId xmlns:a16="http://schemas.microsoft.com/office/drawing/2014/main" val="10006"/>
                  </a:ext>
                </a:extLst>
              </a:tr>
              <a:tr h="370840">
                <a:tc>
                  <a:txBody>
                    <a:bodyPr/>
                    <a:lstStyle/>
                    <a:p>
                      <a:r>
                        <a:rPr lang="en-US" altLang="zh-CN" sz="1400" dirty="0">
                          <a:solidFill>
                            <a:schemeClr val="tx1"/>
                          </a:solidFill>
                        </a:rPr>
                        <a:t>Legacy dilemma</a:t>
                      </a:r>
                    </a:p>
                  </a:txBody>
                  <a:tcPr/>
                </a:tc>
                <a:tc>
                  <a:txBody>
                    <a:bodyPr/>
                    <a:lstStyle/>
                    <a:p>
                      <a:r>
                        <a:rPr lang="en-US" altLang="zh-CN" sz="1400" dirty="0">
                          <a:solidFill>
                            <a:schemeClr val="tx1"/>
                          </a:solidFill>
                        </a:rPr>
                        <a:t>heavy burden of standard evolving</a:t>
                      </a:r>
                    </a:p>
                  </a:txBody>
                  <a:tcPr/>
                </a:tc>
                <a:tc>
                  <a:txBody>
                    <a:bodyPr/>
                    <a:lstStyle/>
                    <a:p>
                      <a:pPr algn="l">
                        <a:buNone/>
                      </a:pPr>
                      <a:r>
                        <a:rPr lang="en-US" altLang="zh-CN" sz="1400" dirty="0">
                          <a:solidFill>
                            <a:schemeClr val="tx1"/>
                          </a:solidFill>
                        </a:rPr>
                        <a:t>Hindering evolving</a:t>
                      </a:r>
                      <a:endParaRPr lang="zh-CN" altLang="en-US" sz="1400" dirty="0">
                        <a:solidFill>
                          <a:schemeClr val="tx1"/>
                        </a:solidFill>
                      </a:endParaRPr>
                    </a:p>
                  </a:txBody>
                  <a:tcPr/>
                </a:tc>
                <a:tc>
                  <a:txBody>
                    <a:bodyPr/>
                    <a:lstStyle/>
                    <a:p>
                      <a:pPr algn="r"/>
                      <a:endParaRPr lang="zh-CN" altLang="en-US" sz="1400"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4" name="星形: 五角 3"/>
          <p:cNvSpPr/>
          <p:nvPr/>
        </p:nvSpPr>
        <p:spPr bwMode="auto">
          <a:xfrm>
            <a:off x="7276592"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9" name="星形: 五角 8"/>
          <p:cNvSpPr/>
          <p:nvPr/>
        </p:nvSpPr>
        <p:spPr bwMode="auto">
          <a:xfrm>
            <a:off x="7569200"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0" name="星形: 五角 9"/>
          <p:cNvSpPr/>
          <p:nvPr/>
        </p:nvSpPr>
        <p:spPr bwMode="auto">
          <a:xfrm>
            <a:off x="7861808"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1" name="星形: 五角 10"/>
          <p:cNvSpPr/>
          <p:nvPr/>
        </p:nvSpPr>
        <p:spPr bwMode="auto">
          <a:xfrm>
            <a:off x="8154416"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2" name="星形: 五角 11"/>
          <p:cNvSpPr/>
          <p:nvPr/>
        </p:nvSpPr>
        <p:spPr bwMode="auto">
          <a:xfrm>
            <a:off x="8447024" y="3694049"/>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3" name="星形: 五角 12"/>
          <p:cNvSpPr/>
          <p:nvPr/>
        </p:nvSpPr>
        <p:spPr bwMode="auto">
          <a:xfrm>
            <a:off x="7276592"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4" name="星形: 五角 13"/>
          <p:cNvSpPr/>
          <p:nvPr/>
        </p:nvSpPr>
        <p:spPr bwMode="auto">
          <a:xfrm>
            <a:off x="7569200"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5" name="星形: 五角 14"/>
          <p:cNvSpPr/>
          <p:nvPr/>
        </p:nvSpPr>
        <p:spPr bwMode="auto">
          <a:xfrm>
            <a:off x="7861808"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6" name="星形: 五角 15"/>
          <p:cNvSpPr/>
          <p:nvPr/>
        </p:nvSpPr>
        <p:spPr bwMode="auto">
          <a:xfrm>
            <a:off x="8154416"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7" name="星形: 五角 16"/>
          <p:cNvSpPr/>
          <p:nvPr/>
        </p:nvSpPr>
        <p:spPr bwMode="auto">
          <a:xfrm>
            <a:off x="8447024" y="4055237"/>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8" name="星形: 五角 17"/>
          <p:cNvSpPr/>
          <p:nvPr/>
        </p:nvSpPr>
        <p:spPr bwMode="auto">
          <a:xfrm>
            <a:off x="7276592"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19" name="星形: 五角 18"/>
          <p:cNvSpPr/>
          <p:nvPr/>
        </p:nvSpPr>
        <p:spPr bwMode="auto">
          <a:xfrm>
            <a:off x="7569200"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0" name="星形: 五角 19"/>
          <p:cNvSpPr/>
          <p:nvPr/>
        </p:nvSpPr>
        <p:spPr bwMode="auto">
          <a:xfrm>
            <a:off x="7861808"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1" name="星形: 五角 20"/>
          <p:cNvSpPr/>
          <p:nvPr/>
        </p:nvSpPr>
        <p:spPr bwMode="auto">
          <a:xfrm>
            <a:off x="8154416" y="441642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3" name="星形: 五角 22"/>
          <p:cNvSpPr/>
          <p:nvPr/>
        </p:nvSpPr>
        <p:spPr bwMode="auto">
          <a:xfrm>
            <a:off x="7276592"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4" name="星形: 五角 23"/>
          <p:cNvSpPr/>
          <p:nvPr/>
        </p:nvSpPr>
        <p:spPr bwMode="auto">
          <a:xfrm>
            <a:off x="7569200"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5" name="星形: 五角 24"/>
          <p:cNvSpPr/>
          <p:nvPr/>
        </p:nvSpPr>
        <p:spPr bwMode="auto">
          <a:xfrm>
            <a:off x="7861808"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6" name="星形: 五角 25"/>
          <p:cNvSpPr/>
          <p:nvPr/>
        </p:nvSpPr>
        <p:spPr bwMode="auto">
          <a:xfrm>
            <a:off x="8154416" y="4805045"/>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8" name="星形: 五角 27"/>
          <p:cNvSpPr/>
          <p:nvPr/>
        </p:nvSpPr>
        <p:spPr bwMode="auto">
          <a:xfrm>
            <a:off x="7276592"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29" name="星形: 五角 28"/>
          <p:cNvSpPr/>
          <p:nvPr/>
        </p:nvSpPr>
        <p:spPr bwMode="auto">
          <a:xfrm>
            <a:off x="7569200"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0" name="星形: 五角 29"/>
          <p:cNvSpPr/>
          <p:nvPr/>
        </p:nvSpPr>
        <p:spPr bwMode="auto">
          <a:xfrm>
            <a:off x="7861808"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1" name="星形: 五角 30"/>
          <p:cNvSpPr/>
          <p:nvPr/>
        </p:nvSpPr>
        <p:spPr bwMode="auto">
          <a:xfrm>
            <a:off x="8154416" y="51662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3" name="星形: 五角 32"/>
          <p:cNvSpPr/>
          <p:nvPr/>
        </p:nvSpPr>
        <p:spPr bwMode="auto">
          <a:xfrm>
            <a:off x="7281164" y="55345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4" name="星形: 五角 33"/>
          <p:cNvSpPr/>
          <p:nvPr/>
        </p:nvSpPr>
        <p:spPr bwMode="auto">
          <a:xfrm>
            <a:off x="7573772" y="55345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5" name="星形: 五角 34"/>
          <p:cNvSpPr/>
          <p:nvPr/>
        </p:nvSpPr>
        <p:spPr bwMode="auto">
          <a:xfrm>
            <a:off x="7866380" y="553453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8" name="星形: 五角 37"/>
          <p:cNvSpPr/>
          <p:nvPr/>
        </p:nvSpPr>
        <p:spPr bwMode="auto">
          <a:xfrm>
            <a:off x="7276592" y="592188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39" name="星形: 五角 38"/>
          <p:cNvSpPr/>
          <p:nvPr/>
        </p:nvSpPr>
        <p:spPr bwMode="auto">
          <a:xfrm>
            <a:off x="7569200" y="592188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40" name="星形: 五角 39"/>
          <p:cNvSpPr/>
          <p:nvPr/>
        </p:nvSpPr>
        <p:spPr bwMode="auto">
          <a:xfrm>
            <a:off x="7861808" y="5921883"/>
            <a:ext cx="292608" cy="265176"/>
          </a:xfrm>
          <a:prstGeom prst="star5">
            <a:avLst/>
          </a:prstGeom>
          <a:solidFill>
            <a:srgbClr val="0000FF"/>
          </a:solidFill>
          <a:ln w="12700" cap="flat" cmpd="sng" algn="ctr">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charset="0"/>
            </a:endParaRPr>
          </a:p>
        </p:txBody>
      </p:sp>
      <p:sp>
        <p:nvSpPr>
          <p:cNvPr id="8" name="文本框 7"/>
          <p:cNvSpPr txBox="1"/>
          <p:nvPr/>
        </p:nvSpPr>
        <p:spPr>
          <a:xfrm>
            <a:off x="9766300" y="6569075"/>
            <a:ext cx="309880" cy="368300"/>
          </a:xfrm>
          <a:prstGeom prst="rect">
            <a:avLst/>
          </a:prstGeom>
          <a:noFill/>
        </p:spPr>
        <p:txBody>
          <a:bodyPr wrap="none" rtlCol="0">
            <a:spAutoFit/>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Conclusions (</a:t>
            </a:r>
            <a:r>
              <a:rPr lang="en-GB" altLang="zh-CN" i="1" kern="0" dirty="0"/>
              <a:t>cont</a:t>
            </a:r>
            <a:r>
              <a:rPr lang="en-GB" altLang="zh-CN" i="1" dirty="0"/>
              <a:t>.</a:t>
            </a:r>
            <a:r>
              <a:rPr lang="en-GB" altLang="zh-CN" kern="0" dirty="0"/>
              <a:t>)</a:t>
            </a:r>
          </a:p>
        </p:txBody>
      </p:sp>
      <p:sp>
        <p:nvSpPr>
          <p:cNvPr id="3" name="内容占位符 2"/>
          <p:cNvSpPr>
            <a:spLocks noGrp="1"/>
          </p:cNvSpPr>
          <p:nvPr>
            <p:ph idx="1"/>
          </p:nvPr>
        </p:nvSpPr>
        <p:spPr/>
        <p:txBody>
          <a:bodyPr/>
          <a:lstStyle/>
          <a:p>
            <a:pPr algn="just"/>
            <a:r>
              <a:rPr lang="en-US" altLang="zh-CN" dirty="0"/>
              <a:t>The vision of wireless network is, in our opinion, </a:t>
            </a:r>
            <a:r>
              <a:rPr lang="zh-CN" altLang="en-US" dirty="0"/>
              <a:t> </a:t>
            </a:r>
            <a:r>
              <a:rPr lang="en-US" altLang="zh-CN" dirty="0"/>
              <a:t>to</a:t>
            </a:r>
            <a:r>
              <a:rPr lang="zh-CN" altLang="en-US" dirty="0"/>
              <a:t> </a:t>
            </a:r>
            <a:r>
              <a:rPr lang="en-US" altLang="zh-CN" i="1" dirty="0"/>
              <a:t>enable people to enjoy wireless and to enrich ubiquitous interconnection</a:t>
            </a:r>
            <a:r>
              <a:rPr lang="en-US" altLang="zh-CN" dirty="0"/>
              <a:t>.</a:t>
            </a:r>
          </a:p>
          <a:p>
            <a:pPr algn="just"/>
            <a:r>
              <a:rPr lang="en-US" altLang="zh-CN" dirty="0"/>
              <a:t>WLAN has achieved and is achieving great success.</a:t>
            </a:r>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7" name="图片 6"/>
          <p:cNvPicPr>
            <a:picLocks noChangeAspect="1"/>
          </p:cNvPicPr>
          <p:nvPr/>
        </p:nvPicPr>
        <p:blipFill>
          <a:blip r:embed="rId2"/>
          <a:stretch>
            <a:fillRect/>
          </a:stretch>
        </p:blipFill>
        <p:spPr>
          <a:xfrm>
            <a:off x="114301" y="3818593"/>
            <a:ext cx="5118581" cy="2136811"/>
          </a:xfrm>
          <a:prstGeom prst="rect">
            <a:avLst/>
          </a:prstGeom>
        </p:spPr>
      </p:pic>
      <p:sp>
        <p:nvSpPr>
          <p:cNvPr id="8" name="文本框 7"/>
          <p:cNvSpPr txBox="1"/>
          <p:nvPr/>
        </p:nvSpPr>
        <p:spPr>
          <a:xfrm>
            <a:off x="1541572" y="5809595"/>
            <a:ext cx="2695148" cy="430887"/>
          </a:xfrm>
          <a:prstGeom prst="rect">
            <a:avLst/>
          </a:prstGeom>
          <a:noFill/>
        </p:spPr>
        <p:txBody>
          <a:bodyPr wrap="square">
            <a:spAutoFit/>
          </a:bodyPr>
          <a:lstStyle/>
          <a:p>
            <a:pPr algn="l"/>
            <a:endParaRPr lang="zh-CN" altLang="en-US" sz="800" b="0" i="0" u="none" strike="noStrike" baseline="0" dirty="0">
              <a:solidFill>
                <a:srgbClr val="000000"/>
              </a:solidFill>
              <a:latin typeface="CiscoSansTT ExtraLight"/>
            </a:endParaRPr>
          </a:p>
          <a:p>
            <a:pPr fontAlgn="base">
              <a:spcBef>
                <a:spcPct val="0"/>
              </a:spcBef>
              <a:spcAft>
                <a:spcPct val="0"/>
              </a:spcAft>
            </a:pPr>
            <a:r>
              <a:rPr lang="en-US" altLang="zh-CN" sz="1400" b="1" dirty="0">
                <a:solidFill>
                  <a:srgbClr val="0000FF"/>
                </a:solidFill>
                <a:latin typeface="Times New Roman" panose="02020603050405020304" charset="0"/>
                <a:ea typeface="宋体" panose="02010600030101010101" pitchFamily="2" charset="-122"/>
              </a:rPr>
              <a:t> Cisco Visual Networking Index </a:t>
            </a:r>
            <a:endParaRPr lang="zh-CN" altLang="en-US" sz="1400" b="1" dirty="0">
              <a:solidFill>
                <a:srgbClr val="0000FF"/>
              </a:solidFill>
              <a:latin typeface="Times New Roman" panose="02020603050405020304" charset="0"/>
              <a:ea typeface="宋体" panose="02010600030101010101" pitchFamily="2" charset="-122"/>
            </a:endParaRPr>
          </a:p>
        </p:txBody>
      </p:sp>
      <p:pic>
        <p:nvPicPr>
          <p:cNvPr id="3074"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838" y="3818592"/>
            <a:ext cx="3128087" cy="2204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kern="0" dirty="0"/>
              <a:t>Conclusions (</a:t>
            </a:r>
            <a:r>
              <a:rPr lang="en-GB" altLang="zh-CN" i="1" kern="0" dirty="0"/>
              <a:t>cont</a:t>
            </a:r>
            <a:r>
              <a:rPr lang="en-GB" altLang="zh-CN" i="1" dirty="0"/>
              <a:t>.</a:t>
            </a:r>
            <a:r>
              <a:rPr lang="en-GB" altLang="zh-CN" kern="0" dirty="0"/>
              <a:t>)</a:t>
            </a:r>
          </a:p>
        </p:txBody>
      </p:sp>
      <p:sp>
        <p:nvSpPr>
          <p:cNvPr id="3" name="内容占位符 2"/>
          <p:cNvSpPr>
            <a:spLocks noGrp="1"/>
          </p:cNvSpPr>
          <p:nvPr>
            <p:ph idx="1"/>
          </p:nvPr>
        </p:nvSpPr>
        <p:spPr>
          <a:xfrm>
            <a:off x="685800" y="1981200"/>
            <a:ext cx="5664756" cy="4114800"/>
          </a:xfrm>
        </p:spPr>
        <p:txBody>
          <a:bodyPr/>
          <a:lstStyle/>
          <a:p>
            <a:pPr algn="just"/>
            <a:r>
              <a:rPr lang="en-US" altLang="zh-CN" dirty="0"/>
              <a:t>It is the time for us to carefully think things from our god’s (i.e., users’)  perspective. Therefore, </a:t>
            </a:r>
            <a:r>
              <a:rPr lang="en-US" altLang="zh-CN" u="sng" dirty="0"/>
              <a:t>to achieve </a:t>
            </a:r>
            <a:r>
              <a:rPr lang="en-US" altLang="zh-CN" u="sng" dirty="0">
                <a:solidFill>
                  <a:srgbClr val="0000FF"/>
                </a:solidFill>
              </a:rPr>
              <a:t>high experiences (HEX)</a:t>
            </a:r>
            <a:r>
              <a:rPr lang="en-US" altLang="zh-CN" u="sng" dirty="0"/>
              <a:t> is highly suggested as the key objective of the next generation WLAN.</a:t>
            </a:r>
          </a:p>
          <a:p>
            <a:pPr algn="just"/>
            <a:endParaRPr lang="en-US" altLang="zh-CN" dirty="0"/>
          </a:p>
          <a:p>
            <a:pPr algn="just"/>
            <a:r>
              <a:rPr lang="en-US" altLang="zh-CN" dirty="0"/>
              <a:t>Keep curiosity and</a:t>
            </a:r>
            <a:r>
              <a:rPr lang="zh-CN" altLang="en-US" dirty="0"/>
              <a:t> </a:t>
            </a:r>
            <a:r>
              <a:rPr lang="en-US" altLang="zh-CN" dirty="0"/>
              <a:t>carry on.</a:t>
            </a:r>
            <a:endParaRPr lang="en-US" altLang="zh-CN" u="sng" dirty="0"/>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935" y="2103120"/>
            <a:ext cx="2789633" cy="32461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 </a:t>
            </a:r>
            <a:endParaRPr lang="zh-CN" altLang="en-US" dirty="0"/>
          </a:p>
        </p:txBody>
      </p:sp>
      <p:sp>
        <p:nvSpPr>
          <p:cNvPr id="3" name="内容占位符 2"/>
          <p:cNvSpPr>
            <a:spLocks noGrp="1"/>
          </p:cNvSpPr>
          <p:nvPr>
            <p:ph idx="1"/>
          </p:nvPr>
        </p:nvSpPr>
        <p:spPr>
          <a:xfrm>
            <a:off x="685799" y="1981200"/>
            <a:ext cx="8049639" cy="4114800"/>
          </a:xfrm>
        </p:spPr>
        <p:txBody>
          <a:bodyPr/>
          <a:lstStyle/>
          <a:p>
            <a:pPr marL="0" indent="0">
              <a:buNone/>
            </a:pPr>
            <a:r>
              <a:rPr lang="en-US" altLang="zh-CN" sz="1800" dirty="0"/>
              <a:t>[1] </a:t>
            </a:r>
            <a:r>
              <a:rPr lang="en-US" altLang="zh-CN" sz="1800" dirty="0" err="1"/>
              <a:t>Dasari</a:t>
            </a:r>
            <a:r>
              <a:rPr lang="en-US" altLang="zh-CN" sz="1800" dirty="0"/>
              <a:t>, </a:t>
            </a:r>
            <a:r>
              <a:rPr lang="en-US" altLang="zh-CN" sz="1800" dirty="0" err="1"/>
              <a:t>Mallesham</a:t>
            </a:r>
            <a:r>
              <a:rPr lang="en-US" altLang="zh-CN" sz="1800" dirty="0"/>
              <a:t>, et al. "Scalable Ground-Truth Annotation for Video </a:t>
            </a:r>
            <a:r>
              <a:rPr lang="en-US" altLang="zh-CN" sz="1800" dirty="0" err="1"/>
              <a:t>QoE</a:t>
            </a:r>
            <a:r>
              <a:rPr lang="en-US" altLang="zh-CN" sz="1800" dirty="0"/>
              <a:t> Modeling in Enterprise </a:t>
            </a:r>
            <a:r>
              <a:rPr lang="en-US" altLang="zh-CN" sz="1800" dirty="0" err="1"/>
              <a:t>WiFi</a:t>
            </a:r>
            <a:r>
              <a:rPr lang="en-US" altLang="zh-CN" sz="1800" dirty="0"/>
              <a:t>." 2018 IEEE/ACM 26th International Symposium on Quality of Service (</a:t>
            </a:r>
            <a:r>
              <a:rPr lang="en-US" altLang="zh-CN" sz="1800" dirty="0" err="1"/>
              <a:t>IWQoS</a:t>
            </a:r>
            <a:r>
              <a:rPr lang="en-US" altLang="zh-CN" sz="1800" dirty="0"/>
              <a:t>). IEEE, 2018.</a:t>
            </a:r>
          </a:p>
          <a:p>
            <a:pPr marL="0" indent="0">
              <a:buNone/>
            </a:pPr>
            <a:r>
              <a:rPr lang="en-US" altLang="zh-CN" sz="1800" dirty="0"/>
              <a:t>[2] </a:t>
            </a:r>
            <a:r>
              <a:rPr lang="en-US" altLang="zh-CN" sz="1800" dirty="0" err="1"/>
              <a:t>Ligata</a:t>
            </a:r>
            <a:r>
              <a:rPr lang="en-US" altLang="zh-CN" sz="1800" dirty="0"/>
              <a:t>, Amir, Erma </a:t>
            </a:r>
            <a:r>
              <a:rPr lang="en-US" altLang="zh-CN" sz="1800" dirty="0" err="1"/>
              <a:t>Perenda</a:t>
            </a:r>
            <a:r>
              <a:rPr lang="en-US" altLang="zh-CN" sz="1800" dirty="0"/>
              <a:t>, and </a:t>
            </a:r>
            <a:r>
              <a:rPr lang="en-US" altLang="zh-CN" sz="1800" dirty="0" err="1"/>
              <a:t>Haris</a:t>
            </a:r>
            <a:r>
              <a:rPr lang="en-US" altLang="zh-CN" sz="1800" dirty="0"/>
              <a:t> </a:t>
            </a:r>
            <a:r>
              <a:rPr lang="en-US" altLang="zh-CN" sz="1800" dirty="0" err="1"/>
              <a:t>Gacanin</a:t>
            </a:r>
            <a:r>
              <a:rPr lang="en-US" altLang="zh-CN" sz="1800" dirty="0"/>
              <a:t>. "Quality of experience inference for video services in home </a:t>
            </a:r>
            <a:r>
              <a:rPr lang="en-US" altLang="zh-CN" sz="1800" dirty="0" err="1"/>
              <a:t>WiFi</a:t>
            </a:r>
            <a:r>
              <a:rPr lang="en-US" altLang="zh-CN" sz="1800" dirty="0"/>
              <a:t> networks." IEEE Communications Magazine 56.3 (2018): 187-193.</a:t>
            </a:r>
          </a:p>
          <a:p>
            <a:pPr marL="0" indent="0">
              <a:buNone/>
            </a:pPr>
            <a:r>
              <a:rPr lang="en-US" altLang="zh-CN" sz="1800" dirty="0"/>
              <a:t>[3] </a:t>
            </a:r>
            <a:r>
              <a:rPr lang="en-US" altLang="zh-CN" sz="1800" dirty="0" err="1"/>
              <a:t>Ligata</a:t>
            </a:r>
            <a:r>
              <a:rPr lang="en-US" altLang="zh-CN" sz="1800" dirty="0"/>
              <a:t>, Amir, Erma </a:t>
            </a:r>
            <a:r>
              <a:rPr lang="en-US" altLang="zh-CN" sz="1800" dirty="0" err="1"/>
              <a:t>Perenda</a:t>
            </a:r>
            <a:r>
              <a:rPr lang="en-US" altLang="zh-CN" sz="1800" dirty="0"/>
              <a:t>, and </a:t>
            </a:r>
            <a:r>
              <a:rPr lang="en-US" altLang="zh-CN" sz="1800" dirty="0" err="1"/>
              <a:t>Haris</a:t>
            </a:r>
            <a:r>
              <a:rPr lang="en-US" altLang="zh-CN" sz="1800" dirty="0"/>
              <a:t> </a:t>
            </a:r>
            <a:r>
              <a:rPr lang="en-US" altLang="zh-CN" sz="1800" dirty="0" err="1"/>
              <a:t>Gacanin</a:t>
            </a:r>
            <a:r>
              <a:rPr lang="en-US" altLang="zh-CN" sz="1800" dirty="0"/>
              <a:t>. "Quality of experience inference for video services in home </a:t>
            </a:r>
            <a:r>
              <a:rPr lang="en-US" altLang="zh-CN" sz="1800" dirty="0" err="1"/>
              <a:t>WiFi</a:t>
            </a:r>
            <a:r>
              <a:rPr lang="en-US" altLang="zh-CN" sz="1800" dirty="0"/>
              <a:t> networks." IEEE Communications Magazine 56.3 (2018): 187-193.</a:t>
            </a:r>
          </a:p>
          <a:p>
            <a:pPr marL="0" indent="0">
              <a:buNone/>
            </a:pPr>
            <a:r>
              <a:rPr lang="en-US" altLang="zh-CN" sz="1800" dirty="0"/>
              <a:t>[4] </a:t>
            </a:r>
            <a:r>
              <a:rPr lang="en-US" altLang="zh-CN" sz="1800" dirty="0" err="1"/>
              <a:t>Laulajainen</a:t>
            </a:r>
            <a:r>
              <a:rPr lang="en-US" altLang="zh-CN" sz="1800" dirty="0"/>
              <a:t>, Jukka-</a:t>
            </a:r>
            <a:r>
              <a:rPr lang="en-US" altLang="zh-CN" sz="1800" dirty="0" err="1"/>
              <a:t>Pekka</a:t>
            </a:r>
            <a:r>
              <a:rPr lang="en-US" altLang="zh-CN" sz="1800" dirty="0"/>
              <a:t>, et al. "Study of YouTube demand patterns in mixed public and campus </a:t>
            </a:r>
            <a:r>
              <a:rPr lang="en-US" altLang="zh-CN" sz="1800" dirty="0" err="1"/>
              <a:t>WiFi</a:t>
            </a:r>
            <a:r>
              <a:rPr lang="en-US" altLang="zh-CN" sz="1800" dirty="0"/>
              <a:t> network." 2014 International Wireless Communications and Mobile Computing Conference (IWCMC). IEEE, 2014.</a:t>
            </a:r>
          </a:p>
          <a:p>
            <a:pPr marL="0" indent="0">
              <a:buNone/>
            </a:pPr>
            <a:r>
              <a:rPr lang="en-US" altLang="zh-CN" sz="1800" dirty="0"/>
              <a:t>[5] F: Shimizu H, Yin B, Yamamoto K, et al. Joint Channel Selection and Spatial Reuse for Starvation Mitigation in IEEE 802.11 ax WLANs[C]//2019 IEEE 90th Vehicular Technology Conference (VTC2019-Fall). IEEE, 2019: 1-6.</a:t>
            </a:r>
            <a:endParaRPr lang="en-US" altLang="zh-TW" sz="1800" dirty="0"/>
          </a:p>
        </p:txBody>
      </p:sp>
      <p:sp>
        <p:nvSpPr>
          <p:cNvPr id="5" name="日期占位符 4"/>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6" name="页脚占位符 5"/>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7883568" cy="4114800"/>
          </a:xfrm>
        </p:spPr>
        <p:txBody>
          <a:bodyPr/>
          <a:lstStyle/>
          <a:p>
            <a:pPr algn="just"/>
            <a:r>
              <a:rPr lang="en-US" altLang="zh-CN" dirty="0"/>
              <a:t>Increasing various applications and services are emerging, such as meta universe, VR, AR, digital twin, ultra-high, online real-time games, leading to higher requirements and more severe challenges </a:t>
            </a:r>
            <a:r>
              <a:rPr lang="en-US" altLang="zh-CN" dirty="0" err="1"/>
              <a:t>QoE</a:t>
            </a:r>
            <a:r>
              <a:rPr lang="en-US" altLang="zh-CN" dirty="0"/>
              <a:t> [1-4].</a:t>
            </a:r>
          </a:p>
          <a:p>
            <a:pPr algn="just"/>
            <a:endParaRPr lang="en-US" altLang="zh-CN" dirty="0"/>
          </a:p>
          <a:p>
            <a:pPr algn="just"/>
            <a:r>
              <a:rPr lang="en-US" altLang="zh-CN" dirty="0"/>
              <a:t>Poor quality of experience (</a:t>
            </a:r>
            <a:r>
              <a:rPr lang="en-US" altLang="zh-CN" dirty="0" err="1"/>
              <a:t>QoE</a:t>
            </a:r>
            <a:r>
              <a:rPr lang="en-US" altLang="zh-CN" dirty="0"/>
              <a:t>) is the most obstinate problem of the current WLAN.</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5915934" cy="4114800"/>
          </a:xfrm>
        </p:spPr>
        <p:txBody>
          <a:bodyPr/>
          <a:lstStyle/>
          <a:p>
            <a:r>
              <a:rPr lang="en-US" altLang="zh-CN" dirty="0"/>
              <a:t>Our feelings about the </a:t>
            </a:r>
            <a:r>
              <a:rPr lang="en-US" altLang="zh-CN" dirty="0" err="1"/>
              <a:t>QoE</a:t>
            </a:r>
            <a:endParaRPr lang="en-US" altLang="zh-CN" dirty="0"/>
          </a:p>
          <a:p>
            <a:pPr lvl="1" algn="just"/>
            <a:r>
              <a:rPr lang="en-US" altLang="zh-CN" dirty="0"/>
              <a:t>In China, in many places, as long as the traffic usage fee of the cellular network is within the budget, people including us would rather choose 4G/5G than FREE </a:t>
            </a:r>
            <a:r>
              <a:rPr lang="en-US" altLang="zh-CN" dirty="0" err="1"/>
              <a:t>WiFi</a:t>
            </a:r>
            <a:r>
              <a:rPr lang="en-US" altLang="zh-CN" dirty="0"/>
              <a:t>.</a:t>
            </a:r>
          </a:p>
          <a:p>
            <a:pPr lvl="1" algn="just"/>
            <a:r>
              <a:rPr lang="en-US" altLang="zh-CN" dirty="0"/>
              <a:t>The problem is not the peak performance, but the stability of performance. </a:t>
            </a:r>
            <a:r>
              <a:rPr lang="en-US" altLang="zh-CN" dirty="0" err="1"/>
              <a:t>WiFi</a:t>
            </a:r>
            <a:r>
              <a:rPr lang="en-US" altLang="zh-CN" dirty="0"/>
              <a:t> performance changes dramatically over time.</a:t>
            </a:r>
          </a:p>
          <a:p>
            <a:pPr lvl="1" algn="just"/>
            <a:r>
              <a:rPr lang="en-US" altLang="zh-CN" dirty="0"/>
              <a:t>In my lecture, my students told me that almost the only reason to use </a:t>
            </a:r>
            <a:r>
              <a:rPr lang="en-US" altLang="zh-CN" dirty="0" err="1"/>
              <a:t>WiFi</a:t>
            </a:r>
            <a:r>
              <a:rPr lang="en-US" altLang="zh-CN" dirty="0"/>
              <a:t> was that it was cheap rather than experiences.</a:t>
            </a:r>
          </a:p>
          <a:p>
            <a:pPr lvl="1" algn="just"/>
            <a:r>
              <a:rPr lang="en-US" altLang="zh-CN" dirty="0"/>
              <a:t>In practice, the claimed “very/extremely high throughput” can hardly be experienced.</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6"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95" y="1795457"/>
            <a:ext cx="2475347" cy="1483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查看源图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4695" y="3278577"/>
            <a:ext cx="2475347" cy="1392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查看源图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090" y="4670959"/>
            <a:ext cx="2468951" cy="1645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7772400" cy="4114800"/>
          </a:xfrm>
        </p:spPr>
        <p:txBody>
          <a:bodyPr/>
          <a:lstStyle/>
          <a:p>
            <a:r>
              <a:rPr lang="en-US" altLang="zh-CN" dirty="0"/>
              <a:t>Poor </a:t>
            </a:r>
            <a:r>
              <a:rPr lang="en-US" altLang="zh-CN" dirty="0" err="1"/>
              <a:t>QoE</a:t>
            </a:r>
            <a:r>
              <a:rPr lang="en-US" altLang="zh-CN" dirty="0"/>
              <a:t> is caused by several technical problems.</a:t>
            </a:r>
          </a:p>
          <a:p>
            <a:pPr lvl="1" algn="just"/>
            <a:r>
              <a:rPr lang="en-US" altLang="zh-CN" dirty="0"/>
              <a:t>Network architecture: fully distributed networking architecture</a:t>
            </a:r>
          </a:p>
          <a:p>
            <a:pPr lvl="1" algn="just"/>
            <a:r>
              <a:rPr lang="en-US" altLang="zh-CN" dirty="0"/>
              <a:t>Channel access: chaotic</a:t>
            </a:r>
            <a:r>
              <a:rPr lang="en-US" altLang="zh-CN" dirty="0">
                <a:solidFill>
                  <a:srgbClr val="FF0000"/>
                </a:solidFill>
              </a:rPr>
              <a:t> </a:t>
            </a:r>
            <a:r>
              <a:rPr lang="en-US" altLang="zh-CN" dirty="0"/>
              <a:t>random access</a:t>
            </a:r>
          </a:p>
          <a:p>
            <a:pPr lvl="1" algn="just"/>
            <a:r>
              <a:rPr lang="en-US" altLang="zh-CN" dirty="0"/>
              <a:t>Transmission: awkward “high capability”</a:t>
            </a:r>
          </a:p>
          <a:p>
            <a:pPr lvl="1" algn="just"/>
            <a:r>
              <a:rPr lang="en-US" altLang="zh-CN" dirty="0"/>
              <a:t>QoS guarantee: coarse-grained QoS architecture</a:t>
            </a:r>
          </a:p>
          <a:p>
            <a:pPr lvl="1" algn="just"/>
            <a:r>
              <a:rPr lang="en-US" altLang="zh-CN" dirty="0"/>
              <a:t>Interference management: ubiquitous and complicated interference</a:t>
            </a:r>
          </a:p>
          <a:p>
            <a:pPr lvl="1" algn="just"/>
            <a:r>
              <a:rPr lang="en-US" altLang="zh-CN" dirty="0"/>
              <a:t>Network intelligence: “no place” for AI</a:t>
            </a:r>
          </a:p>
          <a:p>
            <a:pPr lvl="1" algn="just"/>
            <a:r>
              <a:rPr lang="en-US" altLang="zh-CN" dirty="0"/>
              <a:t>Legacy dilemma: heavy burden of standard evolving</a:t>
            </a:r>
          </a:p>
          <a:p>
            <a:pPr lvl="1" algn="just"/>
            <a:endParaRPr lang="en-US" altLang="zh-CN" dirty="0"/>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2762250" y="3012440"/>
            <a:ext cx="3747770" cy="42418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Network architecture</a:t>
            </a:r>
            <a:r>
              <a:rPr lang="en-US" altLang="zh-CN" sz="1200" dirty="0">
                <a:latin typeface="Times New Roman" panose="02020603050405020304" charset="0"/>
              </a:rPr>
              <a:t>:</a:t>
            </a:r>
            <a:r>
              <a:rPr lang="zh-CN" altLang="en-US" sz="1200" dirty="0">
                <a:latin typeface="Times New Roman" panose="02020603050405020304" charset="0"/>
              </a:rPr>
              <a:t> </a:t>
            </a:r>
            <a:r>
              <a:rPr lang="en-US" altLang="zh-CN" sz="1200" dirty="0">
                <a:latin typeface="Times New Roman" panose="02020603050405020304" charset="0"/>
              </a:rPr>
              <a:t>fully distributed networking architecture</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2" name="标题 1"/>
          <p:cNvSpPr>
            <a:spLocks noGrp="1"/>
          </p:cNvSpPr>
          <p:nvPr>
            <p:ph type="title"/>
          </p:nvPr>
        </p:nvSpPr>
        <p:spPr/>
        <p:txBody>
          <a:bodyPr/>
          <a:lstStyle/>
          <a:p>
            <a:r>
              <a:rPr lang="en-US" altLang="zh-CN" dirty="0"/>
              <a:t>Key Problem: poor </a:t>
            </a:r>
            <a:r>
              <a:rPr lang="en-US" altLang="zh-CN" dirty="0" err="1"/>
              <a:t>QoE</a:t>
            </a:r>
            <a:endParaRPr lang="zh-CN" altLang="en-US" dirty="0"/>
          </a:p>
        </p:txBody>
      </p:sp>
      <p:sp>
        <p:nvSpPr>
          <p:cNvPr id="3" name="内容占位符 2"/>
          <p:cNvSpPr>
            <a:spLocks noGrp="1"/>
          </p:cNvSpPr>
          <p:nvPr>
            <p:ph idx="1"/>
          </p:nvPr>
        </p:nvSpPr>
        <p:spPr>
          <a:xfrm>
            <a:off x="660357" y="1723386"/>
            <a:ext cx="7772400" cy="552893"/>
          </a:xfrm>
        </p:spPr>
        <p:txBody>
          <a:bodyPr/>
          <a:lstStyle/>
          <a:p>
            <a:r>
              <a:rPr lang="en-US" altLang="zh-CN" dirty="0"/>
              <a:t>Poor </a:t>
            </a:r>
            <a:r>
              <a:rPr lang="en-US" altLang="zh-CN" dirty="0" err="1"/>
              <a:t>QoE</a:t>
            </a:r>
            <a:r>
              <a:rPr lang="en-US" altLang="zh-CN" dirty="0"/>
              <a:t> is caused by several technical problems.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14" name="矩形 13"/>
          <p:cNvSpPr/>
          <p:nvPr/>
        </p:nvSpPr>
        <p:spPr bwMode="auto">
          <a:xfrm>
            <a:off x="3347690" y="4201727"/>
            <a:ext cx="1490400" cy="55289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1200" b="1" i="0" u="sng" strike="noStrike" cap="none" normalizeH="0" baseline="0" dirty="0">
                <a:ln>
                  <a:noFill/>
                </a:ln>
                <a:solidFill>
                  <a:schemeClr val="tx1"/>
                </a:solidFill>
                <a:effectLst/>
                <a:latin typeface="Times New Roman" panose="02020603050405020304" charset="0"/>
              </a:rPr>
              <a:t>Channel access</a:t>
            </a:r>
            <a:r>
              <a:rPr kumimoji="0" lang="en-US" altLang="zh-CN" sz="1200" b="0" i="0" u="none" strike="noStrike" cap="none" normalizeH="0" baseline="0" dirty="0">
                <a:ln>
                  <a:noFill/>
                </a:ln>
                <a:solidFill>
                  <a:schemeClr val="tx1"/>
                </a:solidFill>
                <a:effectLst/>
                <a:latin typeface="Times New Roman" panose="02020603050405020304" charset="0"/>
              </a:rPr>
              <a:t>: chaotic random access</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6" name="矩形 15"/>
          <p:cNvSpPr/>
          <p:nvPr/>
        </p:nvSpPr>
        <p:spPr bwMode="auto">
          <a:xfrm>
            <a:off x="5019633" y="4184949"/>
            <a:ext cx="1489471" cy="55289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Transmission</a:t>
            </a:r>
            <a:r>
              <a:rPr kumimoji="0" lang="en-US" altLang="zh-CN" sz="1200" b="0" i="0" u="none" strike="noStrike" cap="none" normalizeH="0" baseline="0" dirty="0">
                <a:ln>
                  <a:noFill/>
                </a:ln>
                <a:solidFill>
                  <a:schemeClr val="tx1"/>
                </a:solidFill>
                <a:effectLst/>
                <a:latin typeface="Times New Roman" panose="02020603050405020304" charset="0"/>
              </a:rPr>
              <a:t>: awkward “high capability”</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7" name="矩形 16"/>
          <p:cNvSpPr/>
          <p:nvPr/>
        </p:nvSpPr>
        <p:spPr bwMode="auto">
          <a:xfrm>
            <a:off x="3347690" y="3530572"/>
            <a:ext cx="3161414" cy="55289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Management</a:t>
            </a:r>
            <a:r>
              <a:rPr kumimoji="0" lang="en-US" altLang="zh-CN" sz="1200" b="0" i="0" u="none" strike="noStrike" cap="none" normalizeH="0" baseline="0" dirty="0">
                <a:ln>
                  <a:noFill/>
                </a:ln>
                <a:solidFill>
                  <a:schemeClr val="tx1"/>
                </a:solidFill>
                <a:effectLst/>
                <a:latin typeface="Times New Roman" panose="02020603050405020304" charset="0"/>
              </a:rPr>
              <a:t>: ubiquitous and complicated interference</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8" name="L 形 17"/>
          <p:cNvSpPr/>
          <p:nvPr/>
        </p:nvSpPr>
        <p:spPr bwMode="auto">
          <a:xfrm>
            <a:off x="2762216" y="3530572"/>
            <a:ext cx="3746888" cy="1641804"/>
          </a:xfrm>
          <a:prstGeom prst="corner">
            <a:avLst>
              <a:gd name="adj1" fmla="val 19373"/>
              <a:gd name="adj2" fmla="val 28603"/>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altLang="zh-CN" sz="1200" b="1" i="0" u="sng" strike="noStrike" cap="none" normalizeH="0" baseline="0" dirty="0">
                <a:ln>
                  <a:noFill/>
                </a:ln>
                <a:solidFill>
                  <a:schemeClr val="tx1"/>
                </a:solidFill>
                <a:effectLst/>
                <a:latin typeface="Times New Roman" panose="02020603050405020304" charset="0"/>
              </a:rPr>
              <a:t>QoS guarantee</a:t>
            </a:r>
            <a:r>
              <a:rPr kumimoji="0" lang="en-US" altLang="zh-CN" sz="1200" b="0" i="0" u="none" strike="noStrike" cap="none" normalizeH="0" baseline="0" dirty="0">
                <a:ln>
                  <a:noFill/>
                </a:ln>
                <a:solidFill>
                  <a:schemeClr val="tx1"/>
                </a:solidFill>
                <a:effectLst/>
                <a:latin typeface="Times New Roman" panose="02020603050405020304" charset="0"/>
              </a:rPr>
              <a:t>: coarse-grained QoS architecture</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sp>
        <p:nvSpPr>
          <p:cNvPr id="19" name="矩形 18"/>
          <p:cNvSpPr/>
          <p:nvPr/>
        </p:nvSpPr>
        <p:spPr bwMode="auto">
          <a:xfrm>
            <a:off x="6629400" y="3016250"/>
            <a:ext cx="1002665" cy="2160905"/>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Network intelligence</a:t>
            </a:r>
            <a:r>
              <a:rPr kumimoji="0" lang="en-US" altLang="zh-CN" sz="1200" b="0" i="0" u="none" strike="noStrike" cap="none" normalizeH="0" baseline="0" dirty="0">
                <a:ln>
                  <a:noFill/>
                </a:ln>
                <a:solidFill>
                  <a:schemeClr val="tx1"/>
                </a:solidFill>
                <a:effectLst/>
                <a:latin typeface="Times New Roman" panose="02020603050405020304" charset="0"/>
              </a:rPr>
              <a:t>: “no place” for AI</a:t>
            </a:r>
            <a:endParaRPr kumimoji="0" lang="zh-CN" altLang="en-US" sz="1200" b="0" i="0" u="none" strike="noStrike" cap="none" normalizeH="0" baseline="0" dirty="0">
              <a:ln>
                <a:noFill/>
              </a:ln>
              <a:solidFill>
                <a:schemeClr val="tx1"/>
              </a:solidFill>
              <a:effectLst/>
              <a:latin typeface="Times New Roman" panose="02020603050405020304" charset="0"/>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364" y="2857030"/>
            <a:ext cx="698857" cy="552893"/>
          </a:xfrm>
          <a:prstGeom prst="rect">
            <a:avLst/>
          </a:prstGeom>
        </p:spPr>
      </p:pic>
      <p:sp>
        <p:nvSpPr>
          <p:cNvPr id="22" name="矩形 21"/>
          <p:cNvSpPr/>
          <p:nvPr/>
        </p:nvSpPr>
        <p:spPr bwMode="auto">
          <a:xfrm>
            <a:off x="7751012" y="3012266"/>
            <a:ext cx="1101308" cy="2169297"/>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kumimoji="0" lang="en-US" altLang="zh-CN" sz="1200" b="1" i="0" u="sng" strike="noStrike" cap="none" normalizeH="0" baseline="0" dirty="0">
                <a:ln>
                  <a:noFill/>
                </a:ln>
                <a:solidFill>
                  <a:schemeClr val="tx1"/>
                </a:solidFill>
                <a:effectLst/>
                <a:latin typeface="Times New Roman" panose="02020603050405020304" charset="0"/>
              </a:rPr>
              <a:t>Legacy dilemma</a:t>
            </a:r>
            <a:r>
              <a:rPr kumimoji="0" lang="en-US" altLang="zh-CN" sz="1200" i="0" strike="noStrike" cap="none" normalizeH="0" baseline="0" dirty="0">
                <a:ln>
                  <a:noFill/>
                </a:ln>
                <a:solidFill>
                  <a:schemeClr val="tx1"/>
                </a:solidFill>
                <a:effectLst/>
                <a:latin typeface="Times New Roman" panose="02020603050405020304" charset="0"/>
              </a:rPr>
              <a:t>: heavy burden of standard evolving</a:t>
            </a:r>
            <a:endParaRPr kumimoji="0" lang="zh-CN" altLang="en-US" sz="1200" i="0" strike="noStrike" cap="none" normalizeH="0" baseline="0" dirty="0">
              <a:ln>
                <a:noFill/>
              </a:ln>
              <a:solidFill>
                <a:schemeClr val="tx1"/>
              </a:solidFill>
              <a:effectLst/>
              <a:latin typeface="Times New Roman" panose="02020603050405020304" charset="0"/>
            </a:endParaRPr>
          </a:p>
        </p:txBody>
      </p:sp>
      <p:pic>
        <p:nvPicPr>
          <p:cNvPr id="5" name="图片 4"/>
          <p:cNvPicPr>
            <a:picLocks noChangeAspect="1"/>
          </p:cNvPicPr>
          <p:nvPr/>
        </p:nvPicPr>
        <p:blipFill>
          <a:blip r:embed="rId4"/>
          <a:stretch>
            <a:fillRect/>
          </a:stretch>
        </p:blipFill>
        <p:spPr>
          <a:xfrm>
            <a:off x="476278" y="3405756"/>
            <a:ext cx="1423551" cy="10743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Fully distributed networking architecture</a:t>
            </a:r>
            <a:endParaRPr lang="zh-CN" altLang="en-US" dirty="0"/>
          </a:p>
        </p:txBody>
      </p:sp>
      <p:sp>
        <p:nvSpPr>
          <p:cNvPr id="3" name="内容占位符 2"/>
          <p:cNvSpPr>
            <a:spLocks noGrp="1"/>
          </p:cNvSpPr>
          <p:nvPr>
            <p:ph idx="1"/>
          </p:nvPr>
        </p:nvSpPr>
        <p:spPr>
          <a:xfrm>
            <a:off x="486383" y="1723385"/>
            <a:ext cx="6371617" cy="4752027"/>
          </a:xfrm>
        </p:spPr>
        <p:txBody>
          <a:bodyPr/>
          <a:lstStyle/>
          <a:p>
            <a:pPr algn="just"/>
            <a:r>
              <a:rPr lang="en-US" altLang="zh-CN" dirty="0"/>
              <a:t>Definition: different from cellular network, </a:t>
            </a:r>
            <a:r>
              <a:rPr lang="en-US" altLang="zh-CN" dirty="0" err="1"/>
              <a:t>WiFi</a:t>
            </a:r>
            <a:r>
              <a:rPr lang="en-US" altLang="zh-CN" dirty="0"/>
              <a:t> adopts fully distributed network architecture. D</a:t>
            </a:r>
            <a:r>
              <a:rPr lang="en-US" altLang="zh-CN" dirty="0">
                <a:sym typeface="+mn-ea"/>
              </a:rPr>
              <a:t>istributed </a:t>
            </a:r>
            <a:r>
              <a:rPr lang="en-US" altLang="zh-CN" dirty="0"/>
              <a:t>architecture has its advantages, but it usually leads to unordered network status, resulting in low </a:t>
            </a:r>
            <a:r>
              <a:rPr lang="en-US" altLang="zh-CN" dirty="0" err="1"/>
              <a:t>QoE</a:t>
            </a:r>
            <a:r>
              <a:rPr lang="en-US" altLang="zh-CN" dirty="0"/>
              <a:t>.</a:t>
            </a:r>
          </a:p>
          <a:p>
            <a:pPr algn="just"/>
            <a:endParaRPr lang="en-US" altLang="zh-CN" dirty="0"/>
          </a:p>
          <a:p>
            <a:pPr algn="just"/>
            <a:r>
              <a:rPr lang="en-US" altLang="zh-CN" dirty="0"/>
              <a:t>Example Scenarios</a:t>
            </a:r>
          </a:p>
          <a:p>
            <a:pPr lvl="1" algn="just"/>
            <a:r>
              <a:rPr lang="en-US" altLang="zh-CN" dirty="0"/>
              <a:t>Within one BSS, the network is distributed although we have an AP</a:t>
            </a:r>
          </a:p>
          <a:p>
            <a:pPr lvl="1" algn="just"/>
            <a:r>
              <a:rPr lang="en-US" altLang="zh-CN" dirty="0"/>
              <a:t>The coordination within ESS is still very limited</a:t>
            </a:r>
          </a:p>
          <a:p>
            <a:pPr lvl="1" algn="just"/>
            <a:r>
              <a:rPr lang="en-US" altLang="zh-CN" dirty="0"/>
              <a:t>Even in deployed enterprise network, distributed feature also results in many problems such as starvation problem (flow-in-the-middle)[5]</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718" y="4649029"/>
            <a:ext cx="2477077" cy="1651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查看源图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47" y="2743875"/>
            <a:ext cx="2380986" cy="172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Fully distributed networking architecture</a:t>
            </a:r>
            <a:endParaRPr lang="zh-CN" altLang="en-US" dirty="0">
              <a:solidFill>
                <a:srgbClr val="FF0000"/>
              </a:solidFill>
            </a:endParaRPr>
          </a:p>
        </p:txBody>
      </p:sp>
      <p:sp>
        <p:nvSpPr>
          <p:cNvPr id="3" name="内容占位符 2"/>
          <p:cNvSpPr>
            <a:spLocks noGrp="1"/>
          </p:cNvSpPr>
          <p:nvPr>
            <p:ph idx="1"/>
          </p:nvPr>
        </p:nvSpPr>
        <p:spPr>
          <a:xfrm>
            <a:off x="660357" y="1723386"/>
            <a:ext cx="7883568" cy="4114800"/>
          </a:xfrm>
        </p:spPr>
        <p:txBody>
          <a:bodyPr/>
          <a:lstStyle/>
          <a:p>
            <a:r>
              <a:rPr lang="en-US" altLang="zh-CN" dirty="0"/>
              <a:t>Impact factors</a:t>
            </a:r>
          </a:p>
          <a:p>
            <a:pPr lvl="1" algn="just"/>
            <a:r>
              <a:rPr lang="en-US" altLang="zh-CN" dirty="0"/>
              <a:t>Lack of overall and top-level architecture design</a:t>
            </a:r>
          </a:p>
          <a:p>
            <a:pPr lvl="1" algn="just"/>
            <a:r>
              <a:rPr lang="en-US" altLang="zh-CN" dirty="0"/>
              <a:t>Fully distributed networking architecture for network management, control, and data transmission</a:t>
            </a:r>
          </a:p>
          <a:p>
            <a:pPr lvl="1" algn="just"/>
            <a:r>
              <a:rPr lang="en-US" altLang="zh-CN" dirty="0"/>
              <a:t>The current ISM band is limited and environment complicated</a:t>
            </a:r>
          </a:p>
          <a:p>
            <a:pPr lvl="1" algn="just"/>
            <a:endParaRPr lang="en-US" altLang="zh-CN" dirty="0"/>
          </a:p>
          <a:p>
            <a:r>
              <a:rPr lang="en-US" altLang="zh-CN" dirty="0"/>
              <a:t>Relationship with </a:t>
            </a:r>
            <a:r>
              <a:rPr lang="en-US" altLang="zh-CN" dirty="0" err="1"/>
              <a:t>QoE</a:t>
            </a:r>
            <a:endParaRPr lang="en-US" altLang="zh-CN" dirty="0"/>
          </a:p>
          <a:p>
            <a:pPr lvl="1" algn="just"/>
            <a:r>
              <a:rPr lang="en-US" altLang="zh-CN" dirty="0"/>
              <a:t>Fully distributed networking architecture makes the network low efficiency, resulting in low </a:t>
            </a:r>
            <a:r>
              <a:rPr lang="en-US" altLang="zh-CN" dirty="0" err="1"/>
              <a:t>QoE</a:t>
            </a:r>
            <a:r>
              <a:rPr lang="en-US" altLang="zh-CN" dirty="0"/>
              <a:t>.</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Chaotic random access</a:t>
            </a:r>
            <a:endParaRPr lang="zh-CN" altLang="en-US" dirty="0"/>
          </a:p>
        </p:txBody>
      </p:sp>
      <p:sp>
        <p:nvSpPr>
          <p:cNvPr id="3" name="内容占位符 2"/>
          <p:cNvSpPr>
            <a:spLocks noGrp="1"/>
          </p:cNvSpPr>
          <p:nvPr>
            <p:ph idx="1"/>
          </p:nvPr>
        </p:nvSpPr>
        <p:spPr>
          <a:xfrm>
            <a:off x="660357" y="1723385"/>
            <a:ext cx="8005178" cy="1515115"/>
          </a:xfrm>
        </p:spPr>
        <p:txBody>
          <a:bodyPr/>
          <a:lstStyle/>
          <a:p>
            <a:pPr algn="just"/>
            <a:r>
              <a:rPr lang="en-US" altLang="zh-CN" dirty="0"/>
              <a:t>Definition: the STAs including APs randomly contend the channel, resulting in chaotic channel access between STAs.</a:t>
            </a:r>
          </a:p>
        </p:txBody>
      </p:sp>
      <p:sp>
        <p:nvSpPr>
          <p:cNvPr id="8" name="日期占位符 7"/>
          <p:cNvSpPr>
            <a:spLocks noGrp="1"/>
          </p:cNvSpPr>
          <p:nvPr>
            <p:ph type="dt" sz="half" idx="2"/>
          </p:nvPr>
        </p:nvSpPr>
        <p:spPr>
          <a:xfrm>
            <a:off x="696913" y="332601"/>
            <a:ext cx="955390" cy="276999"/>
          </a:xfrm>
        </p:spPr>
        <p:txBody>
          <a:bodyPr/>
          <a:lstStyle/>
          <a:p>
            <a:r>
              <a:rPr lang="en-US" altLang="zh-CN" dirty="0"/>
              <a:t>Nov. 2022</a:t>
            </a:r>
            <a:endParaRPr lang="zh-CN" altLang="en-US" dirty="0"/>
          </a:p>
        </p:txBody>
      </p:sp>
      <p:sp>
        <p:nvSpPr>
          <p:cNvPr id="11" name="页脚占位符 10"/>
          <p:cNvSpPr>
            <a:spLocks noGrp="1"/>
          </p:cNvSpPr>
          <p:nvPr>
            <p:ph type="ftr" sz="quarter" idx="11"/>
          </p:nvPr>
        </p:nvSpPr>
        <p:spPr>
          <a:xfrm>
            <a:off x="5301050" y="6475413"/>
            <a:ext cx="3242875" cy="169277"/>
          </a:xfrm>
        </p:spPr>
        <p:txBody>
          <a:bodyPr/>
          <a:lstStyle/>
          <a:p>
            <a:r>
              <a:rPr lang="en-US" altLang="zh-CN" dirty="0"/>
              <a:t>Mao Yang, et. al., Northwestern Polytechnical University</a:t>
            </a:r>
            <a:endParaRPr lang="zh-CN" altLang="en-US" dirty="0"/>
          </a:p>
        </p:txBody>
      </p:sp>
      <p:sp>
        <p:nvSpPr>
          <p:cNvPr id="9" name="内容占位符 2"/>
          <p:cNvSpPr txBox="1"/>
          <p:nvPr/>
        </p:nvSpPr>
        <p:spPr bwMode="auto">
          <a:xfrm>
            <a:off x="660356" y="2825496"/>
            <a:ext cx="5580231" cy="2351468"/>
          </a:xfrm>
          <a:prstGeom prst="rect">
            <a:avLst/>
          </a:prstGeom>
          <a:noFill/>
          <a:ln w="9525">
            <a:noFill/>
            <a:miter lim="800000"/>
          </a:ln>
          <a:effectLst/>
        </p:spPr>
        <p:txBody>
          <a:bodyPr vert="horz" wrap="square" lIns="92075" tIns="46038" rIns="92075" bIns="46038" numCol="1" anchor="t" anchorCtr="0" compatLnSpc="1"/>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anose="020B0600070205080204" charset="-128"/>
              </a:defRPr>
            </a:lvl2pPr>
            <a:lvl3pPr marL="1085850" indent="-228600" algn="l" rtl="0" eaLnBrk="1" fontAlgn="base" hangingPunct="1">
              <a:spcBef>
                <a:spcPct val="20000"/>
              </a:spcBef>
              <a:spcAft>
                <a:spcPct val="0"/>
              </a:spcAft>
              <a:buChar char="•"/>
              <a:defRPr>
                <a:solidFill>
                  <a:schemeClr val="tx1"/>
                </a:solidFill>
                <a:latin typeface="+mn-lt"/>
                <a:ea typeface="MS PGothic" panose="020B0600070205080204" charset="-128"/>
              </a:defRPr>
            </a:lvl3pPr>
            <a:lvl4pPr marL="14287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4pPr>
            <a:lvl5pPr marL="17716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5pPr>
            <a:lvl6pPr marL="22288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6pPr>
            <a:lvl7pPr marL="26860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7pPr>
            <a:lvl8pPr marL="31432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8pPr>
            <a:lvl9pPr marL="3600450" indent="-228600" algn="l" rtl="0" eaLnBrk="1" fontAlgn="base" hangingPunct="1">
              <a:spcBef>
                <a:spcPct val="20000"/>
              </a:spcBef>
              <a:spcAft>
                <a:spcPct val="0"/>
              </a:spcAft>
              <a:buChar char="•"/>
              <a:defRPr sz="1600">
                <a:solidFill>
                  <a:schemeClr val="tx1"/>
                </a:solidFill>
                <a:latin typeface="+mn-lt"/>
                <a:ea typeface="MS PGothic" panose="020B0600070205080204" charset="-128"/>
              </a:defRPr>
            </a:lvl9pPr>
          </a:lstStyle>
          <a:p>
            <a:r>
              <a:rPr lang="en-US" altLang="zh-CN" kern="0" dirty="0"/>
              <a:t>Example Scenarios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Radical channel access: consistently use the maximum TX power, set the duration as TXOP limit that is larger than actual demand, and etc.</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For home and enterprise scenario, multiple BSSs or multiple STAs in one BSS are also “enemies” of each other in many places.</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For r-TWT in 11be D2.0, the rule “Non-AP EHT STAs may behave as if overlapping quiet intervals do not exist” exacerbates random collision.</a:t>
            </a:r>
          </a:p>
          <a:p>
            <a:pPr marL="742950" marR="0" lvl="1" indent="-285750" algn="just" defTabSz="914400" rtl="0" eaLnBrk="1" fontAlgn="base" latinLnBrk="0" hangingPunct="1">
              <a:lnSpc>
                <a:spcPct val="100000"/>
              </a:lnSpc>
              <a:spcBef>
                <a:spcPct val="20000"/>
              </a:spcBef>
              <a:spcAft>
                <a:spcPct val="0"/>
              </a:spcAft>
              <a:buClrTx/>
              <a:buSzTx/>
              <a:buFontTx/>
              <a:buChar char="–"/>
              <a:defRPr/>
            </a:pP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Once, a clean 6GHz band is ready for </a:t>
            </a:r>
            <a:r>
              <a:rPr kumimoji="0" lang="en-US" altLang="zh-CN" sz="1800" b="0" i="0" u="none" strike="noStrike" kern="0" cap="none" spc="0" normalizeH="0" baseline="0" noProof="0" dirty="0" err="1">
                <a:ln>
                  <a:noFill/>
                </a:ln>
                <a:solidFill>
                  <a:srgbClr val="000000"/>
                </a:solidFill>
                <a:effectLst/>
                <a:uLnTx/>
                <a:uFillTx/>
                <a:latin typeface="Times New Roman" panose="02020603050405020304"/>
                <a:ea typeface="MS PGothic" panose="020B0600070205080204" charset="-128"/>
              </a:rPr>
              <a:t>WiFi</a:t>
            </a:r>
            <a:r>
              <a:rPr kumimoji="0" lang="en-US" altLang="zh-CN" sz="1800" b="0" i="0" u="none" strike="noStrike" kern="0" cap="none" spc="0" normalizeH="0" baseline="0" noProof="0" dirty="0">
                <a:ln>
                  <a:noFill/>
                </a:ln>
                <a:solidFill>
                  <a:srgbClr val="000000"/>
                </a:solidFill>
                <a:effectLst/>
                <a:uLnTx/>
                <a:uFillTx/>
                <a:latin typeface="Times New Roman" panose="02020603050405020304"/>
                <a:ea typeface="MS PGothic" panose="020B0600070205080204" charset="-128"/>
              </a:rPr>
              <a:t>, but we make it random.</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587" y="2790185"/>
            <a:ext cx="2577013" cy="362449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BjZjYzNGJkMWE2NzM1YzY3ZThjMjMxMDFjY2U4YjM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9e77f83-858e-4af4-a586-e014754ffce3}"/>
  <p:tag name="TABLE_ENDDRAG_ORIGIN_RECT" val="680*266"/>
  <p:tag name="TABLE_ENDDRAG_RECT" val="19*260*680*266"/>
</p:tagLst>
</file>

<file path=ppt/theme/theme1.xml><?xml version="1.0" encoding="utf-8"?>
<a:theme xmlns:a="http://schemas.openxmlformats.org/drawingml/2006/main" name="IEE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a:ln>
              <a:noFill/>
            </a:ln>
            <a:solidFill>
              <a:schemeClr val="tx1"/>
            </a:solidFill>
            <a:effectLst/>
            <a:latin typeface="Times New Roman" panose="0202060305040502030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a:ln>
              <a:noFill/>
            </a:ln>
            <a:solidFill>
              <a:schemeClr val="tx1"/>
            </a:solidFill>
            <a:effectLst/>
            <a:latin typeface="Times New Roman" panose="02020603050405020304"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142</TotalTime>
  <Words>2387</Words>
  <Application>Microsoft Office PowerPoint</Application>
  <PresentationFormat>全屏显示(4:3)</PresentationFormat>
  <Paragraphs>304</Paragraphs>
  <Slides>24</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CiscoSansTT ExtraLight</vt:lpstr>
      <vt:lpstr>宋体</vt:lpstr>
      <vt:lpstr>Calibri</vt:lpstr>
      <vt:lpstr>Times New Roman</vt:lpstr>
      <vt:lpstr>IEEE</vt:lpstr>
      <vt:lpstr>Insights on the next generation WLAN: High Experiences</vt:lpstr>
      <vt:lpstr>Introduction</vt:lpstr>
      <vt:lpstr>Key Problem: poor QoE</vt:lpstr>
      <vt:lpstr>Key Problem: poor QoE</vt:lpstr>
      <vt:lpstr>Key Problem: poor QoE</vt:lpstr>
      <vt:lpstr>Key Problem: poor QoE</vt:lpstr>
      <vt:lpstr>Fully distributed networking architecture</vt:lpstr>
      <vt:lpstr>Fully distributed networking architecture</vt:lpstr>
      <vt:lpstr>Chaotic random access</vt:lpstr>
      <vt:lpstr>Chaotic random access</vt:lpstr>
      <vt:lpstr>Awkward  “high capability”</vt:lpstr>
      <vt:lpstr>Awkward “high capability”</vt:lpstr>
      <vt:lpstr>Coarse-grained QoS architecture</vt:lpstr>
      <vt:lpstr>Coarse-grained QoS architecture</vt:lpstr>
      <vt:lpstr>Ubiquitous and complicated interference</vt:lpstr>
      <vt:lpstr>Ubiquitous and complicated interference</vt:lpstr>
      <vt:lpstr>“No place” for AI</vt:lpstr>
      <vt:lpstr>“No place” for AI</vt:lpstr>
      <vt:lpstr>Heavy burden of standard evolving</vt:lpstr>
      <vt:lpstr>Heavy burden of standard evolving</vt:lpstr>
      <vt:lpstr>Conclusions</vt:lpstr>
      <vt:lpstr>Conclusions (cont.)</vt:lpstr>
      <vt:lpstr>Conclusions (cont.)</vt:lpstr>
      <vt:lpstr>Reference </vt:lpstr>
    </vt:vector>
  </TitlesOfParts>
  <Company>nwpu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yangmao</dc:creator>
  <cp:lastModifiedBy>Administrator</cp:lastModifiedBy>
  <cp:revision>2345</cp:revision>
  <dcterms:created xsi:type="dcterms:W3CDTF">2021-04-01T07:10:00Z</dcterms:created>
  <dcterms:modified xsi:type="dcterms:W3CDTF">2022-11-08T13:36:24Z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(3)l+v9BG+kNJ4drGfH0ePuY3i6MHDBAbFCpggPTD2Xqo8F3FbpM1cLCefoqtR8VFZxLHDmxBV2
4QMyrdnOWQtkSG6pcOQWSyXnXVAo+XA1p3MPps6ooUEzN7SCEd1CQdxdvi4/JgDZJR6nbt8z
ELPioIDC3d2rMGutG8PjW1sKH50IFfhwDOgJ+WRVoJ2QVKWDHLqCq9b6PCuieLs3aAnrHKtu
HesHeEEfZmHyIK0MKW</vt:lpwstr>
  </property>
  <property fmtid="{D5CDD505-2E9C-101B-9397-08002B2CF9AE}" pid="3" name="_2015_ms_pID_7253431">
    <vt:lpwstr>6WAPEY1EjLHFVpts/IgpL1V3hE8zh7OYq4RNqgOhawL7FRrDf/qu5o
cHSbKv/h3wvRuomc0L8D18tDuZ6Vn+xMthXDhg3Bv4skd5DHdI73hfvxRQF2AGH3Poh/FCzb
ukHtxKlxPDhjp89ypMRYlVM1+/IF1AhOYUSSFVp7QtnSC+XDC8Y3pLWW3zk8ZFeGJzg/NDKN
PmZm3QDmfKXCpg+wjkJTaHdHtOURHe7NTYVw</vt:lpwstr>
  </property>
  <property fmtid="{D5CDD505-2E9C-101B-9397-08002B2CF9AE}" pid="4" name="_2015_ms_pID_7253432">
    <vt:lpwstr>TA==</vt:lpwstr>
  </property>
  <property fmtid="{D5CDD505-2E9C-101B-9397-08002B2CF9AE}" pid="5" name="ICV">
    <vt:lpwstr>138FAF57F61741A1A350B8B884B479E3</vt:lpwstr>
  </property>
  <property fmtid="{D5CDD505-2E9C-101B-9397-08002B2CF9AE}" pid="6" name="KSOProductBuildVer">
    <vt:lpwstr>2052-11.1.0.11830</vt:lpwstr>
  </property>
</Properties>
</file>