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83" r:id="rId2"/>
    <p:sldId id="795" r:id="rId3"/>
    <p:sldId id="799" r:id="rId4"/>
    <p:sldId id="796" r:id="rId5"/>
    <p:sldId id="797" r:id="rId6"/>
    <p:sldId id="798" r:id="rId7"/>
    <p:sldId id="790" r:id="rId8"/>
    <p:sldId id="792" r:id="rId9"/>
    <p:sldId id="800" r:id="rId10"/>
    <p:sldId id="801" r:id="rId11"/>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FF"/>
    <a:srgbClr val="CC00FF"/>
    <a:srgbClr val="990099"/>
    <a:srgbClr val="A50021"/>
    <a:srgbClr val="006C31"/>
    <a:srgbClr val="00863D"/>
    <a:srgbClr val="16842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81" d="100"/>
          <a:sy n="81" d="100"/>
        </p:scale>
        <p:origin x="1574" y="5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r>
              <a:rPr lang="en-US" altLang="ko-KR"/>
              <a:t>Page </a:t>
            </a:r>
            <a:fld id="{56A4E747-0965-469B-B28B-55B02AB0B5B0}" type="slidenum">
              <a:rPr lang="en-US" altLang="ko-KR" smtClean="0"/>
              <a:pPr/>
              <a:t>3</a:t>
            </a:fld>
            <a:endParaRPr lang="en-US" altLang="ko-KR"/>
          </a:p>
        </p:txBody>
      </p:sp>
    </p:spTree>
    <p:extLst>
      <p:ext uri="{BB962C8B-B14F-4D97-AF65-F5344CB8AC3E}">
        <p14:creationId xmlns:p14="http://schemas.microsoft.com/office/powerpoint/2010/main" val="2348297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a:t>Aug 2022</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a:t>Aug 2022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a:t>Aug 2022</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802.11-22/1543r2</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a:t>Aug 2022</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altLang="zh-CN" dirty="0"/>
              <a:t>Extra Normalization Before CSI Quantization</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2022-08-25</a:t>
            </a:r>
          </a:p>
        </p:txBody>
      </p:sp>
      <p:sp>
        <p:nvSpPr>
          <p:cNvPr id="4103"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1016864489"/>
              </p:ext>
            </p:extLst>
          </p:nvPr>
        </p:nvGraphicFramePr>
        <p:xfrm>
          <a:off x="657828" y="2920819"/>
          <a:ext cx="7620000" cy="3251380"/>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150937">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Mengshi</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Hu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t>humengshi@huawei.com</a:t>
                      </a: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 name="Footer Placeholder 1"/>
          <p:cNvSpPr>
            <a:spLocks noGrp="1"/>
          </p:cNvSpPr>
          <p:nvPr>
            <p:ph type="ftr" sz="quarter" idx="11"/>
          </p:nvPr>
        </p:nvSpPr>
        <p:spPr/>
        <p:txBody>
          <a:bodyPr/>
          <a:lstStyle/>
          <a:p>
            <a:pPr>
              <a:defRPr/>
            </a:pPr>
            <a:r>
              <a:rPr lang="en-US" altLang="ko-KR"/>
              <a:t>Junghoon Suh, et. al, Huawei</a:t>
            </a:r>
            <a:endParaRPr lang="en-US" altLang="ko-K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1860-4140-5F05-1F9B-F03331F4E48E}"/>
              </a:ext>
            </a:extLst>
          </p:cNvPr>
          <p:cNvSpPr>
            <a:spLocks noGrp="1"/>
          </p:cNvSpPr>
          <p:nvPr>
            <p:ph type="title"/>
          </p:nvPr>
        </p:nvSpPr>
        <p:spPr>
          <a:xfrm>
            <a:off x="685800" y="685800"/>
            <a:ext cx="7772400" cy="533400"/>
          </a:xfrm>
        </p:spPr>
        <p:txBody>
          <a:bodyPr/>
          <a:lstStyle/>
          <a:p>
            <a:r>
              <a:rPr lang="en-CA" dirty="0"/>
              <a:t>SP 3</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8B79BB2-8B71-CA47-DE8F-3EA8F7C1612B}"/>
                  </a:ext>
                </a:extLst>
              </p:cNvPr>
              <p:cNvSpPr>
                <a:spLocks noGrp="1"/>
              </p:cNvSpPr>
              <p:nvPr>
                <p:ph idx="1"/>
              </p:nvPr>
            </p:nvSpPr>
            <p:spPr>
              <a:xfrm>
                <a:off x="19638" y="1143000"/>
                <a:ext cx="9067800" cy="4953000"/>
              </a:xfrm>
            </p:spPr>
            <p:txBody>
              <a:bodyPr/>
              <a:lstStyle/>
              <a:p>
                <a:r>
                  <a:rPr lang="en-CA" dirty="0"/>
                  <a:t>Do you agree to revise the following sub-clause as below?</a:t>
                </a:r>
              </a:p>
              <a:p>
                <a:pPr>
                  <a:lnSpc>
                    <a:spcPts val="1200"/>
                  </a:lnSpc>
                  <a:spcBef>
                    <a:spcPts val="1200"/>
                  </a:spcBef>
                  <a:spcAft>
                    <a:spcPts val="120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b="1" dirty="0">
                    <a:solidFill>
                      <a:srgbClr val="000000"/>
                    </a:solidFill>
                    <a:effectLst/>
                    <a:latin typeface="Arial" panose="020B0604020202020204" pitchFamily="34" charset="0"/>
                    <a:ea typeface="SimSun" panose="02010600030101010101" pitchFamily="2" charset="-122"/>
                  </a:rPr>
                  <a:t>9.4.2.318.1b CSI Encoding Procedure</a:t>
                </a:r>
                <a:endParaRPr lang="en-CA" sz="1800" b="1" dirty="0">
                  <a:solidFill>
                    <a:srgbClr val="000000"/>
                  </a:solidFill>
                  <a:effectLst/>
                  <a:latin typeface="Arial" panose="020B0604020202020204" pitchFamily="34" charset="0"/>
                  <a:ea typeface="SimSun" panose="02010600030101010101" pitchFamily="2" charset="-122"/>
                </a:endParaRPr>
              </a:p>
              <a:p>
                <a:pPr lvl="1"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SimSun" panose="02010600030101010101" pitchFamily="2" charset="-122"/>
                  </a:rPr>
                  <a:t>The number of transmit antennas is indicated by </a:t>
                </a:r>
                <a14:m>
                  <m:oMath xmlns:m="http://schemas.openxmlformats.org/officeDocument/2006/math">
                    <m:sSub>
                      <m:sSubPr>
                        <m:ctrlPr>
                          <a:rPr lang="en-CA" sz="1400" i="1">
                            <a:solidFill>
                              <a:srgbClr val="000000"/>
                            </a:solidFill>
                            <a:effectLst/>
                            <a:latin typeface="Cambria Math" panose="02040503050406030204" pitchFamily="18" charset="0"/>
                            <a:ea typeface="SimSun" panose="02010600030101010101" pitchFamily="2" charset="-122"/>
                          </a:rPr>
                        </m:ctrlPr>
                      </m:sSubPr>
                      <m:e>
                        <m:r>
                          <a:rPr lang="en-US" sz="1400" i="1">
                            <a:solidFill>
                              <a:srgbClr val="000000"/>
                            </a:solidFill>
                            <a:effectLst/>
                            <a:latin typeface="Cambria Math" panose="02040503050406030204" pitchFamily="18" charset="0"/>
                            <a:ea typeface="SimSun" panose="02010600030101010101" pitchFamily="2" charset="-122"/>
                          </a:rPr>
                          <m:t>𝑁</m:t>
                        </m:r>
                      </m:e>
                      <m:sub>
                        <m:r>
                          <a:rPr lang="en-US" sz="1400" i="1">
                            <a:solidFill>
                              <a:srgbClr val="000000"/>
                            </a:solidFill>
                            <a:effectLst/>
                            <a:latin typeface="Cambria Math" panose="02040503050406030204" pitchFamily="18" charset="0"/>
                            <a:ea typeface="SimSun" panose="02010600030101010101" pitchFamily="2" charset="-122"/>
                          </a:rPr>
                          <m:t>𝑇𝑋</m:t>
                        </m:r>
                      </m:sub>
                    </m:sSub>
                  </m:oMath>
                </a14:m>
                <a:r>
                  <a:rPr lang="en-US" sz="1400" dirty="0">
                    <a:solidFill>
                      <a:srgbClr val="000000"/>
                    </a:solidFill>
                    <a:effectLst/>
                    <a:latin typeface="Times New Roman" panose="02020603050405020304" pitchFamily="18" charset="0"/>
                    <a:ea typeface="SimSun" panose="02010600030101010101" pitchFamily="2" charset="-122"/>
                  </a:rPr>
                  <a:t> and the number of receive antennas is indicated by </a:t>
                </a:r>
                <a14:m>
                  <m:oMath xmlns:m="http://schemas.openxmlformats.org/officeDocument/2006/math">
                    <m:sSub>
                      <m:sSubPr>
                        <m:ctrlPr>
                          <a:rPr lang="en-CA" sz="1400" i="1">
                            <a:solidFill>
                              <a:srgbClr val="000000"/>
                            </a:solidFill>
                            <a:effectLst/>
                            <a:latin typeface="Cambria Math" panose="02040503050406030204" pitchFamily="18" charset="0"/>
                            <a:ea typeface="SimSun" panose="02010600030101010101" pitchFamily="2" charset="-122"/>
                          </a:rPr>
                        </m:ctrlPr>
                      </m:sSubPr>
                      <m:e>
                        <m:r>
                          <a:rPr lang="en-US" sz="1400" i="1">
                            <a:solidFill>
                              <a:srgbClr val="000000"/>
                            </a:solidFill>
                            <a:effectLst/>
                            <a:latin typeface="Cambria Math" panose="02040503050406030204" pitchFamily="18" charset="0"/>
                            <a:ea typeface="SimSun" panose="02010600030101010101" pitchFamily="2" charset="-122"/>
                          </a:rPr>
                          <m:t>𝑁</m:t>
                        </m:r>
                      </m:e>
                      <m:sub>
                        <m:r>
                          <a:rPr lang="en-US" sz="1400" i="1">
                            <a:solidFill>
                              <a:srgbClr val="000000"/>
                            </a:solidFill>
                            <a:effectLst/>
                            <a:latin typeface="Cambria Math" panose="02040503050406030204" pitchFamily="18" charset="0"/>
                            <a:ea typeface="SimSun" panose="02010600030101010101" pitchFamily="2" charset="-122"/>
                          </a:rPr>
                          <m:t>𝑅𝑋</m:t>
                        </m:r>
                      </m:sub>
                    </m:sSub>
                  </m:oMath>
                </a14:m>
                <a:r>
                  <a:rPr lang="en-US" sz="1400" dirty="0">
                    <a:solidFill>
                      <a:srgbClr val="000000"/>
                    </a:solidFill>
                    <a:effectLst/>
                    <a:latin typeface="Times New Roman" panose="02020603050405020304" pitchFamily="18" charset="0"/>
                    <a:ea typeface="SimSun" panose="02010600030101010101" pitchFamily="2" charset="-122"/>
                  </a:rPr>
                  <a:t>. </a:t>
                </a:r>
                <a:endParaRPr lang="en-CA" sz="1800" dirty="0">
                  <a:solidFill>
                    <a:srgbClr val="000000"/>
                  </a:solidFill>
                  <a:effectLst/>
                  <a:latin typeface="Times New Roman" panose="02020603050405020304" pitchFamily="18" charset="0"/>
                  <a:ea typeface="SimSun" panose="02010600030101010101" pitchFamily="2" charset="-122"/>
                </a:endParaRPr>
              </a:p>
              <a:p>
                <a:pPr lvl="1" indent="-342900" algn="just">
                  <a:lnSpc>
                    <a:spcPts val="1200"/>
                  </a:lnSpc>
                  <a:spcBef>
                    <a:spcPts val="1200"/>
                  </a:spcBef>
                  <a:spcAft>
                    <a:spcPts val="0"/>
                  </a:spcAft>
                  <a:buFont typeface="+mj-lt"/>
                  <a:buAutoNum type="alphaLcParenR"/>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strike="sngStrike" dirty="0">
                    <a:solidFill>
                      <a:srgbClr val="000000"/>
                    </a:solidFill>
                    <a:effectLst/>
                    <a:latin typeface="Times New Roman" panose="02020603050405020304" pitchFamily="18" charset="0"/>
                    <a:ea typeface="SimSun" panose="02010600030101010101" pitchFamily="2" charset="-122"/>
                  </a:rPr>
                  <a:t>For a given tuple of transmit and receive antennas, </a:t>
                </a:r>
                <a14:m>
                  <m:oMath xmlns:m="http://schemas.openxmlformats.org/officeDocument/2006/math">
                    <m:r>
                      <a:rPr lang="en-US" sz="1400" i="1" strike="sngStrike">
                        <a:solidFill>
                          <a:srgbClr val="000000"/>
                        </a:solidFill>
                        <a:effectLst/>
                        <a:latin typeface="Cambria Math" panose="02040503050406030204" pitchFamily="18" charset="0"/>
                        <a:ea typeface="SimSun" panose="02010600030101010101" pitchFamily="2" charset="-122"/>
                      </a:rPr>
                      <m:t>(</m:t>
                    </m:r>
                    <m:r>
                      <a:rPr lang="en-US" sz="1400" i="1" strike="sngStrike">
                        <a:solidFill>
                          <a:srgbClr val="000000"/>
                        </a:solidFill>
                        <a:effectLst/>
                        <a:latin typeface="Cambria Math" panose="02040503050406030204" pitchFamily="18" charset="0"/>
                        <a:ea typeface="SimSun" panose="02010600030101010101" pitchFamily="2" charset="-122"/>
                      </a:rPr>
                      <m:t>𝑡</m:t>
                    </m:r>
                    <m:r>
                      <a:rPr lang="en-US" sz="1400" i="1" strike="sngStrike">
                        <a:solidFill>
                          <a:srgbClr val="000000"/>
                        </a:solidFill>
                        <a:effectLst/>
                        <a:latin typeface="Cambria Math" panose="02040503050406030204" pitchFamily="18" charset="0"/>
                        <a:ea typeface="SimSun" panose="02010600030101010101" pitchFamily="2" charset="-122"/>
                      </a:rPr>
                      <m:t>, </m:t>
                    </m:r>
                    <m:r>
                      <a:rPr lang="en-US" sz="1400" i="1" strike="sngStrike">
                        <a:solidFill>
                          <a:srgbClr val="000000"/>
                        </a:solidFill>
                        <a:effectLst/>
                        <a:latin typeface="Cambria Math" panose="02040503050406030204" pitchFamily="18" charset="0"/>
                        <a:ea typeface="SimSun" panose="02010600030101010101" pitchFamily="2" charset="-122"/>
                      </a:rPr>
                      <m:t>𝑟</m:t>
                    </m:r>
                    <m:r>
                      <a:rPr lang="en-US" sz="1400" i="1" strike="sngStrike">
                        <a:solidFill>
                          <a:srgbClr val="000000"/>
                        </a:solidFill>
                        <a:effectLst/>
                        <a:latin typeface="Cambria Math" panose="02040503050406030204" pitchFamily="18" charset="0"/>
                        <a:ea typeface="SimSun" panose="02010600030101010101" pitchFamily="2" charset="-122"/>
                      </a:rPr>
                      <m:t>)</m:t>
                    </m:r>
                  </m:oMath>
                </a14:m>
                <a:r>
                  <a:rPr lang="en-US" sz="1400" strike="sngStrike" dirty="0">
                    <a:solidFill>
                      <a:srgbClr val="000000"/>
                    </a:solidFill>
                    <a:effectLst/>
                    <a:latin typeface="Times New Roman" panose="02020603050405020304" pitchFamily="18" charset="0"/>
                    <a:ea typeface="SimSun" panose="02010600030101010101" pitchFamily="2" charset="-122"/>
                  </a:rPr>
                  <a:t>, the maximum of the absolute value of the real and imaginary parts of the CSI for all subcarriers is calculated using Equation (A).</a:t>
                </a:r>
                <a:endParaRPr lang="en-CA" sz="1800" dirty="0">
                  <a:solidFill>
                    <a:srgbClr val="000000"/>
                  </a:solidFill>
                  <a:effectLst/>
                  <a:latin typeface="Times New Roman" panose="02020603050405020304" pitchFamily="18" charset="0"/>
                  <a:ea typeface="SimSun" panose="02010600030101010101" pitchFamily="2" charset="-122"/>
                </a:endParaRPr>
              </a:p>
              <a:p>
                <a:pPr algn="l">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 pos="1085850" algn="l"/>
                    <a:tab pos="5715000" algn="l"/>
                  </a:tabLst>
                </a:pPr>
                <a:r>
                  <a:rPr lang="en-US" sz="1800" strike="sngStrike" dirty="0">
                    <a:solidFill>
                      <a:srgbClr val="000000"/>
                    </a:solidFill>
                    <a:effectLst/>
                    <a:latin typeface="Times New Roman" panose="02020603050405020304" pitchFamily="18" charset="0"/>
                    <a:ea typeface="SimSun" panose="02010600030101010101" pitchFamily="2" charset="-122"/>
                  </a:rPr>
                  <a:t>		</a:t>
                </a:r>
                <a14:m>
                  <m:oMath xmlns:m="http://schemas.openxmlformats.org/officeDocument/2006/math">
                    <m:r>
                      <a:rPr lang="en-US" sz="1800" i="1" strike="sngStrike">
                        <a:solidFill>
                          <a:srgbClr val="000000"/>
                        </a:solidFill>
                        <a:effectLst/>
                        <a:latin typeface="Cambria Math" panose="02040503050406030204" pitchFamily="18" charset="0"/>
                        <a:ea typeface="SimSun" panose="02010600030101010101" pitchFamily="2" charset="-122"/>
                      </a:rPr>
                      <m:t>𝑚</m:t>
                    </m:r>
                    <m:d>
                      <m:dPr>
                        <m:ctrlPr>
                          <a:rPr lang="en-CA" sz="1800" i="1" strike="sngStrike">
                            <a:solidFill>
                              <a:srgbClr val="000000"/>
                            </a:solidFill>
                            <a:effectLst/>
                            <a:latin typeface="Cambria Math" panose="02040503050406030204" pitchFamily="18" charset="0"/>
                            <a:ea typeface="SimSun" panose="02010600030101010101" pitchFamily="2" charset="-122"/>
                          </a:rPr>
                        </m:ctrlPr>
                      </m:dPr>
                      <m:e>
                        <m:r>
                          <a:rPr lang="en-US" sz="1800" i="1" strike="sngStrike">
                            <a:solidFill>
                              <a:srgbClr val="000000"/>
                            </a:solidFill>
                            <a:effectLst/>
                            <a:latin typeface="Cambria Math" panose="02040503050406030204" pitchFamily="18" charset="0"/>
                            <a:ea typeface="SimSun" panose="02010600030101010101" pitchFamily="2" charset="-122"/>
                          </a:rPr>
                          <m:t>𝑡</m:t>
                        </m:r>
                        <m:r>
                          <a:rPr lang="en-US" sz="1800" i="1" strike="sngStrike">
                            <a:solidFill>
                              <a:srgbClr val="000000"/>
                            </a:solidFill>
                            <a:effectLst/>
                            <a:latin typeface="Cambria Math" panose="02040503050406030204" pitchFamily="18" charset="0"/>
                            <a:ea typeface="SimSun" panose="02010600030101010101" pitchFamily="2" charset="-122"/>
                          </a:rPr>
                          <m:t>,</m:t>
                        </m:r>
                        <m:r>
                          <a:rPr lang="en-US" sz="1800" i="1" strike="sngStrike">
                            <a:solidFill>
                              <a:srgbClr val="000000"/>
                            </a:solidFill>
                            <a:effectLst/>
                            <a:latin typeface="Cambria Math" panose="02040503050406030204" pitchFamily="18" charset="0"/>
                            <a:ea typeface="SimSun" panose="02010600030101010101" pitchFamily="2" charset="-122"/>
                          </a:rPr>
                          <m:t>𝑟</m:t>
                        </m:r>
                      </m:e>
                    </m:d>
                    <m:r>
                      <a:rPr lang="en-US" sz="1800" i="1" strike="sngStrike">
                        <a:solidFill>
                          <a:srgbClr val="000000"/>
                        </a:solidFill>
                        <a:effectLst/>
                        <a:latin typeface="Cambria Math" panose="02040503050406030204" pitchFamily="18" charset="0"/>
                        <a:ea typeface="SimSun" panose="02010600030101010101" pitchFamily="2" charset="-122"/>
                      </a:rPr>
                      <m:t>= </m:t>
                    </m:r>
                    <m:func>
                      <m:funcPr>
                        <m:ctrlPr>
                          <a:rPr lang="en-CA" sz="1800" i="1" strike="sngStrike">
                            <a:solidFill>
                              <a:srgbClr val="000000"/>
                            </a:solidFill>
                            <a:effectLst/>
                            <a:latin typeface="Cambria Math" panose="02040503050406030204" pitchFamily="18" charset="0"/>
                            <a:ea typeface="SimSun" panose="02010600030101010101" pitchFamily="2" charset="-122"/>
                          </a:rPr>
                        </m:ctrlPr>
                      </m:funcPr>
                      <m:fName>
                        <m:limLow>
                          <m:limLowPr>
                            <m:ctrlPr>
                              <a:rPr lang="en-CA" sz="1800" i="1" strike="sngStrike">
                                <a:solidFill>
                                  <a:srgbClr val="000000"/>
                                </a:solidFill>
                                <a:effectLst/>
                                <a:latin typeface="Cambria Math" panose="02040503050406030204" pitchFamily="18" charset="0"/>
                                <a:ea typeface="SimSun" panose="02010600030101010101" pitchFamily="2" charset="-122"/>
                              </a:rPr>
                            </m:ctrlPr>
                          </m:limLowPr>
                          <m:e>
                            <m:r>
                              <m:rPr>
                                <m:sty m:val="p"/>
                              </m:rPr>
                              <a:rPr lang="en-US" sz="1800" strike="sngStrike">
                                <a:solidFill>
                                  <a:srgbClr val="000000"/>
                                </a:solidFill>
                                <a:effectLst/>
                                <a:latin typeface="Cambria Math" panose="02040503050406030204" pitchFamily="18" charset="0"/>
                                <a:ea typeface="SimSun" panose="02010600030101010101" pitchFamily="2" charset="-122"/>
                              </a:rPr>
                              <m:t>max</m:t>
                            </m:r>
                          </m:e>
                          <m:lim>
                            <m:r>
                              <a:rPr lang="en-US" sz="1800" i="1" strike="sngStrike">
                                <a:solidFill>
                                  <a:srgbClr val="000000"/>
                                </a:solidFill>
                                <a:effectLst/>
                                <a:latin typeface="Cambria Math" panose="02040503050406030204" pitchFamily="18" charset="0"/>
                                <a:ea typeface="SimSun" panose="02010600030101010101" pitchFamily="2" charset="-122"/>
                              </a:rPr>
                              <m:t>𝑘</m:t>
                            </m:r>
                            <m:r>
                              <a:rPr lang="en-US" sz="1800" i="1" strike="sngStrike">
                                <a:solidFill>
                                  <a:srgbClr val="000000"/>
                                </a:solidFill>
                                <a:effectLst/>
                                <a:latin typeface="Cambria Math" panose="02040503050406030204" pitchFamily="18" charset="0"/>
                                <a:ea typeface="SimSun" panose="02010600030101010101" pitchFamily="2" charset="-122"/>
                              </a:rPr>
                              <m:t>∈{1, 2, …</m:t>
                            </m:r>
                            <m:r>
                              <a:rPr lang="en-US" sz="1800" i="1" strike="sngStrike">
                                <a:solidFill>
                                  <a:srgbClr val="000000"/>
                                </a:solidFill>
                                <a:effectLst/>
                                <a:latin typeface="Cambria Math" panose="02040503050406030204" pitchFamily="18" charset="0"/>
                                <a:ea typeface="SimSun" panose="02010600030101010101" pitchFamily="2" charset="-122"/>
                              </a:rPr>
                              <m:t>𝑁𝑠𝑐</m:t>
                            </m:r>
                            <m:r>
                              <a:rPr lang="en-US" sz="1800" i="1" strike="sngStrike">
                                <a:solidFill>
                                  <a:srgbClr val="000000"/>
                                </a:solidFill>
                                <a:effectLst/>
                                <a:latin typeface="Cambria Math" panose="02040503050406030204" pitchFamily="18" charset="0"/>
                                <a:ea typeface="SimSun" panose="02010600030101010101" pitchFamily="2" charset="-122"/>
                              </a:rPr>
                              <m:t>}</m:t>
                            </m:r>
                          </m:lim>
                        </m:limLow>
                      </m:fName>
                      <m:e>
                        <m:r>
                          <a:rPr lang="en-US" sz="1800" i="1" strike="sngStrike">
                            <a:solidFill>
                              <a:srgbClr val="000000"/>
                            </a:solidFill>
                            <a:effectLst/>
                            <a:latin typeface="Cambria Math" panose="02040503050406030204" pitchFamily="18" charset="0"/>
                            <a:ea typeface="SimSun" panose="02010600030101010101" pitchFamily="2" charset="-122"/>
                          </a:rPr>
                          <m:t>{</m:t>
                        </m:r>
                        <m:func>
                          <m:funcPr>
                            <m:ctrlPr>
                              <a:rPr lang="en-CA" sz="1800" i="1" strike="sngStrike">
                                <a:solidFill>
                                  <a:srgbClr val="000000"/>
                                </a:solidFill>
                                <a:effectLst/>
                                <a:latin typeface="Cambria Math" panose="02040503050406030204" pitchFamily="18" charset="0"/>
                                <a:ea typeface="SimSun" panose="02010600030101010101" pitchFamily="2" charset="-122"/>
                              </a:rPr>
                            </m:ctrlPr>
                          </m:funcPr>
                          <m:fName>
                            <m:r>
                              <m:rPr>
                                <m:sty m:val="p"/>
                              </m:rPr>
                              <a:rPr lang="en-US" sz="1800" strike="sngStrike">
                                <a:solidFill>
                                  <a:srgbClr val="000000"/>
                                </a:solidFill>
                                <a:effectLst/>
                                <a:latin typeface="Cambria Math" panose="02040503050406030204" pitchFamily="18" charset="0"/>
                                <a:ea typeface="SimSun" panose="02010600030101010101" pitchFamily="2" charset="-122"/>
                              </a:rPr>
                              <m:t>max</m:t>
                            </m:r>
                          </m:fName>
                          <m:e>
                            <m:r>
                              <a:rPr lang="en-US" sz="1800" i="1" strike="sngStrike">
                                <a:solidFill>
                                  <a:srgbClr val="000000"/>
                                </a:solidFill>
                                <a:effectLst/>
                                <a:latin typeface="Cambria Math" panose="02040503050406030204" pitchFamily="18" charset="0"/>
                                <a:ea typeface="SimSun" panose="02010600030101010101" pitchFamily="2" charset="-122"/>
                              </a:rPr>
                              <m:t>{</m:t>
                            </m:r>
                            <m:sSup>
                              <m:sSupPr>
                                <m:ctrlPr>
                                  <a:rPr lang="en-CA" sz="1800" i="1" strike="sngStrike">
                                    <a:solidFill>
                                      <a:srgbClr val="000000"/>
                                    </a:solidFill>
                                    <a:effectLst/>
                                    <a:latin typeface="Cambria Math" panose="02040503050406030204" pitchFamily="18" charset="0"/>
                                    <a:ea typeface="SimSun" panose="02010600030101010101" pitchFamily="2" charset="-122"/>
                                  </a:rPr>
                                </m:ctrlPr>
                              </m:sSupPr>
                              <m:e>
                                <m:r>
                                  <a:rPr lang="en-US" sz="1800" i="1" strike="sngStrike">
                                    <a:solidFill>
                                      <a:srgbClr val="000000"/>
                                    </a:solidFill>
                                    <a:effectLst/>
                                    <a:latin typeface="Cambria Math" panose="02040503050406030204" pitchFamily="18" charset="0"/>
                                    <a:ea typeface="SimSun" panose="02010600030101010101" pitchFamily="2" charset="-122"/>
                                  </a:rPr>
                                  <m:t>|</m:t>
                                </m:r>
                                <m:r>
                                  <a:rPr lang="en-US" sz="1800" i="1" strike="sngStrike">
                                    <a:solidFill>
                                      <a:srgbClr val="000000"/>
                                    </a:solidFill>
                                    <a:effectLst/>
                                    <a:latin typeface="Cambria Math" panose="02040503050406030204" pitchFamily="18" charset="0"/>
                                    <a:ea typeface="SimSun" panose="02010600030101010101" pitchFamily="2" charset="-122"/>
                                  </a:rPr>
                                  <m:t>𝐻</m:t>
                                </m:r>
                              </m:e>
                              <m:sup>
                                <m:d>
                                  <m:dPr>
                                    <m:ctrlPr>
                                      <a:rPr lang="en-CA" sz="1800" i="1" strike="sngStrike">
                                        <a:solidFill>
                                          <a:srgbClr val="000000"/>
                                        </a:solidFill>
                                        <a:effectLst/>
                                        <a:latin typeface="Cambria Math" panose="02040503050406030204" pitchFamily="18" charset="0"/>
                                        <a:ea typeface="SimSun" panose="02010600030101010101" pitchFamily="2" charset="-122"/>
                                      </a:rPr>
                                    </m:ctrlPr>
                                  </m:dPr>
                                  <m:e>
                                    <m:r>
                                      <a:rPr lang="en-US" sz="1800" i="1" strike="sngStrike">
                                        <a:solidFill>
                                          <a:srgbClr val="000000"/>
                                        </a:solidFill>
                                        <a:effectLst/>
                                        <a:latin typeface="Cambria Math" panose="02040503050406030204" pitchFamily="18" charset="0"/>
                                        <a:ea typeface="SimSun" panose="02010600030101010101" pitchFamily="2" charset="-122"/>
                                      </a:rPr>
                                      <m:t>𝑅</m:t>
                                    </m:r>
                                  </m:e>
                                </m:d>
                              </m:sup>
                            </m:sSup>
                            <m:d>
                              <m:dPr>
                                <m:ctrlPr>
                                  <a:rPr lang="en-CA" sz="1800" i="1" strike="sngStrike">
                                    <a:solidFill>
                                      <a:srgbClr val="000000"/>
                                    </a:solidFill>
                                    <a:effectLst/>
                                    <a:latin typeface="Cambria Math" panose="02040503050406030204" pitchFamily="18" charset="0"/>
                                    <a:ea typeface="SimSun" panose="02010600030101010101" pitchFamily="2" charset="-122"/>
                                  </a:rPr>
                                </m:ctrlPr>
                              </m:dPr>
                              <m:e>
                                <m:r>
                                  <a:rPr lang="en-US" sz="1800" i="1" strike="sngStrike">
                                    <a:solidFill>
                                      <a:srgbClr val="000000"/>
                                    </a:solidFill>
                                    <a:effectLst/>
                                    <a:latin typeface="Cambria Math" panose="02040503050406030204" pitchFamily="18" charset="0"/>
                                    <a:ea typeface="SimSun" panose="02010600030101010101" pitchFamily="2" charset="-122"/>
                                  </a:rPr>
                                  <m:t>𝑡</m:t>
                                </m:r>
                                <m:r>
                                  <a:rPr lang="en-US" sz="1800" i="1" strike="sngStrike">
                                    <a:solidFill>
                                      <a:srgbClr val="000000"/>
                                    </a:solidFill>
                                    <a:effectLst/>
                                    <a:latin typeface="Cambria Math" panose="02040503050406030204" pitchFamily="18" charset="0"/>
                                    <a:ea typeface="SimSun" panose="02010600030101010101" pitchFamily="2" charset="-122"/>
                                  </a:rPr>
                                  <m:t>, </m:t>
                                </m:r>
                                <m:r>
                                  <a:rPr lang="en-US" sz="1800" i="1" strike="sngStrike">
                                    <a:solidFill>
                                      <a:srgbClr val="000000"/>
                                    </a:solidFill>
                                    <a:effectLst/>
                                    <a:latin typeface="Cambria Math" panose="02040503050406030204" pitchFamily="18" charset="0"/>
                                    <a:ea typeface="SimSun" panose="02010600030101010101" pitchFamily="2" charset="-122"/>
                                  </a:rPr>
                                  <m:t>𝑟</m:t>
                                </m:r>
                                <m:r>
                                  <a:rPr lang="en-US" sz="1800" i="1" strike="sngStrike">
                                    <a:solidFill>
                                      <a:srgbClr val="000000"/>
                                    </a:solidFill>
                                    <a:effectLst/>
                                    <a:latin typeface="Cambria Math" panose="02040503050406030204" pitchFamily="18" charset="0"/>
                                    <a:ea typeface="SimSun" panose="02010600030101010101" pitchFamily="2" charset="-122"/>
                                  </a:rPr>
                                  <m:t>, </m:t>
                                </m:r>
                                <m:r>
                                  <a:rPr lang="en-US" sz="1800" i="1" strike="sngStrike">
                                    <a:solidFill>
                                      <a:srgbClr val="000000"/>
                                    </a:solidFill>
                                    <a:effectLst/>
                                    <a:latin typeface="Cambria Math" panose="02040503050406030204" pitchFamily="18" charset="0"/>
                                    <a:ea typeface="SimSun" panose="02010600030101010101" pitchFamily="2" charset="-122"/>
                                  </a:rPr>
                                  <m:t>𝑘</m:t>
                                </m:r>
                              </m:e>
                            </m:d>
                            <m:r>
                              <a:rPr lang="en-US" sz="1800" i="1" strike="sngStrike">
                                <a:solidFill>
                                  <a:srgbClr val="000000"/>
                                </a:solidFill>
                                <a:effectLst/>
                                <a:latin typeface="Cambria Math" panose="02040503050406030204" pitchFamily="18" charset="0"/>
                                <a:ea typeface="SimSun" panose="02010600030101010101" pitchFamily="2" charset="-122"/>
                              </a:rPr>
                              <m:t>|, |</m:t>
                            </m:r>
                            <m:sSup>
                              <m:sSupPr>
                                <m:ctrlPr>
                                  <a:rPr lang="en-CA" sz="1800" i="1" strike="sngStrike">
                                    <a:solidFill>
                                      <a:srgbClr val="000000"/>
                                    </a:solidFill>
                                    <a:effectLst/>
                                    <a:latin typeface="Cambria Math" panose="02040503050406030204" pitchFamily="18" charset="0"/>
                                    <a:ea typeface="SimSun" panose="02010600030101010101" pitchFamily="2" charset="-122"/>
                                  </a:rPr>
                                </m:ctrlPr>
                              </m:sSupPr>
                              <m:e>
                                <m:r>
                                  <a:rPr lang="en-US" sz="1800" i="1" strike="sngStrike">
                                    <a:solidFill>
                                      <a:srgbClr val="000000"/>
                                    </a:solidFill>
                                    <a:effectLst/>
                                    <a:latin typeface="Cambria Math" panose="02040503050406030204" pitchFamily="18" charset="0"/>
                                    <a:ea typeface="SimSun" panose="02010600030101010101" pitchFamily="2" charset="-122"/>
                                  </a:rPr>
                                  <m:t>𝐻</m:t>
                                </m:r>
                              </m:e>
                              <m:sup>
                                <m:r>
                                  <a:rPr lang="en-US" sz="1800" i="1" strike="sngStrike">
                                    <a:solidFill>
                                      <a:srgbClr val="000000"/>
                                    </a:solidFill>
                                    <a:effectLst/>
                                    <a:latin typeface="Cambria Math" panose="02040503050406030204" pitchFamily="18" charset="0"/>
                                    <a:ea typeface="SimSun" panose="02010600030101010101" pitchFamily="2" charset="-122"/>
                                  </a:rPr>
                                  <m:t>(</m:t>
                                </m:r>
                                <m:r>
                                  <a:rPr lang="en-US" sz="1800" i="1" strike="sngStrike">
                                    <a:solidFill>
                                      <a:srgbClr val="000000"/>
                                    </a:solidFill>
                                    <a:effectLst/>
                                    <a:latin typeface="Cambria Math" panose="02040503050406030204" pitchFamily="18" charset="0"/>
                                    <a:ea typeface="SimSun" panose="02010600030101010101" pitchFamily="2" charset="-122"/>
                                  </a:rPr>
                                  <m:t>𝐼</m:t>
                                </m:r>
                                <m:r>
                                  <a:rPr lang="en-US" sz="1800" i="1" strike="sngStrike">
                                    <a:solidFill>
                                      <a:srgbClr val="000000"/>
                                    </a:solidFill>
                                    <a:effectLst/>
                                    <a:latin typeface="Cambria Math" panose="02040503050406030204" pitchFamily="18" charset="0"/>
                                    <a:ea typeface="SimSun" panose="02010600030101010101" pitchFamily="2" charset="-122"/>
                                  </a:rPr>
                                  <m:t>)</m:t>
                                </m:r>
                              </m:sup>
                            </m:sSup>
                            <m:d>
                              <m:dPr>
                                <m:ctrlPr>
                                  <a:rPr lang="en-CA" sz="1800" i="1" strike="sngStrike">
                                    <a:solidFill>
                                      <a:srgbClr val="000000"/>
                                    </a:solidFill>
                                    <a:effectLst/>
                                    <a:latin typeface="Cambria Math" panose="02040503050406030204" pitchFamily="18" charset="0"/>
                                    <a:ea typeface="SimSun" panose="02010600030101010101" pitchFamily="2" charset="-122"/>
                                  </a:rPr>
                                </m:ctrlPr>
                              </m:dPr>
                              <m:e>
                                <m:r>
                                  <a:rPr lang="en-US" sz="1800" i="1" strike="sngStrike">
                                    <a:solidFill>
                                      <a:srgbClr val="000000"/>
                                    </a:solidFill>
                                    <a:effectLst/>
                                    <a:latin typeface="Cambria Math" panose="02040503050406030204" pitchFamily="18" charset="0"/>
                                    <a:ea typeface="SimSun" panose="02010600030101010101" pitchFamily="2" charset="-122"/>
                                  </a:rPr>
                                  <m:t>𝑡</m:t>
                                </m:r>
                                <m:r>
                                  <a:rPr lang="en-US" sz="1800" i="1" strike="sngStrike">
                                    <a:solidFill>
                                      <a:srgbClr val="000000"/>
                                    </a:solidFill>
                                    <a:effectLst/>
                                    <a:latin typeface="Cambria Math" panose="02040503050406030204" pitchFamily="18" charset="0"/>
                                    <a:ea typeface="SimSun" panose="02010600030101010101" pitchFamily="2" charset="-122"/>
                                  </a:rPr>
                                  <m:t>, </m:t>
                                </m:r>
                                <m:r>
                                  <a:rPr lang="en-US" sz="1800" i="1" strike="sngStrike">
                                    <a:solidFill>
                                      <a:srgbClr val="000000"/>
                                    </a:solidFill>
                                    <a:effectLst/>
                                    <a:latin typeface="Cambria Math" panose="02040503050406030204" pitchFamily="18" charset="0"/>
                                    <a:ea typeface="SimSun" panose="02010600030101010101" pitchFamily="2" charset="-122"/>
                                  </a:rPr>
                                  <m:t>𝑟</m:t>
                                </m:r>
                                <m:r>
                                  <a:rPr lang="en-US" sz="1800" i="1" strike="sngStrike">
                                    <a:solidFill>
                                      <a:srgbClr val="000000"/>
                                    </a:solidFill>
                                    <a:effectLst/>
                                    <a:latin typeface="Cambria Math" panose="02040503050406030204" pitchFamily="18" charset="0"/>
                                    <a:ea typeface="SimSun" panose="02010600030101010101" pitchFamily="2" charset="-122"/>
                                  </a:rPr>
                                  <m:t>, </m:t>
                                </m:r>
                                <m:r>
                                  <a:rPr lang="en-US" sz="1800" i="1" strike="sngStrike">
                                    <a:solidFill>
                                      <a:srgbClr val="000000"/>
                                    </a:solidFill>
                                    <a:effectLst/>
                                    <a:latin typeface="Cambria Math" panose="02040503050406030204" pitchFamily="18" charset="0"/>
                                    <a:ea typeface="SimSun" panose="02010600030101010101" pitchFamily="2" charset="-122"/>
                                  </a:rPr>
                                  <m:t>𝑘</m:t>
                                </m:r>
                              </m:e>
                            </m:d>
                            <m:r>
                              <a:rPr lang="en-US" sz="1800" i="1" strike="sngStrike">
                                <a:solidFill>
                                  <a:srgbClr val="000000"/>
                                </a:solidFill>
                                <a:effectLst/>
                                <a:latin typeface="Cambria Math" panose="02040503050406030204" pitchFamily="18" charset="0"/>
                                <a:ea typeface="SimSun" panose="02010600030101010101" pitchFamily="2" charset="-122"/>
                              </a:rPr>
                              <m:t>|}}</m:t>
                            </m:r>
                          </m:e>
                        </m:func>
                        <m:r>
                          <a:rPr lang="en-US" sz="1800" i="1" strike="sngStrike">
                            <a:solidFill>
                              <a:srgbClr val="000000"/>
                            </a:solidFill>
                            <a:effectLst/>
                            <a:latin typeface="Cambria Math" panose="02040503050406030204" pitchFamily="18" charset="0"/>
                            <a:ea typeface="SimSun" panose="02010600030101010101" pitchFamily="2" charset="-122"/>
                          </a:rPr>
                          <m:t> </m:t>
                        </m:r>
                      </m:e>
                    </m:func>
                  </m:oMath>
                </a14:m>
                <a:r>
                  <a:rPr lang="en-US" sz="1800" strike="sngStrike" dirty="0">
                    <a:solidFill>
                      <a:srgbClr val="000000"/>
                    </a:solidFill>
                    <a:effectLst/>
                    <a:latin typeface="Times New Roman" panose="02020603050405020304" pitchFamily="18" charset="0"/>
                    <a:ea typeface="SimSun" panose="02010600030101010101" pitchFamily="2" charset="-122"/>
                  </a:rPr>
                  <a:t>	(A)</a:t>
                </a:r>
                <a:endParaRPr lang="en-CA" sz="1800" dirty="0">
                  <a:solidFill>
                    <a:srgbClr val="000000"/>
                  </a:solidFill>
                  <a:effectLst/>
                  <a:latin typeface="Times New Roman" panose="02020603050405020304" pitchFamily="18" charset="0"/>
                  <a:ea typeface="SimSun" panose="02010600030101010101" pitchFamily="2" charset="-122"/>
                </a:endParaRPr>
              </a:p>
              <a:p>
                <a:pPr marL="857250" lvl="1"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strike="sngStrike" dirty="0">
                    <a:solidFill>
                      <a:srgbClr val="000000"/>
                    </a:solidFill>
                    <a:effectLst/>
                    <a:latin typeface="Times New Roman" panose="02020603050405020304" pitchFamily="18" charset="0"/>
                    <a:ea typeface="SimSun" panose="02010600030101010101" pitchFamily="2" charset="-122"/>
                  </a:rPr>
                  <a:t>The number of subcarriers, </a:t>
                </a:r>
                <a14:m>
                  <m:oMath xmlns:m="http://schemas.openxmlformats.org/officeDocument/2006/math">
                    <m:sSub>
                      <m:sSubPr>
                        <m:ctrlPr>
                          <a:rPr lang="en-CA" sz="1400" i="1" strike="sngStrike">
                            <a:solidFill>
                              <a:srgbClr val="000000"/>
                            </a:solidFill>
                            <a:effectLst/>
                            <a:latin typeface="Cambria Math" panose="02040503050406030204" pitchFamily="18" charset="0"/>
                            <a:ea typeface="SimSun" panose="02010600030101010101" pitchFamily="2" charset="-122"/>
                          </a:rPr>
                        </m:ctrlPr>
                      </m:sSubPr>
                      <m:e>
                        <m:r>
                          <a:rPr lang="en-US" sz="1400" i="1" strike="sngStrike">
                            <a:solidFill>
                              <a:srgbClr val="000000"/>
                            </a:solidFill>
                            <a:effectLst/>
                            <a:latin typeface="Cambria Math" panose="02040503050406030204" pitchFamily="18" charset="0"/>
                            <a:ea typeface="SimSun" panose="02010600030101010101" pitchFamily="2" charset="-122"/>
                          </a:rPr>
                          <m:t>𝑁</m:t>
                        </m:r>
                      </m:e>
                      <m:sub>
                        <m:r>
                          <a:rPr lang="en-US" sz="1400" i="1" strike="sngStrike">
                            <a:solidFill>
                              <a:srgbClr val="000000"/>
                            </a:solidFill>
                            <a:effectLst/>
                            <a:latin typeface="Cambria Math" panose="02040503050406030204" pitchFamily="18" charset="0"/>
                            <a:ea typeface="SimSun" panose="02010600030101010101" pitchFamily="2" charset="-122"/>
                          </a:rPr>
                          <m:t>𝑠𝑐</m:t>
                        </m:r>
                      </m:sub>
                    </m:sSub>
                  </m:oMath>
                </a14:m>
                <a:r>
                  <a:rPr lang="en-US" sz="1400" strike="sngStrike" dirty="0">
                    <a:solidFill>
                      <a:srgbClr val="000000"/>
                    </a:solidFill>
                    <a:effectLst/>
                    <a:latin typeface="Times New Roman" panose="02020603050405020304" pitchFamily="18" charset="0"/>
                    <a:ea typeface="SimSun" panose="02010600030101010101" pitchFamily="2" charset="-122"/>
                  </a:rPr>
                  <a:t> is specified  in Table C (Number of Subcarriers as a function of Channel Width and </a:t>
                </a:r>
                <a14:m>
                  <m:oMath xmlns:m="http://schemas.openxmlformats.org/officeDocument/2006/math">
                    <m:sSub>
                      <m:sSubPr>
                        <m:ctrlPr>
                          <a:rPr lang="en-CA" sz="1400" i="1" strike="sngStrike">
                            <a:solidFill>
                              <a:srgbClr val="000000"/>
                            </a:solidFill>
                            <a:effectLst/>
                            <a:latin typeface="Cambria Math" panose="02040503050406030204" pitchFamily="18" charset="0"/>
                            <a:ea typeface="SimSun" panose="02010600030101010101" pitchFamily="2" charset="-122"/>
                          </a:rPr>
                        </m:ctrlPr>
                      </m:sSubPr>
                      <m:e>
                        <m:r>
                          <a:rPr lang="en-US" sz="1400" i="1" strike="sngStrike">
                            <a:solidFill>
                              <a:srgbClr val="000000"/>
                            </a:solidFill>
                            <a:effectLst/>
                            <a:latin typeface="Cambria Math" panose="02040503050406030204" pitchFamily="18" charset="0"/>
                            <a:ea typeface="SimSun" panose="02010600030101010101" pitchFamily="2" charset="-122"/>
                          </a:rPr>
                          <m:t>𝑁</m:t>
                        </m:r>
                      </m:e>
                      <m:sub>
                        <m:r>
                          <a:rPr lang="en-US" sz="1400" i="1" strike="sngStrike">
                            <a:solidFill>
                              <a:srgbClr val="000000"/>
                            </a:solidFill>
                            <a:effectLst/>
                            <a:latin typeface="Cambria Math" panose="02040503050406030204" pitchFamily="18" charset="0"/>
                            <a:ea typeface="SimSun" panose="02010600030101010101" pitchFamily="2" charset="-122"/>
                          </a:rPr>
                          <m:t>𝑔</m:t>
                        </m:r>
                      </m:sub>
                    </m:sSub>
                  </m:oMath>
                </a14:m>
                <a:r>
                  <a:rPr lang="en-US" sz="1400" strike="sngStrike" dirty="0">
                    <a:solidFill>
                      <a:srgbClr val="000000"/>
                    </a:solidFill>
                    <a:effectLst/>
                    <a:latin typeface="Times New Roman" panose="02020603050405020304" pitchFamily="18" charset="0"/>
                    <a:ea typeface="SimSun" panose="02010600030101010101" pitchFamily="2" charset="-122"/>
                  </a:rPr>
                  <a:t>).  This calculation is performed for each tuple of transmit and receive antennas, </a:t>
                </a:r>
                <a14:m>
                  <m:oMath xmlns:m="http://schemas.openxmlformats.org/officeDocument/2006/math">
                    <m:r>
                      <a:rPr lang="en-US" sz="1400" i="1" strike="sngStrike">
                        <a:solidFill>
                          <a:srgbClr val="000000"/>
                        </a:solidFill>
                        <a:effectLst/>
                        <a:latin typeface="Cambria Math" panose="02040503050406030204" pitchFamily="18" charset="0"/>
                        <a:ea typeface="SimSun" panose="02010600030101010101" pitchFamily="2" charset="-122"/>
                      </a:rPr>
                      <m:t>(</m:t>
                    </m:r>
                    <m:r>
                      <a:rPr lang="en-US" sz="1400" i="1" strike="sngStrike">
                        <a:solidFill>
                          <a:srgbClr val="000000"/>
                        </a:solidFill>
                        <a:effectLst/>
                        <a:latin typeface="Cambria Math" panose="02040503050406030204" pitchFamily="18" charset="0"/>
                        <a:ea typeface="SimSun" panose="02010600030101010101" pitchFamily="2" charset="-122"/>
                      </a:rPr>
                      <m:t>𝑡</m:t>
                    </m:r>
                    <m:r>
                      <a:rPr lang="en-US" sz="1400" i="1" strike="sngStrike">
                        <a:solidFill>
                          <a:srgbClr val="000000"/>
                        </a:solidFill>
                        <a:effectLst/>
                        <a:latin typeface="Cambria Math" panose="02040503050406030204" pitchFamily="18" charset="0"/>
                        <a:ea typeface="SimSun" panose="02010600030101010101" pitchFamily="2" charset="-122"/>
                      </a:rPr>
                      <m:t>, </m:t>
                    </m:r>
                    <m:r>
                      <a:rPr lang="en-US" sz="1400" i="1" strike="sngStrike">
                        <a:solidFill>
                          <a:srgbClr val="000000"/>
                        </a:solidFill>
                        <a:effectLst/>
                        <a:latin typeface="Cambria Math" panose="02040503050406030204" pitchFamily="18" charset="0"/>
                        <a:ea typeface="SimSun" panose="02010600030101010101" pitchFamily="2" charset="-122"/>
                      </a:rPr>
                      <m:t>𝑟</m:t>
                    </m:r>
                    <m:r>
                      <a:rPr lang="en-US" sz="1400" i="1" strike="sngStrike">
                        <a:solidFill>
                          <a:srgbClr val="000000"/>
                        </a:solidFill>
                        <a:effectLst/>
                        <a:latin typeface="Cambria Math" panose="02040503050406030204" pitchFamily="18" charset="0"/>
                        <a:ea typeface="SimSun" panose="02010600030101010101" pitchFamily="2" charset="-122"/>
                      </a:rPr>
                      <m:t>)</m:t>
                    </m:r>
                  </m:oMath>
                </a14:m>
                <a:r>
                  <a:rPr lang="en-US" sz="1400" strike="sngStrike" dirty="0">
                    <a:solidFill>
                      <a:srgbClr val="000000"/>
                    </a:solidFill>
                    <a:effectLst/>
                    <a:latin typeface="Times New Roman" panose="02020603050405020304" pitchFamily="18" charset="0"/>
                    <a:ea typeface="SimSun" panose="02010600030101010101" pitchFamily="2" charset="-122"/>
                  </a:rPr>
                  <a:t>, with </a:t>
                </a:r>
                <a14:m>
                  <m:oMath xmlns:m="http://schemas.openxmlformats.org/officeDocument/2006/math">
                    <m:r>
                      <a:rPr lang="en-US" sz="1400" i="1" strike="sngStrike">
                        <a:solidFill>
                          <a:srgbClr val="000000"/>
                        </a:solidFill>
                        <a:effectLst/>
                        <a:latin typeface="Cambria Math" panose="02040503050406030204" pitchFamily="18" charset="0"/>
                        <a:ea typeface="SimSun" panose="02010600030101010101" pitchFamily="2" charset="-122"/>
                      </a:rPr>
                      <m:t>𝑡</m:t>
                    </m:r>
                    <m:r>
                      <a:rPr lang="en-US" sz="1400" i="1" strike="sngStrike">
                        <a:solidFill>
                          <a:srgbClr val="000000"/>
                        </a:solidFill>
                        <a:effectLst/>
                        <a:latin typeface="Cambria Math" panose="02040503050406030204" pitchFamily="18" charset="0"/>
                        <a:ea typeface="SimSun" panose="02010600030101010101" pitchFamily="2" charset="-122"/>
                      </a:rPr>
                      <m:t>=1, 2, …</m:t>
                    </m:r>
                    <m:sSub>
                      <m:sSubPr>
                        <m:ctrlPr>
                          <a:rPr lang="en-CA" sz="1400" i="1" strike="sngStrike">
                            <a:solidFill>
                              <a:srgbClr val="000000"/>
                            </a:solidFill>
                            <a:effectLst/>
                            <a:latin typeface="Cambria Math" panose="02040503050406030204" pitchFamily="18" charset="0"/>
                            <a:ea typeface="SimSun" panose="02010600030101010101" pitchFamily="2" charset="-122"/>
                          </a:rPr>
                        </m:ctrlPr>
                      </m:sSubPr>
                      <m:e>
                        <m:r>
                          <a:rPr lang="en-US" sz="1400" i="1" strike="sngStrike">
                            <a:solidFill>
                              <a:srgbClr val="000000"/>
                            </a:solidFill>
                            <a:effectLst/>
                            <a:latin typeface="Cambria Math" panose="02040503050406030204" pitchFamily="18" charset="0"/>
                            <a:ea typeface="SimSun" panose="02010600030101010101" pitchFamily="2" charset="-122"/>
                          </a:rPr>
                          <m:t>𝑁</m:t>
                        </m:r>
                      </m:e>
                      <m:sub>
                        <m:r>
                          <a:rPr lang="en-US" sz="1400" i="1" strike="sngStrike">
                            <a:solidFill>
                              <a:srgbClr val="000000"/>
                            </a:solidFill>
                            <a:effectLst/>
                            <a:latin typeface="Cambria Math" panose="02040503050406030204" pitchFamily="18" charset="0"/>
                            <a:ea typeface="SimSun" panose="02010600030101010101" pitchFamily="2" charset="-122"/>
                          </a:rPr>
                          <m:t>𝑇𝑋</m:t>
                        </m:r>
                      </m:sub>
                    </m:sSub>
                  </m:oMath>
                </a14:m>
                <a:r>
                  <a:rPr lang="en-US" sz="1400" strike="sngStrike" dirty="0">
                    <a:solidFill>
                      <a:srgbClr val="000000"/>
                    </a:solidFill>
                    <a:effectLst/>
                    <a:latin typeface="Times New Roman" panose="02020603050405020304" pitchFamily="18" charset="0"/>
                    <a:ea typeface="SimSun" panose="02010600030101010101" pitchFamily="2" charset="-122"/>
                  </a:rPr>
                  <a:t> and </a:t>
                </a:r>
                <a14:m>
                  <m:oMath xmlns:m="http://schemas.openxmlformats.org/officeDocument/2006/math">
                    <m:r>
                      <a:rPr lang="en-US" sz="1400" i="1" strike="sngStrike">
                        <a:solidFill>
                          <a:srgbClr val="000000"/>
                        </a:solidFill>
                        <a:effectLst/>
                        <a:latin typeface="Cambria Math" panose="02040503050406030204" pitchFamily="18" charset="0"/>
                        <a:ea typeface="SimSun" panose="02010600030101010101" pitchFamily="2" charset="-122"/>
                      </a:rPr>
                      <m:t>𝑟</m:t>
                    </m:r>
                    <m:r>
                      <a:rPr lang="en-US" sz="1400" i="1" strike="sngStrike">
                        <a:solidFill>
                          <a:srgbClr val="000000"/>
                        </a:solidFill>
                        <a:effectLst/>
                        <a:latin typeface="Cambria Math" panose="02040503050406030204" pitchFamily="18" charset="0"/>
                        <a:ea typeface="SimSun" panose="02010600030101010101" pitchFamily="2" charset="-122"/>
                      </a:rPr>
                      <m:t>=1, 2, …</m:t>
                    </m:r>
                    <m:sSub>
                      <m:sSubPr>
                        <m:ctrlPr>
                          <a:rPr lang="en-CA" sz="1400" i="1" strike="sngStrike">
                            <a:solidFill>
                              <a:srgbClr val="000000"/>
                            </a:solidFill>
                            <a:effectLst/>
                            <a:latin typeface="Cambria Math" panose="02040503050406030204" pitchFamily="18" charset="0"/>
                            <a:ea typeface="SimSun" panose="02010600030101010101" pitchFamily="2" charset="-122"/>
                          </a:rPr>
                        </m:ctrlPr>
                      </m:sSubPr>
                      <m:e>
                        <m:r>
                          <a:rPr lang="en-US" sz="1400" i="1" strike="sngStrike">
                            <a:solidFill>
                              <a:srgbClr val="000000"/>
                            </a:solidFill>
                            <a:effectLst/>
                            <a:latin typeface="Cambria Math" panose="02040503050406030204" pitchFamily="18" charset="0"/>
                            <a:ea typeface="SimSun" panose="02010600030101010101" pitchFamily="2" charset="-122"/>
                          </a:rPr>
                          <m:t>𝑁</m:t>
                        </m:r>
                      </m:e>
                      <m:sub>
                        <m:r>
                          <a:rPr lang="en-US" sz="1400" i="1" strike="sngStrike">
                            <a:solidFill>
                              <a:srgbClr val="000000"/>
                            </a:solidFill>
                            <a:effectLst/>
                            <a:latin typeface="Cambria Math" panose="02040503050406030204" pitchFamily="18" charset="0"/>
                            <a:ea typeface="SimSun" panose="02010600030101010101" pitchFamily="2" charset="-122"/>
                          </a:rPr>
                          <m:t>𝑅𝑋</m:t>
                        </m:r>
                      </m:sub>
                    </m:sSub>
                  </m:oMath>
                </a14:m>
                <a:r>
                  <a:rPr lang="en-US" sz="1400" strike="sngStrike" dirty="0">
                    <a:solidFill>
                      <a:srgbClr val="000000"/>
                    </a:solidFill>
                    <a:effectLst/>
                    <a:latin typeface="Times New Roman" panose="02020603050405020304" pitchFamily="18" charset="0"/>
                    <a:ea typeface="SimSun" panose="02010600030101010101" pitchFamily="2" charset="-122"/>
                  </a:rPr>
                  <a:t>. </a:t>
                </a:r>
                <a:endParaRPr lang="en-CA" sz="1800" dirty="0">
                  <a:solidFill>
                    <a:srgbClr val="000000"/>
                  </a:solidFill>
                  <a:effectLst/>
                  <a:latin typeface="Times New Roman" panose="02020603050405020304" pitchFamily="18" charset="0"/>
                  <a:ea typeface="SimSun" panose="02010600030101010101" pitchFamily="2" charset="-122"/>
                </a:endParaRPr>
              </a:p>
              <a:p>
                <a:pPr lvl="1" indent="-342900" algn="just">
                  <a:lnSpc>
                    <a:spcPts val="1200"/>
                  </a:lnSpc>
                  <a:spcBef>
                    <a:spcPts val="1200"/>
                  </a:spcBef>
                  <a:spcAft>
                    <a:spcPts val="0"/>
                  </a:spcAft>
                  <a:buFont typeface="+mj-lt"/>
                  <a:buAutoNum type="alphaLcParenR"/>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SimSun" panose="02010600030101010101" pitchFamily="2" charset="-122"/>
                  </a:rPr>
                  <a:t>For a given tuple of transmit and receive antennas, </a:t>
                </a:r>
                <a14:m>
                  <m:oMath xmlns:m="http://schemas.openxmlformats.org/officeDocument/2006/math">
                    <m:r>
                      <a:rPr lang="en-US" sz="1400" i="1">
                        <a:solidFill>
                          <a:srgbClr val="000000"/>
                        </a:solidFill>
                        <a:effectLst/>
                        <a:latin typeface="Cambria Math" panose="02040503050406030204" pitchFamily="18" charset="0"/>
                        <a:ea typeface="SimSun" panose="02010600030101010101" pitchFamily="2" charset="-122"/>
                      </a:rPr>
                      <m:t>(</m:t>
                    </m:r>
                    <m:r>
                      <a:rPr lang="en-US" sz="1400" i="1">
                        <a:solidFill>
                          <a:srgbClr val="000000"/>
                        </a:solidFill>
                        <a:effectLst/>
                        <a:latin typeface="Cambria Math" panose="02040503050406030204" pitchFamily="18" charset="0"/>
                        <a:ea typeface="SimSun" panose="02010600030101010101" pitchFamily="2" charset="-122"/>
                      </a:rPr>
                      <m:t>𝑡</m:t>
                    </m:r>
                    <m:r>
                      <a:rPr lang="en-US" sz="1400" i="1">
                        <a:solidFill>
                          <a:srgbClr val="000000"/>
                        </a:solidFill>
                        <a:effectLst/>
                        <a:latin typeface="Cambria Math" panose="02040503050406030204" pitchFamily="18" charset="0"/>
                        <a:ea typeface="SimSun" panose="02010600030101010101" pitchFamily="2" charset="-122"/>
                      </a:rPr>
                      <m:t>, </m:t>
                    </m:r>
                    <m:r>
                      <a:rPr lang="en-US" sz="1400" i="1">
                        <a:solidFill>
                          <a:srgbClr val="000000"/>
                        </a:solidFill>
                        <a:effectLst/>
                        <a:latin typeface="Cambria Math" panose="02040503050406030204" pitchFamily="18" charset="0"/>
                        <a:ea typeface="SimSun" panose="02010600030101010101" pitchFamily="2" charset="-122"/>
                      </a:rPr>
                      <m:t>𝑟</m:t>
                    </m:r>
                    <m:r>
                      <a:rPr lang="en-US" sz="1400" i="1">
                        <a:solidFill>
                          <a:srgbClr val="000000"/>
                        </a:solidFill>
                        <a:effectLst/>
                        <a:latin typeface="Cambria Math" panose="02040503050406030204" pitchFamily="18" charset="0"/>
                        <a:ea typeface="SimSun" panose="02010600030101010101" pitchFamily="2" charset="-122"/>
                      </a:rPr>
                      <m:t>)</m:t>
                    </m:r>
                  </m:oMath>
                </a14:m>
                <a:r>
                  <a:rPr lang="en-US" sz="1400" dirty="0">
                    <a:solidFill>
                      <a:srgbClr val="000000"/>
                    </a:solidFill>
                    <a:effectLst/>
                    <a:latin typeface="Times New Roman" panose="02020603050405020304" pitchFamily="18" charset="0"/>
                    <a:ea typeface="SimSun" panose="02010600030101010101" pitchFamily="2" charset="-122"/>
                  </a:rPr>
                  <a:t>, the positive </a:t>
                </a:r>
                <a:r>
                  <a:rPr lang="en-US" sz="1400" dirty="0">
                    <a:solidFill>
                      <a:srgbClr val="FF0000"/>
                    </a:solidFill>
                    <a:effectLst/>
                    <a:latin typeface="Times New Roman" panose="02020603050405020304" pitchFamily="18" charset="0"/>
                    <a:ea typeface="SimSun" panose="02010600030101010101" pitchFamily="2" charset="-122"/>
                  </a:rPr>
                  <a:t>12 bit </a:t>
                </a:r>
                <a:r>
                  <a:rPr lang="en-US" sz="1400" dirty="0">
                    <a:solidFill>
                      <a:srgbClr val="000000"/>
                    </a:solidFill>
                    <a:effectLst/>
                    <a:latin typeface="Times New Roman" panose="02020603050405020304" pitchFamily="18" charset="0"/>
                    <a:ea typeface="SimSun" panose="02010600030101010101" pitchFamily="2" charset="-122"/>
                  </a:rPr>
                  <a:t>scaling factor </a:t>
                </a:r>
                <a14:m>
                  <m:oMath xmlns:m="http://schemas.openxmlformats.org/officeDocument/2006/math">
                    <m:r>
                      <a:rPr lang="en-US" sz="1400" i="1">
                        <a:solidFill>
                          <a:srgbClr val="000000"/>
                        </a:solidFill>
                        <a:effectLst/>
                        <a:latin typeface="Cambria Math" panose="02040503050406030204" pitchFamily="18" charset="0"/>
                        <a:ea typeface="SimSun" panose="02010600030101010101" pitchFamily="2" charset="-122"/>
                      </a:rPr>
                      <m:t>𝛾</m:t>
                    </m:r>
                    <m:r>
                      <a:rPr lang="en-US" sz="1400" i="1">
                        <a:solidFill>
                          <a:srgbClr val="000000"/>
                        </a:solidFill>
                        <a:effectLst/>
                        <a:latin typeface="Cambria Math" panose="02040503050406030204" pitchFamily="18" charset="0"/>
                        <a:ea typeface="SimSun" panose="02010600030101010101" pitchFamily="2" charset="-122"/>
                      </a:rPr>
                      <m:t>(</m:t>
                    </m:r>
                    <m:r>
                      <a:rPr lang="en-US" sz="1400" i="1">
                        <a:solidFill>
                          <a:srgbClr val="000000"/>
                        </a:solidFill>
                        <a:effectLst/>
                        <a:latin typeface="Cambria Math" panose="02040503050406030204" pitchFamily="18" charset="0"/>
                        <a:ea typeface="SimSun" panose="02010600030101010101" pitchFamily="2" charset="-122"/>
                      </a:rPr>
                      <m:t>𝑡</m:t>
                    </m:r>
                    <m:r>
                      <a:rPr lang="en-US" sz="1400" i="1">
                        <a:solidFill>
                          <a:srgbClr val="000000"/>
                        </a:solidFill>
                        <a:effectLst/>
                        <a:latin typeface="Cambria Math" panose="02040503050406030204" pitchFamily="18" charset="0"/>
                        <a:ea typeface="SimSun" panose="02010600030101010101" pitchFamily="2" charset="-122"/>
                      </a:rPr>
                      <m:t>, </m:t>
                    </m:r>
                    <m:r>
                      <a:rPr lang="en-US" sz="1400" i="1">
                        <a:solidFill>
                          <a:srgbClr val="000000"/>
                        </a:solidFill>
                        <a:effectLst/>
                        <a:latin typeface="Cambria Math" panose="02040503050406030204" pitchFamily="18" charset="0"/>
                        <a:ea typeface="SimSun" panose="02010600030101010101" pitchFamily="2" charset="-122"/>
                      </a:rPr>
                      <m:t>𝑟</m:t>
                    </m:r>
                    <m:r>
                      <a:rPr lang="en-US" sz="1400" i="1">
                        <a:solidFill>
                          <a:srgbClr val="000000"/>
                        </a:solidFill>
                        <a:effectLst/>
                        <a:latin typeface="Cambria Math" panose="02040503050406030204" pitchFamily="18" charset="0"/>
                        <a:ea typeface="SimSun" panose="02010600030101010101" pitchFamily="2" charset="-122"/>
                      </a:rPr>
                      <m:t>)</m:t>
                    </m:r>
                  </m:oMath>
                </a14:m>
                <a:r>
                  <a:rPr lang="en-US" sz="1400" dirty="0">
                    <a:solidFill>
                      <a:srgbClr val="000000"/>
                    </a:solidFill>
                    <a:effectLst/>
                    <a:latin typeface="Times New Roman" panose="02020603050405020304" pitchFamily="18" charset="0"/>
                    <a:ea typeface="SimSun" panose="02010600030101010101" pitchFamily="2" charset="-122"/>
                  </a:rPr>
                  <a:t> is selected to avoid overflow when scaling and quantizing the measured CSI using Equations (B) and (C).  </a:t>
                </a:r>
                <a:r>
                  <a:rPr lang="en-US" sz="1400" strike="sngStrike" dirty="0">
                    <a:solidFill>
                      <a:srgbClr val="000000"/>
                    </a:solidFill>
                    <a:effectLst/>
                    <a:latin typeface="Times New Roman" panose="02020603050405020304" pitchFamily="18" charset="0"/>
                    <a:ea typeface="SimSun" panose="02010600030101010101" pitchFamily="2" charset="-122"/>
                  </a:rPr>
                  <a:t>The value of </a:t>
                </a:r>
                <a14:m>
                  <m:oMath xmlns:m="http://schemas.openxmlformats.org/officeDocument/2006/math">
                    <m:r>
                      <a:rPr lang="en-US" sz="1400" i="1" strike="sngStrike">
                        <a:solidFill>
                          <a:srgbClr val="000000"/>
                        </a:solidFill>
                        <a:effectLst/>
                        <a:latin typeface="Cambria Math" panose="02040503050406030204" pitchFamily="18" charset="0"/>
                        <a:ea typeface="SimSun" panose="02010600030101010101" pitchFamily="2" charset="-122"/>
                      </a:rPr>
                      <m:t>𝑚</m:t>
                    </m:r>
                    <m:d>
                      <m:dPr>
                        <m:ctrlPr>
                          <a:rPr lang="en-CA" sz="1400" i="1" strike="sngStrike">
                            <a:solidFill>
                              <a:srgbClr val="000000"/>
                            </a:solidFill>
                            <a:effectLst/>
                            <a:latin typeface="Cambria Math" panose="02040503050406030204" pitchFamily="18" charset="0"/>
                            <a:ea typeface="SimSun" panose="02010600030101010101" pitchFamily="2" charset="-122"/>
                          </a:rPr>
                        </m:ctrlPr>
                      </m:dPr>
                      <m:e>
                        <m:r>
                          <a:rPr lang="en-US" sz="1400" i="1" strike="sngStrike">
                            <a:solidFill>
                              <a:srgbClr val="000000"/>
                            </a:solidFill>
                            <a:effectLst/>
                            <a:latin typeface="Cambria Math" panose="02040503050406030204" pitchFamily="18" charset="0"/>
                            <a:ea typeface="SimSun" panose="02010600030101010101" pitchFamily="2" charset="-122"/>
                          </a:rPr>
                          <m:t>𝑡</m:t>
                        </m:r>
                        <m:r>
                          <a:rPr lang="en-US" sz="1400" i="1" strike="sngStrike">
                            <a:solidFill>
                              <a:srgbClr val="000000"/>
                            </a:solidFill>
                            <a:effectLst/>
                            <a:latin typeface="Cambria Math" panose="02040503050406030204" pitchFamily="18" charset="0"/>
                            <a:ea typeface="SimSun" panose="02010600030101010101" pitchFamily="2" charset="-122"/>
                          </a:rPr>
                          <m:t>,</m:t>
                        </m:r>
                        <m:r>
                          <a:rPr lang="en-US" sz="1400" i="1" strike="sngStrike">
                            <a:solidFill>
                              <a:srgbClr val="000000"/>
                            </a:solidFill>
                            <a:effectLst/>
                            <a:latin typeface="Cambria Math" panose="02040503050406030204" pitchFamily="18" charset="0"/>
                            <a:ea typeface="SimSun" panose="02010600030101010101" pitchFamily="2" charset="-122"/>
                          </a:rPr>
                          <m:t>𝑟</m:t>
                        </m:r>
                      </m:e>
                    </m:d>
                  </m:oMath>
                </a14:m>
                <a:r>
                  <a:rPr lang="en-US" sz="1400" strike="sngStrike" dirty="0">
                    <a:solidFill>
                      <a:srgbClr val="000000"/>
                    </a:solidFill>
                    <a:effectLst/>
                    <a:latin typeface="Times New Roman" panose="02020603050405020304" pitchFamily="18" charset="0"/>
                    <a:ea typeface="SimSun" panose="02010600030101010101" pitchFamily="2" charset="-122"/>
                  </a:rPr>
                  <a:t> may be used in the selection of the </a:t>
                </a:r>
                <a14:m>
                  <m:oMath xmlns:m="http://schemas.openxmlformats.org/officeDocument/2006/math">
                    <m:r>
                      <a:rPr lang="en-US" sz="1400" i="1" strike="sngStrike">
                        <a:solidFill>
                          <a:srgbClr val="000000"/>
                        </a:solidFill>
                        <a:effectLst/>
                        <a:latin typeface="Cambria Math" panose="02040503050406030204" pitchFamily="18" charset="0"/>
                        <a:ea typeface="SimSun" panose="02010600030101010101" pitchFamily="2" charset="-122"/>
                      </a:rPr>
                      <m:t>𝛾</m:t>
                    </m:r>
                    <m:r>
                      <a:rPr lang="en-US" sz="1400" i="1" strike="sngStrike">
                        <a:solidFill>
                          <a:srgbClr val="000000"/>
                        </a:solidFill>
                        <a:effectLst/>
                        <a:latin typeface="Cambria Math" panose="02040503050406030204" pitchFamily="18" charset="0"/>
                        <a:ea typeface="SimSun" panose="02010600030101010101" pitchFamily="2" charset="-122"/>
                      </a:rPr>
                      <m:t>(</m:t>
                    </m:r>
                    <m:r>
                      <a:rPr lang="en-US" sz="1400" i="1" strike="sngStrike">
                        <a:solidFill>
                          <a:srgbClr val="000000"/>
                        </a:solidFill>
                        <a:effectLst/>
                        <a:latin typeface="Cambria Math" panose="02040503050406030204" pitchFamily="18" charset="0"/>
                        <a:ea typeface="SimSun" panose="02010600030101010101" pitchFamily="2" charset="-122"/>
                      </a:rPr>
                      <m:t>𝑡</m:t>
                    </m:r>
                    <m:r>
                      <a:rPr lang="en-US" sz="1400" i="1" strike="sngStrike">
                        <a:solidFill>
                          <a:srgbClr val="000000"/>
                        </a:solidFill>
                        <a:effectLst/>
                        <a:latin typeface="Cambria Math" panose="02040503050406030204" pitchFamily="18" charset="0"/>
                        <a:ea typeface="SimSun" panose="02010600030101010101" pitchFamily="2" charset="-122"/>
                      </a:rPr>
                      <m:t>,</m:t>
                    </m:r>
                    <m:r>
                      <a:rPr lang="en-US" sz="1400" i="1" strike="sngStrike">
                        <a:solidFill>
                          <a:srgbClr val="000000"/>
                        </a:solidFill>
                        <a:effectLst/>
                        <a:latin typeface="Cambria Math" panose="02040503050406030204" pitchFamily="18" charset="0"/>
                        <a:ea typeface="SimSun" panose="02010600030101010101" pitchFamily="2" charset="-122"/>
                      </a:rPr>
                      <m:t>𝑟</m:t>
                    </m:r>
                    <m:r>
                      <a:rPr lang="en-US" sz="1400" i="1" strike="sngStrike">
                        <a:solidFill>
                          <a:srgbClr val="000000"/>
                        </a:solidFill>
                        <a:effectLst/>
                        <a:latin typeface="Cambria Math" panose="02040503050406030204" pitchFamily="18" charset="0"/>
                        <a:ea typeface="SimSun" panose="02010600030101010101" pitchFamily="2" charset="-122"/>
                      </a:rPr>
                      <m:t>)</m:t>
                    </m:r>
                  </m:oMath>
                </a14:m>
                <a:r>
                  <a:rPr lang="en-US" sz="1400" strike="sngStrike" dirty="0">
                    <a:solidFill>
                      <a:srgbClr val="000000"/>
                    </a:solidFill>
                    <a:effectLst/>
                    <a:latin typeface="Times New Roman" panose="02020603050405020304" pitchFamily="18" charset="0"/>
                    <a:ea typeface="SimSun" panose="02010600030101010101" pitchFamily="2" charset="-122"/>
                  </a:rPr>
                  <a:t> to avoid an overflow.</a:t>
                </a:r>
                <a:r>
                  <a:rPr lang="en-US" sz="1400" dirty="0">
                    <a:solidFill>
                      <a:srgbClr val="000000"/>
                    </a:solidFill>
                    <a:effectLst/>
                    <a:latin typeface="Times New Roman" panose="02020603050405020304" pitchFamily="18" charset="0"/>
                    <a:ea typeface="SimSun" panose="02010600030101010101" pitchFamily="2" charset="-122"/>
                  </a:rPr>
                  <a:t> The sensing receiver selects the exact value of the scaling factor</a:t>
                </a:r>
                <a:r>
                  <a:rPr lang="en-US" sz="1400" dirty="0">
                    <a:solidFill>
                      <a:srgbClr val="FF0000"/>
                    </a:solidFill>
                    <a:effectLst/>
                    <a:latin typeface="Times New Roman" panose="02020603050405020304" pitchFamily="18" charset="0"/>
                    <a:ea typeface="SimSun" panose="02010600030101010101" pitchFamily="2" charset="-122"/>
                  </a:rPr>
                  <a:t>, and the selection of the scale factor is left to the vendors’ implementation</a:t>
                </a:r>
                <a:endParaRPr lang="en-CA" sz="1800" dirty="0">
                  <a:solidFill>
                    <a:srgbClr val="FF0000"/>
                  </a:solidFill>
                  <a:effectLst/>
                  <a:latin typeface="Times New Roman" panose="02020603050405020304" pitchFamily="18" charset="0"/>
                  <a:ea typeface="SimSun" panose="02010600030101010101" pitchFamily="2" charset="-122"/>
                </a:endParaRPr>
              </a:p>
              <a:p>
                <a:pPr marL="857250" lvl="1"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SimSun" panose="02010600030101010101" pitchFamily="2" charset="-122"/>
                  </a:rPr>
                  <a:t>This calculation is performed for each tuple of transmit and receive antennas, </a:t>
                </a:r>
                <a14:m>
                  <m:oMath xmlns:m="http://schemas.openxmlformats.org/officeDocument/2006/math">
                    <m:r>
                      <a:rPr lang="en-US" sz="1400" i="1">
                        <a:solidFill>
                          <a:srgbClr val="000000"/>
                        </a:solidFill>
                        <a:effectLst/>
                        <a:latin typeface="Cambria Math" panose="02040503050406030204" pitchFamily="18" charset="0"/>
                        <a:ea typeface="SimSun" panose="02010600030101010101" pitchFamily="2" charset="-122"/>
                      </a:rPr>
                      <m:t>(</m:t>
                    </m:r>
                    <m:r>
                      <a:rPr lang="en-US" sz="1400" i="1">
                        <a:solidFill>
                          <a:srgbClr val="000000"/>
                        </a:solidFill>
                        <a:effectLst/>
                        <a:latin typeface="Cambria Math" panose="02040503050406030204" pitchFamily="18" charset="0"/>
                        <a:ea typeface="SimSun" panose="02010600030101010101" pitchFamily="2" charset="-122"/>
                      </a:rPr>
                      <m:t>𝑡</m:t>
                    </m:r>
                    <m:r>
                      <a:rPr lang="en-US" sz="1400" i="1">
                        <a:solidFill>
                          <a:srgbClr val="000000"/>
                        </a:solidFill>
                        <a:effectLst/>
                        <a:latin typeface="Cambria Math" panose="02040503050406030204" pitchFamily="18" charset="0"/>
                        <a:ea typeface="SimSun" panose="02010600030101010101" pitchFamily="2" charset="-122"/>
                      </a:rPr>
                      <m:t>, </m:t>
                    </m:r>
                    <m:r>
                      <a:rPr lang="en-US" sz="1400" i="1">
                        <a:solidFill>
                          <a:srgbClr val="000000"/>
                        </a:solidFill>
                        <a:effectLst/>
                        <a:latin typeface="Cambria Math" panose="02040503050406030204" pitchFamily="18" charset="0"/>
                        <a:ea typeface="SimSun" panose="02010600030101010101" pitchFamily="2" charset="-122"/>
                      </a:rPr>
                      <m:t>𝑟</m:t>
                    </m:r>
                    <m:r>
                      <a:rPr lang="en-US" sz="1400" i="1">
                        <a:solidFill>
                          <a:srgbClr val="000000"/>
                        </a:solidFill>
                        <a:effectLst/>
                        <a:latin typeface="Cambria Math" panose="02040503050406030204" pitchFamily="18" charset="0"/>
                        <a:ea typeface="SimSun" panose="02010600030101010101" pitchFamily="2" charset="-122"/>
                      </a:rPr>
                      <m:t>)</m:t>
                    </m:r>
                  </m:oMath>
                </a14:m>
                <a:r>
                  <a:rPr lang="en-US" sz="1400" dirty="0">
                    <a:solidFill>
                      <a:srgbClr val="000000"/>
                    </a:solidFill>
                    <a:effectLst/>
                    <a:latin typeface="Times New Roman" panose="02020603050405020304" pitchFamily="18" charset="0"/>
                    <a:ea typeface="SimSun" panose="02010600030101010101" pitchFamily="2" charset="-122"/>
                  </a:rPr>
                  <a:t>.</a:t>
                </a:r>
                <a:endParaRPr lang="en-CA" sz="1800" dirty="0">
                  <a:solidFill>
                    <a:srgbClr val="000000"/>
                  </a:solidFill>
                  <a:effectLst/>
                  <a:latin typeface="Times New Roman" panose="02020603050405020304" pitchFamily="18" charset="0"/>
                  <a:ea typeface="SimSun" panose="02010600030101010101" pitchFamily="2" charset="-122"/>
                </a:endParaRPr>
              </a:p>
              <a:p>
                <a:pPr lvl="1" indent="-342900" algn="just">
                  <a:lnSpc>
                    <a:spcPts val="1200"/>
                  </a:lnSpc>
                  <a:spcBef>
                    <a:spcPts val="1200"/>
                  </a:spcBef>
                  <a:spcAft>
                    <a:spcPts val="0"/>
                  </a:spcAft>
                  <a:buFont typeface="+mj-lt"/>
                  <a:buAutoNum type="alphaLcParenR"/>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SimSun" panose="02010600030101010101" pitchFamily="2" charset="-122"/>
                  </a:rPr>
                  <a:t>Each real and imaginary part of the CSI is scaled and quantized to </a:t>
                </a:r>
                <a14:m>
                  <m:oMath xmlns:m="http://schemas.openxmlformats.org/officeDocument/2006/math">
                    <m:sSub>
                      <m:sSubPr>
                        <m:ctrlPr>
                          <a:rPr lang="en-CA" sz="1400" i="1">
                            <a:solidFill>
                              <a:srgbClr val="000000"/>
                            </a:solidFill>
                            <a:effectLst/>
                            <a:latin typeface="Cambria Math" panose="02040503050406030204" pitchFamily="18" charset="0"/>
                            <a:ea typeface="SimSun" panose="02010600030101010101" pitchFamily="2" charset="-122"/>
                          </a:rPr>
                        </m:ctrlPr>
                      </m:sSubPr>
                      <m:e>
                        <m:r>
                          <a:rPr lang="en-US" sz="1400" i="1">
                            <a:solidFill>
                              <a:srgbClr val="000000"/>
                            </a:solidFill>
                            <a:effectLst/>
                            <a:latin typeface="Cambria Math" panose="02040503050406030204" pitchFamily="18" charset="0"/>
                            <a:ea typeface="SimSun" panose="02010600030101010101" pitchFamily="2" charset="-122"/>
                          </a:rPr>
                          <m:t>𝑁</m:t>
                        </m:r>
                      </m:e>
                      <m:sub>
                        <m:r>
                          <a:rPr lang="en-US" sz="1400" i="1">
                            <a:solidFill>
                              <a:srgbClr val="000000"/>
                            </a:solidFill>
                            <a:effectLst/>
                            <a:latin typeface="Cambria Math" panose="02040503050406030204" pitchFamily="18" charset="0"/>
                            <a:ea typeface="SimSun" panose="02010600030101010101" pitchFamily="2" charset="-122"/>
                          </a:rPr>
                          <m:t>𝑏</m:t>
                        </m:r>
                      </m:sub>
                    </m:sSub>
                  </m:oMath>
                </a14:m>
                <a:r>
                  <a:rPr lang="en-US" sz="1400" dirty="0">
                    <a:solidFill>
                      <a:srgbClr val="000000"/>
                    </a:solidFill>
                    <a:effectLst/>
                    <a:latin typeface="Times New Roman" panose="02020603050405020304" pitchFamily="18" charset="0"/>
                    <a:ea typeface="SimSun" panose="02010600030101010101" pitchFamily="2" charset="-122"/>
                  </a:rPr>
                  <a:t> bits using Equations (B) and (C).  The value of </a:t>
                </a:r>
                <a14:m>
                  <m:oMath xmlns:m="http://schemas.openxmlformats.org/officeDocument/2006/math">
                    <m:sSub>
                      <m:sSubPr>
                        <m:ctrlPr>
                          <a:rPr lang="en-CA" sz="1400" i="1">
                            <a:solidFill>
                              <a:srgbClr val="000000"/>
                            </a:solidFill>
                            <a:effectLst/>
                            <a:latin typeface="Cambria Math" panose="02040503050406030204" pitchFamily="18" charset="0"/>
                            <a:ea typeface="SimSun" panose="02010600030101010101" pitchFamily="2" charset="-122"/>
                          </a:rPr>
                        </m:ctrlPr>
                      </m:sSubPr>
                      <m:e>
                        <m:r>
                          <a:rPr lang="en-US" sz="1400" i="1">
                            <a:solidFill>
                              <a:srgbClr val="000000"/>
                            </a:solidFill>
                            <a:effectLst/>
                            <a:latin typeface="Cambria Math" panose="02040503050406030204" pitchFamily="18" charset="0"/>
                            <a:ea typeface="SimSun" panose="02010600030101010101" pitchFamily="2" charset="-122"/>
                          </a:rPr>
                          <m:t>𝑁</m:t>
                        </m:r>
                      </m:e>
                      <m:sub>
                        <m:r>
                          <a:rPr lang="en-US" sz="1400" i="1">
                            <a:solidFill>
                              <a:srgbClr val="000000"/>
                            </a:solidFill>
                            <a:effectLst/>
                            <a:latin typeface="Cambria Math" panose="02040503050406030204" pitchFamily="18" charset="0"/>
                            <a:ea typeface="SimSun" panose="02010600030101010101" pitchFamily="2" charset="-122"/>
                          </a:rPr>
                          <m:t>𝑏</m:t>
                        </m:r>
                      </m:sub>
                    </m:sSub>
                  </m:oMath>
                </a14:m>
                <a:r>
                  <a:rPr lang="en-US" sz="1400" dirty="0">
                    <a:solidFill>
                      <a:srgbClr val="000000"/>
                    </a:solidFill>
                    <a:effectLst/>
                    <a:latin typeface="Times New Roman" panose="02020603050405020304" pitchFamily="18" charset="0"/>
                    <a:ea typeface="SimSun" panose="02010600030101010101" pitchFamily="2" charset="-122"/>
                  </a:rPr>
                  <a:t> is signaled in the Sensing Measurement Report Control field, and may have a value of 8 or 10 bits.</a:t>
                </a:r>
                <a:endParaRPr lang="en-CA" sz="1800" dirty="0">
                  <a:solidFill>
                    <a:srgbClr val="000000"/>
                  </a:solidFill>
                  <a:latin typeface="Times New Roman" panose="02020603050405020304" pitchFamily="18" charset="0"/>
                  <a:ea typeface="SimSun" panose="02010600030101010101" pitchFamily="2" charset="-122"/>
                  <a:cs typeface="+mn-cs"/>
                </a:endParaRPr>
              </a:p>
              <a:p>
                <a:pPr marL="400050" lvl="1" indent="0" algn="just">
                  <a:lnSpc>
                    <a:spcPts val="1200"/>
                  </a:lnSpc>
                  <a:spcBef>
                    <a:spcPts val="120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CA" sz="1800" dirty="0">
                  <a:effectLst/>
                  <a:latin typeface="Calibri" panose="020F0502020204030204" pitchFamily="34" charset="0"/>
                  <a:ea typeface="SimSun" panose="02010600030101010101" pitchFamily="2" charset="-122"/>
                  <a:cs typeface="Arial" panose="020B0604020202020204" pitchFamily="34" charset="0"/>
                </a:endParaRPr>
              </a:p>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 pos="1943100" algn="l"/>
                    <a:tab pos="5657850" algn="l"/>
                  </a:tabLst>
                </a:pPr>
                <a:r>
                  <a:rPr lang="en-US" sz="1800" dirty="0">
                    <a:solidFill>
                      <a:srgbClr val="000000"/>
                    </a:solidFill>
                    <a:effectLst/>
                    <a:latin typeface="Times New Roman" panose="02020603050405020304" pitchFamily="18" charset="0"/>
                    <a:ea typeface="SimSun" panose="02010600030101010101" pitchFamily="2" charset="-122"/>
                  </a:rPr>
                  <a:t>	</a:t>
                </a:r>
                <a14:m>
                  <m:oMath xmlns:m="http://schemas.openxmlformats.org/officeDocument/2006/math">
                    <m:sSubSup>
                      <m:sSubSupPr>
                        <m:ctrlPr>
                          <a:rPr lang="en-CA" sz="1800" i="1">
                            <a:solidFill>
                              <a:srgbClr val="000000"/>
                            </a:solidFill>
                            <a:effectLst/>
                            <a:latin typeface="Cambria Math" panose="02040503050406030204" pitchFamily="18" charset="0"/>
                            <a:ea typeface="SimSun" panose="02010600030101010101" pitchFamily="2" charset="-122"/>
                          </a:rPr>
                        </m:ctrlPr>
                      </m:sSubSupPr>
                      <m:e>
                        <m:r>
                          <a:rPr lang="en-US" sz="1800" i="1">
                            <a:solidFill>
                              <a:srgbClr val="000000"/>
                            </a:solidFill>
                            <a:effectLst/>
                            <a:latin typeface="Cambria Math" panose="02040503050406030204" pitchFamily="18" charset="0"/>
                            <a:ea typeface="SimSun" panose="02010600030101010101" pitchFamily="2" charset="-122"/>
                          </a:rPr>
                          <m:t>𝐻</m:t>
                        </m:r>
                      </m:e>
                      <m:sub>
                        <m:r>
                          <a:rPr lang="en-US" sz="1800" i="1">
                            <a:solidFill>
                              <a:srgbClr val="000000"/>
                            </a:solidFill>
                            <a:effectLst/>
                            <a:latin typeface="Cambria Math" panose="02040503050406030204" pitchFamily="18" charset="0"/>
                            <a:ea typeface="SimSun" panose="02010600030101010101" pitchFamily="2" charset="-122"/>
                          </a:rPr>
                          <m:t>𝑒</m:t>
                        </m:r>
                      </m:sub>
                      <m:sup>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𝑅</m:t>
                        </m:r>
                        <m:r>
                          <a:rPr lang="en-US" sz="1800" i="1">
                            <a:solidFill>
                              <a:srgbClr val="000000"/>
                            </a:solidFill>
                            <a:effectLst/>
                            <a:latin typeface="Cambria Math" panose="02040503050406030204" pitchFamily="18" charset="0"/>
                            <a:ea typeface="SimSun" panose="02010600030101010101" pitchFamily="2" charset="-122"/>
                          </a:rPr>
                          <m:t>)</m:t>
                        </m:r>
                      </m:sup>
                    </m:sSubSup>
                    <m:d>
                      <m:dPr>
                        <m:ctrlPr>
                          <a:rPr lang="en-CA" sz="1800" i="1">
                            <a:solidFill>
                              <a:srgbClr val="000000"/>
                            </a:solidFill>
                            <a:effectLst/>
                            <a:latin typeface="Cambria Math" panose="02040503050406030204" pitchFamily="18" charset="0"/>
                            <a:ea typeface="SimSun" panose="02010600030101010101" pitchFamily="2" charset="-122"/>
                          </a:rPr>
                        </m:ctrlPr>
                      </m:dPr>
                      <m:e>
                        <m:r>
                          <a:rPr lang="en-US" sz="1800" i="1">
                            <a:solidFill>
                              <a:srgbClr val="000000"/>
                            </a:solidFill>
                            <a:effectLst/>
                            <a:latin typeface="Cambria Math" panose="02040503050406030204" pitchFamily="18" charset="0"/>
                            <a:ea typeface="SimSun" panose="02010600030101010101" pitchFamily="2" charset="-122"/>
                          </a:rPr>
                          <m:t>𝑡</m:t>
                        </m:r>
                        <m:r>
                          <a:rPr lang="en-US" sz="1800" i="1">
                            <a:solidFill>
                              <a:srgbClr val="000000"/>
                            </a:solidFill>
                            <a:effectLst/>
                            <a:latin typeface="Cambria Math" panose="02040503050406030204" pitchFamily="18" charset="0"/>
                            <a:ea typeface="SimSun" panose="02010600030101010101" pitchFamily="2" charset="-122"/>
                          </a:rPr>
                          <m:t>, </m:t>
                        </m:r>
                        <m:r>
                          <a:rPr lang="en-US" sz="1800" i="1">
                            <a:solidFill>
                              <a:srgbClr val="000000"/>
                            </a:solidFill>
                            <a:effectLst/>
                            <a:latin typeface="Cambria Math" panose="02040503050406030204" pitchFamily="18" charset="0"/>
                            <a:ea typeface="SimSun" panose="02010600030101010101" pitchFamily="2" charset="-122"/>
                          </a:rPr>
                          <m:t>𝑟</m:t>
                        </m:r>
                        <m:r>
                          <a:rPr lang="en-US" sz="1800" i="1">
                            <a:solidFill>
                              <a:srgbClr val="000000"/>
                            </a:solidFill>
                            <a:effectLst/>
                            <a:latin typeface="Cambria Math" panose="02040503050406030204" pitchFamily="18" charset="0"/>
                            <a:ea typeface="SimSun" panose="02010600030101010101" pitchFamily="2" charset="-122"/>
                          </a:rPr>
                          <m:t>, </m:t>
                        </m:r>
                        <m:r>
                          <a:rPr lang="en-US" sz="1800" i="1">
                            <a:solidFill>
                              <a:srgbClr val="000000"/>
                            </a:solidFill>
                            <a:effectLst/>
                            <a:latin typeface="Cambria Math" panose="02040503050406030204" pitchFamily="18" charset="0"/>
                            <a:ea typeface="SimSun" panose="02010600030101010101" pitchFamily="2" charset="-122"/>
                          </a:rPr>
                          <m:t>𝑘</m:t>
                        </m:r>
                      </m:e>
                    </m:d>
                    <m:r>
                      <a:rPr lang="en-US" sz="1800" i="1">
                        <a:solidFill>
                          <a:srgbClr val="000000"/>
                        </a:solidFill>
                        <a:effectLst/>
                        <a:latin typeface="Cambria Math" panose="02040503050406030204" pitchFamily="18" charset="0"/>
                        <a:ea typeface="SimSun" panose="02010600030101010101" pitchFamily="2" charset="-122"/>
                      </a:rPr>
                      <m:t>=</m:t>
                    </m:r>
                    <m:r>
                      <m:rPr>
                        <m:sty m:val="p"/>
                      </m:rPr>
                      <a:rPr lang="en-US" sz="1800">
                        <a:solidFill>
                          <a:srgbClr val="000000"/>
                        </a:solidFill>
                        <a:effectLst/>
                        <a:latin typeface="Cambria Math" panose="02040503050406030204" pitchFamily="18" charset="0"/>
                        <a:ea typeface="SimSun" panose="02010600030101010101" pitchFamily="2" charset="-122"/>
                      </a:rPr>
                      <m:t>round</m:t>
                    </m:r>
                    <m:d>
                      <m:dPr>
                        <m:ctrlPr>
                          <a:rPr lang="en-CA" sz="1800" i="1">
                            <a:solidFill>
                              <a:srgbClr val="000000"/>
                            </a:solidFill>
                            <a:effectLst/>
                            <a:latin typeface="Cambria Math" panose="02040503050406030204" pitchFamily="18" charset="0"/>
                            <a:ea typeface="SimSun" panose="02010600030101010101" pitchFamily="2" charset="-122"/>
                          </a:rPr>
                        </m:ctrlPr>
                      </m:dPr>
                      <m:e>
                        <m:f>
                          <m:fPr>
                            <m:ctrlPr>
                              <a:rPr lang="en-CA" sz="1800" i="1">
                                <a:solidFill>
                                  <a:srgbClr val="000000"/>
                                </a:solidFill>
                                <a:effectLst/>
                                <a:latin typeface="Cambria Math" panose="02040503050406030204" pitchFamily="18" charset="0"/>
                                <a:ea typeface="SimSun" panose="02010600030101010101" pitchFamily="2" charset="-122"/>
                              </a:rPr>
                            </m:ctrlPr>
                          </m:fPr>
                          <m:num>
                            <m:r>
                              <a:rPr lang="en-US" sz="1800" i="1">
                                <a:solidFill>
                                  <a:srgbClr val="000000"/>
                                </a:solidFill>
                                <a:effectLst/>
                                <a:latin typeface="Cambria Math" panose="02040503050406030204" pitchFamily="18" charset="0"/>
                                <a:ea typeface="SimSun" panose="02010600030101010101" pitchFamily="2" charset="-122"/>
                              </a:rPr>
                              <m:t> </m:t>
                            </m:r>
                            <m:sSup>
                              <m:sSupPr>
                                <m:ctrlPr>
                                  <a:rPr lang="en-CA" sz="1800" i="1">
                                    <a:solidFill>
                                      <a:srgbClr val="000000"/>
                                    </a:solidFill>
                                    <a:effectLst/>
                                    <a:latin typeface="Cambria Math" panose="02040503050406030204" pitchFamily="18" charset="0"/>
                                    <a:ea typeface="SimSun" panose="02010600030101010101" pitchFamily="2" charset="-122"/>
                                  </a:rPr>
                                </m:ctrlPr>
                              </m:sSupPr>
                              <m:e>
                                <m:r>
                                  <a:rPr lang="en-US" sz="1800" i="1">
                                    <a:solidFill>
                                      <a:srgbClr val="000000"/>
                                    </a:solidFill>
                                    <a:effectLst/>
                                    <a:latin typeface="Cambria Math" panose="02040503050406030204" pitchFamily="18" charset="0"/>
                                    <a:ea typeface="SimSun" panose="02010600030101010101" pitchFamily="2" charset="-122"/>
                                  </a:rPr>
                                  <m:t>𝐻</m:t>
                                </m:r>
                              </m:e>
                              <m:sup>
                                <m:d>
                                  <m:dPr>
                                    <m:ctrlPr>
                                      <a:rPr lang="en-CA" sz="1800" i="1">
                                        <a:solidFill>
                                          <a:srgbClr val="000000"/>
                                        </a:solidFill>
                                        <a:effectLst/>
                                        <a:latin typeface="Cambria Math" panose="02040503050406030204" pitchFamily="18" charset="0"/>
                                        <a:ea typeface="SimSun" panose="02010600030101010101" pitchFamily="2" charset="-122"/>
                                      </a:rPr>
                                    </m:ctrlPr>
                                  </m:dPr>
                                  <m:e>
                                    <m:r>
                                      <a:rPr lang="en-US" sz="1800" i="1">
                                        <a:solidFill>
                                          <a:srgbClr val="000000"/>
                                        </a:solidFill>
                                        <a:effectLst/>
                                        <a:latin typeface="Cambria Math" panose="02040503050406030204" pitchFamily="18" charset="0"/>
                                        <a:ea typeface="SimSun" panose="02010600030101010101" pitchFamily="2" charset="-122"/>
                                      </a:rPr>
                                      <m:t>𝑅</m:t>
                                    </m:r>
                                  </m:e>
                                </m:d>
                              </m:sup>
                            </m:sSup>
                            <m:d>
                              <m:dPr>
                                <m:ctrlPr>
                                  <a:rPr lang="en-CA" sz="1800" i="1">
                                    <a:solidFill>
                                      <a:srgbClr val="000000"/>
                                    </a:solidFill>
                                    <a:effectLst/>
                                    <a:latin typeface="Cambria Math" panose="02040503050406030204" pitchFamily="18" charset="0"/>
                                    <a:ea typeface="SimSun" panose="02010600030101010101" pitchFamily="2" charset="-122"/>
                                  </a:rPr>
                                </m:ctrlPr>
                              </m:dPr>
                              <m:e>
                                <m:r>
                                  <a:rPr lang="en-US" sz="1800" i="1">
                                    <a:solidFill>
                                      <a:srgbClr val="000000"/>
                                    </a:solidFill>
                                    <a:effectLst/>
                                    <a:latin typeface="Cambria Math" panose="02040503050406030204" pitchFamily="18" charset="0"/>
                                    <a:ea typeface="SimSun" panose="02010600030101010101" pitchFamily="2" charset="-122"/>
                                  </a:rPr>
                                  <m:t>𝑡</m:t>
                                </m:r>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𝑟</m:t>
                                </m:r>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𝑘</m:t>
                                </m:r>
                              </m:e>
                            </m:d>
                          </m:num>
                          <m:den>
                            <m:r>
                              <a:rPr lang="en-US" sz="1800" i="1">
                                <a:solidFill>
                                  <a:srgbClr val="000000"/>
                                </a:solidFill>
                                <a:effectLst/>
                                <a:latin typeface="Cambria Math" panose="02040503050406030204" pitchFamily="18" charset="0"/>
                                <a:ea typeface="SimSun" panose="02010600030101010101" pitchFamily="2" charset="-122"/>
                              </a:rPr>
                              <m:t> </m:t>
                            </m:r>
                            <m:r>
                              <a:rPr lang="en-US" sz="1800" i="1">
                                <a:solidFill>
                                  <a:srgbClr val="000000"/>
                                </a:solidFill>
                                <a:effectLst/>
                                <a:latin typeface="Cambria Math" panose="02040503050406030204" pitchFamily="18" charset="0"/>
                                <a:ea typeface="SimSun" panose="02010600030101010101" pitchFamily="2" charset="-122"/>
                              </a:rPr>
                              <m:t>𝛾</m:t>
                            </m:r>
                            <m:d>
                              <m:dPr>
                                <m:ctrlPr>
                                  <a:rPr lang="en-CA" sz="1800" i="1">
                                    <a:solidFill>
                                      <a:srgbClr val="000000"/>
                                    </a:solidFill>
                                    <a:effectLst/>
                                    <a:latin typeface="Cambria Math" panose="02040503050406030204" pitchFamily="18" charset="0"/>
                                    <a:ea typeface="SimSun" panose="02010600030101010101" pitchFamily="2" charset="-122"/>
                                  </a:rPr>
                                </m:ctrlPr>
                              </m:dPr>
                              <m:e>
                                <m:r>
                                  <a:rPr lang="en-US" sz="1800" i="1">
                                    <a:solidFill>
                                      <a:srgbClr val="000000"/>
                                    </a:solidFill>
                                    <a:effectLst/>
                                    <a:latin typeface="Cambria Math" panose="02040503050406030204" pitchFamily="18" charset="0"/>
                                    <a:ea typeface="SimSun" panose="02010600030101010101" pitchFamily="2" charset="-122"/>
                                  </a:rPr>
                                  <m:t>𝑡</m:t>
                                </m:r>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𝑟</m:t>
                                </m:r>
                              </m:e>
                            </m:d>
                          </m:den>
                        </m:f>
                      </m:e>
                    </m:d>
                    <m:r>
                      <a:rPr lang="en-US" sz="1800" i="1">
                        <a:solidFill>
                          <a:srgbClr val="000000"/>
                        </a:solidFill>
                        <a:effectLst/>
                        <a:latin typeface="Cambria Math" panose="02040503050406030204" pitchFamily="18" charset="0"/>
                        <a:ea typeface="SimSun" panose="02010600030101010101" pitchFamily="2" charset="-122"/>
                      </a:rPr>
                      <m:t> </m:t>
                    </m:r>
                  </m:oMath>
                </a14:m>
                <a:r>
                  <a:rPr lang="en-US" sz="1800" dirty="0">
                    <a:solidFill>
                      <a:srgbClr val="000000"/>
                    </a:solidFill>
                    <a:effectLst/>
                    <a:latin typeface="Times New Roman" panose="02020603050405020304" pitchFamily="18" charset="0"/>
                    <a:ea typeface="SimSun" panose="02010600030101010101" pitchFamily="2" charset="-122"/>
                  </a:rPr>
                  <a:t>	(B)</a:t>
                </a:r>
                <a:endParaRPr lang="en-CA" sz="1800" dirty="0">
                  <a:solidFill>
                    <a:srgbClr val="000000"/>
                  </a:solidFill>
                  <a:effectLst/>
                  <a:latin typeface="Times New Roman" panose="02020603050405020304" pitchFamily="18" charset="0"/>
                  <a:ea typeface="SimSun" panose="02010600030101010101" pitchFamily="2" charset="-122"/>
                </a:endParaRPr>
              </a:p>
              <a:p>
                <a:pPr marL="0" indent="0" algn="just">
                  <a:lnSpc>
                    <a:spcPts val="1200"/>
                  </a:lnSpc>
                  <a:spcBef>
                    <a:spcPts val="1200"/>
                  </a:spcBef>
                  <a:buNone/>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CA" sz="1800" dirty="0">
                  <a:solidFill>
                    <a:srgbClr val="000000"/>
                  </a:solidFill>
                  <a:effectLst/>
                  <a:latin typeface="Times New Roman" panose="02020603050405020304" pitchFamily="18" charset="0"/>
                  <a:ea typeface="SimSun" panose="02010600030101010101" pitchFamily="2" charset="-122"/>
                </a:endParaRPr>
              </a:p>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 pos="1943100" algn="l"/>
                    <a:tab pos="5657850" algn="l"/>
                  </a:tabLst>
                </a:pPr>
                <a:r>
                  <a:rPr lang="en-US" sz="1800" dirty="0">
                    <a:solidFill>
                      <a:srgbClr val="000000"/>
                    </a:solidFill>
                    <a:effectLst/>
                    <a:latin typeface="Times New Roman" panose="02020603050405020304" pitchFamily="18" charset="0"/>
                    <a:ea typeface="SimSun" panose="02010600030101010101" pitchFamily="2" charset="-122"/>
                  </a:rPr>
                  <a:t>	</a:t>
                </a:r>
                <a14:m>
                  <m:oMath xmlns:m="http://schemas.openxmlformats.org/officeDocument/2006/math">
                    <m:sSubSup>
                      <m:sSubSupPr>
                        <m:ctrlPr>
                          <a:rPr lang="en-CA" sz="1800" i="1">
                            <a:solidFill>
                              <a:srgbClr val="000000"/>
                            </a:solidFill>
                            <a:effectLst/>
                            <a:latin typeface="Cambria Math" panose="02040503050406030204" pitchFamily="18" charset="0"/>
                            <a:ea typeface="SimSun" panose="02010600030101010101" pitchFamily="2" charset="-122"/>
                          </a:rPr>
                        </m:ctrlPr>
                      </m:sSubSupPr>
                      <m:e>
                        <m:r>
                          <a:rPr lang="en-US" sz="1800" i="1">
                            <a:solidFill>
                              <a:srgbClr val="000000"/>
                            </a:solidFill>
                            <a:effectLst/>
                            <a:latin typeface="Cambria Math" panose="02040503050406030204" pitchFamily="18" charset="0"/>
                            <a:ea typeface="SimSun" panose="02010600030101010101" pitchFamily="2" charset="-122"/>
                          </a:rPr>
                          <m:t>𝐻</m:t>
                        </m:r>
                      </m:e>
                      <m:sub>
                        <m:r>
                          <a:rPr lang="en-US" sz="1800" i="1">
                            <a:solidFill>
                              <a:srgbClr val="000000"/>
                            </a:solidFill>
                            <a:effectLst/>
                            <a:latin typeface="Cambria Math" panose="02040503050406030204" pitchFamily="18" charset="0"/>
                            <a:ea typeface="SimSun" panose="02010600030101010101" pitchFamily="2" charset="-122"/>
                          </a:rPr>
                          <m:t>𝑒</m:t>
                        </m:r>
                      </m:sub>
                      <m:sup>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𝐼</m:t>
                        </m:r>
                        <m:r>
                          <a:rPr lang="en-US" sz="1800" i="1">
                            <a:solidFill>
                              <a:srgbClr val="000000"/>
                            </a:solidFill>
                            <a:effectLst/>
                            <a:latin typeface="Cambria Math" panose="02040503050406030204" pitchFamily="18" charset="0"/>
                            <a:ea typeface="SimSun" panose="02010600030101010101" pitchFamily="2" charset="-122"/>
                          </a:rPr>
                          <m:t>)</m:t>
                        </m:r>
                      </m:sup>
                    </m:sSubSup>
                    <m:d>
                      <m:dPr>
                        <m:ctrlPr>
                          <a:rPr lang="en-CA" sz="1800" i="1">
                            <a:solidFill>
                              <a:srgbClr val="000000"/>
                            </a:solidFill>
                            <a:effectLst/>
                            <a:latin typeface="Cambria Math" panose="02040503050406030204" pitchFamily="18" charset="0"/>
                            <a:ea typeface="SimSun" panose="02010600030101010101" pitchFamily="2" charset="-122"/>
                          </a:rPr>
                        </m:ctrlPr>
                      </m:dPr>
                      <m:e>
                        <m:r>
                          <a:rPr lang="en-US" sz="1800" i="1">
                            <a:solidFill>
                              <a:srgbClr val="000000"/>
                            </a:solidFill>
                            <a:effectLst/>
                            <a:latin typeface="Cambria Math" panose="02040503050406030204" pitchFamily="18" charset="0"/>
                            <a:ea typeface="SimSun" panose="02010600030101010101" pitchFamily="2" charset="-122"/>
                          </a:rPr>
                          <m:t>𝑡</m:t>
                        </m:r>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𝑟</m:t>
                        </m:r>
                        <m:r>
                          <a:rPr lang="en-US" sz="1800" i="1">
                            <a:solidFill>
                              <a:srgbClr val="000000"/>
                            </a:solidFill>
                            <a:effectLst/>
                            <a:latin typeface="Cambria Math" panose="02040503050406030204" pitchFamily="18" charset="0"/>
                            <a:ea typeface="SimSun" panose="02010600030101010101" pitchFamily="2" charset="-122"/>
                          </a:rPr>
                          <m:t>, </m:t>
                        </m:r>
                        <m:r>
                          <a:rPr lang="en-US" sz="1800" i="1">
                            <a:solidFill>
                              <a:srgbClr val="000000"/>
                            </a:solidFill>
                            <a:effectLst/>
                            <a:latin typeface="Cambria Math" panose="02040503050406030204" pitchFamily="18" charset="0"/>
                            <a:ea typeface="SimSun" panose="02010600030101010101" pitchFamily="2" charset="-122"/>
                          </a:rPr>
                          <m:t>𝑘</m:t>
                        </m:r>
                      </m:e>
                    </m:d>
                    <m:r>
                      <a:rPr lang="en-US" sz="1800" i="1">
                        <a:solidFill>
                          <a:srgbClr val="000000"/>
                        </a:solidFill>
                        <a:effectLst/>
                        <a:latin typeface="Cambria Math" panose="02040503050406030204" pitchFamily="18" charset="0"/>
                        <a:ea typeface="SimSun" panose="02010600030101010101" pitchFamily="2" charset="-122"/>
                      </a:rPr>
                      <m:t>=</m:t>
                    </m:r>
                    <m:r>
                      <m:rPr>
                        <m:sty m:val="p"/>
                      </m:rPr>
                      <a:rPr lang="en-US" sz="1800">
                        <a:solidFill>
                          <a:srgbClr val="000000"/>
                        </a:solidFill>
                        <a:effectLst/>
                        <a:latin typeface="Cambria Math" panose="02040503050406030204" pitchFamily="18" charset="0"/>
                        <a:ea typeface="SimSun" panose="02010600030101010101" pitchFamily="2" charset="-122"/>
                      </a:rPr>
                      <m:t>round</m:t>
                    </m:r>
                    <m:d>
                      <m:dPr>
                        <m:ctrlPr>
                          <a:rPr lang="en-CA" sz="1800" i="1">
                            <a:solidFill>
                              <a:srgbClr val="000000"/>
                            </a:solidFill>
                            <a:effectLst/>
                            <a:latin typeface="Cambria Math" panose="02040503050406030204" pitchFamily="18" charset="0"/>
                            <a:ea typeface="SimSun" panose="02010600030101010101" pitchFamily="2" charset="-122"/>
                          </a:rPr>
                        </m:ctrlPr>
                      </m:dPr>
                      <m:e>
                        <m:f>
                          <m:fPr>
                            <m:ctrlPr>
                              <a:rPr lang="en-CA" sz="1800" i="1">
                                <a:solidFill>
                                  <a:srgbClr val="000000"/>
                                </a:solidFill>
                                <a:effectLst/>
                                <a:latin typeface="Cambria Math" panose="02040503050406030204" pitchFamily="18" charset="0"/>
                                <a:ea typeface="SimSun" panose="02010600030101010101" pitchFamily="2" charset="-122"/>
                              </a:rPr>
                            </m:ctrlPr>
                          </m:fPr>
                          <m:num>
                            <m:r>
                              <a:rPr lang="en-US" sz="1800" i="1">
                                <a:solidFill>
                                  <a:srgbClr val="000000"/>
                                </a:solidFill>
                                <a:effectLst/>
                                <a:latin typeface="Cambria Math" panose="02040503050406030204" pitchFamily="18" charset="0"/>
                                <a:ea typeface="SimSun" panose="02010600030101010101" pitchFamily="2" charset="-122"/>
                              </a:rPr>
                              <m:t> </m:t>
                            </m:r>
                            <m:sSup>
                              <m:sSupPr>
                                <m:ctrlPr>
                                  <a:rPr lang="en-CA" sz="1800" i="1">
                                    <a:solidFill>
                                      <a:srgbClr val="000000"/>
                                    </a:solidFill>
                                    <a:effectLst/>
                                    <a:latin typeface="Cambria Math" panose="02040503050406030204" pitchFamily="18" charset="0"/>
                                    <a:ea typeface="SimSun" panose="02010600030101010101" pitchFamily="2" charset="-122"/>
                                  </a:rPr>
                                </m:ctrlPr>
                              </m:sSupPr>
                              <m:e>
                                <m:r>
                                  <a:rPr lang="en-US" sz="1800" i="1">
                                    <a:solidFill>
                                      <a:srgbClr val="000000"/>
                                    </a:solidFill>
                                    <a:effectLst/>
                                    <a:latin typeface="Cambria Math" panose="02040503050406030204" pitchFamily="18" charset="0"/>
                                    <a:ea typeface="SimSun" panose="02010600030101010101" pitchFamily="2" charset="-122"/>
                                  </a:rPr>
                                  <m:t>𝐻</m:t>
                                </m:r>
                              </m:e>
                              <m:sup>
                                <m:d>
                                  <m:dPr>
                                    <m:ctrlPr>
                                      <a:rPr lang="en-CA" sz="1800" i="1">
                                        <a:solidFill>
                                          <a:srgbClr val="000000"/>
                                        </a:solidFill>
                                        <a:effectLst/>
                                        <a:latin typeface="Cambria Math" panose="02040503050406030204" pitchFamily="18" charset="0"/>
                                        <a:ea typeface="SimSun" panose="02010600030101010101" pitchFamily="2" charset="-122"/>
                                      </a:rPr>
                                    </m:ctrlPr>
                                  </m:dPr>
                                  <m:e>
                                    <m:r>
                                      <a:rPr lang="en-US" sz="1800" i="1">
                                        <a:solidFill>
                                          <a:srgbClr val="000000"/>
                                        </a:solidFill>
                                        <a:effectLst/>
                                        <a:latin typeface="Cambria Math" panose="02040503050406030204" pitchFamily="18" charset="0"/>
                                        <a:ea typeface="SimSun" panose="02010600030101010101" pitchFamily="2" charset="-122"/>
                                      </a:rPr>
                                      <m:t>𝐼</m:t>
                                    </m:r>
                                  </m:e>
                                </m:d>
                              </m:sup>
                            </m:sSup>
                            <m:d>
                              <m:dPr>
                                <m:ctrlPr>
                                  <a:rPr lang="en-CA" sz="1800" i="1">
                                    <a:solidFill>
                                      <a:srgbClr val="000000"/>
                                    </a:solidFill>
                                    <a:effectLst/>
                                    <a:latin typeface="Cambria Math" panose="02040503050406030204" pitchFamily="18" charset="0"/>
                                    <a:ea typeface="SimSun" panose="02010600030101010101" pitchFamily="2" charset="-122"/>
                                  </a:rPr>
                                </m:ctrlPr>
                              </m:dPr>
                              <m:e>
                                <m:r>
                                  <a:rPr lang="en-US" sz="1800" i="1">
                                    <a:solidFill>
                                      <a:srgbClr val="000000"/>
                                    </a:solidFill>
                                    <a:effectLst/>
                                    <a:latin typeface="Cambria Math" panose="02040503050406030204" pitchFamily="18" charset="0"/>
                                    <a:ea typeface="SimSun" panose="02010600030101010101" pitchFamily="2" charset="-122"/>
                                  </a:rPr>
                                  <m:t>𝑡</m:t>
                                </m:r>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𝑟</m:t>
                                </m:r>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𝑘</m:t>
                                </m:r>
                              </m:e>
                            </m:d>
                          </m:num>
                          <m:den>
                            <m:r>
                              <a:rPr lang="en-US" sz="1800" i="1">
                                <a:solidFill>
                                  <a:srgbClr val="000000"/>
                                </a:solidFill>
                                <a:effectLst/>
                                <a:latin typeface="Cambria Math" panose="02040503050406030204" pitchFamily="18" charset="0"/>
                                <a:ea typeface="SimSun" panose="02010600030101010101" pitchFamily="2" charset="-122"/>
                              </a:rPr>
                              <m:t>𝛾</m:t>
                            </m:r>
                            <m:d>
                              <m:dPr>
                                <m:ctrlPr>
                                  <a:rPr lang="en-CA" sz="1800" i="1">
                                    <a:solidFill>
                                      <a:srgbClr val="000000"/>
                                    </a:solidFill>
                                    <a:effectLst/>
                                    <a:latin typeface="Cambria Math" panose="02040503050406030204" pitchFamily="18" charset="0"/>
                                    <a:ea typeface="SimSun" panose="02010600030101010101" pitchFamily="2" charset="-122"/>
                                  </a:rPr>
                                </m:ctrlPr>
                              </m:dPr>
                              <m:e>
                                <m:r>
                                  <a:rPr lang="en-US" sz="1800" i="1">
                                    <a:solidFill>
                                      <a:srgbClr val="000000"/>
                                    </a:solidFill>
                                    <a:effectLst/>
                                    <a:latin typeface="Cambria Math" panose="02040503050406030204" pitchFamily="18" charset="0"/>
                                    <a:ea typeface="SimSun" panose="02010600030101010101" pitchFamily="2" charset="-122"/>
                                  </a:rPr>
                                  <m:t>𝑡</m:t>
                                </m:r>
                                <m:r>
                                  <a:rPr lang="en-US" sz="1800" i="1">
                                    <a:solidFill>
                                      <a:srgbClr val="000000"/>
                                    </a:solidFill>
                                    <a:effectLst/>
                                    <a:latin typeface="Cambria Math" panose="02040503050406030204" pitchFamily="18" charset="0"/>
                                    <a:ea typeface="SimSun" panose="02010600030101010101" pitchFamily="2" charset="-122"/>
                                  </a:rPr>
                                  <m:t>,</m:t>
                                </m:r>
                                <m:r>
                                  <a:rPr lang="en-US" sz="1800" i="1">
                                    <a:solidFill>
                                      <a:srgbClr val="000000"/>
                                    </a:solidFill>
                                    <a:effectLst/>
                                    <a:latin typeface="Cambria Math" panose="02040503050406030204" pitchFamily="18" charset="0"/>
                                    <a:ea typeface="SimSun" panose="02010600030101010101" pitchFamily="2" charset="-122"/>
                                  </a:rPr>
                                  <m:t>𝑟</m:t>
                                </m:r>
                              </m:e>
                            </m:d>
                          </m:den>
                        </m:f>
                      </m:e>
                    </m:d>
                    <m:r>
                      <a:rPr lang="en-US" sz="1800" i="1">
                        <a:solidFill>
                          <a:srgbClr val="000000"/>
                        </a:solidFill>
                        <a:effectLst/>
                        <a:latin typeface="Cambria Math" panose="02040503050406030204" pitchFamily="18" charset="0"/>
                        <a:ea typeface="SimSun" panose="02010600030101010101" pitchFamily="2" charset="-122"/>
                      </a:rPr>
                      <m:t> </m:t>
                    </m:r>
                  </m:oMath>
                </a14:m>
                <a:r>
                  <a:rPr lang="en-US" sz="1800" dirty="0">
                    <a:solidFill>
                      <a:srgbClr val="000000"/>
                    </a:solidFill>
                    <a:effectLst/>
                    <a:latin typeface="Times New Roman" panose="02020603050405020304" pitchFamily="18" charset="0"/>
                    <a:ea typeface="SimSun" panose="02010600030101010101" pitchFamily="2" charset="-122"/>
                  </a:rPr>
                  <a:t>	(C)</a:t>
                </a:r>
                <a:endParaRPr lang="en-CA" sz="1800" dirty="0">
                  <a:solidFill>
                    <a:srgbClr val="000000"/>
                  </a:solidFill>
                  <a:effectLst/>
                  <a:latin typeface="Times New Roman" panose="02020603050405020304" pitchFamily="18" charset="0"/>
                  <a:ea typeface="SimSun" panose="02010600030101010101" pitchFamily="2" charset="-122"/>
                </a:endParaRPr>
              </a:p>
              <a:p>
                <a:endParaRPr lang="en-CA" dirty="0"/>
              </a:p>
            </p:txBody>
          </p:sp>
        </mc:Choice>
        <mc:Fallback>
          <p:sp>
            <p:nvSpPr>
              <p:cNvPr id="3" name="Content Placeholder 2">
                <a:extLst>
                  <a:ext uri="{FF2B5EF4-FFF2-40B4-BE49-F238E27FC236}">
                    <a16:creationId xmlns:a16="http://schemas.microsoft.com/office/drawing/2014/main" id="{68B79BB2-8B71-CA47-DE8F-3EA8F7C1612B}"/>
                  </a:ext>
                </a:extLst>
              </p:cNvPr>
              <p:cNvSpPr>
                <a:spLocks noGrp="1" noRot="1" noChangeAspect="1" noMove="1" noResize="1" noEditPoints="1" noAdjustHandles="1" noChangeArrowheads="1" noChangeShapeType="1" noTextEdit="1"/>
              </p:cNvSpPr>
              <p:nvPr>
                <p:ph idx="1"/>
              </p:nvPr>
            </p:nvSpPr>
            <p:spPr>
              <a:xfrm>
                <a:off x="19638" y="1143000"/>
                <a:ext cx="9067800" cy="4953000"/>
              </a:xfrm>
              <a:blipFill>
                <a:blip r:embed="rId2"/>
                <a:stretch>
                  <a:fillRect l="-874" t="-985" r="-134" b="-9360"/>
                </a:stretch>
              </a:blipFill>
            </p:spPr>
            <p:txBody>
              <a:bodyPr/>
              <a:lstStyle/>
              <a:p>
                <a:r>
                  <a:rPr lang="en-CA">
                    <a:noFill/>
                  </a:rPr>
                  <a:t> </a:t>
                </a:r>
              </a:p>
            </p:txBody>
          </p:sp>
        </mc:Fallback>
      </mc:AlternateContent>
      <p:sp>
        <p:nvSpPr>
          <p:cNvPr id="4" name="Date Placeholder 3">
            <a:extLst>
              <a:ext uri="{FF2B5EF4-FFF2-40B4-BE49-F238E27FC236}">
                <a16:creationId xmlns:a16="http://schemas.microsoft.com/office/drawing/2014/main" id="{FBC24FCF-3A32-E10C-C007-E4FD5CADD2EB}"/>
              </a:ext>
            </a:extLst>
          </p:cNvPr>
          <p:cNvSpPr>
            <a:spLocks noGrp="1"/>
          </p:cNvSpPr>
          <p:nvPr>
            <p:ph type="dt" sz="half" idx="10"/>
          </p:nvPr>
        </p:nvSpPr>
        <p:spPr/>
        <p:txBody>
          <a:bodyPr/>
          <a:lstStyle/>
          <a:p>
            <a:pPr>
              <a:defRPr/>
            </a:pPr>
            <a:r>
              <a:rPr lang="en-US" altLang="zh-CN"/>
              <a:t>Aug 2022</a:t>
            </a:r>
            <a:endParaRPr lang="en-US" altLang="ko-KR" dirty="0"/>
          </a:p>
        </p:txBody>
      </p:sp>
      <p:sp>
        <p:nvSpPr>
          <p:cNvPr id="5" name="Footer Placeholder 4">
            <a:extLst>
              <a:ext uri="{FF2B5EF4-FFF2-40B4-BE49-F238E27FC236}">
                <a16:creationId xmlns:a16="http://schemas.microsoft.com/office/drawing/2014/main" id="{1B20B125-FF00-2A0E-E6EF-F9F5A2E8C7B4}"/>
              </a:ext>
            </a:extLst>
          </p:cNvPr>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a:extLst>
              <a:ext uri="{FF2B5EF4-FFF2-40B4-BE49-F238E27FC236}">
                <a16:creationId xmlns:a16="http://schemas.microsoft.com/office/drawing/2014/main" id="{695EA54D-A14D-9878-4F07-98F32AFB0E46}"/>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spTree>
    <p:extLst>
      <p:ext uri="{BB962C8B-B14F-4D97-AF65-F5344CB8AC3E}">
        <p14:creationId xmlns:p14="http://schemas.microsoft.com/office/powerpoint/2010/main" val="532934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9"/>
            <a:ext cx="9144000" cy="839787"/>
          </a:xfrm>
        </p:spPr>
        <p:txBody>
          <a:bodyPr/>
          <a:lstStyle/>
          <a:p>
            <a:r>
              <a:rPr lang="en-CA" altLang="zh-CN" sz="2800" dirty="0"/>
              <a:t>CSI Quantization in </a:t>
            </a:r>
            <a:r>
              <a:rPr lang="en-CA" altLang="zh-CN" sz="2800" dirty="0" err="1"/>
              <a:t>TGbf</a:t>
            </a:r>
            <a:endParaRPr lang="zh-CN" altLang="en-US" sz="28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35354" y="1966210"/>
                <a:ext cx="8856246" cy="4053590"/>
              </a:xfrm>
            </p:spPr>
            <p:txBody>
              <a:bodyPr/>
              <a:lstStyle/>
              <a:p>
                <a:pPr marL="457200" indent="-457200">
                  <a:buFont typeface="+mj-lt"/>
                  <a:buAutoNum type="arabicPeriod"/>
                </a:pPr>
                <a:r>
                  <a:rPr lang="en-US" altLang="zh-CN" dirty="0"/>
                  <a:t>The CSI coefficients are quantized with 8 or 10 </a:t>
                </a:r>
                <a:r>
                  <a:rPr lang="en-US" altLang="zh-CN" i="1" dirty="0"/>
                  <a:t>N</a:t>
                </a:r>
                <a:r>
                  <a:rPr lang="en-US" altLang="zh-CN" i="1" baseline="-25000" dirty="0"/>
                  <a:t>b</a:t>
                </a:r>
                <a:r>
                  <a:rPr lang="en-US" altLang="zh-CN" dirty="0"/>
                  <a:t> bits per real or imaginary part, per TX-RX Link pair and per </a:t>
                </a:r>
                <a:r>
                  <a:rPr lang="en-US" altLang="zh-CN" i="1" dirty="0"/>
                  <a:t>N</a:t>
                </a:r>
                <a:r>
                  <a:rPr lang="en-US" altLang="zh-CN" i="1" baseline="-25000" dirty="0"/>
                  <a:t>g </a:t>
                </a:r>
                <a:r>
                  <a:rPr lang="en-US" altLang="zh-CN" dirty="0"/>
                  <a:t>tone</a:t>
                </a:r>
              </a:p>
              <a:p>
                <a:pPr marL="857250" lvl="1" indent="-457200">
                  <a:buFont typeface="+mj-lt"/>
                  <a:buAutoNum type="arabicPeriod"/>
                </a:pPr>
                <a:r>
                  <a:rPr lang="en-CA" altLang="zh-CN" dirty="0"/>
                  <a:t>The value of the CSI coefficients are ranged within</a:t>
                </a:r>
                <a:r>
                  <a:rPr lang="en-CA" altLang="zh-CN" dirty="0">
                    <a:solidFill>
                      <a:srgbClr val="0000FF"/>
                    </a:solidFill>
                  </a:rPr>
                  <a:t> </a:t>
                </a:r>
                <a14:m>
                  <m:oMath xmlns:m="http://schemas.openxmlformats.org/officeDocument/2006/math">
                    <m:d>
                      <m:dPr>
                        <m:begChr m:val="["/>
                        <m:endChr m:val="]"/>
                        <m:ctrlPr>
                          <a:rPr lang="en-CA" altLang="zh-CN" i="1" dirty="0">
                            <a:latin typeface="Cambria Math" panose="02040503050406030204" pitchFamily="18" charset="0"/>
                          </a:rPr>
                        </m:ctrlPr>
                      </m:dPr>
                      <m:e>
                        <m:r>
                          <a:rPr lang="en-CA" altLang="zh-CN" i="1">
                            <a:latin typeface="Cambria Math" panose="02040503050406030204" pitchFamily="18" charset="0"/>
                          </a:rPr>
                          <m:t>−</m:t>
                        </m:r>
                        <m:d>
                          <m:dPr>
                            <m:ctrlPr>
                              <a:rPr lang="en-CA" altLang="zh-CN" i="1">
                                <a:latin typeface="Cambria Math" panose="02040503050406030204" pitchFamily="18" charset="0"/>
                              </a:rPr>
                            </m:ctrlPr>
                          </m:dPr>
                          <m:e>
                            <m:sSup>
                              <m:sSupPr>
                                <m:ctrlPr>
                                  <a:rPr lang="en-CA" altLang="zh-CN" i="1">
                                    <a:latin typeface="Cambria Math" panose="02040503050406030204" pitchFamily="18" charset="0"/>
                                  </a:rPr>
                                </m:ctrlPr>
                              </m:sSupPr>
                              <m:e>
                                <m:r>
                                  <a:rPr lang="en-CA" altLang="zh-CN" i="1">
                                    <a:latin typeface="Cambria Math" panose="02040503050406030204" pitchFamily="18" charset="0"/>
                                  </a:rPr>
                                  <m:t>2</m:t>
                                </m:r>
                              </m:e>
                              <m:sup>
                                <m:d>
                                  <m:dPr>
                                    <m:ctrlPr>
                                      <a:rPr lang="en-CA" altLang="zh-CN" i="1">
                                        <a:latin typeface="Cambria Math" panose="02040503050406030204" pitchFamily="18" charset="0"/>
                                      </a:rPr>
                                    </m:ctrlPr>
                                  </m:dPr>
                                  <m:e>
                                    <m:sSub>
                                      <m:sSubPr>
                                        <m:ctrlPr>
                                          <a:rPr lang="en-CA" altLang="zh-CN" i="1">
                                            <a:latin typeface="Cambria Math" panose="02040503050406030204" pitchFamily="18" charset="0"/>
                                          </a:rPr>
                                        </m:ctrlPr>
                                      </m:sSubPr>
                                      <m:e>
                                        <m:r>
                                          <a:rPr lang="en-CA" altLang="zh-CN" i="1">
                                            <a:latin typeface="Cambria Math" panose="02040503050406030204" pitchFamily="18" charset="0"/>
                                          </a:rPr>
                                          <m:t>𝑁</m:t>
                                        </m:r>
                                      </m:e>
                                      <m:sub>
                                        <m:r>
                                          <a:rPr lang="en-CA" altLang="zh-CN" i="1">
                                            <a:latin typeface="Cambria Math" panose="02040503050406030204" pitchFamily="18" charset="0"/>
                                          </a:rPr>
                                          <m:t>𝑏</m:t>
                                        </m:r>
                                      </m:sub>
                                    </m:sSub>
                                    <m:r>
                                      <a:rPr lang="en-CA" altLang="zh-CN" i="1">
                                        <a:latin typeface="Cambria Math" panose="02040503050406030204" pitchFamily="18" charset="0"/>
                                      </a:rPr>
                                      <m:t>−1</m:t>
                                    </m:r>
                                  </m:e>
                                </m:d>
                              </m:sup>
                            </m:sSup>
                            <m:r>
                              <a:rPr lang="en-CA" altLang="zh-CN" i="1">
                                <a:latin typeface="Cambria Math" panose="02040503050406030204" pitchFamily="18" charset="0"/>
                              </a:rPr>
                              <m:t>−1</m:t>
                            </m:r>
                          </m:e>
                        </m:d>
                        <m:r>
                          <a:rPr lang="en-US" altLang="zh-CN" i="1">
                            <a:latin typeface="Cambria Math" panose="02040503050406030204" pitchFamily="18" charset="0"/>
                          </a:rPr>
                          <m:t>,</m:t>
                        </m:r>
                        <m:d>
                          <m:dPr>
                            <m:ctrlPr>
                              <a:rPr lang="en-CA" altLang="zh-CN" i="1">
                                <a:latin typeface="Cambria Math" panose="02040503050406030204" pitchFamily="18" charset="0"/>
                              </a:rPr>
                            </m:ctrlPr>
                          </m:dPr>
                          <m:e>
                            <m:sSup>
                              <m:sSupPr>
                                <m:ctrlPr>
                                  <a:rPr lang="en-CA" altLang="zh-CN" i="1">
                                    <a:latin typeface="Cambria Math" panose="02040503050406030204" pitchFamily="18" charset="0"/>
                                  </a:rPr>
                                </m:ctrlPr>
                              </m:sSupPr>
                              <m:e>
                                <m:r>
                                  <a:rPr lang="en-CA" altLang="zh-CN" i="1">
                                    <a:latin typeface="Cambria Math" panose="02040503050406030204" pitchFamily="18" charset="0"/>
                                  </a:rPr>
                                  <m:t>2</m:t>
                                </m:r>
                              </m:e>
                              <m:sup>
                                <m:d>
                                  <m:dPr>
                                    <m:ctrlPr>
                                      <a:rPr lang="en-CA" altLang="zh-CN" i="1">
                                        <a:latin typeface="Cambria Math" panose="02040503050406030204" pitchFamily="18" charset="0"/>
                                      </a:rPr>
                                    </m:ctrlPr>
                                  </m:dPr>
                                  <m:e>
                                    <m:sSub>
                                      <m:sSubPr>
                                        <m:ctrlPr>
                                          <a:rPr lang="en-CA" altLang="zh-CN" i="1">
                                            <a:latin typeface="Cambria Math" panose="02040503050406030204" pitchFamily="18" charset="0"/>
                                          </a:rPr>
                                        </m:ctrlPr>
                                      </m:sSubPr>
                                      <m:e>
                                        <m:r>
                                          <a:rPr lang="en-CA" altLang="zh-CN" i="1">
                                            <a:latin typeface="Cambria Math" panose="02040503050406030204" pitchFamily="18" charset="0"/>
                                          </a:rPr>
                                          <m:t>𝑁</m:t>
                                        </m:r>
                                      </m:e>
                                      <m:sub>
                                        <m:r>
                                          <a:rPr lang="en-CA" altLang="zh-CN" i="1">
                                            <a:latin typeface="Cambria Math" panose="02040503050406030204" pitchFamily="18" charset="0"/>
                                          </a:rPr>
                                          <m:t>𝑏</m:t>
                                        </m:r>
                                      </m:sub>
                                    </m:sSub>
                                    <m:r>
                                      <a:rPr lang="en-CA" altLang="zh-CN" i="1">
                                        <a:latin typeface="Cambria Math" panose="02040503050406030204" pitchFamily="18" charset="0"/>
                                      </a:rPr>
                                      <m:t>−1</m:t>
                                    </m:r>
                                  </m:e>
                                </m:d>
                              </m:sup>
                            </m:sSup>
                            <m:r>
                              <a:rPr lang="en-CA" altLang="zh-CN" i="1">
                                <a:latin typeface="Cambria Math" panose="02040503050406030204" pitchFamily="18" charset="0"/>
                              </a:rPr>
                              <m:t>−1</m:t>
                            </m:r>
                          </m:e>
                        </m:d>
                      </m:e>
                    </m:d>
                  </m:oMath>
                </a14:m>
                <a:endParaRPr lang="en-CA" altLang="zh-CN" sz="2000" dirty="0"/>
              </a:p>
              <a:p>
                <a:pPr marL="400050" lvl="1" indent="0">
                  <a:buNone/>
                </a:pPr>
                <a:endParaRPr lang="en-CA" altLang="zh-CN" sz="2000" dirty="0"/>
              </a:p>
              <a:p>
                <a:pPr marL="457200" indent="-457200">
                  <a:buFont typeface="+mj-lt"/>
                  <a:buAutoNum type="arabicPeriod"/>
                </a:pPr>
                <a:r>
                  <a:rPr lang="en-CA" altLang="zh-CN" dirty="0"/>
                  <a:t>The scale factors, N</a:t>
                </a:r>
                <a:r>
                  <a:rPr lang="en-CA" altLang="zh-CN" baseline="-25000" dirty="0"/>
                  <a:t>SF</a:t>
                </a:r>
                <a:r>
                  <a:rPr lang="en-CA" altLang="zh-CN" dirty="0"/>
                  <a:t>, are quantized with </a:t>
                </a:r>
                <a:r>
                  <a:rPr lang="en-US" altLang="zh-CN" dirty="0"/>
                  <a:t>12</a:t>
                </a:r>
                <a:r>
                  <a:rPr lang="en-US" altLang="zh-CN" i="1" dirty="0"/>
                  <a:t> </a:t>
                </a:r>
                <a:r>
                  <a:rPr lang="en-US" altLang="zh-CN" i="1" baseline="-25000" dirty="0"/>
                  <a:t> </a:t>
                </a:r>
                <a:r>
                  <a:rPr lang="en-US" altLang="zh-CN" dirty="0"/>
                  <a:t>bits per TX-RX Link pair</a:t>
                </a:r>
              </a:p>
              <a:p>
                <a:pPr marL="857250" lvl="1" indent="-457200">
                  <a:buFont typeface="+mj-lt"/>
                  <a:buAutoNum type="arabicPeriod"/>
                </a:pPr>
                <a:r>
                  <a:rPr lang="en-CA" altLang="zh-CN" dirty="0"/>
                  <a:t>The values of the Scale Factors are ranged within </a:t>
                </a:r>
                <a14:m>
                  <m:oMath xmlns:m="http://schemas.openxmlformats.org/officeDocument/2006/math">
                    <m:r>
                      <a:rPr lang="en-CA" altLang="zh-CN" b="0" i="0" smtClean="0">
                        <a:latin typeface="Cambria Math" panose="02040503050406030204" pitchFamily="18" charset="0"/>
                      </a:rPr>
                      <m:t>[</m:t>
                    </m:r>
                    <m:r>
                      <a:rPr lang="en-CA" altLang="zh-CN" b="0" i="1" smtClean="0">
                        <a:latin typeface="Cambria Math" panose="02040503050406030204" pitchFamily="18" charset="0"/>
                      </a:rPr>
                      <m:t>1</m:t>
                    </m:r>
                    <m:r>
                      <a:rPr lang="en-CA" altLang="zh-CN" b="0" i="0" smtClean="0">
                        <a:latin typeface="Cambria Math" panose="02040503050406030204" pitchFamily="18" charset="0"/>
                      </a:rPr>
                      <m:t>,</m:t>
                    </m:r>
                  </m:oMath>
                </a14:m>
                <a:r>
                  <a:rPr lang="en-US" altLang="zh-CN" dirty="0"/>
                  <a:t> </a:t>
                </a:r>
                <a14:m>
                  <m:oMath xmlns:m="http://schemas.openxmlformats.org/officeDocument/2006/math">
                    <m:sSup>
                      <m:sSupPr>
                        <m:ctrlPr>
                          <a:rPr lang="en-CA" altLang="zh-CN" i="1">
                            <a:latin typeface="Cambria Math" panose="02040503050406030204" pitchFamily="18" charset="0"/>
                          </a:rPr>
                        </m:ctrlPr>
                      </m:sSupPr>
                      <m:e>
                        <m:r>
                          <a:rPr lang="en-CA" altLang="zh-CN" i="1">
                            <a:latin typeface="Cambria Math" panose="02040503050406030204" pitchFamily="18" charset="0"/>
                          </a:rPr>
                          <m:t>2</m:t>
                        </m:r>
                      </m:e>
                      <m:sup>
                        <m:d>
                          <m:dPr>
                            <m:ctrlPr>
                              <a:rPr lang="en-CA" altLang="zh-CN" i="1">
                                <a:latin typeface="Cambria Math" panose="02040503050406030204" pitchFamily="18" charset="0"/>
                              </a:rPr>
                            </m:ctrlPr>
                          </m:dPr>
                          <m:e>
                            <m:r>
                              <a:rPr lang="en-CA" altLang="zh-CN" b="0" i="1" smtClean="0">
                                <a:latin typeface="Cambria Math" panose="02040503050406030204" pitchFamily="18" charset="0"/>
                              </a:rPr>
                              <m:t>12</m:t>
                            </m:r>
                          </m:e>
                        </m:d>
                      </m:sup>
                    </m:sSup>
                    <m:r>
                      <a:rPr lang="en-US" altLang="zh-CN" b="0" i="1" smtClean="0">
                        <a:latin typeface="Cambria Math" panose="02040503050406030204" pitchFamily="18" charset="0"/>
                      </a:rPr>
                      <m:t>−1</m:t>
                    </m:r>
                    <m:r>
                      <a:rPr lang="en-CA" altLang="zh-CN" b="0" i="1" smtClean="0">
                        <a:latin typeface="Cambria Math" panose="02040503050406030204" pitchFamily="18" charset="0"/>
                      </a:rPr>
                      <m:t>]</m:t>
                    </m:r>
                  </m:oMath>
                </a14:m>
                <a:endParaRPr lang="en-CA" altLang="zh-CN" dirty="0"/>
              </a:p>
              <a:p>
                <a:pPr marL="857250" lvl="1" indent="-457200">
                  <a:buFont typeface="+mj-lt"/>
                  <a:buAutoNum type="arabicPeriod"/>
                </a:pPr>
                <a:r>
                  <a:rPr lang="en-CA" altLang="zh-CN" dirty="0"/>
                  <a:t>The scale factors are used to normalize the CSI coefficients to make the CSI coefficients ranged within [</a:t>
                </a:r>
                <a14:m>
                  <m:oMath xmlns:m="http://schemas.openxmlformats.org/officeDocument/2006/math">
                    <m:r>
                      <a:rPr lang="en-CA" altLang="zh-CN" i="1">
                        <a:latin typeface="Cambria Math" panose="02040503050406030204" pitchFamily="18" charset="0"/>
                      </a:rPr>
                      <m:t>−</m:t>
                    </m:r>
                    <m:d>
                      <m:dPr>
                        <m:ctrlPr>
                          <a:rPr lang="en-CA" altLang="zh-CN" i="1">
                            <a:latin typeface="Cambria Math" panose="02040503050406030204" pitchFamily="18" charset="0"/>
                          </a:rPr>
                        </m:ctrlPr>
                      </m:dPr>
                      <m:e>
                        <m:sSup>
                          <m:sSupPr>
                            <m:ctrlPr>
                              <a:rPr lang="en-CA" altLang="zh-CN" i="1">
                                <a:latin typeface="Cambria Math" panose="02040503050406030204" pitchFamily="18" charset="0"/>
                              </a:rPr>
                            </m:ctrlPr>
                          </m:sSupPr>
                          <m:e>
                            <m:r>
                              <a:rPr lang="en-CA" altLang="zh-CN" i="1">
                                <a:latin typeface="Cambria Math" panose="02040503050406030204" pitchFamily="18" charset="0"/>
                              </a:rPr>
                              <m:t>2</m:t>
                            </m:r>
                          </m:e>
                          <m:sup>
                            <m:d>
                              <m:dPr>
                                <m:ctrlPr>
                                  <a:rPr lang="en-CA" altLang="zh-CN" i="1">
                                    <a:latin typeface="Cambria Math" panose="02040503050406030204" pitchFamily="18" charset="0"/>
                                  </a:rPr>
                                </m:ctrlPr>
                              </m:dPr>
                              <m:e>
                                <m:sSub>
                                  <m:sSubPr>
                                    <m:ctrlPr>
                                      <a:rPr lang="en-CA" altLang="zh-CN" i="1">
                                        <a:latin typeface="Cambria Math" panose="02040503050406030204" pitchFamily="18" charset="0"/>
                                      </a:rPr>
                                    </m:ctrlPr>
                                  </m:sSubPr>
                                  <m:e>
                                    <m:r>
                                      <a:rPr lang="en-CA" altLang="zh-CN" i="1">
                                        <a:latin typeface="Cambria Math" panose="02040503050406030204" pitchFamily="18" charset="0"/>
                                      </a:rPr>
                                      <m:t>𝑁</m:t>
                                    </m:r>
                                  </m:e>
                                  <m:sub>
                                    <m:r>
                                      <a:rPr lang="en-CA" altLang="zh-CN" i="1">
                                        <a:latin typeface="Cambria Math" panose="02040503050406030204" pitchFamily="18" charset="0"/>
                                      </a:rPr>
                                      <m:t>𝑏</m:t>
                                    </m:r>
                                  </m:sub>
                                </m:sSub>
                                <m:r>
                                  <a:rPr lang="en-CA" altLang="zh-CN" i="1">
                                    <a:latin typeface="Cambria Math" panose="02040503050406030204" pitchFamily="18" charset="0"/>
                                  </a:rPr>
                                  <m:t>−1</m:t>
                                </m:r>
                              </m:e>
                            </m:d>
                          </m:sup>
                        </m:sSup>
                        <m:r>
                          <a:rPr lang="en-CA" altLang="zh-CN" i="1">
                            <a:latin typeface="Cambria Math" panose="02040503050406030204" pitchFamily="18" charset="0"/>
                          </a:rPr>
                          <m:t>−1</m:t>
                        </m:r>
                      </m:e>
                    </m:d>
                    <m:r>
                      <a:rPr lang="en-CA" altLang="zh-CN" b="0" i="0" smtClean="0">
                        <a:latin typeface="Cambria Math" panose="02040503050406030204" pitchFamily="18" charset="0"/>
                      </a:rPr>
                      <m:t>, </m:t>
                    </m:r>
                    <m:d>
                      <m:dPr>
                        <m:ctrlPr>
                          <a:rPr lang="en-CA" altLang="zh-CN" i="1">
                            <a:latin typeface="Cambria Math" panose="02040503050406030204" pitchFamily="18" charset="0"/>
                          </a:rPr>
                        </m:ctrlPr>
                      </m:dPr>
                      <m:e>
                        <m:sSup>
                          <m:sSupPr>
                            <m:ctrlPr>
                              <a:rPr lang="en-CA" altLang="zh-CN" i="1">
                                <a:latin typeface="Cambria Math" panose="02040503050406030204" pitchFamily="18" charset="0"/>
                              </a:rPr>
                            </m:ctrlPr>
                          </m:sSupPr>
                          <m:e>
                            <m:r>
                              <a:rPr lang="en-CA" altLang="zh-CN" i="1">
                                <a:latin typeface="Cambria Math" panose="02040503050406030204" pitchFamily="18" charset="0"/>
                              </a:rPr>
                              <m:t>2</m:t>
                            </m:r>
                          </m:e>
                          <m:sup>
                            <m:d>
                              <m:dPr>
                                <m:ctrlPr>
                                  <a:rPr lang="en-CA" altLang="zh-CN" i="1">
                                    <a:latin typeface="Cambria Math" panose="02040503050406030204" pitchFamily="18" charset="0"/>
                                  </a:rPr>
                                </m:ctrlPr>
                              </m:dPr>
                              <m:e>
                                <m:sSub>
                                  <m:sSubPr>
                                    <m:ctrlPr>
                                      <a:rPr lang="en-CA" altLang="zh-CN" i="1">
                                        <a:latin typeface="Cambria Math" panose="02040503050406030204" pitchFamily="18" charset="0"/>
                                      </a:rPr>
                                    </m:ctrlPr>
                                  </m:sSubPr>
                                  <m:e>
                                    <m:r>
                                      <a:rPr lang="en-CA" altLang="zh-CN" i="1">
                                        <a:latin typeface="Cambria Math" panose="02040503050406030204" pitchFamily="18" charset="0"/>
                                      </a:rPr>
                                      <m:t>𝑁</m:t>
                                    </m:r>
                                  </m:e>
                                  <m:sub>
                                    <m:r>
                                      <a:rPr lang="en-CA" altLang="zh-CN" i="1">
                                        <a:latin typeface="Cambria Math" panose="02040503050406030204" pitchFamily="18" charset="0"/>
                                      </a:rPr>
                                      <m:t>𝑏</m:t>
                                    </m:r>
                                  </m:sub>
                                </m:sSub>
                                <m:r>
                                  <a:rPr lang="en-CA" altLang="zh-CN" i="1">
                                    <a:latin typeface="Cambria Math" panose="02040503050406030204" pitchFamily="18" charset="0"/>
                                  </a:rPr>
                                  <m:t>−1</m:t>
                                </m:r>
                              </m:e>
                            </m:d>
                          </m:sup>
                        </m:sSup>
                        <m:r>
                          <a:rPr lang="en-CA" altLang="zh-CN" i="1">
                            <a:latin typeface="Cambria Math" panose="02040503050406030204" pitchFamily="18" charset="0"/>
                          </a:rPr>
                          <m:t>−1</m:t>
                        </m:r>
                      </m:e>
                    </m:d>
                  </m:oMath>
                </a14:m>
                <a:r>
                  <a:rPr lang="en-CA" altLang="zh-CN" dirty="0"/>
                  <a:t>]</a:t>
                </a:r>
              </a:p>
              <a:p>
                <a:pPr marL="457200" indent="-457200">
                  <a:buFont typeface="+mj-lt"/>
                  <a:buAutoNum type="arabicPeriod"/>
                </a:pPr>
                <a:endParaRPr lang="en-US" altLang="zh-CN" sz="2000" dirty="0"/>
              </a:p>
              <a:p>
                <a:pPr marL="457200" indent="-457200">
                  <a:buFont typeface="+mj-lt"/>
                  <a:buAutoNum type="arabicPeriod"/>
                </a:pPr>
                <a:endParaRPr lang="en-US" altLang="zh-CN" sz="2000" dirty="0"/>
              </a:p>
              <a:p>
                <a:pPr marL="457200" indent="-457200">
                  <a:buFont typeface="+mj-lt"/>
                  <a:buAutoNum type="arabicPeriod"/>
                </a:pPr>
                <a:endParaRPr lang="en-US" altLang="zh-CN" sz="2000" dirty="0"/>
              </a:p>
              <a:p>
                <a:pPr marL="0" indent="0">
                  <a:buNone/>
                </a:pPr>
                <a:endParaRPr lang="en-US" altLang="zh-CN" sz="2000" dirty="0"/>
              </a:p>
              <a:p>
                <a:endParaRPr lang="en-CA" altLang="zh-CN" sz="2400" dirty="0"/>
              </a:p>
              <a:p>
                <a:endParaRPr lang="zh-CN" alt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35354" y="1966210"/>
                <a:ext cx="8856246" cy="4053590"/>
              </a:xfrm>
              <a:blipFill rotWithShape="0">
                <a:blip r:embed="rId2"/>
                <a:stretch>
                  <a:fillRect l="-895" t="-1203" r="-1308"/>
                </a:stretch>
              </a:blipFill>
            </p:spPr>
            <p:txBody>
              <a:bodyPr/>
              <a:lstStyle/>
              <a:p>
                <a:r>
                  <a:rPr lang="zh-CN" altLang="en-US">
                    <a:noFill/>
                  </a:rPr>
                  <a:t> </a:t>
                </a:r>
              </a:p>
            </p:txBody>
          </p:sp>
        </mc:Fallback>
      </mc:AlternateContent>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sp>
        <p:nvSpPr>
          <p:cNvPr id="4" name="Date Placeholder 3"/>
          <p:cNvSpPr>
            <a:spLocks noGrp="1"/>
          </p:cNvSpPr>
          <p:nvPr>
            <p:ph type="dt" sz="half" idx="10"/>
          </p:nvPr>
        </p:nvSpPr>
        <p:spPr/>
        <p:txBody>
          <a:bodyPr/>
          <a:lstStyle/>
          <a:p>
            <a:pPr>
              <a:defRPr/>
            </a:pPr>
            <a:r>
              <a:rPr lang="en-US" altLang="zh-CN"/>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899811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42614"/>
          </a:xfrm>
        </p:spPr>
        <p:txBody>
          <a:bodyPr/>
          <a:lstStyle/>
          <a:p>
            <a:r>
              <a:rPr lang="en-CA" altLang="zh-CN" dirty="0"/>
              <a:t>Data Path Size Control</a:t>
            </a:r>
            <a:endParaRPr lang="zh-CN" altLang="en-US" dirty="0"/>
          </a:p>
        </p:txBody>
      </p:sp>
      <p:sp>
        <p:nvSpPr>
          <p:cNvPr id="4" name="Slide Number Placeholder 3"/>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grpSp>
        <p:nvGrpSpPr>
          <p:cNvPr id="61" name="Group 60"/>
          <p:cNvGrpSpPr/>
          <p:nvPr/>
        </p:nvGrpSpPr>
        <p:grpSpPr>
          <a:xfrm>
            <a:off x="152400" y="1425125"/>
            <a:ext cx="8839200" cy="4668361"/>
            <a:chOff x="1370976" y="1425125"/>
            <a:chExt cx="7924800" cy="4668361"/>
          </a:xfrm>
        </p:grpSpPr>
        <p:sp>
          <p:nvSpPr>
            <p:cNvPr id="44" name="Rounded Rectangle 43"/>
            <p:cNvSpPr/>
            <p:nvPr/>
          </p:nvSpPr>
          <p:spPr bwMode="auto">
            <a:xfrm>
              <a:off x="4344987" y="4295205"/>
              <a:ext cx="1324473" cy="507476"/>
            </a:xfrm>
            <a:prstGeom prst="roundRect">
              <a:avLst/>
            </a:prstGeom>
            <a:solidFill>
              <a:srgbClr val="FFFF00">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dirty="0">
                <a:ln>
                  <a:noFill/>
                </a:ln>
                <a:solidFill>
                  <a:srgbClr val="000000"/>
                </a:solidFill>
                <a:effectLst/>
                <a:uLnTx/>
                <a:uFillTx/>
                <a:latin typeface="Times New Roman" pitchFamily="18" charset="0"/>
                <a:cs typeface="Arial" panose="020B0604020202020204" pitchFamily="34" charset="0"/>
              </a:endParaRPr>
            </a:p>
          </p:txBody>
        </p:sp>
        <p:sp>
          <p:nvSpPr>
            <p:cNvPr id="5" name="Rectangle 4"/>
            <p:cNvSpPr/>
            <p:nvPr/>
          </p:nvSpPr>
          <p:spPr bwMode="auto">
            <a:xfrm>
              <a:off x="2493044" y="2054045"/>
              <a:ext cx="1219200"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6" name="Rectangle 5"/>
            <p:cNvSpPr/>
            <p:nvPr/>
          </p:nvSpPr>
          <p:spPr bwMode="auto">
            <a:xfrm>
              <a:off x="4474244" y="2054045"/>
              <a:ext cx="1219200"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7" name="Rectangle 6"/>
            <p:cNvSpPr/>
            <p:nvPr/>
          </p:nvSpPr>
          <p:spPr bwMode="auto">
            <a:xfrm>
              <a:off x="6455444" y="2054045"/>
              <a:ext cx="1219200"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8" name="Rectangle 7"/>
            <p:cNvSpPr/>
            <p:nvPr/>
          </p:nvSpPr>
          <p:spPr bwMode="auto">
            <a:xfrm>
              <a:off x="6248455" y="4247659"/>
              <a:ext cx="1828801"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cxnSp>
          <p:nvCxnSpPr>
            <p:cNvPr id="9" name="Straight Arrow Connector 8"/>
            <p:cNvCxnSpPr>
              <a:stCxn id="5" idx="3"/>
              <a:endCxn id="6" idx="1"/>
            </p:cNvCxnSpPr>
            <p:nvPr/>
          </p:nvCxnSpPr>
          <p:spPr bwMode="auto">
            <a:xfrm>
              <a:off x="3712244" y="2358845"/>
              <a:ext cx="762000"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0" name="Straight Arrow Connector 9"/>
            <p:cNvCxnSpPr>
              <a:stCxn id="6" idx="3"/>
              <a:endCxn id="7" idx="1"/>
            </p:cNvCxnSpPr>
            <p:nvPr/>
          </p:nvCxnSpPr>
          <p:spPr bwMode="auto">
            <a:xfrm>
              <a:off x="5693444" y="2358845"/>
              <a:ext cx="762000"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1" name="Straight Arrow Connector 10"/>
            <p:cNvCxnSpPr>
              <a:endCxn id="5" idx="1"/>
            </p:cNvCxnSpPr>
            <p:nvPr/>
          </p:nvCxnSpPr>
          <p:spPr bwMode="auto">
            <a:xfrm>
              <a:off x="2035844" y="2358845"/>
              <a:ext cx="457200"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12" name="TextBox 11"/>
            <p:cNvSpPr txBox="1"/>
            <p:nvPr/>
          </p:nvSpPr>
          <p:spPr>
            <a:xfrm>
              <a:off x="2569244" y="2175215"/>
              <a:ext cx="615874"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AGC</a:t>
              </a:r>
              <a:endParaRPr kumimoji="1" lang="zh-CN" altLang="en-US" sz="1600" dirty="0">
                <a:solidFill>
                  <a:srgbClr val="000000"/>
                </a:solidFill>
                <a:latin typeface="Times New Roman" panose="02020603050405020304" pitchFamily="18" charset="0"/>
                <a:cs typeface="Arial" panose="020B0604020202020204" pitchFamily="34" charset="0"/>
              </a:endParaRPr>
            </a:p>
          </p:txBody>
        </p:sp>
        <p:sp>
          <p:nvSpPr>
            <p:cNvPr id="13" name="TextBox 12"/>
            <p:cNvSpPr txBox="1"/>
            <p:nvPr/>
          </p:nvSpPr>
          <p:spPr>
            <a:xfrm>
              <a:off x="4474244" y="2176465"/>
              <a:ext cx="615874"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ADC</a:t>
              </a:r>
              <a:endParaRPr kumimoji="1" lang="zh-CN" altLang="en-US" sz="1600" dirty="0">
                <a:solidFill>
                  <a:srgbClr val="000000"/>
                </a:solidFill>
                <a:latin typeface="Times New Roman" panose="02020603050405020304" pitchFamily="18" charset="0"/>
                <a:cs typeface="Arial" panose="020B0604020202020204" pitchFamily="34" charset="0"/>
              </a:endParaRPr>
            </a:p>
          </p:txBody>
        </p:sp>
        <p:sp>
          <p:nvSpPr>
            <p:cNvPr id="14" name="TextBox 13"/>
            <p:cNvSpPr txBox="1"/>
            <p:nvPr/>
          </p:nvSpPr>
          <p:spPr>
            <a:xfrm>
              <a:off x="6455444" y="2206445"/>
              <a:ext cx="537327"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FFT</a:t>
              </a:r>
              <a:endParaRPr kumimoji="1" lang="zh-CN" altLang="en-US" sz="1600" dirty="0">
                <a:solidFill>
                  <a:srgbClr val="000000"/>
                </a:solidFill>
                <a:latin typeface="Times New Roman" panose="02020603050405020304" pitchFamily="18" charset="0"/>
                <a:cs typeface="Arial" panose="020B0604020202020204" pitchFamily="34" charset="0"/>
              </a:endParaRPr>
            </a:p>
          </p:txBody>
        </p:sp>
        <p:sp>
          <p:nvSpPr>
            <p:cNvPr id="15" name="TextBox 14"/>
            <p:cNvSpPr txBox="1"/>
            <p:nvPr/>
          </p:nvSpPr>
          <p:spPr>
            <a:xfrm>
              <a:off x="6541283" y="4291938"/>
              <a:ext cx="1606530" cy="523220"/>
            </a:xfrm>
            <a:prstGeom prst="rect">
              <a:avLst/>
            </a:prstGeom>
            <a:noFill/>
          </p:spPr>
          <p:txBody>
            <a:bodyPr wrap="none" rtlCol="0">
              <a:spAutoFit/>
            </a:bodyPr>
            <a:lstStyle/>
            <a:p>
              <a:pPr defTabSz="914400" fontAlgn="base" latinLnBrk="1">
                <a:spcBef>
                  <a:spcPct val="0"/>
                </a:spcBef>
                <a:spcAft>
                  <a:spcPct val="0"/>
                </a:spcAft>
              </a:pPr>
              <a:r>
                <a:rPr kumimoji="1" lang="en-CA" altLang="zh-CN" sz="1400" dirty="0">
                  <a:solidFill>
                    <a:srgbClr val="000000"/>
                  </a:solidFill>
                  <a:latin typeface="Times New Roman" panose="02020603050405020304" pitchFamily="18" charset="0"/>
                  <a:ea typeface="Gulim" panose="020B0600000101010101" pitchFamily="34" charset="-127"/>
                  <a:cs typeface="Arial" panose="020B0604020202020204" pitchFamily="34" charset="0"/>
                </a:rPr>
                <a:t>GI Removal and</a:t>
              </a:r>
            </a:p>
            <a:p>
              <a:pPr defTabSz="914400" fontAlgn="base" latinLnBrk="1">
                <a:spcBef>
                  <a:spcPct val="0"/>
                </a:spcBef>
                <a:spcAft>
                  <a:spcPct val="0"/>
                </a:spcAft>
              </a:pPr>
              <a:r>
                <a:rPr kumimoji="1" lang="en-CA" altLang="zh-CN" sz="1400" dirty="0">
                  <a:solidFill>
                    <a:srgbClr val="000000"/>
                  </a:solidFill>
                  <a:latin typeface="Times New Roman" panose="02020603050405020304" pitchFamily="18" charset="0"/>
                  <a:ea typeface="Gulim" panose="020B0600000101010101" pitchFamily="34" charset="-127"/>
                  <a:cs typeface="Arial" panose="020B0604020202020204" pitchFamily="34" charset="0"/>
                </a:rPr>
                <a:t>Channel Estimation</a:t>
              </a:r>
              <a:endParaRPr kumimoji="1" lang="zh-CN" altLang="en-US" sz="1400" dirty="0">
                <a:solidFill>
                  <a:srgbClr val="000000"/>
                </a:solidFill>
                <a:latin typeface="Times New Roman" panose="02020603050405020304" pitchFamily="18" charset="0"/>
                <a:cs typeface="Arial" panose="020B0604020202020204" pitchFamily="34" charset="0"/>
              </a:endParaRPr>
            </a:p>
          </p:txBody>
        </p:sp>
        <p:sp>
          <p:nvSpPr>
            <p:cNvPr id="16" name="Rounded Rectangle 15"/>
            <p:cNvSpPr/>
            <p:nvPr/>
          </p:nvSpPr>
          <p:spPr bwMode="auto">
            <a:xfrm>
              <a:off x="2569244" y="2206445"/>
              <a:ext cx="615874" cy="307324"/>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17" name="Rounded Rectangle 16"/>
            <p:cNvSpPr/>
            <p:nvPr/>
          </p:nvSpPr>
          <p:spPr bwMode="auto">
            <a:xfrm>
              <a:off x="4504980" y="2199320"/>
              <a:ext cx="615874" cy="307324"/>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18" name="Rounded Rectangle 17"/>
            <p:cNvSpPr/>
            <p:nvPr/>
          </p:nvSpPr>
          <p:spPr bwMode="auto">
            <a:xfrm>
              <a:off x="6469677" y="2207070"/>
              <a:ext cx="615874" cy="307324"/>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19" name="Rounded Rectangle 18"/>
            <p:cNvSpPr/>
            <p:nvPr/>
          </p:nvSpPr>
          <p:spPr bwMode="auto">
            <a:xfrm>
              <a:off x="6645342" y="4293614"/>
              <a:ext cx="1402613" cy="507476"/>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cxnSp>
          <p:nvCxnSpPr>
            <p:cNvPr id="20" name="Straight Arrow Connector 19"/>
            <p:cNvCxnSpPr>
              <a:stCxn id="17" idx="3"/>
              <a:endCxn id="6" idx="3"/>
            </p:cNvCxnSpPr>
            <p:nvPr/>
          </p:nvCxnSpPr>
          <p:spPr bwMode="auto">
            <a:xfrm>
              <a:off x="5120854" y="2352982"/>
              <a:ext cx="572590" cy="5863"/>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21" name="TextBox 20"/>
            <p:cNvSpPr txBox="1"/>
            <p:nvPr/>
          </p:nvSpPr>
          <p:spPr>
            <a:xfrm>
              <a:off x="5205507" y="2114068"/>
              <a:ext cx="295274" cy="276999"/>
            </a:xfrm>
            <a:prstGeom prst="rect">
              <a:avLst/>
            </a:prstGeom>
            <a:noFill/>
          </p:spPr>
          <p:txBody>
            <a:bodyPr wrap="none" rtlCol="0">
              <a:spAutoFit/>
            </a:bodyPr>
            <a:lstStyle/>
            <a:p>
              <a:pPr defTabSz="914400" fontAlgn="base" latinLnBrk="1">
                <a:spcBef>
                  <a:spcPct val="0"/>
                </a:spcBef>
                <a:spcAft>
                  <a:spcPct val="0"/>
                </a:spcAft>
              </a:pPr>
              <a:r>
                <a:rPr kumimoji="1" lang="en-CA" altLang="zh-CN" sz="1200" i="1" dirty="0">
                  <a:solidFill>
                    <a:srgbClr val="0000FF"/>
                  </a:solidFill>
                  <a:latin typeface="Times New Roman" panose="02020603050405020304" pitchFamily="18" charset="0"/>
                  <a:ea typeface="Gulim" panose="020B0600000101010101" pitchFamily="34" charset="-127"/>
                  <a:cs typeface="Arial" panose="020B0604020202020204" pitchFamily="34" charset="0"/>
                </a:rPr>
                <a:t>U</a:t>
              </a:r>
              <a:endParaRPr kumimoji="1" lang="zh-CN" altLang="en-US" sz="1200" i="1" dirty="0">
                <a:solidFill>
                  <a:srgbClr val="0000FF"/>
                </a:solidFill>
                <a:latin typeface="Times New Roman" panose="02020603050405020304" pitchFamily="18" charset="0"/>
                <a:cs typeface="Arial" panose="020B0604020202020204" pitchFamily="34" charset="0"/>
              </a:endParaRPr>
            </a:p>
          </p:txBody>
        </p:sp>
        <p:cxnSp>
          <p:nvCxnSpPr>
            <p:cNvPr id="22" name="Straight Arrow Connector 21"/>
            <p:cNvCxnSpPr>
              <a:stCxn id="18" idx="3"/>
              <a:endCxn id="7" idx="3"/>
            </p:cNvCxnSpPr>
            <p:nvPr/>
          </p:nvCxnSpPr>
          <p:spPr bwMode="auto">
            <a:xfrm flipV="1">
              <a:off x="7085551" y="2358845"/>
              <a:ext cx="589093" cy="1887"/>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23" name="TextBox 22"/>
            <p:cNvSpPr txBox="1"/>
            <p:nvPr/>
          </p:nvSpPr>
          <p:spPr>
            <a:xfrm>
              <a:off x="7186070" y="2127033"/>
              <a:ext cx="295274" cy="276999"/>
            </a:xfrm>
            <a:prstGeom prst="rect">
              <a:avLst/>
            </a:prstGeom>
            <a:noFill/>
          </p:spPr>
          <p:txBody>
            <a:bodyPr wrap="none" rtlCol="0">
              <a:spAutoFit/>
            </a:bodyPr>
            <a:lstStyle/>
            <a:p>
              <a:pPr defTabSz="914400" fontAlgn="base" latinLnBrk="1">
                <a:spcBef>
                  <a:spcPct val="0"/>
                </a:spcBef>
                <a:spcAft>
                  <a:spcPct val="0"/>
                </a:spcAft>
              </a:pPr>
              <a:r>
                <a:rPr kumimoji="1" lang="en-CA" altLang="zh-CN" sz="1200" i="1" dirty="0">
                  <a:solidFill>
                    <a:srgbClr val="0000FF"/>
                  </a:solidFill>
                  <a:latin typeface="Times New Roman" panose="02020603050405020304" pitchFamily="18" charset="0"/>
                  <a:ea typeface="Gulim" panose="020B0600000101010101" pitchFamily="34" charset="-127"/>
                  <a:cs typeface="Arial" panose="020B0604020202020204" pitchFamily="34" charset="0"/>
                </a:rPr>
                <a:t>D</a:t>
              </a:r>
              <a:endParaRPr kumimoji="1" lang="zh-CN" altLang="en-US" sz="1200" i="1" dirty="0">
                <a:solidFill>
                  <a:srgbClr val="0000FF"/>
                </a:solidFill>
                <a:latin typeface="Times New Roman" panose="02020603050405020304" pitchFamily="18" charset="0"/>
                <a:cs typeface="Arial" panose="020B0604020202020204" pitchFamily="34" charset="0"/>
              </a:endParaRPr>
            </a:p>
          </p:txBody>
        </p:sp>
        <p:sp>
          <p:nvSpPr>
            <p:cNvPr id="24" name="TextBox 23"/>
            <p:cNvSpPr txBox="1"/>
            <p:nvPr/>
          </p:nvSpPr>
          <p:spPr>
            <a:xfrm>
              <a:off x="6278704" y="4232454"/>
              <a:ext cx="393056"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i="1" dirty="0">
                  <a:solidFill>
                    <a:srgbClr val="0000FF"/>
                  </a:solidFill>
                  <a:latin typeface="Times New Roman" panose="02020603050405020304" pitchFamily="18" charset="0"/>
                  <a:cs typeface="Arial" panose="020B0604020202020204" pitchFamily="34" charset="0"/>
                </a:rPr>
                <a:t>H</a:t>
              </a:r>
              <a:r>
                <a:rPr kumimoji="1" lang="en-CA" altLang="zh-CN" sz="1600" i="1" baseline="-25000" dirty="0">
                  <a:solidFill>
                    <a:srgbClr val="0000FF"/>
                  </a:solidFill>
                  <a:latin typeface="Times New Roman" panose="02020603050405020304" pitchFamily="18" charset="0"/>
                  <a:cs typeface="Arial" panose="020B0604020202020204" pitchFamily="34" charset="0"/>
                </a:rPr>
                <a:t>c</a:t>
              </a:r>
              <a:endParaRPr kumimoji="1" lang="zh-CN" altLang="en-US" sz="1600" i="1" dirty="0">
                <a:solidFill>
                  <a:srgbClr val="0000FF"/>
                </a:solidFill>
                <a:latin typeface="Times New Roman" panose="02020603050405020304" pitchFamily="18" charset="0"/>
                <a:cs typeface="Arial" panose="020B0604020202020204" pitchFamily="34" charset="0"/>
              </a:endParaRPr>
            </a:p>
          </p:txBody>
        </p:sp>
        <p:sp>
          <p:nvSpPr>
            <p:cNvPr id="25" name="TextBox 24"/>
            <p:cNvSpPr txBox="1"/>
            <p:nvPr/>
          </p:nvSpPr>
          <p:spPr>
            <a:xfrm>
              <a:off x="1600200" y="2816045"/>
              <a:ext cx="3238387"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Maximum of the amplitude of </a:t>
              </a:r>
              <a:r>
                <a:rPr kumimoji="1" lang="en-CA" altLang="zh-CN" sz="1600" b="1" i="1" dirty="0">
                  <a:solidFill>
                    <a:srgbClr val="0000FF"/>
                  </a:solidFill>
                  <a:latin typeface="Times New Roman" panose="02020603050405020304" pitchFamily="18" charset="0"/>
                  <a:ea typeface="Gulim" panose="020B0600000101010101" pitchFamily="34" charset="-127"/>
                  <a:cs typeface="Arial" panose="020B0604020202020204" pitchFamily="34" charset="0"/>
                </a:rPr>
                <a:t>U</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M</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U</a:t>
              </a:r>
              <a:endParaRPr kumimoji="1" lang="zh-CN" altLang="en-US" sz="1600" i="1" baseline="-25000" dirty="0">
                <a:solidFill>
                  <a:srgbClr val="000000"/>
                </a:solidFill>
                <a:latin typeface="Times New Roman" panose="02020603050405020304" pitchFamily="18" charset="0"/>
                <a:cs typeface="Arial" panose="020B0604020202020204" pitchFamily="34" charset="0"/>
              </a:endParaRPr>
            </a:p>
          </p:txBody>
        </p:sp>
        <p:sp>
          <p:nvSpPr>
            <p:cNvPr id="26" name="TextBox 25"/>
            <p:cNvSpPr txBox="1"/>
            <p:nvPr/>
          </p:nvSpPr>
          <p:spPr>
            <a:xfrm>
              <a:off x="1600200" y="3102081"/>
              <a:ext cx="3238387"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Maximum of the amplitude of </a:t>
              </a:r>
              <a:r>
                <a:rPr kumimoji="1" lang="en-CA" altLang="zh-CN" sz="1600" b="1" i="1" dirty="0">
                  <a:solidFill>
                    <a:srgbClr val="0000FF"/>
                  </a:solidFill>
                  <a:latin typeface="Times New Roman" panose="02020603050405020304" pitchFamily="18" charset="0"/>
                  <a:ea typeface="Gulim" panose="020B0600000101010101" pitchFamily="34" charset="-127"/>
                  <a:cs typeface="Arial" panose="020B0604020202020204" pitchFamily="34" charset="0"/>
                </a:rPr>
                <a:t>D</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M</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D</a:t>
              </a:r>
              <a:endParaRPr kumimoji="1" lang="zh-CN" altLang="en-US" sz="1600" i="1" baseline="-25000" dirty="0">
                <a:solidFill>
                  <a:srgbClr val="000000"/>
                </a:solidFill>
                <a:latin typeface="Times New Roman" panose="02020603050405020304" pitchFamily="18" charset="0"/>
                <a:cs typeface="Arial" panose="020B0604020202020204" pitchFamily="34" charset="0"/>
              </a:endParaRPr>
            </a:p>
          </p:txBody>
        </p:sp>
        <p:sp>
          <p:nvSpPr>
            <p:cNvPr id="27" name="TextBox 26"/>
            <p:cNvSpPr txBox="1"/>
            <p:nvPr/>
          </p:nvSpPr>
          <p:spPr>
            <a:xfrm>
              <a:off x="1600200" y="3379452"/>
              <a:ext cx="6822702"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Maximum of the amplitude of </a:t>
              </a:r>
              <a:r>
                <a:rPr kumimoji="1" lang="en-CA" altLang="zh-CN" sz="1600" b="1" i="1" dirty="0">
                  <a:solidFill>
                    <a:srgbClr val="0000FF"/>
                  </a:solidFill>
                  <a:latin typeface="Times New Roman" panose="02020603050405020304" pitchFamily="18" charset="0"/>
                  <a:ea typeface="Gulim" panose="020B0600000101010101" pitchFamily="34" charset="-127"/>
                  <a:cs typeface="Arial" panose="020B0604020202020204" pitchFamily="34" charset="0"/>
                </a:rPr>
                <a:t>H</a:t>
              </a:r>
              <a:r>
                <a:rPr kumimoji="1" lang="en-CA" altLang="zh-CN" sz="1600" b="1" i="1" baseline="-25000" dirty="0">
                  <a:solidFill>
                    <a:srgbClr val="0000FF"/>
                  </a:solidFill>
                  <a:latin typeface="Times New Roman" panose="02020603050405020304" pitchFamily="18" charset="0"/>
                  <a:ea typeface="Gulim" panose="020B0600000101010101" pitchFamily="34" charset="-127"/>
                  <a:cs typeface="Arial" panose="020B0604020202020204" pitchFamily="34" charset="0"/>
                </a:rPr>
                <a:t>c</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M</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H</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where</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 H</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c</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is the channel </a:t>
              </a:r>
              <a:r>
                <a:rPr lang="en-CA" altLang="zh-CN" sz="1600" dirty="0">
                  <a:solidFill>
                    <a:srgbClr val="000000"/>
                  </a:solidFill>
                </a:rPr>
                <a:t>estimation output</a:t>
              </a:r>
              <a:r>
                <a:rPr kumimoji="1" lang="en-CA" altLang="zh-CN" sz="1600"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endParaRPr kumimoji="1" lang="zh-CN" altLang="en-US" sz="1600" baseline="-25000" dirty="0">
                <a:solidFill>
                  <a:srgbClr val="000000"/>
                </a:solidFill>
                <a:latin typeface="Times New Roman" panose="02020603050405020304" pitchFamily="18" charset="0"/>
                <a:cs typeface="Arial" panose="020B0604020202020204" pitchFamily="34" charset="0"/>
              </a:endParaRPr>
            </a:p>
          </p:txBody>
        </p:sp>
        <p:sp>
          <p:nvSpPr>
            <p:cNvPr id="28" name="Down Arrow 27"/>
            <p:cNvSpPr/>
            <p:nvPr/>
          </p:nvSpPr>
          <p:spPr bwMode="auto">
            <a:xfrm>
              <a:off x="5892063" y="1889206"/>
              <a:ext cx="354333" cy="471526"/>
            </a:xfrm>
            <a:prstGeom prst="downArrow">
              <a:avLst/>
            </a:prstGeom>
            <a:solidFill>
              <a:srgbClr val="00CC99"/>
            </a:solidFill>
            <a:ln w="12700" cap="flat" cmpd="sng" algn="ctr">
              <a:solidFill>
                <a:srgbClr val="000000">
                  <a:alpha val="91000"/>
                </a:srgbClr>
              </a:solidFill>
              <a:prstDash val="solid"/>
              <a:round/>
              <a:headEnd type="none" w="sm" len="sm"/>
              <a:tailEnd type="none" w="sm" len="sm"/>
            </a:ln>
            <a:effectLst/>
            <a:scene3d>
              <a:camera prst="orthographicFront">
                <a:rot lat="10800000" lon="0" rev="0"/>
              </a:camera>
              <a:lightRig rig="threePt" dir="t"/>
            </a:scene3d>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29" name="Down Arrow 28"/>
            <p:cNvSpPr/>
            <p:nvPr/>
          </p:nvSpPr>
          <p:spPr bwMode="auto">
            <a:xfrm>
              <a:off x="7873263" y="1860384"/>
              <a:ext cx="354333" cy="471526"/>
            </a:xfrm>
            <a:prstGeom prst="downArrow">
              <a:avLst/>
            </a:prstGeom>
            <a:solidFill>
              <a:srgbClr val="00CC99"/>
            </a:solidFill>
            <a:ln w="12700" cap="flat" cmpd="sng" algn="ctr">
              <a:solidFill>
                <a:srgbClr val="000000">
                  <a:alpha val="91000"/>
                </a:srgbClr>
              </a:solidFill>
              <a:prstDash val="solid"/>
              <a:round/>
              <a:headEnd type="none" w="sm" len="sm"/>
              <a:tailEnd type="none" w="sm" len="sm"/>
            </a:ln>
            <a:effectLst/>
            <a:scene3d>
              <a:camera prst="orthographicFront">
                <a:rot lat="10800000" lon="0" rev="0"/>
              </a:camera>
              <a:lightRig rig="threePt" dir="t"/>
            </a:scene3d>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30" name="Down Arrow 29"/>
            <p:cNvSpPr/>
            <p:nvPr/>
          </p:nvSpPr>
          <p:spPr bwMode="auto">
            <a:xfrm rot="20480875">
              <a:off x="5771789" y="4618181"/>
              <a:ext cx="501364" cy="1012753"/>
            </a:xfrm>
            <a:prstGeom prst="downArrow">
              <a:avLst/>
            </a:prstGeom>
            <a:solidFill>
              <a:srgbClr val="00CC99"/>
            </a:solidFill>
            <a:ln w="12700" cap="flat" cmpd="sng" algn="ctr">
              <a:solidFill>
                <a:srgbClr val="000000">
                  <a:alpha val="91000"/>
                </a:srgbClr>
              </a:solidFill>
              <a:prstDash val="solid"/>
              <a:round/>
              <a:headEnd type="none" w="sm" len="sm"/>
              <a:tailEnd type="none" w="sm" len="sm"/>
            </a:ln>
            <a:effectLst/>
            <a:scene3d>
              <a:camera prst="orthographicFront">
                <a:rot lat="60000" lon="0" rev="20400000"/>
              </a:camera>
              <a:lightRig rig="threePt" dir="t"/>
            </a:scene3d>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31" name="TextBox 30"/>
            <p:cNvSpPr txBox="1"/>
            <p:nvPr/>
          </p:nvSpPr>
          <p:spPr>
            <a:xfrm>
              <a:off x="5662214" y="2346406"/>
              <a:ext cx="563380" cy="338554"/>
            </a:xfrm>
            <a:prstGeom prst="rect">
              <a:avLst/>
            </a:prstGeom>
            <a:noFill/>
          </p:spPr>
          <p:txBody>
            <a:bodyPr wrap="square" rtlCol="0">
              <a:spAutoFit/>
            </a:bodyPr>
            <a:lstStyle/>
            <a:p>
              <a:pPr defTabSz="914400" fontAlgn="base" latinLnBrk="1">
                <a:spcBef>
                  <a:spcPct val="0"/>
                </a:spcBef>
                <a:spcAft>
                  <a:spcPct val="0"/>
                </a:spcAft>
              </a:pP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N</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U</a:t>
              </a:r>
              <a:endParaRPr kumimoji="1" lang="zh-CN" altLang="en-US" sz="1600" i="1" dirty="0">
                <a:solidFill>
                  <a:srgbClr val="000000"/>
                </a:solidFill>
                <a:latin typeface="Times New Roman" panose="02020603050405020304" pitchFamily="18" charset="0"/>
                <a:cs typeface="Arial" panose="020B0604020202020204" pitchFamily="34" charset="0"/>
              </a:endParaRPr>
            </a:p>
          </p:txBody>
        </p:sp>
        <p:sp>
          <p:nvSpPr>
            <p:cNvPr id="32" name="TextBox 31"/>
            <p:cNvSpPr txBox="1"/>
            <p:nvPr/>
          </p:nvSpPr>
          <p:spPr>
            <a:xfrm>
              <a:off x="7630444" y="2363815"/>
              <a:ext cx="563380" cy="338554"/>
            </a:xfrm>
            <a:prstGeom prst="rect">
              <a:avLst/>
            </a:prstGeom>
            <a:noFill/>
          </p:spPr>
          <p:txBody>
            <a:bodyPr wrap="square" rtlCol="0">
              <a:spAutoFit/>
            </a:bodyPr>
            <a:lstStyle/>
            <a:p>
              <a:pPr defTabSz="914400" fontAlgn="base" latinLnBrk="1">
                <a:spcBef>
                  <a:spcPct val="0"/>
                </a:spcBef>
                <a:spcAft>
                  <a:spcPct val="0"/>
                </a:spcAft>
              </a:pP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N</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D</a:t>
              </a:r>
              <a:endParaRPr kumimoji="1" lang="zh-CN" altLang="en-US" sz="1600" i="1" dirty="0">
                <a:solidFill>
                  <a:srgbClr val="000000"/>
                </a:solidFill>
                <a:latin typeface="Times New Roman" panose="02020603050405020304" pitchFamily="18" charset="0"/>
                <a:cs typeface="Arial" panose="020B0604020202020204" pitchFamily="34" charset="0"/>
              </a:endParaRPr>
            </a:p>
          </p:txBody>
        </p:sp>
        <p:sp>
          <p:nvSpPr>
            <p:cNvPr id="33" name="TextBox 32"/>
            <p:cNvSpPr txBox="1"/>
            <p:nvPr/>
          </p:nvSpPr>
          <p:spPr>
            <a:xfrm>
              <a:off x="5794167" y="4184002"/>
              <a:ext cx="563380" cy="338554"/>
            </a:xfrm>
            <a:prstGeom prst="rect">
              <a:avLst/>
            </a:prstGeom>
            <a:noFill/>
          </p:spPr>
          <p:txBody>
            <a:bodyPr wrap="square" rtlCol="0">
              <a:spAutoFit/>
            </a:bodyPr>
            <a:lstStyle/>
            <a:p>
              <a:pPr defTabSz="914400" fontAlgn="base" latinLnBrk="1">
                <a:spcBef>
                  <a:spcPct val="0"/>
                </a:spcBef>
                <a:spcAft>
                  <a:spcPct val="0"/>
                </a:spcAft>
              </a:pP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N</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P</a:t>
              </a:r>
              <a:endParaRPr kumimoji="1" lang="zh-CN" altLang="en-US" sz="1600" i="1" dirty="0">
                <a:solidFill>
                  <a:srgbClr val="000000"/>
                </a:solidFill>
                <a:latin typeface="Times New Roman" panose="02020603050405020304" pitchFamily="18" charset="0"/>
                <a:cs typeface="Arial" panose="020B0604020202020204" pitchFamily="34" charset="0"/>
              </a:endParaRPr>
            </a:p>
          </p:txBody>
        </p:sp>
        <mc:AlternateContent xmlns:mc="http://schemas.openxmlformats.org/markup-compatibility/2006" xmlns:a14="http://schemas.microsoft.com/office/drawing/2010/main">
          <mc:Choice Requires="a14">
            <p:sp>
              <p:nvSpPr>
                <p:cNvPr id="34" name="TextBox 33"/>
                <p:cNvSpPr txBox="1"/>
                <p:nvPr/>
              </p:nvSpPr>
              <p:spPr>
                <a:xfrm>
                  <a:off x="4112331" y="1499401"/>
                  <a:ext cx="2655707" cy="481799"/>
                </a:xfrm>
                <a:prstGeom prst="rect">
                  <a:avLst/>
                </a:prstGeom>
                <a:noFill/>
              </p:spPr>
              <p:txBody>
                <a:bodyPr wrap="square" lIns="0" tIns="0" rIns="0" bIns="0" rtlCol="0">
                  <a:spAutoFit/>
                </a:bodyPr>
                <a:lstStyle/>
                <a:p>
                  <a:pPr defTabSz="914400" fontAlgn="base" latinLnBrk="1">
                    <a:spcBef>
                      <a:spcPct val="0"/>
                    </a:spcBef>
                    <a:spcAft>
                      <a:spcPct val="0"/>
                    </a:spcAft>
                  </a:pPr>
                  <a:r>
                    <a:rPr kumimoji="1" lang="en-US" altLang="zh-CN" sz="2000" i="1" dirty="0">
                      <a:solidFill>
                        <a:srgbClr val="000000"/>
                      </a:solidFill>
                    </a:rPr>
                    <a:t>Round</a:t>
                  </a:r>
                  <a:r>
                    <a:rPr kumimoji="1" lang="en-US" altLang="zh-CN" sz="2000" dirty="0">
                      <a:solidFill>
                        <a:srgbClr val="000000"/>
                      </a:solidFill>
                    </a:rPr>
                    <a:t>( </a:t>
                  </a:r>
                  <a14:m>
                    <m:oMath xmlns:m="http://schemas.openxmlformats.org/officeDocument/2006/math">
                      <m:f>
                        <m:fPr>
                          <m:ctrlPr>
                            <a:rPr kumimoji="1" lang="en-US" altLang="zh-CN" sz="2000" i="1" smtClean="0">
                              <a:solidFill>
                                <a:srgbClr val="000000"/>
                              </a:solidFill>
                              <a:latin typeface="Cambria Math" panose="02040503050406030204" pitchFamily="18" charset="0"/>
                            </a:rPr>
                          </m:ctrlPr>
                        </m:fPr>
                        <m:num>
                          <m:r>
                            <a:rPr kumimoji="1" lang="en-CA" altLang="zh-CN" sz="2000" b="1" i="1" smtClean="0">
                              <a:solidFill>
                                <a:srgbClr val="0000FF"/>
                              </a:solidFill>
                              <a:latin typeface="Cambria Math" panose="02040503050406030204" pitchFamily="18" charset="0"/>
                            </a:rPr>
                            <m:t>𝑼</m:t>
                          </m:r>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𝑈</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𝑈</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4112331" y="1499401"/>
                  <a:ext cx="2655707" cy="481799"/>
                </a:xfrm>
                <a:prstGeom prst="rect">
                  <a:avLst/>
                </a:prstGeom>
                <a:blipFill rotWithShape="0">
                  <a:blip r:embed="rId3"/>
                  <a:stretch>
                    <a:fillRect l="-5350" t="-2532" b="-886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6747960" y="1425125"/>
                  <a:ext cx="2547816" cy="479875"/>
                </a:xfrm>
                <a:prstGeom prst="rect">
                  <a:avLst/>
                </a:prstGeom>
                <a:noFill/>
              </p:spPr>
              <p:txBody>
                <a:bodyPr wrap="square" lIns="0" tIns="0" rIns="0" bIns="0" rtlCol="0">
                  <a:spAutoFit/>
                </a:bodyPr>
                <a:lstStyle/>
                <a:p>
                  <a:pPr defTabSz="914400" fontAlgn="base" latinLnBrk="1">
                    <a:spcBef>
                      <a:spcPct val="0"/>
                    </a:spcBef>
                    <a:spcAft>
                      <a:spcPct val="0"/>
                    </a:spcAft>
                  </a:pPr>
                  <a:r>
                    <a:rPr kumimoji="1" lang="en-US" altLang="zh-CN" sz="2000" i="1" dirty="0">
                      <a:solidFill>
                        <a:srgbClr val="000000"/>
                      </a:solidFill>
                    </a:rPr>
                    <a:t>Round</a:t>
                  </a:r>
                  <a:r>
                    <a:rPr kumimoji="1" lang="en-US" altLang="zh-CN" sz="2000" dirty="0">
                      <a:solidFill>
                        <a:srgbClr val="000000"/>
                      </a:solidFill>
                    </a:rPr>
                    <a:t>( </a:t>
                  </a:r>
                  <a14:m>
                    <m:oMath xmlns:m="http://schemas.openxmlformats.org/officeDocument/2006/math">
                      <m:f>
                        <m:fPr>
                          <m:ctrlPr>
                            <a:rPr kumimoji="1" lang="en-US" altLang="zh-CN" sz="2000" i="1" smtClean="0">
                              <a:solidFill>
                                <a:srgbClr val="000000"/>
                              </a:solidFill>
                              <a:latin typeface="Cambria Math" panose="02040503050406030204" pitchFamily="18" charset="0"/>
                            </a:rPr>
                          </m:ctrlPr>
                        </m:fPr>
                        <m:num>
                          <m:r>
                            <a:rPr kumimoji="1" lang="en-CA" altLang="zh-CN" sz="2000" b="1" i="1" smtClean="0">
                              <a:solidFill>
                                <a:srgbClr val="0000FF"/>
                              </a:solidFill>
                              <a:latin typeface="Cambria Math" panose="02040503050406030204" pitchFamily="18" charset="0"/>
                            </a:rPr>
                            <m:t>𝑫</m:t>
                          </m:r>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𝐷</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𝐷</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6747960" y="1425125"/>
                  <a:ext cx="2547816" cy="479875"/>
                </a:xfrm>
                <a:prstGeom prst="rect">
                  <a:avLst/>
                </a:prstGeom>
                <a:blipFill rotWithShape="0">
                  <a:blip r:embed="rId4"/>
                  <a:stretch>
                    <a:fillRect l="-5579" t="-2532" b="-886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4855155" y="5619830"/>
                  <a:ext cx="3022088" cy="473656"/>
                </a:xfrm>
                <a:prstGeom prst="rect">
                  <a:avLst/>
                </a:prstGeom>
                <a:noFill/>
              </p:spPr>
              <p:txBody>
                <a:bodyPr wrap="square" lIns="0" tIns="0" rIns="0" bIns="0" rtlCol="0">
                  <a:spAutoFit/>
                </a:bodyPr>
                <a:lstStyle/>
                <a:p>
                  <a:pPr defTabSz="914400" fontAlgn="base" latinLnBrk="1">
                    <a:spcBef>
                      <a:spcPct val="0"/>
                    </a:spcBef>
                    <a:spcAft>
                      <a:spcPct val="0"/>
                    </a:spcAft>
                  </a:pPr>
                  <a14:m>
                    <m:oMath xmlns:m="http://schemas.openxmlformats.org/officeDocument/2006/math">
                      <m:r>
                        <a:rPr kumimoji="1" lang="en-US" altLang="zh-CN" sz="2000" i="1" dirty="0" smtClean="0">
                          <a:solidFill>
                            <a:srgbClr val="000000"/>
                          </a:solidFill>
                          <a:latin typeface="Cambria Math" panose="02040503050406030204" pitchFamily="18" charset="0"/>
                        </a:rPr>
                        <m:t>𝐻</m:t>
                      </m:r>
                      <m:r>
                        <a:rPr kumimoji="1" lang="en-US" altLang="zh-CN" sz="2000" i="1" dirty="0" smtClean="0">
                          <a:solidFill>
                            <a:srgbClr val="000000"/>
                          </a:solidFill>
                          <a:latin typeface="Cambria Math" panose="02040503050406030204" pitchFamily="18" charset="0"/>
                        </a:rPr>
                        <m:t>=</m:t>
                      </m:r>
                      <m:r>
                        <a:rPr kumimoji="1" lang="en-US" altLang="zh-CN" sz="2000" b="0" i="1" dirty="0" smtClean="0">
                          <a:solidFill>
                            <a:srgbClr val="000000"/>
                          </a:solidFill>
                          <a:latin typeface="Cambria Math" panose="02040503050406030204" pitchFamily="18" charset="0"/>
                        </a:rPr>
                        <m:t>𝑅𝑜𝑢𝑛𝑑</m:t>
                      </m:r>
                      <m:r>
                        <a:rPr kumimoji="1" lang="en-US" altLang="zh-CN" sz="2000" b="0" i="1" dirty="0" smtClean="0">
                          <a:solidFill>
                            <a:srgbClr val="000000"/>
                          </a:solidFill>
                          <a:latin typeface="Cambria Math" panose="02040503050406030204" pitchFamily="18" charset="0"/>
                        </a:rPr>
                        <m:t>( </m:t>
                      </m:r>
                      <m:f>
                        <m:fPr>
                          <m:ctrlPr>
                            <a:rPr kumimoji="1" lang="en-US" altLang="zh-CN" sz="2000" i="1" smtClean="0">
                              <a:solidFill>
                                <a:srgbClr val="000000"/>
                              </a:solidFill>
                              <a:latin typeface="Cambria Math" panose="02040503050406030204" pitchFamily="18" charset="0"/>
                            </a:rPr>
                          </m:ctrlPr>
                        </m:fPr>
                        <m:num>
                          <m:sSub>
                            <m:sSubPr>
                              <m:ctrlPr>
                                <a:rPr kumimoji="1" lang="en-US" altLang="zh-CN" sz="2000" i="1" smtClean="0">
                                  <a:solidFill>
                                    <a:srgbClr val="000000"/>
                                  </a:solidFill>
                                  <a:latin typeface="Cambria Math" panose="02040503050406030204" pitchFamily="18" charset="0"/>
                                </a:rPr>
                              </m:ctrlPr>
                            </m:sSubPr>
                            <m:e>
                              <m:r>
                                <a:rPr kumimoji="1" lang="en-CA" altLang="zh-CN" sz="2000" b="0" i="1" smtClean="0">
                                  <a:solidFill>
                                    <a:srgbClr val="000000"/>
                                  </a:solidFill>
                                  <a:latin typeface="Cambria Math" panose="02040503050406030204" pitchFamily="18" charset="0"/>
                                </a:rPr>
                                <m:t>𝐻</m:t>
                              </m:r>
                            </m:e>
                            <m:sub>
                              <m:r>
                                <a:rPr kumimoji="1" lang="en-CA" altLang="zh-CN" sz="2000" b="0" i="1" smtClean="0">
                                  <a:solidFill>
                                    <a:srgbClr val="000000"/>
                                  </a:solidFill>
                                  <a:latin typeface="Cambria Math" panose="02040503050406030204" pitchFamily="18" charset="0"/>
                                </a:rPr>
                                <m:t>𝑐</m:t>
                              </m:r>
                            </m:sub>
                          </m:sSub>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𝐻</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𝑃</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4855155" y="5619830"/>
                  <a:ext cx="3022088" cy="473656"/>
                </a:xfrm>
                <a:prstGeom prst="rect">
                  <a:avLst/>
                </a:prstGeom>
                <a:blipFill rotWithShape="0">
                  <a:blip r:embed="rId5"/>
                  <a:stretch>
                    <a:fillRect l="-2717" t="-3846" r="-362" b="-10256"/>
                  </a:stretch>
                </a:blipFill>
              </p:spPr>
              <p:txBody>
                <a:bodyPr/>
                <a:lstStyle/>
                <a:p>
                  <a:r>
                    <a:rPr lang="zh-CN" altLang="en-US">
                      <a:noFill/>
                    </a:rPr>
                    <a:t> </a:t>
                  </a:r>
                </a:p>
              </p:txBody>
            </p:sp>
          </mc:Fallback>
        </mc:AlternateContent>
        <p:cxnSp>
          <p:nvCxnSpPr>
            <p:cNvPr id="37" name="Straight Arrow Connector 36"/>
            <p:cNvCxnSpPr>
              <a:stCxn id="19" idx="1"/>
              <a:endCxn id="8" idx="1"/>
            </p:cNvCxnSpPr>
            <p:nvPr/>
          </p:nvCxnSpPr>
          <p:spPr>
            <a:xfrm flipH="1">
              <a:off x="6248455" y="4547352"/>
              <a:ext cx="396887" cy="5107"/>
            </a:xfrm>
            <a:prstGeom prst="straightConnector1">
              <a:avLst/>
            </a:prstGeom>
            <a:ln>
              <a:solidFill>
                <a:srgbClr val="35353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8" idx="1"/>
            </p:cNvCxnSpPr>
            <p:nvPr/>
          </p:nvCxnSpPr>
          <p:spPr>
            <a:xfrm flipH="1">
              <a:off x="5690776" y="4552459"/>
              <a:ext cx="557679" cy="0"/>
            </a:xfrm>
            <a:prstGeom prst="straightConnector1">
              <a:avLst/>
            </a:prstGeom>
            <a:ln>
              <a:solidFill>
                <a:srgbClr val="35353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7" idx="3"/>
            </p:cNvCxnSpPr>
            <p:nvPr/>
          </p:nvCxnSpPr>
          <p:spPr>
            <a:xfrm>
              <a:off x="7674644" y="2358845"/>
              <a:ext cx="863796" cy="4970"/>
            </a:xfrm>
            <a:prstGeom prst="line">
              <a:avLst/>
            </a:prstGeom>
            <a:ln>
              <a:solidFill>
                <a:srgbClr val="35353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538440" y="2363815"/>
              <a:ext cx="0" cy="2183537"/>
            </a:xfrm>
            <a:prstGeom prst="line">
              <a:avLst/>
            </a:prstGeom>
            <a:ln>
              <a:solidFill>
                <a:srgbClr val="353530"/>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8077474" y="4547352"/>
              <a:ext cx="471039" cy="6196"/>
            </a:xfrm>
            <a:prstGeom prst="straightConnector1">
              <a:avLst/>
            </a:prstGeom>
            <a:ln>
              <a:solidFill>
                <a:srgbClr val="353530"/>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bwMode="auto">
            <a:xfrm>
              <a:off x="3854970" y="4249250"/>
              <a:ext cx="1828801"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43" name="TextBox 42"/>
            <p:cNvSpPr txBox="1"/>
            <p:nvPr/>
          </p:nvSpPr>
          <p:spPr>
            <a:xfrm>
              <a:off x="4482797" y="4308519"/>
              <a:ext cx="1095415" cy="523220"/>
            </a:xfrm>
            <a:prstGeom prst="rect">
              <a:avLst/>
            </a:prstGeom>
            <a:noFill/>
          </p:spPr>
          <p:txBody>
            <a:bodyPr wrap="none" rtlCol="0">
              <a:spAutoFit/>
            </a:bodyPr>
            <a:lstStyle/>
            <a:p>
              <a:pPr algn="ctr" defTabSz="914400" fontAlgn="base" latinLnBrk="1">
                <a:spcBef>
                  <a:spcPct val="0"/>
                </a:spcBef>
                <a:spcAft>
                  <a:spcPct val="0"/>
                </a:spcAft>
              </a:pPr>
              <a:r>
                <a:rPr kumimoji="1" lang="en-CA" altLang="zh-CN" sz="1400" dirty="0">
                  <a:solidFill>
                    <a:srgbClr val="FF0000"/>
                  </a:solidFill>
                  <a:latin typeface="Times New Roman" panose="02020603050405020304" pitchFamily="18" charset="0"/>
                  <a:ea typeface="Gulim" panose="020B0600000101010101" pitchFamily="34" charset="-127"/>
                  <a:cs typeface="Arial" panose="020B0604020202020204" pitchFamily="34" charset="0"/>
                </a:rPr>
                <a:t>Extra </a:t>
              </a:r>
            </a:p>
            <a:p>
              <a:pPr algn="ctr" defTabSz="914400" fontAlgn="base" latinLnBrk="1">
                <a:spcBef>
                  <a:spcPct val="0"/>
                </a:spcBef>
                <a:spcAft>
                  <a:spcPct val="0"/>
                </a:spcAft>
              </a:pPr>
              <a:r>
                <a:rPr kumimoji="1" lang="en-CA" altLang="zh-CN" sz="1400" dirty="0">
                  <a:solidFill>
                    <a:srgbClr val="FF0000"/>
                  </a:solidFill>
                  <a:latin typeface="Times New Roman" panose="02020603050405020304" pitchFamily="18" charset="0"/>
                  <a:cs typeface="Arial" panose="020B0604020202020204" pitchFamily="34" charset="0"/>
                </a:rPr>
                <a:t>Normalization</a:t>
              </a:r>
              <a:endParaRPr kumimoji="1" lang="zh-CN" altLang="en-US" sz="1400" dirty="0">
                <a:solidFill>
                  <a:srgbClr val="FF0000"/>
                </a:solidFill>
                <a:latin typeface="Times New Roman" panose="02020603050405020304" pitchFamily="18" charset="0"/>
                <a:cs typeface="Arial" panose="020B0604020202020204" pitchFamily="34" charset="0"/>
              </a:endParaRPr>
            </a:p>
          </p:txBody>
        </p:sp>
        <p:cxnSp>
          <p:nvCxnSpPr>
            <p:cNvPr id="50" name="Straight Arrow Connector 49"/>
            <p:cNvCxnSpPr>
              <a:stCxn id="44" idx="1"/>
              <a:endCxn id="42" idx="1"/>
            </p:cNvCxnSpPr>
            <p:nvPr/>
          </p:nvCxnSpPr>
          <p:spPr bwMode="auto">
            <a:xfrm flipH="1">
              <a:off x="3854970" y="4548943"/>
              <a:ext cx="490017" cy="51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2" name="TextBox 51"/>
            <p:cNvSpPr txBox="1"/>
            <p:nvPr/>
          </p:nvSpPr>
          <p:spPr>
            <a:xfrm>
              <a:off x="3901190" y="4244168"/>
              <a:ext cx="436105" cy="338554"/>
            </a:xfrm>
            <a:prstGeom prst="rect">
              <a:avLst/>
            </a:prstGeom>
            <a:noFill/>
          </p:spPr>
          <p:txBody>
            <a:bodyPr wrap="square" rtlCol="0">
              <a:spAutoFit/>
            </a:bodyPr>
            <a:lstStyle/>
            <a:p>
              <a:pPr defTabSz="914400" fontAlgn="base" latinLnBrk="1">
                <a:spcBef>
                  <a:spcPct val="0"/>
                </a:spcBef>
                <a:spcAft>
                  <a:spcPct val="0"/>
                </a:spcAft>
              </a:pPr>
              <a:r>
                <a:rPr kumimoji="1" lang="en-CA" altLang="zh-CN" sz="1600" i="1" dirty="0">
                  <a:solidFill>
                    <a:srgbClr val="0000FF"/>
                  </a:solidFill>
                  <a:latin typeface="Times New Roman" panose="02020603050405020304" pitchFamily="18" charset="0"/>
                  <a:cs typeface="Arial" panose="020B0604020202020204" pitchFamily="34" charset="0"/>
                </a:rPr>
                <a:t>H</a:t>
              </a:r>
              <a:r>
                <a:rPr kumimoji="1" lang="en-CA" altLang="zh-CN" sz="1600" i="1" baseline="-25000" dirty="0">
                  <a:solidFill>
                    <a:srgbClr val="0000FF"/>
                  </a:solidFill>
                  <a:latin typeface="Times New Roman" panose="02020603050405020304" pitchFamily="18" charset="0"/>
                  <a:cs typeface="Arial" panose="020B0604020202020204" pitchFamily="34" charset="0"/>
                </a:rPr>
                <a:t>n</a:t>
              </a:r>
              <a:endParaRPr kumimoji="1" lang="zh-CN" altLang="en-US" sz="1600" i="1" dirty="0">
                <a:solidFill>
                  <a:srgbClr val="0000FF"/>
                </a:solidFill>
                <a:latin typeface="Times New Roman" panose="02020603050405020304" pitchFamily="18" charset="0"/>
                <a:cs typeface="Arial" panose="020B0604020202020204" pitchFamily="34" charset="0"/>
              </a:endParaRPr>
            </a:p>
          </p:txBody>
        </p:sp>
        <p:cxnSp>
          <p:nvCxnSpPr>
            <p:cNvPr id="54" name="Straight Arrow Connector 53"/>
            <p:cNvCxnSpPr>
              <a:stCxn id="42" idx="1"/>
            </p:cNvCxnSpPr>
            <p:nvPr/>
          </p:nvCxnSpPr>
          <p:spPr bwMode="auto">
            <a:xfrm flipH="1">
              <a:off x="3185118" y="4554050"/>
              <a:ext cx="6698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5" name="Rounded Rectangle 54"/>
            <p:cNvSpPr/>
            <p:nvPr/>
          </p:nvSpPr>
          <p:spPr bwMode="auto">
            <a:xfrm>
              <a:off x="1370976" y="4268094"/>
              <a:ext cx="1814708" cy="507476"/>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dirty="0">
                <a:ln>
                  <a:noFill/>
                </a:ln>
                <a:solidFill>
                  <a:srgbClr val="000000"/>
                </a:solidFill>
                <a:effectLst/>
                <a:uLnTx/>
                <a:uFillTx/>
                <a:latin typeface="Times New Roman" pitchFamily="18" charset="0"/>
                <a:cs typeface="Arial" panose="020B0604020202020204" pitchFamily="34" charset="0"/>
              </a:endParaRPr>
            </a:p>
          </p:txBody>
        </p:sp>
        <p:sp>
          <p:nvSpPr>
            <p:cNvPr id="56" name="Rectangle 55"/>
            <p:cNvSpPr/>
            <p:nvPr/>
          </p:nvSpPr>
          <p:spPr bwMode="auto">
            <a:xfrm>
              <a:off x="1371193" y="4222139"/>
              <a:ext cx="1828801"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57" name="TextBox 56"/>
            <p:cNvSpPr txBox="1"/>
            <p:nvPr/>
          </p:nvSpPr>
          <p:spPr>
            <a:xfrm>
              <a:off x="1730905" y="4281408"/>
              <a:ext cx="1112805" cy="523220"/>
            </a:xfrm>
            <a:prstGeom prst="rect">
              <a:avLst/>
            </a:prstGeom>
            <a:noFill/>
          </p:spPr>
          <p:txBody>
            <a:bodyPr wrap="none" rtlCol="0">
              <a:spAutoFit/>
            </a:bodyPr>
            <a:lstStyle/>
            <a:p>
              <a:pPr algn="ctr" defTabSz="914400" fontAlgn="base" latinLnBrk="1">
                <a:spcBef>
                  <a:spcPct val="0"/>
                </a:spcBef>
                <a:spcAft>
                  <a:spcPct val="0"/>
                </a:spcAft>
              </a:pPr>
              <a:r>
                <a:rPr kumimoji="1" lang="en-CA" altLang="zh-CN" sz="1400" dirty="0">
                  <a:solidFill>
                    <a:srgbClr val="000000"/>
                  </a:solidFill>
                  <a:latin typeface="Times New Roman" panose="02020603050405020304" pitchFamily="18" charset="0"/>
                  <a:ea typeface="Gulim" panose="020B0600000101010101" pitchFamily="34" charset="-127"/>
                  <a:cs typeface="Arial" panose="020B0604020202020204" pitchFamily="34" charset="0"/>
                </a:rPr>
                <a:t>CSI</a:t>
              </a:r>
            </a:p>
            <a:p>
              <a:pPr algn="ctr" defTabSz="914400" fontAlgn="base" latinLnBrk="1">
                <a:spcBef>
                  <a:spcPct val="0"/>
                </a:spcBef>
                <a:spcAft>
                  <a:spcPct val="0"/>
                </a:spcAft>
              </a:pPr>
              <a:r>
                <a:rPr lang="en-CA" altLang="zh-CN" sz="1400" dirty="0">
                  <a:solidFill>
                    <a:srgbClr val="000000"/>
                  </a:solidFill>
                </a:rPr>
                <a:t>Quantization</a:t>
              </a:r>
              <a:endParaRPr kumimoji="1" lang="zh-CN" altLang="en-US" sz="1400" dirty="0">
                <a:solidFill>
                  <a:srgbClr val="000000"/>
                </a:solidFill>
                <a:latin typeface="Times New Roman" panose="02020603050405020304" pitchFamily="18" charset="0"/>
                <a:cs typeface="Arial" panose="020B0604020202020204" pitchFamily="34" charset="0"/>
              </a:endParaRPr>
            </a:p>
          </p:txBody>
        </p:sp>
      </p:grpSp>
      <p:sp>
        <p:nvSpPr>
          <p:cNvPr id="3" name="Date Placeholder 2"/>
          <p:cNvSpPr>
            <a:spLocks noGrp="1"/>
          </p:cNvSpPr>
          <p:nvPr>
            <p:ph type="dt" sz="half" idx="10"/>
          </p:nvPr>
        </p:nvSpPr>
        <p:spPr/>
        <p:txBody>
          <a:bodyPr/>
          <a:lstStyle/>
          <a:p>
            <a:pPr>
              <a:defRPr/>
            </a:pPr>
            <a:r>
              <a:rPr lang="en-US" altLang="zh-CN"/>
              <a:t>Aug 2022</a:t>
            </a:r>
            <a:endParaRPr lang="en-US" altLang="ko-KR" dirty="0"/>
          </a:p>
        </p:txBody>
      </p:sp>
      <p:sp>
        <p:nvSpPr>
          <p:cNvPr id="45" name="Footer Placeholder 44"/>
          <p:cNvSpPr>
            <a:spLocks noGrp="1"/>
          </p:cNvSpPr>
          <p:nvPr>
            <p:ph type="ftr" sz="quarter" idx="11"/>
          </p:nvPr>
        </p:nvSpPr>
        <p:spPr/>
        <p:txBody>
          <a:bodyPr/>
          <a:lstStyle/>
          <a:p>
            <a:pPr>
              <a:defRPr/>
            </a:pPr>
            <a:r>
              <a:rPr lang="en-US" altLang="ko-KR"/>
              <a:t>Junghoon Suh, et. al, Huawei</a:t>
            </a:r>
            <a:endParaRPr lang="en-US" altLang="ko-KR" dirty="0"/>
          </a:p>
        </p:txBody>
      </p:sp>
      <mc:AlternateContent xmlns:mc="http://schemas.openxmlformats.org/markup-compatibility/2006">
        <mc:Choice xmlns:a14="http://schemas.microsoft.com/office/drawing/2010/main" Requires="a14">
          <p:sp>
            <p:nvSpPr>
              <p:cNvPr id="46" name="TextBox 45">
                <a:extLst>
                  <a:ext uri="{FF2B5EF4-FFF2-40B4-BE49-F238E27FC236}">
                    <a16:creationId xmlns:a16="http://schemas.microsoft.com/office/drawing/2014/main" id="{A62F2F7F-7CF2-8BB2-5128-5E529BEA05AC}"/>
                  </a:ext>
                </a:extLst>
              </p:cNvPr>
              <p:cNvSpPr txBox="1"/>
              <p:nvPr/>
            </p:nvSpPr>
            <p:spPr>
              <a:xfrm>
                <a:off x="721936" y="5343702"/>
                <a:ext cx="3370790" cy="485646"/>
              </a:xfrm>
              <a:prstGeom prst="rect">
                <a:avLst/>
              </a:prstGeom>
              <a:noFill/>
            </p:spPr>
            <p:txBody>
              <a:bodyPr wrap="square" lIns="0" tIns="0" rIns="0" bIns="0" rtlCol="0">
                <a:spAutoFit/>
              </a:bodyPr>
              <a:lstStyle/>
              <a:p>
                <a:pPr defTabSz="914400" fontAlgn="base" latinLnBrk="1">
                  <a:spcBef>
                    <a:spcPct val="0"/>
                  </a:spcBef>
                  <a:spcAft>
                    <a:spcPct val="0"/>
                  </a:spcAft>
                </a:pPr>
                <a14:m>
                  <m:oMath xmlns:m="http://schemas.openxmlformats.org/officeDocument/2006/math">
                    <m:r>
                      <a:rPr kumimoji="1" lang="en-US" altLang="zh-CN" sz="2000" i="1" dirty="0" smtClean="0">
                        <a:solidFill>
                          <a:srgbClr val="000000"/>
                        </a:solidFill>
                        <a:latin typeface="Cambria Math" panose="02040503050406030204" pitchFamily="18" charset="0"/>
                      </a:rPr>
                      <m:t>𝐻</m:t>
                    </m:r>
                    <m:r>
                      <a:rPr kumimoji="1" lang="en-CA" altLang="zh-CN" sz="2000" b="0" i="1" baseline="-25000" dirty="0" smtClean="0">
                        <a:solidFill>
                          <a:srgbClr val="000000"/>
                        </a:solidFill>
                        <a:latin typeface="Cambria Math" panose="02040503050406030204" pitchFamily="18" charset="0"/>
                      </a:rPr>
                      <m:t>𝑖</m:t>
                    </m:r>
                    <m:r>
                      <a:rPr kumimoji="1" lang="en-US" altLang="zh-CN" sz="2000" i="1" dirty="0" smtClean="0">
                        <a:solidFill>
                          <a:srgbClr val="000000"/>
                        </a:solidFill>
                        <a:latin typeface="Cambria Math" panose="02040503050406030204" pitchFamily="18" charset="0"/>
                      </a:rPr>
                      <m:t>=</m:t>
                    </m:r>
                    <m:r>
                      <a:rPr kumimoji="1" lang="en-US" altLang="zh-CN" sz="2000" b="0" i="1" dirty="0" smtClean="0">
                        <a:solidFill>
                          <a:srgbClr val="000000"/>
                        </a:solidFill>
                        <a:latin typeface="Cambria Math" panose="02040503050406030204" pitchFamily="18" charset="0"/>
                      </a:rPr>
                      <m:t>𝑅𝑜𝑢𝑛𝑑</m:t>
                    </m:r>
                    <m:r>
                      <a:rPr kumimoji="1" lang="en-US" altLang="zh-CN" sz="2000" b="0" i="1" dirty="0" smtClean="0">
                        <a:solidFill>
                          <a:srgbClr val="000000"/>
                        </a:solidFill>
                        <a:latin typeface="Cambria Math" panose="02040503050406030204" pitchFamily="18" charset="0"/>
                      </a:rPr>
                      <m:t>( </m:t>
                    </m:r>
                    <m:f>
                      <m:fPr>
                        <m:ctrlPr>
                          <a:rPr kumimoji="1" lang="en-US" altLang="zh-CN" sz="2000" i="1" smtClean="0">
                            <a:solidFill>
                              <a:srgbClr val="000000"/>
                            </a:solidFill>
                            <a:latin typeface="Cambria Math" panose="02040503050406030204" pitchFamily="18" charset="0"/>
                          </a:rPr>
                        </m:ctrlPr>
                      </m:fPr>
                      <m:num>
                        <m:sSub>
                          <m:sSubPr>
                            <m:ctrlPr>
                              <a:rPr kumimoji="1" lang="en-US" altLang="zh-CN" sz="2000" i="1" smtClean="0">
                                <a:solidFill>
                                  <a:srgbClr val="000000"/>
                                </a:solidFill>
                                <a:latin typeface="Cambria Math" panose="02040503050406030204" pitchFamily="18" charset="0"/>
                              </a:rPr>
                            </m:ctrlPr>
                          </m:sSubPr>
                          <m:e>
                            <m:r>
                              <a:rPr kumimoji="1" lang="en-CA" altLang="zh-CN" sz="2000" b="0" i="1" smtClean="0">
                                <a:solidFill>
                                  <a:srgbClr val="000000"/>
                                </a:solidFill>
                                <a:latin typeface="Cambria Math" panose="02040503050406030204" pitchFamily="18" charset="0"/>
                              </a:rPr>
                              <m:t>𝐻</m:t>
                            </m:r>
                          </m:e>
                          <m:sub>
                            <m:r>
                              <a:rPr kumimoji="1" lang="en-CA" altLang="zh-CN" sz="2000" b="0" i="1" smtClean="0">
                                <a:solidFill>
                                  <a:srgbClr val="000000"/>
                                </a:solidFill>
                                <a:latin typeface="Cambria Math" panose="02040503050406030204" pitchFamily="18" charset="0"/>
                              </a:rPr>
                              <m:t>𝑛</m:t>
                            </m:r>
                          </m:sub>
                        </m:sSub>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b="0" i="1" smtClean="0">
                                <a:solidFill>
                                  <a:srgbClr val="000000"/>
                                </a:solidFill>
                                <a:latin typeface="Cambria Math" panose="02040503050406030204" pitchFamily="18" charset="0"/>
                              </a:rPr>
                              <m:t>𝑛</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r>
                              <a:rPr kumimoji="1" lang="en-CA" altLang="zh-CN" sz="2000" b="0" i="1" smtClean="0">
                                <a:solidFill>
                                  <a:srgbClr val="000000"/>
                                </a:solidFill>
                                <a:latin typeface="Cambria Math" panose="02040503050406030204" pitchFamily="18" charset="0"/>
                              </a:rPr>
                              <m:t>13</m:t>
                            </m:r>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p:sp>
            <p:nvSpPr>
              <p:cNvPr id="46" name="TextBox 45">
                <a:extLst>
                  <a:ext uri="{FF2B5EF4-FFF2-40B4-BE49-F238E27FC236}">
                    <a16:creationId xmlns:a16="http://schemas.microsoft.com/office/drawing/2014/main" id="{A62F2F7F-7CF2-8BB2-5128-5E529BEA05AC}"/>
                  </a:ext>
                </a:extLst>
              </p:cNvPr>
              <p:cNvSpPr txBox="1">
                <a:spLocks noRot="1" noChangeAspect="1" noMove="1" noResize="1" noEditPoints="1" noAdjustHandles="1" noChangeArrowheads="1" noChangeShapeType="1" noTextEdit="1"/>
              </p:cNvSpPr>
              <p:nvPr/>
            </p:nvSpPr>
            <p:spPr>
              <a:xfrm>
                <a:off x="721936" y="5343702"/>
                <a:ext cx="3370790" cy="485646"/>
              </a:xfrm>
              <a:prstGeom prst="rect">
                <a:avLst/>
              </a:prstGeom>
              <a:blipFill>
                <a:blip r:embed="rId6"/>
                <a:stretch>
                  <a:fillRect t="-3797" b="-7595"/>
                </a:stretch>
              </a:blipFill>
            </p:spPr>
            <p:txBody>
              <a:bodyPr/>
              <a:lstStyle/>
              <a:p>
                <a:r>
                  <a:rPr lang="en-CA">
                    <a:noFill/>
                  </a:rPr>
                  <a:t> </a:t>
                </a:r>
              </a:p>
            </p:txBody>
          </p:sp>
        </mc:Fallback>
      </mc:AlternateContent>
      <p:cxnSp>
        <p:nvCxnSpPr>
          <p:cNvPr id="48" name="Straight Arrow Connector 47">
            <a:extLst>
              <a:ext uri="{FF2B5EF4-FFF2-40B4-BE49-F238E27FC236}">
                <a16:creationId xmlns:a16="http://schemas.microsoft.com/office/drawing/2014/main" id="{97D2228F-D189-06C3-6BCC-974C0EAE7D67}"/>
              </a:ext>
            </a:extLst>
          </p:cNvPr>
          <p:cNvCxnSpPr/>
          <p:nvPr/>
        </p:nvCxnSpPr>
        <p:spPr bwMode="auto">
          <a:xfrm flipV="1">
            <a:off x="2549437" y="4582722"/>
            <a:ext cx="0" cy="760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298547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0"/>
            <a:ext cx="8991600" cy="687387"/>
          </a:xfrm>
        </p:spPr>
        <p:txBody>
          <a:bodyPr/>
          <a:lstStyle/>
          <a:p>
            <a:r>
              <a:rPr lang="en-CA" altLang="zh-CN" sz="3000" dirty="0"/>
              <a:t>Proposed Detail of CSI Quantization: Responder Side</a:t>
            </a:r>
            <a:endParaRPr lang="zh-CN" altLang="en-US" sz="3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6200" y="1447800"/>
                <a:ext cx="8991600" cy="4800600"/>
              </a:xfrm>
            </p:spPr>
            <p:txBody>
              <a:bodyPr/>
              <a:lstStyle/>
              <a:p>
                <a:pPr marL="457200" indent="-457200">
                  <a:buFont typeface="+mj-lt"/>
                  <a:buAutoNum type="arabicPeriod"/>
                </a:pPr>
                <a:r>
                  <a:rPr lang="en-CA" altLang="zh-CN" sz="2200" dirty="0">
                    <a:solidFill>
                      <a:srgbClr val="FF0000"/>
                    </a:solidFill>
                  </a:rPr>
                  <a:t>When the CSI coefficients </a:t>
                </a:r>
                <a:r>
                  <a:rPr lang="en-CA" altLang="zh-CN" sz="2200" i="1" dirty="0" err="1">
                    <a:solidFill>
                      <a:srgbClr val="FF0000"/>
                    </a:solidFill>
                  </a:rPr>
                  <a:t>iH</a:t>
                </a:r>
                <a:r>
                  <a:rPr lang="en-CA" altLang="zh-CN" sz="2200" i="1" dirty="0">
                    <a:solidFill>
                      <a:srgbClr val="FF0000"/>
                    </a:solidFill>
                  </a:rPr>
                  <a:t>(</a:t>
                </a:r>
                <a:r>
                  <a:rPr lang="en-CA" altLang="zh-CN" sz="2200" i="1" dirty="0" err="1">
                    <a:solidFill>
                      <a:srgbClr val="FF0000"/>
                    </a:solidFill>
                  </a:rPr>
                  <a:t>m,l,k</a:t>
                </a:r>
                <a:r>
                  <a:rPr lang="en-CA" altLang="zh-CN" sz="2200" i="1" dirty="0">
                    <a:solidFill>
                      <a:srgbClr val="FF0000"/>
                    </a:solidFill>
                  </a:rPr>
                  <a:t>)</a:t>
                </a:r>
                <a:r>
                  <a:rPr lang="en-CA" altLang="zh-CN" sz="2200" dirty="0">
                    <a:solidFill>
                      <a:srgbClr val="FF0000"/>
                    </a:solidFill>
                  </a:rPr>
                  <a:t> and </a:t>
                </a:r>
                <a:r>
                  <a:rPr lang="en-CA" altLang="zh-CN" sz="2200" i="1" dirty="0" err="1">
                    <a:solidFill>
                      <a:srgbClr val="FF0000"/>
                    </a:solidFill>
                  </a:rPr>
                  <a:t>qH</a:t>
                </a:r>
                <a:r>
                  <a:rPr lang="en-CA" altLang="zh-CN" sz="2200" i="1" dirty="0">
                    <a:solidFill>
                      <a:srgbClr val="FF0000"/>
                    </a:solidFill>
                  </a:rPr>
                  <a:t>(</a:t>
                </a:r>
                <a:r>
                  <a:rPr lang="en-CA" altLang="zh-CN" sz="2200" i="1" dirty="0" err="1">
                    <a:solidFill>
                      <a:srgbClr val="FF0000"/>
                    </a:solidFill>
                  </a:rPr>
                  <a:t>m,l,k</a:t>
                </a:r>
                <a:r>
                  <a:rPr lang="en-CA" altLang="zh-CN" sz="2200" i="1" dirty="0">
                    <a:solidFill>
                      <a:srgbClr val="FF0000"/>
                    </a:solidFill>
                  </a:rPr>
                  <a:t>) </a:t>
                </a:r>
                <a:r>
                  <a:rPr lang="en-CA" altLang="zh-CN" sz="2200" dirty="0">
                    <a:solidFill>
                      <a:srgbClr val="FF0000"/>
                    </a:solidFill>
                  </a:rPr>
                  <a:t>where </a:t>
                </a:r>
                <a:r>
                  <a:rPr lang="en-CA" altLang="zh-CN" sz="2200" i="1" dirty="0">
                    <a:solidFill>
                      <a:srgbClr val="FF0000"/>
                    </a:solidFill>
                  </a:rPr>
                  <a:t>k</a:t>
                </a:r>
                <a:r>
                  <a:rPr lang="en-CA" altLang="zh-CN" sz="2200" dirty="0">
                    <a:solidFill>
                      <a:srgbClr val="FF0000"/>
                    </a:solidFill>
                  </a:rPr>
                  <a:t> represents the subcarrier index which are passed from the channel estimation function block to the CSI Quantization function block, the normalization of CSI coefficients may be needed to pass the CSI coefficients in the range within [</a:t>
                </a:r>
                <a14:m>
                  <m:oMath xmlns:m="http://schemas.openxmlformats.org/officeDocument/2006/math">
                    <m:r>
                      <a:rPr lang="en-CA" altLang="zh-CN" sz="2200" i="1">
                        <a:solidFill>
                          <a:srgbClr val="FF0000"/>
                        </a:solidFill>
                        <a:latin typeface="Cambria Math" panose="02040503050406030204" pitchFamily="18" charset="0"/>
                      </a:rPr>
                      <m:t>−</m:t>
                    </m:r>
                    <m:d>
                      <m:dPr>
                        <m:ctrlPr>
                          <a:rPr lang="en-CA" altLang="zh-CN" sz="2200" i="1">
                            <a:solidFill>
                              <a:srgbClr val="FF0000"/>
                            </a:solidFill>
                            <a:latin typeface="Cambria Math" panose="02040503050406030204" pitchFamily="18" charset="0"/>
                          </a:rPr>
                        </m:ctrlPr>
                      </m:dPr>
                      <m:e>
                        <m:sSup>
                          <m:sSupPr>
                            <m:ctrlPr>
                              <a:rPr lang="en-CA" altLang="zh-CN" sz="2200" i="1">
                                <a:solidFill>
                                  <a:srgbClr val="FF0000"/>
                                </a:solidFill>
                                <a:latin typeface="Cambria Math" panose="02040503050406030204" pitchFamily="18" charset="0"/>
                              </a:rPr>
                            </m:ctrlPr>
                          </m:sSupPr>
                          <m:e>
                            <m:r>
                              <a:rPr lang="en-CA" altLang="zh-CN" sz="2200" i="1">
                                <a:solidFill>
                                  <a:srgbClr val="FF0000"/>
                                </a:solidFill>
                                <a:latin typeface="Cambria Math" panose="02040503050406030204" pitchFamily="18" charset="0"/>
                              </a:rPr>
                              <m:t>2</m:t>
                            </m:r>
                          </m:e>
                          <m:sup>
                            <m:d>
                              <m:dPr>
                                <m:ctrlPr>
                                  <a:rPr lang="en-CA" altLang="zh-CN" sz="2200" i="1">
                                    <a:solidFill>
                                      <a:srgbClr val="FF0000"/>
                                    </a:solidFill>
                                    <a:latin typeface="Cambria Math" panose="02040503050406030204" pitchFamily="18" charset="0"/>
                                  </a:rPr>
                                </m:ctrlPr>
                              </m:dPr>
                              <m:e>
                                <m:r>
                                  <a:rPr lang="en-CA" altLang="zh-CN" sz="2200" b="1" i="1" smtClean="0">
                                    <a:solidFill>
                                      <a:srgbClr val="FF0000"/>
                                    </a:solidFill>
                                    <a:latin typeface="Cambria Math" panose="02040503050406030204" pitchFamily="18" charset="0"/>
                                  </a:rPr>
                                  <m:t>𝟏𝟑</m:t>
                                </m:r>
                                <m:r>
                                  <a:rPr lang="en-CA" altLang="zh-CN" sz="2200" i="1">
                                    <a:solidFill>
                                      <a:srgbClr val="FF0000"/>
                                    </a:solidFill>
                                    <a:latin typeface="Cambria Math" panose="02040503050406030204" pitchFamily="18" charset="0"/>
                                  </a:rPr>
                                  <m:t>−1</m:t>
                                </m:r>
                              </m:e>
                            </m:d>
                          </m:sup>
                        </m:sSup>
                        <m:r>
                          <a:rPr lang="en-CA" altLang="zh-CN" sz="2200" i="1">
                            <a:solidFill>
                              <a:srgbClr val="FF0000"/>
                            </a:solidFill>
                            <a:latin typeface="Cambria Math" panose="02040503050406030204" pitchFamily="18" charset="0"/>
                          </a:rPr>
                          <m:t>−1</m:t>
                        </m:r>
                      </m:e>
                    </m:d>
                    <m:r>
                      <a:rPr lang="en-CA" altLang="zh-CN" sz="2200" b="0">
                        <a:solidFill>
                          <a:srgbClr val="FF0000"/>
                        </a:solidFill>
                        <a:latin typeface="Cambria Math" panose="02040503050406030204" pitchFamily="18" charset="0"/>
                      </a:rPr>
                      <m:t>, </m:t>
                    </m:r>
                    <m:d>
                      <m:dPr>
                        <m:ctrlPr>
                          <a:rPr lang="en-CA" altLang="zh-CN" sz="2200" i="1">
                            <a:solidFill>
                              <a:srgbClr val="FF0000"/>
                            </a:solidFill>
                            <a:latin typeface="Cambria Math" panose="02040503050406030204" pitchFamily="18" charset="0"/>
                          </a:rPr>
                        </m:ctrlPr>
                      </m:dPr>
                      <m:e>
                        <m:sSup>
                          <m:sSupPr>
                            <m:ctrlPr>
                              <a:rPr lang="en-CA" altLang="zh-CN" sz="2200" i="1">
                                <a:solidFill>
                                  <a:srgbClr val="FF0000"/>
                                </a:solidFill>
                                <a:latin typeface="Cambria Math" panose="02040503050406030204" pitchFamily="18" charset="0"/>
                              </a:rPr>
                            </m:ctrlPr>
                          </m:sSupPr>
                          <m:e>
                            <m:r>
                              <a:rPr lang="en-CA" altLang="zh-CN" sz="2200" i="1">
                                <a:solidFill>
                                  <a:srgbClr val="FF0000"/>
                                </a:solidFill>
                                <a:latin typeface="Cambria Math" panose="02040503050406030204" pitchFamily="18" charset="0"/>
                              </a:rPr>
                              <m:t>2</m:t>
                            </m:r>
                          </m:e>
                          <m:sup>
                            <m:d>
                              <m:dPr>
                                <m:ctrlPr>
                                  <a:rPr lang="en-CA" altLang="zh-CN" sz="2200" i="1">
                                    <a:solidFill>
                                      <a:srgbClr val="FF0000"/>
                                    </a:solidFill>
                                    <a:latin typeface="Cambria Math" panose="02040503050406030204" pitchFamily="18" charset="0"/>
                                  </a:rPr>
                                </m:ctrlPr>
                              </m:dPr>
                              <m:e>
                                <m:r>
                                  <a:rPr lang="en-CA" altLang="zh-CN" sz="2200" b="1" i="1" smtClean="0">
                                    <a:solidFill>
                                      <a:srgbClr val="FF0000"/>
                                    </a:solidFill>
                                    <a:latin typeface="Cambria Math" panose="02040503050406030204" pitchFamily="18" charset="0"/>
                                  </a:rPr>
                                  <m:t>𝟏𝟑</m:t>
                                </m:r>
                                <m:r>
                                  <a:rPr lang="en-CA" altLang="zh-CN" sz="2200" i="1">
                                    <a:solidFill>
                                      <a:srgbClr val="FF0000"/>
                                    </a:solidFill>
                                    <a:latin typeface="Cambria Math" panose="02040503050406030204" pitchFamily="18" charset="0"/>
                                  </a:rPr>
                                  <m:t>−1</m:t>
                                </m:r>
                              </m:e>
                            </m:d>
                          </m:sup>
                        </m:sSup>
                        <m:r>
                          <a:rPr lang="en-CA" altLang="zh-CN" sz="2200" i="1">
                            <a:solidFill>
                              <a:srgbClr val="FF0000"/>
                            </a:solidFill>
                            <a:latin typeface="Cambria Math" panose="02040503050406030204" pitchFamily="18" charset="0"/>
                          </a:rPr>
                          <m:t>−1</m:t>
                        </m:r>
                      </m:e>
                    </m:d>
                  </m:oMath>
                </a14:m>
                <a:r>
                  <a:rPr lang="en-CA" altLang="zh-CN" sz="2200" dirty="0">
                    <a:solidFill>
                      <a:srgbClr val="FF0000"/>
                    </a:solidFill>
                  </a:rPr>
                  <a:t>]. These normalized CSI coefficients are denoted as </a:t>
                </a:r>
                <a:r>
                  <a:rPr lang="en-CA" altLang="zh-CN" sz="2200" i="1" dirty="0">
                    <a:solidFill>
                      <a:srgbClr val="FF0000"/>
                    </a:solidFill>
                  </a:rPr>
                  <a:t>iH</a:t>
                </a:r>
                <a:r>
                  <a:rPr lang="en-CA" altLang="zh-CN" sz="2200" i="1" baseline="-25000" dirty="0">
                    <a:solidFill>
                      <a:srgbClr val="FF0000"/>
                    </a:solidFill>
                  </a:rPr>
                  <a:t>n</a:t>
                </a:r>
                <a:r>
                  <a:rPr lang="en-CA" altLang="zh-CN" sz="2200" i="1" dirty="0">
                    <a:solidFill>
                      <a:srgbClr val="FF0000"/>
                    </a:solidFill>
                  </a:rPr>
                  <a:t>(</a:t>
                </a:r>
                <a:r>
                  <a:rPr lang="en-CA" altLang="zh-CN" sz="2200" i="1" dirty="0" err="1">
                    <a:solidFill>
                      <a:srgbClr val="FF0000"/>
                    </a:solidFill>
                  </a:rPr>
                  <a:t>m,l,k</a:t>
                </a:r>
                <a:r>
                  <a:rPr lang="en-CA" altLang="zh-CN" sz="2200" i="1" dirty="0">
                    <a:solidFill>
                      <a:srgbClr val="FF0000"/>
                    </a:solidFill>
                  </a:rPr>
                  <a:t>)</a:t>
                </a:r>
                <a:r>
                  <a:rPr lang="en-CA" altLang="zh-CN" sz="2200" dirty="0">
                    <a:solidFill>
                      <a:srgbClr val="FF0000"/>
                    </a:solidFill>
                  </a:rPr>
                  <a:t> and </a:t>
                </a:r>
                <a:r>
                  <a:rPr lang="en-CA" altLang="zh-CN" sz="2200" i="1" dirty="0">
                    <a:solidFill>
                      <a:srgbClr val="FF0000"/>
                    </a:solidFill>
                  </a:rPr>
                  <a:t>qH</a:t>
                </a:r>
                <a:r>
                  <a:rPr lang="en-CA" altLang="zh-CN" sz="2200" i="1" baseline="-25000" dirty="0">
                    <a:solidFill>
                      <a:srgbClr val="FF0000"/>
                    </a:solidFill>
                  </a:rPr>
                  <a:t>n</a:t>
                </a:r>
                <a:r>
                  <a:rPr lang="en-CA" altLang="zh-CN" sz="2200" i="1" dirty="0">
                    <a:solidFill>
                      <a:srgbClr val="FF0000"/>
                    </a:solidFill>
                  </a:rPr>
                  <a:t>(</a:t>
                </a:r>
                <a:r>
                  <a:rPr lang="en-CA" altLang="zh-CN" sz="2200" i="1" dirty="0" err="1">
                    <a:solidFill>
                      <a:srgbClr val="FF0000"/>
                    </a:solidFill>
                  </a:rPr>
                  <a:t>m,l,k</a:t>
                </a:r>
                <a:r>
                  <a:rPr lang="en-CA" altLang="zh-CN" sz="2200" i="1" dirty="0">
                    <a:solidFill>
                      <a:srgbClr val="FF0000"/>
                    </a:solidFill>
                  </a:rPr>
                  <a:t>)</a:t>
                </a:r>
              </a:p>
              <a:p>
                <a:pPr marL="457200" indent="-457200">
                  <a:buFont typeface="+mj-lt"/>
                  <a:buAutoNum type="arabicPeriod"/>
                </a:pPr>
                <a:r>
                  <a:rPr lang="en-CA" altLang="zh-CN" sz="2200" dirty="0">
                    <a:solidFill>
                      <a:srgbClr val="FF0000"/>
                    </a:solidFill>
                  </a:rPr>
                  <a:t>In case the bit size of the CSI coefficients, </a:t>
                </a:r>
                <a:r>
                  <a:rPr lang="en-CA" altLang="zh-CN" sz="2200" i="1" dirty="0" err="1">
                    <a:solidFill>
                      <a:srgbClr val="FF0000"/>
                    </a:solidFill>
                  </a:rPr>
                  <a:t>iH</a:t>
                </a:r>
                <a:r>
                  <a:rPr lang="en-CA" altLang="zh-CN" sz="2200" i="1" dirty="0">
                    <a:solidFill>
                      <a:srgbClr val="FF0000"/>
                    </a:solidFill>
                  </a:rPr>
                  <a:t>(</a:t>
                </a:r>
                <a:r>
                  <a:rPr lang="en-CA" altLang="zh-CN" sz="2200" i="1" dirty="0" err="1">
                    <a:solidFill>
                      <a:srgbClr val="FF0000"/>
                    </a:solidFill>
                  </a:rPr>
                  <a:t>m,l,k</a:t>
                </a:r>
                <a:r>
                  <a:rPr lang="en-CA" altLang="zh-CN" sz="2200" i="1" dirty="0">
                    <a:solidFill>
                      <a:srgbClr val="FF0000"/>
                    </a:solidFill>
                  </a:rPr>
                  <a:t>)</a:t>
                </a:r>
                <a:r>
                  <a:rPr lang="en-CA" altLang="zh-CN" sz="2200" dirty="0">
                    <a:solidFill>
                      <a:srgbClr val="FF0000"/>
                    </a:solidFill>
                  </a:rPr>
                  <a:t> and </a:t>
                </a:r>
                <a:r>
                  <a:rPr lang="en-CA" altLang="zh-CN" sz="2200" i="1" dirty="0" err="1">
                    <a:solidFill>
                      <a:srgbClr val="FF0000"/>
                    </a:solidFill>
                  </a:rPr>
                  <a:t>qH</a:t>
                </a:r>
                <a:r>
                  <a:rPr lang="en-CA" altLang="zh-CN" sz="2200" i="1" dirty="0">
                    <a:solidFill>
                      <a:srgbClr val="FF0000"/>
                    </a:solidFill>
                  </a:rPr>
                  <a:t>(</a:t>
                </a:r>
                <a:r>
                  <a:rPr lang="en-CA" altLang="zh-CN" sz="2200" i="1" dirty="0" err="1">
                    <a:solidFill>
                      <a:srgbClr val="FF0000"/>
                    </a:solidFill>
                  </a:rPr>
                  <a:t>m,l,k</a:t>
                </a:r>
                <a:r>
                  <a:rPr lang="en-CA" altLang="zh-CN" sz="2200" i="1" dirty="0">
                    <a:solidFill>
                      <a:srgbClr val="FF0000"/>
                    </a:solidFill>
                  </a:rPr>
                  <a:t>) </a:t>
                </a:r>
                <a:r>
                  <a:rPr lang="en-CA" altLang="zh-CN" sz="2200" dirty="0">
                    <a:solidFill>
                      <a:srgbClr val="FF0000"/>
                    </a:solidFill>
                  </a:rPr>
                  <a:t>is smaller than 13 bits, then, it may need padding bits to set the Scale Factor to 12 bits </a:t>
                </a:r>
                <a:endParaRPr lang="en-US" altLang="zh-CN" sz="2200" dirty="0"/>
              </a:p>
              <a:p>
                <a:pPr marL="457200" indent="-457200">
                  <a:buFont typeface="+mj-lt"/>
                  <a:buAutoNum type="arabicPeriod"/>
                </a:pPr>
                <a:r>
                  <a:rPr lang="en-US" altLang="zh-CN" sz="2200" dirty="0"/>
                  <a:t>The maximums,</a:t>
                </a:r>
                <a14:m>
                  <m:oMath xmlns:m="http://schemas.openxmlformats.org/officeDocument/2006/math">
                    <m:sSubSup>
                      <m:sSubSupPr>
                        <m:ctrlPr>
                          <a:rPr lang="en-US" altLang="zh-CN" sz="2000" i="1">
                            <a:latin typeface="Cambria Math" panose="02040503050406030204" pitchFamily="18" charset="0"/>
                          </a:rPr>
                        </m:ctrlPr>
                      </m:sSubSupPr>
                      <m:e>
                        <m:r>
                          <a:rPr lang="en-CA" altLang="zh-CN" sz="2000" b="1" i="1" smtClean="0">
                            <a:latin typeface="Cambria Math" panose="02040503050406030204" pitchFamily="18" charset="0"/>
                          </a:rPr>
                          <m:t> </m:t>
                        </m:r>
                        <m:r>
                          <a:rPr lang="en-CA" altLang="zh-CN" sz="2000" i="1">
                            <a:latin typeface="Cambria Math" panose="02040503050406030204" pitchFamily="18" charset="0"/>
                          </a:rPr>
                          <m:t>𝑚</m:t>
                        </m:r>
                      </m:e>
                      <m:sub>
                        <m:r>
                          <a:rPr lang="en-CA" altLang="zh-CN" sz="2000" i="1">
                            <a:latin typeface="Cambria Math" panose="02040503050406030204" pitchFamily="18" charset="0"/>
                          </a:rPr>
                          <m:t>𝐻</m:t>
                        </m:r>
                      </m:sub>
                      <m:sup>
                        <m:r>
                          <a:rPr lang="en-CA" altLang="zh-CN" sz="2000" i="1">
                            <a:latin typeface="Cambria Math" panose="02040503050406030204" pitchFamily="18" charset="0"/>
                          </a:rPr>
                          <m:t>𝑖</m:t>
                        </m:r>
                      </m:sup>
                    </m:sSubSup>
                    <m:d>
                      <m:dPr>
                        <m:ctrlPr>
                          <a:rPr lang="en-US" altLang="zh-CN" sz="2000" i="1">
                            <a:latin typeface="Cambria Math" panose="02040503050406030204" pitchFamily="18" charset="0"/>
                          </a:rPr>
                        </m:ctrlPr>
                      </m:dPr>
                      <m:e>
                        <m:r>
                          <a:rPr lang="en-CA" altLang="zh-CN" sz="2000" i="1">
                            <a:latin typeface="Cambria Math" panose="02040503050406030204" pitchFamily="18" charset="0"/>
                          </a:rPr>
                          <m:t>𝑚</m:t>
                        </m:r>
                        <m:r>
                          <a:rPr lang="en-CA" altLang="zh-CN" sz="2000" i="1">
                            <a:latin typeface="Cambria Math" panose="02040503050406030204" pitchFamily="18" charset="0"/>
                          </a:rPr>
                          <m:t>,</m:t>
                        </m:r>
                        <m:r>
                          <a:rPr lang="en-CA" altLang="zh-CN" sz="2000" i="1">
                            <a:latin typeface="Cambria Math" panose="02040503050406030204" pitchFamily="18" charset="0"/>
                          </a:rPr>
                          <m:t>𝑙</m:t>
                        </m:r>
                      </m:e>
                    </m:d>
                  </m:oMath>
                </a14:m>
                <a:r>
                  <a:rPr lang="en-US" altLang="zh-CN" sz="2200" dirty="0"/>
                  <a:t>,</a:t>
                </a:r>
                <a14:m>
                  <m:oMath xmlns:m="http://schemas.openxmlformats.org/officeDocument/2006/math">
                    <m:sSubSup>
                      <m:sSubSupPr>
                        <m:ctrlPr>
                          <a:rPr lang="en-US" altLang="zh-CN" sz="2000" i="1">
                            <a:latin typeface="Cambria Math" panose="02040503050406030204" pitchFamily="18" charset="0"/>
                          </a:rPr>
                        </m:ctrlPr>
                      </m:sSubSupPr>
                      <m:e>
                        <m:r>
                          <a:rPr lang="en-CA" altLang="zh-CN" sz="2000" b="1" i="1" smtClean="0">
                            <a:latin typeface="Cambria Math" panose="02040503050406030204" pitchFamily="18" charset="0"/>
                          </a:rPr>
                          <m:t> </m:t>
                        </m:r>
                        <m:r>
                          <a:rPr lang="en-CA" altLang="zh-CN" sz="2000" i="1">
                            <a:latin typeface="Cambria Math" panose="02040503050406030204" pitchFamily="18" charset="0"/>
                          </a:rPr>
                          <m:t>𝑚</m:t>
                        </m:r>
                      </m:e>
                      <m:sub>
                        <m:r>
                          <a:rPr lang="en-CA" altLang="zh-CN" sz="2000" i="1">
                            <a:latin typeface="Cambria Math" panose="02040503050406030204" pitchFamily="18" charset="0"/>
                          </a:rPr>
                          <m:t>𝐻</m:t>
                        </m:r>
                      </m:sub>
                      <m:sup>
                        <m:r>
                          <a:rPr lang="en-CA" altLang="zh-CN" sz="2000" i="1">
                            <a:latin typeface="Cambria Math" panose="02040503050406030204" pitchFamily="18" charset="0"/>
                          </a:rPr>
                          <m:t>𝑞</m:t>
                        </m:r>
                      </m:sup>
                    </m:sSubSup>
                    <m:d>
                      <m:dPr>
                        <m:ctrlPr>
                          <a:rPr lang="en-US" altLang="zh-CN" sz="2000" i="1">
                            <a:latin typeface="Cambria Math" panose="02040503050406030204" pitchFamily="18" charset="0"/>
                          </a:rPr>
                        </m:ctrlPr>
                      </m:dPr>
                      <m:e>
                        <m:r>
                          <a:rPr lang="en-CA" altLang="zh-CN" sz="2000" i="1">
                            <a:latin typeface="Cambria Math" panose="02040503050406030204" pitchFamily="18" charset="0"/>
                          </a:rPr>
                          <m:t>𝑚</m:t>
                        </m:r>
                        <m:r>
                          <a:rPr lang="en-CA" altLang="zh-CN" sz="2000" i="1">
                            <a:latin typeface="Cambria Math" panose="02040503050406030204" pitchFamily="18" charset="0"/>
                          </a:rPr>
                          <m:t>,</m:t>
                        </m:r>
                        <m:r>
                          <a:rPr lang="en-CA" altLang="zh-CN" sz="2000" i="1">
                            <a:latin typeface="Cambria Math" panose="02040503050406030204" pitchFamily="18" charset="0"/>
                          </a:rPr>
                          <m:t>𝑙</m:t>
                        </m:r>
                      </m:e>
                    </m:d>
                  </m:oMath>
                </a14:m>
                <a:r>
                  <a:rPr lang="en-US" altLang="zh-CN" sz="2200" dirty="0"/>
                  <a:t> of the real and imaginary parts of each element of the channel matrix in the entire bandwidth of these </a:t>
                </a:r>
                <a:r>
                  <a:rPr lang="en-CA" altLang="zh-CN" sz="2200" dirty="0"/>
                  <a:t>normalized CSI coefficients, </a:t>
                </a:r>
                <a:r>
                  <a:rPr lang="en-CA" altLang="zh-CN" sz="2200" i="1" dirty="0">
                    <a:solidFill>
                      <a:srgbClr val="FF0000"/>
                    </a:solidFill>
                  </a:rPr>
                  <a:t>iH</a:t>
                </a:r>
                <a:r>
                  <a:rPr lang="en-CA" altLang="zh-CN" sz="2200" i="1" baseline="-25000" dirty="0">
                    <a:solidFill>
                      <a:srgbClr val="FF0000"/>
                    </a:solidFill>
                  </a:rPr>
                  <a:t>n</a:t>
                </a:r>
                <a:r>
                  <a:rPr lang="en-CA" altLang="zh-CN" sz="2200" i="1" dirty="0">
                    <a:solidFill>
                      <a:srgbClr val="FF0000"/>
                    </a:solidFill>
                  </a:rPr>
                  <a:t>(</a:t>
                </a:r>
                <a:r>
                  <a:rPr lang="en-CA" altLang="zh-CN" sz="2200" i="1" dirty="0" err="1">
                    <a:solidFill>
                      <a:srgbClr val="FF0000"/>
                    </a:solidFill>
                  </a:rPr>
                  <a:t>m,l,k</a:t>
                </a:r>
                <a:r>
                  <a:rPr lang="en-CA" altLang="zh-CN" sz="2200" i="1" dirty="0">
                    <a:solidFill>
                      <a:srgbClr val="FF0000"/>
                    </a:solidFill>
                  </a:rPr>
                  <a:t>) and qH</a:t>
                </a:r>
                <a:r>
                  <a:rPr lang="en-CA" altLang="zh-CN" sz="2200" i="1" baseline="-25000" dirty="0">
                    <a:solidFill>
                      <a:srgbClr val="FF0000"/>
                    </a:solidFill>
                  </a:rPr>
                  <a:t>n</a:t>
                </a:r>
                <a:r>
                  <a:rPr lang="en-CA" altLang="zh-CN" sz="2200" i="1" dirty="0">
                    <a:solidFill>
                      <a:srgbClr val="FF0000"/>
                    </a:solidFill>
                  </a:rPr>
                  <a:t>(</a:t>
                </a:r>
                <a:r>
                  <a:rPr lang="en-CA" altLang="zh-CN" sz="2200" i="1" dirty="0" err="1">
                    <a:solidFill>
                      <a:srgbClr val="FF0000"/>
                    </a:solidFill>
                  </a:rPr>
                  <a:t>m,l,k</a:t>
                </a:r>
                <a:r>
                  <a:rPr lang="en-CA" altLang="zh-CN" sz="2200" i="1" dirty="0">
                    <a:solidFill>
                      <a:srgbClr val="FF0000"/>
                    </a:solidFill>
                  </a:rPr>
                  <a:t>) </a:t>
                </a:r>
                <a:r>
                  <a:rPr lang="en-US" altLang="zh-CN" sz="2200" dirty="0"/>
                  <a:t>are obtained, </a:t>
                </a:r>
                <a:r>
                  <a:rPr lang="en-CA" altLang="zh-CN" sz="2200" dirty="0"/>
                  <a:t>where </a:t>
                </a:r>
                <a:r>
                  <a:rPr lang="en-CA" altLang="zh-CN" sz="2200" i="1" dirty="0"/>
                  <a:t>m, l </a:t>
                </a:r>
                <a:r>
                  <a:rPr lang="en-CA" altLang="zh-CN" sz="2200" dirty="0"/>
                  <a:t>represents the TX </a:t>
                </a:r>
                <a:r>
                  <a:rPr lang="en-CA" altLang="zh-CN" sz="2200" i="1" dirty="0"/>
                  <a:t>m</a:t>
                </a:r>
                <a:r>
                  <a:rPr lang="en-CA" altLang="zh-CN" sz="2200" dirty="0"/>
                  <a:t> – RX </a:t>
                </a:r>
                <a:r>
                  <a:rPr lang="en-CA" altLang="zh-CN" sz="2200" i="1" dirty="0"/>
                  <a:t>l</a:t>
                </a:r>
                <a:r>
                  <a:rPr lang="en-CA" altLang="zh-CN" sz="2200" dirty="0"/>
                  <a:t> Link Pair Index </a:t>
                </a:r>
              </a:p>
              <a:p>
                <a:pPr marL="0" indent="0">
                  <a:buNone/>
                </a:pPr>
                <a:endParaRPr lang="en-CA" altLang="zh-CN" dirty="0"/>
              </a:p>
              <a:p>
                <a:pPr marL="457200" indent="-457200">
                  <a:buFont typeface="+mj-lt"/>
                  <a:buAutoNum type="arabicPeriod"/>
                </a:pPr>
                <a:endParaRPr lang="en-CA" altLang="zh-CN" dirty="0"/>
              </a:p>
              <a:p>
                <a:pPr marL="457200" indent="-457200">
                  <a:buFont typeface="+mj-lt"/>
                  <a:buAutoNum type="arabicPeriod"/>
                </a:pPr>
                <a:endParaRPr lang="en-US" altLang="zh-CN" dirty="0"/>
              </a:p>
              <a:p>
                <a:pPr lvl="1"/>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6200" y="1447800"/>
                <a:ext cx="8991600" cy="4800600"/>
              </a:xfrm>
              <a:blipFill rotWithShape="0">
                <a:blip r:embed="rId2"/>
                <a:stretch>
                  <a:fillRect l="-746" t="-889" r="-542"/>
                </a:stretch>
              </a:blipFill>
            </p:spPr>
            <p:txBody>
              <a:bodyPr/>
              <a:lstStyle/>
              <a:p>
                <a:r>
                  <a:rPr lang="zh-CN" altLang="en-US">
                    <a:noFill/>
                  </a:rPr>
                  <a:t> </a:t>
                </a:r>
              </a:p>
            </p:txBody>
          </p:sp>
        </mc:Fallback>
      </mc:AlternateContent>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sp>
        <p:nvSpPr>
          <p:cNvPr id="4" name="Date Placeholder 3"/>
          <p:cNvSpPr>
            <a:spLocks noGrp="1"/>
          </p:cNvSpPr>
          <p:nvPr>
            <p:ph type="dt" sz="half" idx="10"/>
          </p:nvPr>
        </p:nvSpPr>
        <p:spPr/>
        <p:txBody>
          <a:bodyPr/>
          <a:lstStyle/>
          <a:p>
            <a:pPr>
              <a:defRPr/>
            </a:pPr>
            <a:r>
              <a:rPr lang="en-US" altLang="zh-CN"/>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591809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914400"/>
                <a:ext cx="8839200" cy="5410200"/>
              </a:xfrm>
            </p:spPr>
            <p:txBody>
              <a:bodyPr/>
              <a:lstStyle/>
              <a:p>
                <a:pPr marL="0" indent="0">
                  <a:buNone/>
                </a:pPr>
                <a:r>
                  <a:rPr lang="en-CA" altLang="zh-CN" dirty="0"/>
                  <a:t>4. 12 bit Scale Factor per Link, </a:t>
                </a:r>
                <a14:m>
                  <m:oMath xmlns:m="http://schemas.openxmlformats.org/officeDocument/2006/math">
                    <m:sSub>
                      <m:sSubPr>
                        <m:ctrlPr>
                          <a:rPr lang="en-CA" altLang="zh-CN" i="1">
                            <a:latin typeface="Cambria Math" panose="02040503050406030204" pitchFamily="18" charset="0"/>
                          </a:rPr>
                        </m:ctrlPr>
                      </m:sSubPr>
                      <m:e>
                        <m:r>
                          <a:rPr lang="en-CA" altLang="zh-CN" i="1">
                            <a:latin typeface="Cambria Math" panose="02040503050406030204" pitchFamily="18" charset="0"/>
                          </a:rPr>
                          <m:t>𝒊𝑴</m:t>
                        </m:r>
                      </m:e>
                      <m:sub>
                        <m:r>
                          <a:rPr lang="en-CA" altLang="zh-CN" i="1">
                            <a:latin typeface="Cambria Math" panose="02040503050406030204" pitchFamily="18" charset="0"/>
                          </a:rPr>
                          <m:t>𝑯</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𝒎</m:t>
                        </m:r>
                        <m:r>
                          <a:rPr lang="en-CA" altLang="zh-CN" i="1">
                            <a:latin typeface="Cambria Math" panose="02040503050406030204" pitchFamily="18" charset="0"/>
                          </a:rPr>
                          <m:t>,</m:t>
                        </m:r>
                        <m:r>
                          <a:rPr lang="en-CA" altLang="zh-CN" i="1">
                            <a:latin typeface="Cambria Math" panose="02040503050406030204" pitchFamily="18" charset="0"/>
                          </a:rPr>
                          <m:t>𝒍</m:t>
                        </m:r>
                      </m:e>
                    </m:d>
                  </m:oMath>
                </a14:m>
                <a:r>
                  <a:rPr lang="en-US" altLang="zh-CN" dirty="0"/>
                  <a:t> and </a:t>
                </a:r>
                <a14:m>
                  <m:oMath xmlns:m="http://schemas.openxmlformats.org/officeDocument/2006/math">
                    <m:sSub>
                      <m:sSubPr>
                        <m:ctrlPr>
                          <a:rPr lang="en-CA" altLang="zh-CN" i="1">
                            <a:latin typeface="Cambria Math" panose="02040503050406030204" pitchFamily="18" charset="0"/>
                          </a:rPr>
                        </m:ctrlPr>
                      </m:sSubPr>
                      <m:e>
                        <m:r>
                          <a:rPr lang="en-CA" altLang="zh-CN" i="1">
                            <a:latin typeface="Cambria Math" panose="02040503050406030204" pitchFamily="18" charset="0"/>
                          </a:rPr>
                          <m:t>𝒒𝑴</m:t>
                        </m:r>
                      </m:e>
                      <m:sub>
                        <m:r>
                          <a:rPr lang="en-CA" altLang="zh-CN" i="1">
                            <a:latin typeface="Cambria Math" panose="02040503050406030204" pitchFamily="18" charset="0"/>
                          </a:rPr>
                          <m:t>𝑯</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𝒎</m:t>
                        </m:r>
                        <m:r>
                          <a:rPr lang="en-CA" altLang="zh-CN" i="1">
                            <a:latin typeface="Cambria Math" panose="02040503050406030204" pitchFamily="18" charset="0"/>
                          </a:rPr>
                          <m:t>,</m:t>
                        </m:r>
                        <m:r>
                          <a:rPr lang="en-CA" altLang="zh-CN" i="1">
                            <a:latin typeface="Cambria Math" panose="02040503050406030204" pitchFamily="18" charset="0"/>
                          </a:rPr>
                          <m:t>𝒍</m:t>
                        </m:r>
                      </m:e>
                    </m:d>
                  </m:oMath>
                </a14:m>
                <a:r>
                  <a:rPr lang="en-US" altLang="zh-CN" dirty="0"/>
                  <a:t> can be obtained as follows,</a:t>
                </a:r>
              </a:p>
              <a:p>
                <a:pPr marL="857250" lvl="1" indent="-457200"/>
                <a14:m>
                  <m:oMath xmlns:m="http://schemas.openxmlformats.org/officeDocument/2006/math">
                    <m:sSub>
                      <m:sSubPr>
                        <m:ctrlPr>
                          <a:rPr lang="en-CA" altLang="zh-CN" i="1">
                            <a:latin typeface="Cambria Math" panose="02040503050406030204" pitchFamily="18" charset="0"/>
                          </a:rPr>
                        </m:ctrlPr>
                      </m:sSubPr>
                      <m:e>
                        <m:r>
                          <a:rPr lang="en-CA" altLang="zh-CN" b="1" i="1">
                            <a:latin typeface="Cambria Math" panose="02040503050406030204" pitchFamily="18" charset="0"/>
                          </a:rPr>
                          <m:t>𝒊𝑴</m:t>
                        </m:r>
                      </m:e>
                      <m:sub>
                        <m:r>
                          <a:rPr lang="en-CA" altLang="zh-CN" b="1" i="1">
                            <a:latin typeface="Cambria Math" panose="02040503050406030204" pitchFamily="18" charset="0"/>
                          </a:rPr>
                          <m:t>𝑯</m:t>
                        </m:r>
                      </m:sub>
                    </m:sSub>
                    <m:d>
                      <m:dPr>
                        <m:ctrlPr>
                          <a:rPr lang="en-CA" altLang="zh-CN" i="1">
                            <a:latin typeface="Cambria Math" panose="02040503050406030204" pitchFamily="18" charset="0"/>
                          </a:rPr>
                        </m:ctrlPr>
                      </m:dPr>
                      <m:e>
                        <m:r>
                          <a:rPr lang="en-CA" altLang="zh-CN" b="1" i="1">
                            <a:latin typeface="Cambria Math" panose="02040503050406030204" pitchFamily="18" charset="0"/>
                          </a:rPr>
                          <m:t>𝒎</m:t>
                        </m:r>
                        <m:r>
                          <a:rPr lang="en-CA" altLang="zh-CN" b="1" i="1">
                            <a:latin typeface="Cambria Math" panose="02040503050406030204" pitchFamily="18" charset="0"/>
                          </a:rPr>
                          <m:t>,</m:t>
                        </m:r>
                        <m:r>
                          <a:rPr lang="en-CA" altLang="zh-CN" b="1" i="1">
                            <a:latin typeface="Cambria Math" panose="02040503050406030204" pitchFamily="18" charset="0"/>
                          </a:rPr>
                          <m:t>𝒍</m:t>
                        </m:r>
                      </m:e>
                    </m:d>
                    <m:r>
                      <a:rPr lang="en-CA" altLang="zh-CN" b="1" i="1">
                        <a:latin typeface="Cambria Math" panose="02040503050406030204" pitchFamily="18" charset="0"/>
                      </a:rPr>
                      <m:t>=</m:t>
                    </m:r>
                    <m:sSubSup>
                      <m:sSubSupPr>
                        <m:ctrlPr>
                          <a:rPr lang="en-US" altLang="zh-CN" i="1">
                            <a:latin typeface="Cambria Math" panose="02040503050406030204" pitchFamily="18" charset="0"/>
                          </a:rPr>
                        </m:ctrlPr>
                      </m:sSubSupPr>
                      <m:e>
                        <m:r>
                          <a:rPr lang="en-CA" altLang="zh-CN" i="1">
                            <a:latin typeface="Cambria Math" panose="02040503050406030204" pitchFamily="18" charset="0"/>
                          </a:rPr>
                          <m:t>𝑚</m:t>
                        </m:r>
                      </m:e>
                      <m:sub>
                        <m:r>
                          <a:rPr lang="en-CA" altLang="zh-CN" i="1">
                            <a:latin typeface="Cambria Math" panose="02040503050406030204" pitchFamily="18" charset="0"/>
                          </a:rPr>
                          <m:t>𝐻</m:t>
                        </m:r>
                      </m:sub>
                      <m:sup>
                        <m:r>
                          <a:rPr lang="en-CA" altLang="zh-CN" i="1">
                            <a:latin typeface="Cambria Math" panose="02040503050406030204" pitchFamily="18" charset="0"/>
                          </a:rPr>
                          <m:t>𝑖</m:t>
                        </m:r>
                      </m:sup>
                    </m:sSubSup>
                    <m:d>
                      <m:dPr>
                        <m:ctrlPr>
                          <a:rPr lang="en-US"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e>
                    </m:d>
                  </m:oMath>
                </a14:m>
                <a:endParaRPr lang="en-US" altLang="zh-CN" dirty="0"/>
              </a:p>
              <a:p>
                <a:pPr marL="857250" lvl="1" indent="-457200"/>
                <a14:m>
                  <m:oMath xmlns:m="http://schemas.openxmlformats.org/officeDocument/2006/math">
                    <m:sSub>
                      <m:sSubPr>
                        <m:ctrlPr>
                          <a:rPr lang="en-CA" altLang="zh-CN" i="1">
                            <a:latin typeface="Cambria Math" panose="02040503050406030204" pitchFamily="18" charset="0"/>
                          </a:rPr>
                        </m:ctrlPr>
                      </m:sSubPr>
                      <m:e>
                        <m:r>
                          <a:rPr lang="en-CA" altLang="zh-CN" b="1" i="1">
                            <a:latin typeface="Cambria Math" panose="02040503050406030204" pitchFamily="18" charset="0"/>
                          </a:rPr>
                          <m:t>𝒒𝑴</m:t>
                        </m:r>
                      </m:e>
                      <m:sub>
                        <m:r>
                          <a:rPr lang="en-CA" altLang="zh-CN" b="1" i="1">
                            <a:latin typeface="Cambria Math" panose="02040503050406030204" pitchFamily="18" charset="0"/>
                          </a:rPr>
                          <m:t>𝑯</m:t>
                        </m:r>
                      </m:sub>
                    </m:sSub>
                    <m:d>
                      <m:dPr>
                        <m:ctrlPr>
                          <a:rPr lang="en-CA" altLang="zh-CN" i="1">
                            <a:latin typeface="Cambria Math" panose="02040503050406030204" pitchFamily="18" charset="0"/>
                          </a:rPr>
                        </m:ctrlPr>
                      </m:dPr>
                      <m:e>
                        <m:r>
                          <a:rPr lang="en-CA" altLang="zh-CN" b="1" i="1">
                            <a:latin typeface="Cambria Math" panose="02040503050406030204" pitchFamily="18" charset="0"/>
                          </a:rPr>
                          <m:t>𝒎</m:t>
                        </m:r>
                        <m:r>
                          <a:rPr lang="en-CA" altLang="zh-CN" b="1" i="1">
                            <a:latin typeface="Cambria Math" panose="02040503050406030204" pitchFamily="18" charset="0"/>
                          </a:rPr>
                          <m:t>,</m:t>
                        </m:r>
                        <m:r>
                          <a:rPr lang="en-CA" altLang="zh-CN" b="1" i="1">
                            <a:latin typeface="Cambria Math" panose="02040503050406030204" pitchFamily="18" charset="0"/>
                          </a:rPr>
                          <m:t>𝒍</m:t>
                        </m:r>
                      </m:e>
                    </m:d>
                    <m:r>
                      <a:rPr lang="en-CA" altLang="zh-CN" b="1" i="1">
                        <a:latin typeface="Cambria Math" panose="02040503050406030204" pitchFamily="18" charset="0"/>
                      </a:rPr>
                      <m:t>=</m:t>
                    </m:r>
                    <m:sSubSup>
                      <m:sSubSupPr>
                        <m:ctrlPr>
                          <a:rPr lang="en-US" altLang="zh-CN" i="1">
                            <a:latin typeface="Cambria Math" panose="02040503050406030204" pitchFamily="18" charset="0"/>
                          </a:rPr>
                        </m:ctrlPr>
                      </m:sSubSupPr>
                      <m:e>
                        <m:r>
                          <a:rPr lang="en-CA" altLang="zh-CN" i="1">
                            <a:latin typeface="Cambria Math" panose="02040503050406030204" pitchFamily="18" charset="0"/>
                          </a:rPr>
                          <m:t>𝑚</m:t>
                        </m:r>
                      </m:e>
                      <m:sub>
                        <m:r>
                          <a:rPr lang="en-CA" altLang="zh-CN" i="1">
                            <a:latin typeface="Cambria Math" panose="02040503050406030204" pitchFamily="18" charset="0"/>
                          </a:rPr>
                          <m:t>𝐻</m:t>
                        </m:r>
                      </m:sub>
                      <m:sup>
                        <m:r>
                          <a:rPr lang="en-CA" altLang="zh-CN" i="1">
                            <a:latin typeface="Cambria Math" panose="02040503050406030204" pitchFamily="18" charset="0"/>
                          </a:rPr>
                          <m:t>𝑞</m:t>
                        </m:r>
                      </m:sup>
                    </m:sSubSup>
                    <m:d>
                      <m:dPr>
                        <m:ctrlPr>
                          <a:rPr lang="en-US"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e>
                    </m:d>
                  </m:oMath>
                </a14:m>
                <a:endParaRPr lang="en-CA" altLang="zh-CN" dirty="0"/>
              </a:p>
              <a:p>
                <a:pPr marL="857250" lvl="1" indent="-457200"/>
                <a:endParaRPr lang="en-CA" altLang="zh-CN" dirty="0"/>
              </a:p>
              <a:p>
                <a:pPr marL="0" indent="0">
                  <a:buNone/>
                </a:pPr>
                <a:r>
                  <a:rPr lang="en-CA" altLang="zh-CN" dirty="0"/>
                  <a:t>5. The final CSI coefficients to feedback are </a:t>
                </a:r>
                <a:r>
                  <a:rPr lang="en-CA" altLang="zh-CN" i="1" dirty="0" err="1"/>
                  <a:t>iH</a:t>
                </a:r>
                <a:r>
                  <a:rPr lang="en-CA" altLang="zh-CN" i="1" baseline="-25000" dirty="0" err="1"/>
                  <a:t>e</a:t>
                </a:r>
                <a:r>
                  <a:rPr lang="en-CA" altLang="zh-CN" i="1" dirty="0"/>
                  <a:t>(m, l, k)</a:t>
                </a:r>
                <a:r>
                  <a:rPr lang="en-CA" altLang="zh-CN" dirty="0"/>
                  <a:t> and </a:t>
                </a:r>
                <a:r>
                  <a:rPr lang="en-CA" altLang="zh-CN" i="1" dirty="0" err="1"/>
                  <a:t>qH</a:t>
                </a:r>
                <a:r>
                  <a:rPr lang="en-CA" altLang="zh-CN" i="1" baseline="-25000" dirty="0" err="1"/>
                  <a:t>e</a:t>
                </a:r>
                <a:r>
                  <a:rPr lang="en-CA" altLang="zh-CN" i="1" dirty="0"/>
                  <a:t>(m, l, k)</a:t>
                </a:r>
                <a:endParaRPr lang="en-CA" altLang="zh-CN" dirty="0"/>
              </a:p>
              <a:p>
                <a:pPr lvl="1"/>
                <a14:m>
                  <m:oMath xmlns:m="http://schemas.openxmlformats.org/officeDocument/2006/math">
                    <m:sSub>
                      <m:sSubPr>
                        <m:ctrlPr>
                          <a:rPr lang="en-CA" altLang="zh-CN" i="1">
                            <a:latin typeface="Cambria Math" panose="02040503050406030204" pitchFamily="18" charset="0"/>
                          </a:rPr>
                        </m:ctrlPr>
                      </m:sSubPr>
                      <m:e>
                        <m:r>
                          <a:rPr lang="en-CA" altLang="zh-CN" i="1">
                            <a:latin typeface="Cambria Math" panose="02040503050406030204" pitchFamily="18" charset="0"/>
                          </a:rPr>
                          <m:t>𝑖𝐻</m:t>
                        </m:r>
                      </m:e>
                      <m:sub>
                        <m:r>
                          <a:rPr lang="en-CA" altLang="zh-CN" b="0" i="1" smtClean="0">
                            <a:latin typeface="Cambria Math" panose="02040503050406030204" pitchFamily="18" charset="0"/>
                          </a:rPr>
                          <m:t>𝑒</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r>
                          <a:rPr lang="en-CA" altLang="zh-CN" i="1">
                            <a:latin typeface="Cambria Math" panose="02040503050406030204" pitchFamily="18" charset="0"/>
                          </a:rPr>
                          <m:t>,</m:t>
                        </m:r>
                        <m:r>
                          <a:rPr lang="en-CA" altLang="zh-CN" i="1">
                            <a:latin typeface="Cambria Math" panose="02040503050406030204" pitchFamily="18" charset="0"/>
                          </a:rPr>
                          <m:t>𝑘</m:t>
                        </m:r>
                      </m:e>
                    </m:d>
                    <m:r>
                      <a:rPr lang="en-CA" altLang="zh-CN" i="1">
                        <a:latin typeface="Cambria Math" panose="02040503050406030204" pitchFamily="18" charset="0"/>
                      </a:rPr>
                      <m:t>=</m:t>
                    </m:r>
                    <m:r>
                      <a:rPr lang="en-CA" altLang="zh-CN" i="1">
                        <a:latin typeface="Cambria Math" panose="02040503050406030204" pitchFamily="18" charset="0"/>
                      </a:rPr>
                      <m:t>𝑟𝑜𝑢𝑛𝑑</m:t>
                    </m:r>
                    <m:d>
                      <m:dPr>
                        <m:ctrlPr>
                          <a:rPr lang="en-CA" altLang="zh-CN" i="1">
                            <a:latin typeface="Cambria Math" panose="02040503050406030204" pitchFamily="18" charset="0"/>
                          </a:rPr>
                        </m:ctrlPr>
                      </m:dPr>
                      <m:e>
                        <m:f>
                          <m:fPr>
                            <m:ctrlPr>
                              <a:rPr lang="en-CA" altLang="zh-CN" i="1" smtClean="0">
                                <a:latin typeface="Cambria Math" panose="02040503050406030204" pitchFamily="18" charset="0"/>
                              </a:rPr>
                            </m:ctrlPr>
                          </m:fPr>
                          <m:num>
                            <m:sSub>
                              <m:sSubPr>
                                <m:ctrlPr>
                                  <a:rPr lang="en-CA" altLang="zh-CN" i="1">
                                    <a:latin typeface="Cambria Math" panose="02040503050406030204" pitchFamily="18" charset="0"/>
                                  </a:rPr>
                                </m:ctrlPr>
                              </m:sSubPr>
                              <m:e>
                                <m:r>
                                  <a:rPr lang="en-CA" altLang="zh-CN" i="1">
                                    <a:latin typeface="Cambria Math" panose="02040503050406030204" pitchFamily="18" charset="0"/>
                                  </a:rPr>
                                  <m:t>𝑖𝐻</m:t>
                                </m:r>
                              </m:e>
                              <m:sub>
                                <m:r>
                                  <a:rPr lang="en-CA" altLang="zh-CN" i="1">
                                    <a:latin typeface="Cambria Math" panose="02040503050406030204" pitchFamily="18" charset="0"/>
                                  </a:rPr>
                                  <m:t>𝑛</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r>
                                  <a:rPr lang="en-CA" altLang="zh-CN" i="1">
                                    <a:latin typeface="Cambria Math" panose="02040503050406030204" pitchFamily="18" charset="0"/>
                                  </a:rPr>
                                  <m:t>,</m:t>
                                </m:r>
                                <m:r>
                                  <a:rPr lang="en-CA" altLang="zh-CN" i="1">
                                    <a:latin typeface="Cambria Math" panose="02040503050406030204" pitchFamily="18" charset="0"/>
                                  </a:rPr>
                                  <m:t>𝑘</m:t>
                                </m:r>
                              </m:e>
                            </m:d>
                          </m:num>
                          <m:den>
                            <m:sSub>
                              <m:sSubPr>
                                <m:ctrlPr>
                                  <a:rPr lang="en-CA" altLang="zh-CN" i="1">
                                    <a:latin typeface="Cambria Math" panose="02040503050406030204" pitchFamily="18" charset="0"/>
                                  </a:rPr>
                                </m:ctrlPr>
                              </m:sSubPr>
                              <m:e>
                                <m:r>
                                  <a:rPr lang="en-CA" altLang="zh-CN" b="1" i="1">
                                    <a:latin typeface="Cambria Math" panose="02040503050406030204" pitchFamily="18" charset="0"/>
                                  </a:rPr>
                                  <m:t>𝒊𝑴</m:t>
                                </m:r>
                              </m:e>
                              <m:sub>
                                <m:r>
                                  <a:rPr lang="en-CA" altLang="zh-CN" b="1" i="1">
                                    <a:latin typeface="Cambria Math" panose="02040503050406030204" pitchFamily="18" charset="0"/>
                                  </a:rPr>
                                  <m:t>𝑯</m:t>
                                </m:r>
                              </m:sub>
                            </m:sSub>
                            <m:d>
                              <m:dPr>
                                <m:ctrlPr>
                                  <a:rPr lang="en-CA" altLang="zh-CN" i="1">
                                    <a:latin typeface="Cambria Math" panose="02040503050406030204" pitchFamily="18" charset="0"/>
                                  </a:rPr>
                                </m:ctrlPr>
                              </m:dPr>
                              <m:e>
                                <m:r>
                                  <a:rPr lang="en-CA" altLang="zh-CN" b="1" i="1">
                                    <a:latin typeface="Cambria Math" panose="02040503050406030204" pitchFamily="18" charset="0"/>
                                  </a:rPr>
                                  <m:t>𝒎</m:t>
                                </m:r>
                                <m:r>
                                  <a:rPr lang="en-CA" altLang="zh-CN" b="1" i="1">
                                    <a:latin typeface="Cambria Math" panose="02040503050406030204" pitchFamily="18" charset="0"/>
                                  </a:rPr>
                                  <m:t>,</m:t>
                                </m:r>
                                <m:r>
                                  <a:rPr lang="en-CA" altLang="zh-CN" b="1" i="1">
                                    <a:latin typeface="Cambria Math" panose="02040503050406030204" pitchFamily="18" charset="0"/>
                                  </a:rPr>
                                  <m:t>𝒍</m:t>
                                </m:r>
                              </m:e>
                            </m:d>
                          </m:den>
                        </m:f>
                        <m:sSup>
                          <m:sSupPr>
                            <m:ctrlPr>
                              <a:rPr lang="en-CA" altLang="zh-CN" i="1" smtClean="0">
                                <a:latin typeface="Cambria Math" panose="02040503050406030204" pitchFamily="18" charset="0"/>
                              </a:rPr>
                            </m:ctrlPr>
                          </m:sSupPr>
                          <m:e>
                            <m:r>
                              <a:rPr lang="en-CA" altLang="zh-CN" i="1" smtClean="0">
                                <a:latin typeface="Cambria Math" panose="02040503050406030204" pitchFamily="18" charset="0"/>
                              </a:rPr>
                              <m:t> </m:t>
                            </m:r>
                            <m:r>
                              <a:rPr lang="en-CA" altLang="zh-CN" i="1">
                                <a:latin typeface="Cambria Math" panose="02040503050406030204" pitchFamily="18" charset="0"/>
                              </a:rPr>
                              <m:t>(2</m:t>
                            </m:r>
                          </m:e>
                          <m:sup>
                            <m:d>
                              <m:dPr>
                                <m:ctrlPr>
                                  <a:rPr lang="en-CA" altLang="zh-CN" i="1" smtClean="0">
                                    <a:latin typeface="Cambria Math" panose="02040503050406030204" pitchFamily="18" charset="0"/>
                                  </a:rPr>
                                </m:ctrlPr>
                              </m:dPr>
                              <m:e>
                                <m:sSub>
                                  <m:sSubPr>
                                    <m:ctrlPr>
                                      <a:rPr lang="en-CA" altLang="zh-CN" i="1" smtClean="0">
                                        <a:latin typeface="Cambria Math" panose="02040503050406030204" pitchFamily="18" charset="0"/>
                                      </a:rPr>
                                    </m:ctrlPr>
                                  </m:sSubPr>
                                  <m:e>
                                    <m:r>
                                      <a:rPr lang="en-CA" altLang="zh-CN" b="0" i="1" smtClean="0">
                                        <a:latin typeface="Cambria Math" panose="02040503050406030204" pitchFamily="18" charset="0"/>
                                      </a:rPr>
                                      <m:t>𝑁</m:t>
                                    </m:r>
                                  </m:e>
                                  <m:sub>
                                    <m:r>
                                      <a:rPr lang="en-CA" altLang="zh-CN" b="0" i="1" smtClean="0">
                                        <a:latin typeface="Cambria Math" panose="02040503050406030204" pitchFamily="18" charset="0"/>
                                      </a:rPr>
                                      <m:t>𝑏</m:t>
                                    </m:r>
                                  </m:sub>
                                </m:sSub>
                                <m:r>
                                  <a:rPr lang="en-CA" altLang="zh-CN" b="0" i="1" smtClean="0">
                                    <a:latin typeface="Cambria Math" panose="02040503050406030204" pitchFamily="18" charset="0"/>
                                  </a:rPr>
                                  <m:t>−1</m:t>
                                </m:r>
                              </m:e>
                            </m:d>
                          </m:sup>
                        </m:sSup>
                        <m:r>
                          <a:rPr lang="en-CA" altLang="zh-CN" i="1">
                            <a:latin typeface="Cambria Math" panose="02040503050406030204" pitchFamily="18" charset="0"/>
                          </a:rPr>
                          <m:t>−1)</m:t>
                        </m:r>
                      </m:e>
                    </m:d>
                  </m:oMath>
                </a14:m>
                <a:endParaRPr lang="en-CA" altLang="zh-CN" dirty="0"/>
              </a:p>
              <a:p>
                <a:pPr lvl="1"/>
                <a14:m>
                  <m:oMath xmlns:m="http://schemas.openxmlformats.org/officeDocument/2006/math">
                    <m:sSub>
                      <m:sSubPr>
                        <m:ctrlPr>
                          <a:rPr lang="en-CA" altLang="zh-CN" i="1">
                            <a:latin typeface="Cambria Math" panose="02040503050406030204" pitchFamily="18" charset="0"/>
                          </a:rPr>
                        </m:ctrlPr>
                      </m:sSubPr>
                      <m:e>
                        <m:r>
                          <a:rPr lang="en-CA" altLang="zh-CN" i="1">
                            <a:latin typeface="Cambria Math" panose="02040503050406030204" pitchFamily="18" charset="0"/>
                          </a:rPr>
                          <m:t>𝑞𝐻</m:t>
                        </m:r>
                      </m:e>
                      <m:sub>
                        <m:r>
                          <a:rPr lang="en-CA" altLang="zh-CN" b="0" i="1" smtClean="0">
                            <a:latin typeface="Cambria Math" panose="02040503050406030204" pitchFamily="18" charset="0"/>
                          </a:rPr>
                          <m:t>𝑒</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r>
                          <a:rPr lang="en-CA" altLang="zh-CN" i="1">
                            <a:latin typeface="Cambria Math" panose="02040503050406030204" pitchFamily="18" charset="0"/>
                          </a:rPr>
                          <m:t>,</m:t>
                        </m:r>
                        <m:r>
                          <a:rPr lang="en-CA" altLang="zh-CN" i="1">
                            <a:latin typeface="Cambria Math" panose="02040503050406030204" pitchFamily="18" charset="0"/>
                          </a:rPr>
                          <m:t>𝑘</m:t>
                        </m:r>
                      </m:e>
                    </m:d>
                    <m:r>
                      <a:rPr lang="en-CA" altLang="zh-CN" i="1">
                        <a:latin typeface="Cambria Math" panose="02040503050406030204" pitchFamily="18" charset="0"/>
                      </a:rPr>
                      <m:t>=</m:t>
                    </m:r>
                    <m:r>
                      <a:rPr lang="en-CA" altLang="zh-CN" i="1">
                        <a:latin typeface="Cambria Math" panose="02040503050406030204" pitchFamily="18" charset="0"/>
                      </a:rPr>
                      <m:t>𝑟𝑜𝑢𝑛𝑑</m:t>
                    </m:r>
                    <m:d>
                      <m:dPr>
                        <m:ctrlPr>
                          <a:rPr lang="en-CA" altLang="zh-CN" i="1">
                            <a:latin typeface="Cambria Math" panose="02040503050406030204" pitchFamily="18" charset="0"/>
                          </a:rPr>
                        </m:ctrlPr>
                      </m:dPr>
                      <m:e>
                        <m:f>
                          <m:fPr>
                            <m:ctrlPr>
                              <a:rPr lang="en-CA" altLang="zh-CN" i="1">
                                <a:latin typeface="Cambria Math" panose="02040503050406030204" pitchFamily="18" charset="0"/>
                              </a:rPr>
                            </m:ctrlPr>
                          </m:fPr>
                          <m:num>
                            <m:sSub>
                              <m:sSubPr>
                                <m:ctrlPr>
                                  <a:rPr lang="en-CA" altLang="zh-CN" i="1">
                                    <a:latin typeface="Cambria Math" panose="02040503050406030204" pitchFamily="18" charset="0"/>
                                  </a:rPr>
                                </m:ctrlPr>
                              </m:sSubPr>
                              <m:e>
                                <m:r>
                                  <a:rPr lang="en-CA" altLang="zh-CN" b="0" i="1" smtClean="0">
                                    <a:latin typeface="Cambria Math" panose="02040503050406030204" pitchFamily="18" charset="0"/>
                                  </a:rPr>
                                  <m:t>𝑞</m:t>
                                </m:r>
                                <m:r>
                                  <a:rPr lang="en-CA" altLang="zh-CN" i="1">
                                    <a:latin typeface="Cambria Math" panose="02040503050406030204" pitchFamily="18" charset="0"/>
                                  </a:rPr>
                                  <m:t>𝐻</m:t>
                                </m:r>
                              </m:e>
                              <m:sub>
                                <m:r>
                                  <a:rPr lang="en-CA" altLang="zh-CN" i="1">
                                    <a:latin typeface="Cambria Math" panose="02040503050406030204" pitchFamily="18" charset="0"/>
                                  </a:rPr>
                                  <m:t>𝑛</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r>
                                  <a:rPr lang="en-CA" altLang="zh-CN" i="1">
                                    <a:latin typeface="Cambria Math" panose="02040503050406030204" pitchFamily="18" charset="0"/>
                                  </a:rPr>
                                  <m:t>,</m:t>
                                </m:r>
                                <m:r>
                                  <a:rPr lang="en-CA" altLang="zh-CN" i="1">
                                    <a:latin typeface="Cambria Math" panose="02040503050406030204" pitchFamily="18" charset="0"/>
                                  </a:rPr>
                                  <m:t>𝑘</m:t>
                                </m:r>
                              </m:e>
                            </m:d>
                          </m:num>
                          <m:den>
                            <m:sSub>
                              <m:sSubPr>
                                <m:ctrlPr>
                                  <a:rPr lang="en-CA" altLang="zh-CN" i="1">
                                    <a:latin typeface="Cambria Math" panose="02040503050406030204" pitchFamily="18" charset="0"/>
                                  </a:rPr>
                                </m:ctrlPr>
                              </m:sSubPr>
                              <m:e>
                                <m:r>
                                  <a:rPr lang="en-CA" altLang="zh-CN" b="1" i="1" smtClean="0">
                                    <a:latin typeface="Cambria Math" panose="02040503050406030204" pitchFamily="18" charset="0"/>
                                  </a:rPr>
                                  <m:t>𝒒</m:t>
                                </m:r>
                                <m:r>
                                  <a:rPr lang="en-CA" altLang="zh-CN" b="1" i="1">
                                    <a:latin typeface="Cambria Math" panose="02040503050406030204" pitchFamily="18" charset="0"/>
                                  </a:rPr>
                                  <m:t>𝑴</m:t>
                                </m:r>
                              </m:e>
                              <m:sub>
                                <m:r>
                                  <a:rPr lang="en-CA" altLang="zh-CN" b="1" i="1">
                                    <a:latin typeface="Cambria Math" panose="02040503050406030204" pitchFamily="18" charset="0"/>
                                  </a:rPr>
                                  <m:t>𝑯</m:t>
                                </m:r>
                              </m:sub>
                            </m:sSub>
                            <m:d>
                              <m:dPr>
                                <m:ctrlPr>
                                  <a:rPr lang="en-CA" altLang="zh-CN" i="1">
                                    <a:latin typeface="Cambria Math" panose="02040503050406030204" pitchFamily="18" charset="0"/>
                                  </a:rPr>
                                </m:ctrlPr>
                              </m:dPr>
                              <m:e>
                                <m:r>
                                  <a:rPr lang="en-CA" altLang="zh-CN" b="1" i="1">
                                    <a:latin typeface="Cambria Math" panose="02040503050406030204" pitchFamily="18" charset="0"/>
                                  </a:rPr>
                                  <m:t>𝒎</m:t>
                                </m:r>
                                <m:r>
                                  <a:rPr lang="en-CA" altLang="zh-CN" b="1" i="1">
                                    <a:latin typeface="Cambria Math" panose="02040503050406030204" pitchFamily="18" charset="0"/>
                                  </a:rPr>
                                  <m:t>,</m:t>
                                </m:r>
                                <m:r>
                                  <a:rPr lang="en-CA" altLang="zh-CN" b="1" i="1">
                                    <a:latin typeface="Cambria Math" panose="02040503050406030204" pitchFamily="18" charset="0"/>
                                  </a:rPr>
                                  <m:t>𝒍</m:t>
                                </m:r>
                              </m:e>
                            </m:d>
                          </m:den>
                        </m:f>
                        <m:sSup>
                          <m:sSupPr>
                            <m:ctrlPr>
                              <a:rPr lang="en-CA" altLang="zh-CN" i="1">
                                <a:latin typeface="Cambria Math" panose="02040503050406030204" pitchFamily="18" charset="0"/>
                              </a:rPr>
                            </m:ctrlPr>
                          </m:sSupPr>
                          <m:e>
                            <m:r>
                              <a:rPr lang="en-CA" altLang="zh-CN" i="1">
                                <a:latin typeface="Cambria Math" panose="02040503050406030204" pitchFamily="18" charset="0"/>
                              </a:rPr>
                              <m:t> (2</m:t>
                            </m:r>
                          </m:e>
                          <m:sup>
                            <m:d>
                              <m:dPr>
                                <m:ctrlPr>
                                  <a:rPr lang="en-CA" altLang="zh-CN" i="1">
                                    <a:latin typeface="Cambria Math" panose="02040503050406030204" pitchFamily="18" charset="0"/>
                                  </a:rPr>
                                </m:ctrlPr>
                              </m:dPr>
                              <m:e>
                                <m:sSub>
                                  <m:sSubPr>
                                    <m:ctrlPr>
                                      <a:rPr lang="en-CA" altLang="zh-CN" i="1">
                                        <a:latin typeface="Cambria Math" panose="02040503050406030204" pitchFamily="18" charset="0"/>
                                      </a:rPr>
                                    </m:ctrlPr>
                                  </m:sSubPr>
                                  <m:e>
                                    <m:r>
                                      <a:rPr lang="en-CA" altLang="zh-CN" i="1">
                                        <a:latin typeface="Cambria Math" panose="02040503050406030204" pitchFamily="18" charset="0"/>
                                      </a:rPr>
                                      <m:t>𝑁</m:t>
                                    </m:r>
                                  </m:e>
                                  <m:sub>
                                    <m:r>
                                      <a:rPr lang="en-CA" altLang="zh-CN" i="1">
                                        <a:latin typeface="Cambria Math" panose="02040503050406030204" pitchFamily="18" charset="0"/>
                                      </a:rPr>
                                      <m:t>𝑏</m:t>
                                    </m:r>
                                  </m:sub>
                                </m:sSub>
                                <m:r>
                                  <a:rPr lang="en-CA" altLang="zh-CN" i="1">
                                    <a:latin typeface="Cambria Math" panose="02040503050406030204" pitchFamily="18" charset="0"/>
                                  </a:rPr>
                                  <m:t>−1</m:t>
                                </m:r>
                              </m:e>
                            </m:d>
                          </m:sup>
                        </m:sSup>
                        <m:r>
                          <a:rPr lang="en-CA" altLang="zh-CN" i="1">
                            <a:latin typeface="Cambria Math" panose="02040503050406030204" pitchFamily="18" charset="0"/>
                          </a:rPr>
                          <m:t>−1)</m:t>
                        </m:r>
                      </m:e>
                    </m:d>
                  </m:oMath>
                </a14:m>
                <a:endParaRPr lang="en-CA" altLang="zh-CN" dirty="0"/>
              </a:p>
              <a:p>
                <a:pPr marL="0" indent="0">
                  <a:buNone/>
                </a:pPr>
                <a:endParaRPr lang="en-CA" altLang="zh-CN" dirty="0"/>
              </a:p>
              <a:p>
                <a:pPr lvl="1"/>
                <a:endParaRPr lang="en-CA" altLang="zh-CN" dirty="0"/>
              </a:p>
              <a:p>
                <a:pPr lvl="1"/>
                <a:endParaRPr lang="zh-CN" altLang="en-US"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914400"/>
                <a:ext cx="8839200" cy="5410200"/>
              </a:xfrm>
              <a:blipFill rotWithShape="0">
                <a:blip r:embed="rId2"/>
                <a:stretch>
                  <a:fillRect l="-1034" t="-901"/>
                </a:stretch>
              </a:blipFill>
            </p:spPr>
            <p:txBody>
              <a:bodyPr/>
              <a:lstStyle/>
              <a:p>
                <a:r>
                  <a:rPr lang="zh-CN" altLang="en-US">
                    <a:noFill/>
                  </a:rPr>
                  <a:t> </a:t>
                </a:r>
              </a:p>
            </p:txBody>
          </p:sp>
        </mc:Fallback>
      </mc:AlternateContent>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
        <p:nvSpPr>
          <p:cNvPr id="2" name="Date Placeholder 1"/>
          <p:cNvSpPr>
            <a:spLocks noGrp="1"/>
          </p:cNvSpPr>
          <p:nvPr>
            <p:ph type="dt" sz="half" idx="10"/>
          </p:nvPr>
        </p:nvSpPr>
        <p:spPr/>
        <p:txBody>
          <a:bodyPr/>
          <a:lstStyle/>
          <a:p>
            <a:pPr>
              <a:defRPr/>
            </a:pPr>
            <a:r>
              <a:rPr lang="en-US" altLang="zh-CN"/>
              <a:t>Aug 2022</a:t>
            </a:r>
            <a:endParaRPr lang="en-US" altLang="ko-KR" dirty="0"/>
          </a:p>
        </p:txBody>
      </p:sp>
      <p:sp>
        <p:nvSpPr>
          <p:cNvPr id="4" name="Footer Placeholder 3"/>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809519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763000" cy="533400"/>
          </a:xfrm>
        </p:spPr>
        <p:txBody>
          <a:bodyPr/>
          <a:lstStyle/>
          <a:p>
            <a:r>
              <a:rPr lang="en-CA" altLang="zh-CN" sz="3000" dirty="0"/>
              <a:t>Proposed Detail of CSI Quantization: Initiator Side</a:t>
            </a:r>
            <a:endParaRPr lang="zh-CN" altLang="en-US" sz="3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1524000"/>
                <a:ext cx="8763000" cy="4495800"/>
              </a:xfrm>
            </p:spPr>
            <p:txBody>
              <a:bodyPr/>
              <a:lstStyle/>
              <a:p>
                <a:pPr marL="457200" indent="-457200">
                  <a:buFont typeface="+mj-lt"/>
                  <a:buAutoNum type="arabicPeriod"/>
                </a:pPr>
                <a:r>
                  <a:rPr lang="en-CA" altLang="zh-CN" dirty="0"/>
                  <a:t>The recovered CSI coefficients in the initiator are </a:t>
                </a:r>
                <a:r>
                  <a:rPr lang="en-CA" altLang="zh-CN" i="1" dirty="0" err="1"/>
                  <a:t>iH</a:t>
                </a:r>
                <a:r>
                  <a:rPr lang="en-CA" altLang="zh-CN" i="1" baseline="-25000" dirty="0" err="1"/>
                  <a:t>d</a:t>
                </a:r>
                <a:r>
                  <a:rPr lang="en-CA" altLang="zh-CN" i="1" dirty="0"/>
                  <a:t>(</a:t>
                </a:r>
                <a:r>
                  <a:rPr lang="en-CA" altLang="zh-CN" i="1" dirty="0" err="1"/>
                  <a:t>m,l,k</a:t>
                </a:r>
                <a:r>
                  <a:rPr lang="en-CA" altLang="zh-CN" i="1" dirty="0"/>
                  <a:t>)</a:t>
                </a:r>
                <a:r>
                  <a:rPr lang="en-CA" altLang="zh-CN" dirty="0"/>
                  <a:t> and </a:t>
                </a:r>
                <a:r>
                  <a:rPr lang="en-CA" altLang="zh-CN" i="1" dirty="0" err="1"/>
                  <a:t>qH</a:t>
                </a:r>
                <a:r>
                  <a:rPr lang="en-CA" altLang="zh-CN" i="1" baseline="-25000" dirty="0" err="1"/>
                  <a:t>d</a:t>
                </a:r>
                <a:r>
                  <a:rPr lang="en-CA" altLang="zh-CN" i="1" dirty="0"/>
                  <a:t>(</a:t>
                </a:r>
                <a:r>
                  <a:rPr lang="en-CA" altLang="zh-CN" i="1" dirty="0" err="1"/>
                  <a:t>m,l,k</a:t>
                </a:r>
                <a:r>
                  <a:rPr lang="en-CA" altLang="zh-CN" i="1" dirty="0"/>
                  <a:t>)</a:t>
                </a:r>
                <a:r>
                  <a:rPr lang="en-CA" altLang="zh-CN" dirty="0"/>
                  <a:t>.</a:t>
                </a:r>
              </a:p>
              <a:p>
                <a:pPr lvl="1"/>
                <a14:m>
                  <m:oMath xmlns:m="http://schemas.openxmlformats.org/officeDocument/2006/math">
                    <m:sSub>
                      <m:sSubPr>
                        <m:ctrlPr>
                          <a:rPr lang="en-US" altLang="zh-CN" i="1" smtClean="0">
                            <a:latin typeface="Cambria Math" panose="02040503050406030204" pitchFamily="18" charset="0"/>
                          </a:rPr>
                        </m:ctrlPr>
                      </m:sSubPr>
                      <m:e>
                        <m:r>
                          <a:rPr lang="en-CA" altLang="zh-CN" b="0" i="1" smtClean="0">
                            <a:latin typeface="Cambria Math" panose="02040503050406030204" pitchFamily="18" charset="0"/>
                          </a:rPr>
                          <m:t>𝑖𝐻</m:t>
                        </m:r>
                      </m:e>
                      <m:sub>
                        <m:r>
                          <a:rPr lang="en-CA" altLang="zh-CN" b="0" i="1" smtClean="0">
                            <a:latin typeface="Cambria Math" panose="02040503050406030204" pitchFamily="18" charset="0"/>
                          </a:rPr>
                          <m:t>𝑑</m:t>
                        </m:r>
                      </m:sub>
                    </m:sSub>
                    <m:d>
                      <m:dPr>
                        <m:ctrlPr>
                          <a:rPr lang="en-US" altLang="zh-CN" i="1" smtClean="0">
                            <a:latin typeface="Cambria Math" panose="02040503050406030204" pitchFamily="18" charset="0"/>
                          </a:rPr>
                        </m:ctrlPr>
                      </m:dPr>
                      <m:e>
                        <m:r>
                          <a:rPr lang="en-CA" altLang="zh-CN" b="0" i="1" smtClean="0">
                            <a:latin typeface="Cambria Math" panose="02040503050406030204" pitchFamily="18" charset="0"/>
                          </a:rPr>
                          <m:t>𝑚</m:t>
                        </m:r>
                        <m:r>
                          <a:rPr lang="en-CA" altLang="zh-CN" b="0" i="1" smtClean="0">
                            <a:latin typeface="Cambria Math" panose="02040503050406030204" pitchFamily="18" charset="0"/>
                          </a:rPr>
                          <m:t>,</m:t>
                        </m:r>
                        <m:r>
                          <a:rPr lang="en-CA" altLang="zh-CN" b="0" i="1" smtClean="0">
                            <a:latin typeface="Cambria Math" panose="02040503050406030204" pitchFamily="18" charset="0"/>
                          </a:rPr>
                          <m:t>𝑙</m:t>
                        </m:r>
                        <m:r>
                          <a:rPr lang="en-CA" altLang="zh-CN" b="0" i="1" smtClean="0">
                            <a:latin typeface="Cambria Math" panose="02040503050406030204" pitchFamily="18" charset="0"/>
                          </a:rPr>
                          <m:t>,</m:t>
                        </m:r>
                        <m:r>
                          <a:rPr lang="en-CA" altLang="zh-CN" b="0" i="1" smtClean="0">
                            <a:latin typeface="Cambria Math" panose="02040503050406030204" pitchFamily="18" charset="0"/>
                          </a:rPr>
                          <m:t>𝑘</m:t>
                        </m:r>
                      </m:e>
                    </m:d>
                    <m:r>
                      <a:rPr lang="en-CA" altLang="zh-CN" b="0" i="1" smtClean="0">
                        <a:latin typeface="Cambria Math" panose="02040503050406030204" pitchFamily="18" charset="0"/>
                      </a:rPr>
                      <m:t>=</m:t>
                    </m:r>
                    <m:r>
                      <a:rPr lang="en-CA" altLang="zh-CN" b="0" i="1" smtClean="0">
                        <a:latin typeface="Cambria Math" panose="02040503050406030204" pitchFamily="18" charset="0"/>
                      </a:rPr>
                      <m:t>𝑟𝑜𝑢𝑛𝑑</m:t>
                    </m:r>
                    <m:d>
                      <m:dPr>
                        <m:ctrlPr>
                          <a:rPr lang="en-CA" altLang="zh-CN" b="0" i="1" smtClean="0">
                            <a:latin typeface="Cambria Math" panose="02040503050406030204" pitchFamily="18" charset="0"/>
                          </a:rPr>
                        </m:ctrlPr>
                      </m:dPr>
                      <m:e>
                        <m:f>
                          <m:fPr>
                            <m:ctrlPr>
                              <a:rPr lang="en-CA" altLang="zh-CN" b="0" i="1" smtClean="0">
                                <a:latin typeface="Cambria Math" panose="02040503050406030204" pitchFamily="18" charset="0"/>
                              </a:rPr>
                            </m:ctrlPr>
                          </m:fPr>
                          <m:num>
                            <m:sSub>
                              <m:sSubPr>
                                <m:ctrlPr>
                                  <a:rPr lang="en-CA" altLang="zh-CN" i="1">
                                    <a:latin typeface="Cambria Math" panose="02040503050406030204" pitchFamily="18" charset="0"/>
                                  </a:rPr>
                                </m:ctrlPr>
                              </m:sSubPr>
                              <m:e>
                                <m:r>
                                  <a:rPr lang="en-CA" altLang="zh-CN" i="1">
                                    <a:latin typeface="Cambria Math" panose="02040503050406030204" pitchFamily="18" charset="0"/>
                                  </a:rPr>
                                  <m:t>𝑖</m:t>
                                </m:r>
                                <m:acc>
                                  <m:accPr>
                                    <m:chr m:val="̃"/>
                                    <m:ctrlPr>
                                      <a:rPr lang="en-CA" altLang="zh-CN" i="1">
                                        <a:latin typeface="Cambria Math" panose="02040503050406030204" pitchFamily="18" charset="0"/>
                                      </a:rPr>
                                    </m:ctrlPr>
                                  </m:accPr>
                                  <m:e>
                                    <m:r>
                                      <a:rPr lang="en-CA" altLang="zh-CN" i="1">
                                        <a:latin typeface="Cambria Math" panose="02040503050406030204" pitchFamily="18" charset="0"/>
                                      </a:rPr>
                                      <m:t>𝐻</m:t>
                                    </m:r>
                                  </m:e>
                                </m:acc>
                              </m:e>
                              <m:sub>
                                <m:r>
                                  <a:rPr lang="en-CA" altLang="zh-CN" i="1">
                                    <a:latin typeface="Cambria Math" panose="02040503050406030204" pitchFamily="18" charset="0"/>
                                  </a:rPr>
                                  <m:t>𝑒</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r>
                                  <a:rPr lang="en-CA" altLang="zh-CN" i="1">
                                    <a:latin typeface="Cambria Math" panose="02040503050406030204" pitchFamily="18" charset="0"/>
                                  </a:rPr>
                                  <m:t>,</m:t>
                                </m:r>
                                <m:r>
                                  <a:rPr lang="en-CA" altLang="zh-CN" i="1">
                                    <a:latin typeface="Cambria Math" panose="02040503050406030204" pitchFamily="18" charset="0"/>
                                  </a:rPr>
                                  <m:t>𝑘</m:t>
                                </m:r>
                              </m:e>
                            </m:d>
                            <m:r>
                              <a:rPr lang="en-CA" altLang="zh-CN" i="1">
                                <a:latin typeface="Cambria Math" panose="02040503050406030204" pitchFamily="18" charset="0"/>
                              </a:rPr>
                              <m:t>∗</m:t>
                            </m:r>
                            <m:sSub>
                              <m:sSubPr>
                                <m:ctrlPr>
                                  <a:rPr lang="en-CA" altLang="zh-CN" i="1">
                                    <a:latin typeface="Cambria Math" panose="02040503050406030204" pitchFamily="18" charset="0"/>
                                  </a:rPr>
                                </m:ctrlPr>
                              </m:sSubPr>
                              <m:e>
                                <m:r>
                                  <a:rPr lang="en-CA" altLang="zh-CN" i="1">
                                    <a:latin typeface="Cambria Math" panose="02040503050406030204" pitchFamily="18" charset="0"/>
                                  </a:rPr>
                                  <m:t>𝑖</m:t>
                                </m:r>
                                <m:acc>
                                  <m:accPr>
                                    <m:chr m:val="̃"/>
                                    <m:ctrlPr>
                                      <a:rPr lang="en-CA" altLang="zh-CN" i="1">
                                        <a:latin typeface="Cambria Math" panose="02040503050406030204" pitchFamily="18" charset="0"/>
                                      </a:rPr>
                                    </m:ctrlPr>
                                  </m:accPr>
                                  <m:e>
                                    <m:r>
                                      <a:rPr lang="en-CA" altLang="zh-CN" i="1">
                                        <a:latin typeface="Cambria Math" panose="02040503050406030204" pitchFamily="18" charset="0"/>
                                      </a:rPr>
                                      <m:t>𝑀</m:t>
                                    </m:r>
                                  </m:e>
                                </m:acc>
                              </m:e>
                              <m:sub>
                                <m:r>
                                  <a:rPr lang="en-CA" altLang="zh-CN" i="1">
                                    <a:latin typeface="Cambria Math" panose="02040503050406030204" pitchFamily="18" charset="0"/>
                                  </a:rPr>
                                  <m:t>𝐻</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e>
                            </m:d>
                          </m:num>
                          <m:den>
                            <m:sSup>
                              <m:sSupPr>
                                <m:ctrlPr>
                                  <a:rPr lang="en-CA" altLang="zh-CN" i="1">
                                    <a:latin typeface="Cambria Math" panose="02040503050406030204" pitchFamily="18" charset="0"/>
                                  </a:rPr>
                                </m:ctrlPr>
                              </m:sSupPr>
                              <m:e>
                                <m:r>
                                  <a:rPr lang="en-CA" altLang="zh-CN" i="1">
                                    <a:latin typeface="Cambria Math" panose="02040503050406030204" pitchFamily="18" charset="0"/>
                                  </a:rPr>
                                  <m:t> (2</m:t>
                                </m:r>
                              </m:e>
                              <m:sup>
                                <m:d>
                                  <m:dPr>
                                    <m:ctrlPr>
                                      <a:rPr lang="en-CA" altLang="zh-CN" i="1">
                                        <a:latin typeface="Cambria Math" panose="02040503050406030204" pitchFamily="18" charset="0"/>
                                      </a:rPr>
                                    </m:ctrlPr>
                                  </m:dPr>
                                  <m:e>
                                    <m:sSub>
                                      <m:sSubPr>
                                        <m:ctrlPr>
                                          <a:rPr lang="en-CA" altLang="zh-CN" i="1">
                                            <a:latin typeface="Cambria Math" panose="02040503050406030204" pitchFamily="18" charset="0"/>
                                          </a:rPr>
                                        </m:ctrlPr>
                                      </m:sSubPr>
                                      <m:e>
                                        <m:r>
                                          <a:rPr lang="en-CA" altLang="zh-CN" i="1">
                                            <a:latin typeface="Cambria Math" panose="02040503050406030204" pitchFamily="18" charset="0"/>
                                          </a:rPr>
                                          <m:t>𝑁</m:t>
                                        </m:r>
                                      </m:e>
                                      <m:sub>
                                        <m:r>
                                          <a:rPr lang="en-CA" altLang="zh-CN" i="1">
                                            <a:latin typeface="Cambria Math" panose="02040503050406030204" pitchFamily="18" charset="0"/>
                                          </a:rPr>
                                          <m:t>𝑏</m:t>
                                        </m:r>
                                      </m:sub>
                                    </m:sSub>
                                    <m:r>
                                      <a:rPr lang="en-CA" altLang="zh-CN" i="1">
                                        <a:latin typeface="Cambria Math" panose="02040503050406030204" pitchFamily="18" charset="0"/>
                                      </a:rPr>
                                      <m:t>−1</m:t>
                                    </m:r>
                                  </m:e>
                                </m:d>
                              </m:sup>
                            </m:sSup>
                            <m:r>
                              <a:rPr lang="en-CA" altLang="zh-CN" i="1">
                                <a:latin typeface="Cambria Math" panose="02040503050406030204" pitchFamily="18" charset="0"/>
                              </a:rPr>
                              <m:t>−1)</m:t>
                            </m:r>
                          </m:den>
                        </m:f>
                      </m:e>
                    </m:d>
                  </m:oMath>
                </a14:m>
                <a:endParaRPr lang="en-CA" altLang="zh-CN" dirty="0"/>
              </a:p>
              <a:p>
                <a:pPr lvl="1"/>
                <a14:m>
                  <m:oMath xmlns:m="http://schemas.openxmlformats.org/officeDocument/2006/math">
                    <m:sSub>
                      <m:sSubPr>
                        <m:ctrlPr>
                          <a:rPr lang="en-US" altLang="zh-CN" i="1">
                            <a:latin typeface="Cambria Math" panose="02040503050406030204" pitchFamily="18" charset="0"/>
                          </a:rPr>
                        </m:ctrlPr>
                      </m:sSubPr>
                      <m:e>
                        <m:r>
                          <a:rPr lang="en-CA" altLang="zh-CN" b="0" i="1" smtClean="0">
                            <a:latin typeface="Cambria Math" panose="02040503050406030204" pitchFamily="18" charset="0"/>
                          </a:rPr>
                          <m:t>𝑞</m:t>
                        </m:r>
                        <m:r>
                          <a:rPr lang="en-CA" altLang="zh-CN" i="1">
                            <a:latin typeface="Cambria Math" panose="02040503050406030204" pitchFamily="18" charset="0"/>
                          </a:rPr>
                          <m:t>𝐻</m:t>
                        </m:r>
                      </m:e>
                      <m:sub>
                        <m:r>
                          <a:rPr lang="en-CA" altLang="zh-CN" i="1">
                            <a:latin typeface="Cambria Math" panose="02040503050406030204" pitchFamily="18" charset="0"/>
                          </a:rPr>
                          <m:t>𝑑</m:t>
                        </m:r>
                      </m:sub>
                    </m:sSub>
                    <m:d>
                      <m:dPr>
                        <m:ctrlPr>
                          <a:rPr lang="en-US"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r>
                          <a:rPr lang="en-CA" altLang="zh-CN" i="1">
                            <a:latin typeface="Cambria Math" panose="02040503050406030204" pitchFamily="18" charset="0"/>
                          </a:rPr>
                          <m:t>,</m:t>
                        </m:r>
                        <m:r>
                          <a:rPr lang="en-CA" altLang="zh-CN" i="1">
                            <a:latin typeface="Cambria Math" panose="02040503050406030204" pitchFamily="18" charset="0"/>
                          </a:rPr>
                          <m:t>𝑘</m:t>
                        </m:r>
                      </m:e>
                    </m:d>
                    <m:r>
                      <a:rPr lang="en-CA" altLang="zh-CN" i="1">
                        <a:latin typeface="Cambria Math" panose="02040503050406030204" pitchFamily="18" charset="0"/>
                      </a:rPr>
                      <m:t>=</m:t>
                    </m:r>
                    <m:r>
                      <a:rPr lang="en-CA" altLang="zh-CN" i="1">
                        <a:latin typeface="Cambria Math" panose="02040503050406030204" pitchFamily="18" charset="0"/>
                      </a:rPr>
                      <m:t>𝑟𝑜𝑢𝑛𝑑</m:t>
                    </m:r>
                    <m:d>
                      <m:dPr>
                        <m:ctrlPr>
                          <a:rPr lang="en-CA" altLang="zh-CN" i="1">
                            <a:latin typeface="Cambria Math" panose="02040503050406030204" pitchFamily="18" charset="0"/>
                          </a:rPr>
                        </m:ctrlPr>
                      </m:dPr>
                      <m:e>
                        <m:f>
                          <m:fPr>
                            <m:ctrlPr>
                              <a:rPr lang="en-CA" altLang="zh-CN" i="1">
                                <a:latin typeface="Cambria Math" panose="02040503050406030204" pitchFamily="18" charset="0"/>
                              </a:rPr>
                            </m:ctrlPr>
                          </m:fPr>
                          <m:num>
                            <m:sSub>
                              <m:sSubPr>
                                <m:ctrlPr>
                                  <a:rPr lang="en-CA" altLang="zh-CN" i="1">
                                    <a:latin typeface="Cambria Math" panose="02040503050406030204" pitchFamily="18" charset="0"/>
                                  </a:rPr>
                                </m:ctrlPr>
                              </m:sSubPr>
                              <m:e>
                                <m:r>
                                  <a:rPr lang="en-CA" altLang="zh-CN" b="0" i="1" smtClean="0">
                                    <a:latin typeface="Cambria Math" panose="02040503050406030204" pitchFamily="18" charset="0"/>
                                  </a:rPr>
                                  <m:t>𝑞</m:t>
                                </m:r>
                                <m:acc>
                                  <m:accPr>
                                    <m:chr m:val="̃"/>
                                    <m:ctrlPr>
                                      <a:rPr lang="en-CA" altLang="zh-CN" i="1">
                                        <a:latin typeface="Cambria Math" panose="02040503050406030204" pitchFamily="18" charset="0"/>
                                      </a:rPr>
                                    </m:ctrlPr>
                                  </m:accPr>
                                  <m:e>
                                    <m:r>
                                      <a:rPr lang="en-CA" altLang="zh-CN" i="1">
                                        <a:latin typeface="Cambria Math" panose="02040503050406030204" pitchFamily="18" charset="0"/>
                                      </a:rPr>
                                      <m:t>𝐻</m:t>
                                    </m:r>
                                  </m:e>
                                </m:acc>
                              </m:e>
                              <m:sub>
                                <m:r>
                                  <a:rPr lang="en-CA" altLang="zh-CN" i="1">
                                    <a:latin typeface="Cambria Math" panose="02040503050406030204" pitchFamily="18" charset="0"/>
                                  </a:rPr>
                                  <m:t>𝑒</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r>
                                  <a:rPr lang="en-CA" altLang="zh-CN" i="1">
                                    <a:latin typeface="Cambria Math" panose="02040503050406030204" pitchFamily="18" charset="0"/>
                                  </a:rPr>
                                  <m:t>,</m:t>
                                </m:r>
                                <m:r>
                                  <a:rPr lang="en-CA" altLang="zh-CN" i="1">
                                    <a:latin typeface="Cambria Math" panose="02040503050406030204" pitchFamily="18" charset="0"/>
                                  </a:rPr>
                                  <m:t>𝑘</m:t>
                                </m:r>
                              </m:e>
                            </m:d>
                            <m:r>
                              <a:rPr lang="en-CA" altLang="zh-CN" i="1">
                                <a:latin typeface="Cambria Math" panose="02040503050406030204" pitchFamily="18" charset="0"/>
                              </a:rPr>
                              <m:t>∗</m:t>
                            </m:r>
                            <m:sSub>
                              <m:sSubPr>
                                <m:ctrlPr>
                                  <a:rPr lang="en-CA" altLang="zh-CN" i="1">
                                    <a:latin typeface="Cambria Math" panose="02040503050406030204" pitchFamily="18" charset="0"/>
                                  </a:rPr>
                                </m:ctrlPr>
                              </m:sSubPr>
                              <m:e>
                                <m:r>
                                  <a:rPr lang="en-CA" altLang="zh-CN" b="0" i="1" smtClean="0">
                                    <a:latin typeface="Cambria Math" panose="02040503050406030204" pitchFamily="18" charset="0"/>
                                  </a:rPr>
                                  <m:t>𝑞</m:t>
                                </m:r>
                                <m:acc>
                                  <m:accPr>
                                    <m:chr m:val="̃"/>
                                    <m:ctrlPr>
                                      <a:rPr lang="en-CA" altLang="zh-CN" i="1" smtClean="0">
                                        <a:latin typeface="Cambria Math" panose="02040503050406030204" pitchFamily="18" charset="0"/>
                                      </a:rPr>
                                    </m:ctrlPr>
                                  </m:accPr>
                                  <m:e>
                                    <m:r>
                                      <a:rPr lang="en-CA" altLang="zh-CN" i="1">
                                        <a:latin typeface="Cambria Math" panose="02040503050406030204" pitchFamily="18" charset="0"/>
                                      </a:rPr>
                                      <m:t>𝑀</m:t>
                                    </m:r>
                                  </m:e>
                                </m:acc>
                              </m:e>
                              <m:sub>
                                <m:r>
                                  <a:rPr lang="en-CA" altLang="zh-CN" i="1">
                                    <a:latin typeface="Cambria Math" panose="02040503050406030204" pitchFamily="18" charset="0"/>
                                  </a:rPr>
                                  <m:t>𝐻</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e>
                            </m:d>
                          </m:num>
                          <m:den>
                            <m:sSup>
                              <m:sSupPr>
                                <m:ctrlPr>
                                  <a:rPr lang="en-CA" altLang="zh-CN" i="1">
                                    <a:latin typeface="Cambria Math" panose="02040503050406030204" pitchFamily="18" charset="0"/>
                                  </a:rPr>
                                </m:ctrlPr>
                              </m:sSupPr>
                              <m:e>
                                <m:r>
                                  <a:rPr lang="en-CA" altLang="zh-CN" i="1">
                                    <a:latin typeface="Cambria Math" panose="02040503050406030204" pitchFamily="18" charset="0"/>
                                  </a:rPr>
                                  <m:t> (2</m:t>
                                </m:r>
                              </m:e>
                              <m:sup>
                                <m:d>
                                  <m:dPr>
                                    <m:ctrlPr>
                                      <a:rPr lang="en-CA" altLang="zh-CN" i="1">
                                        <a:latin typeface="Cambria Math" panose="02040503050406030204" pitchFamily="18" charset="0"/>
                                      </a:rPr>
                                    </m:ctrlPr>
                                  </m:dPr>
                                  <m:e>
                                    <m:sSub>
                                      <m:sSubPr>
                                        <m:ctrlPr>
                                          <a:rPr lang="en-CA" altLang="zh-CN" i="1">
                                            <a:latin typeface="Cambria Math" panose="02040503050406030204" pitchFamily="18" charset="0"/>
                                          </a:rPr>
                                        </m:ctrlPr>
                                      </m:sSubPr>
                                      <m:e>
                                        <m:r>
                                          <a:rPr lang="en-CA" altLang="zh-CN" i="1">
                                            <a:latin typeface="Cambria Math" panose="02040503050406030204" pitchFamily="18" charset="0"/>
                                          </a:rPr>
                                          <m:t>𝑁</m:t>
                                        </m:r>
                                      </m:e>
                                      <m:sub>
                                        <m:r>
                                          <a:rPr lang="en-CA" altLang="zh-CN" i="1">
                                            <a:latin typeface="Cambria Math" panose="02040503050406030204" pitchFamily="18" charset="0"/>
                                          </a:rPr>
                                          <m:t>𝑏</m:t>
                                        </m:r>
                                      </m:sub>
                                    </m:sSub>
                                    <m:r>
                                      <a:rPr lang="en-CA" altLang="zh-CN" i="1">
                                        <a:latin typeface="Cambria Math" panose="02040503050406030204" pitchFamily="18" charset="0"/>
                                      </a:rPr>
                                      <m:t>−1</m:t>
                                    </m:r>
                                  </m:e>
                                </m:d>
                              </m:sup>
                            </m:sSup>
                            <m:r>
                              <a:rPr lang="en-CA" altLang="zh-CN" i="1">
                                <a:latin typeface="Cambria Math" panose="02040503050406030204" pitchFamily="18" charset="0"/>
                              </a:rPr>
                              <m:t>−1)</m:t>
                            </m:r>
                          </m:den>
                        </m:f>
                      </m:e>
                    </m:d>
                  </m:oMath>
                </a14:m>
                <a:endParaRPr lang="en-CA" altLang="zh-CN" dirty="0"/>
              </a:p>
              <a:p>
                <a:pPr lvl="1"/>
                <a14:m>
                  <m:oMath xmlns:m="http://schemas.openxmlformats.org/officeDocument/2006/math">
                    <m:sSub>
                      <m:sSubPr>
                        <m:ctrlPr>
                          <a:rPr lang="en-CA" altLang="zh-CN" i="1">
                            <a:latin typeface="Cambria Math" panose="02040503050406030204" pitchFamily="18" charset="0"/>
                          </a:rPr>
                        </m:ctrlPr>
                      </m:sSubPr>
                      <m:e>
                        <m:r>
                          <a:rPr lang="en-CA" altLang="zh-CN" i="1">
                            <a:latin typeface="Cambria Math" panose="02040503050406030204" pitchFamily="18" charset="0"/>
                          </a:rPr>
                          <m:t>𝑖</m:t>
                        </m:r>
                        <m:acc>
                          <m:accPr>
                            <m:chr m:val="̃"/>
                            <m:ctrlPr>
                              <a:rPr lang="en-CA" altLang="zh-CN" i="1">
                                <a:latin typeface="Cambria Math" panose="02040503050406030204" pitchFamily="18" charset="0"/>
                              </a:rPr>
                            </m:ctrlPr>
                          </m:accPr>
                          <m:e>
                            <m:r>
                              <a:rPr lang="en-CA" altLang="zh-CN" i="1">
                                <a:latin typeface="Cambria Math" panose="02040503050406030204" pitchFamily="18" charset="0"/>
                              </a:rPr>
                              <m:t>𝐻</m:t>
                            </m:r>
                          </m:e>
                        </m:acc>
                      </m:e>
                      <m:sub>
                        <m:r>
                          <a:rPr lang="en-CA" altLang="zh-CN" i="1">
                            <a:latin typeface="Cambria Math" panose="02040503050406030204" pitchFamily="18" charset="0"/>
                          </a:rPr>
                          <m:t>𝑒</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r>
                          <a:rPr lang="en-CA" altLang="zh-CN" i="1">
                            <a:latin typeface="Cambria Math" panose="02040503050406030204" pitchFamily="18" charset="0"/>
                          </a:rPr>
                          <m:t>,</m:t>
                        </m:r>
                        <m:r>
                          <a:rPr lang="en-CA" altLang="zh-CN" i="1">
                            <a:latin typeface="Cambria Math" panose="02040503050406030204" pitchFamily="18" charset="0"/>
                          </a:rPr>
                          <m:t>𝑘</m:t>
                        </m:r>
                      </m:e>
                    </m:d>
                    <m:r>
                      <a:rPr lang="en-CA" altLang="zh-CN" b="0" i="1" smtClean="0">
                        <a:latin typeface="Cambria Math" panose="02040503050406030204" pitchFamily="18" charset="0"/>
                      </a:rPr>
                      <m:t> </m:t>
                    </m:r>
                    <m:r>
                      <m:rPr>
                        <m:sty m:val="p"/>
                      </m:rPr>
                      <a:rPr lang="en-CA" altLang="zh-CN" b="0" i="0" smtClean="0">
                        <a:latin typeface="Cambria Math" panose="02040503050406030204" pitchFamily="18" charset="0"/>
                      </a:rPr>
                      <m:t>and</m:t>
                    </m:r>
                    <m:r>
                      <a:rPr lang="en-CA" altLang="zh-CN" b="0" i="1" smtClean="0">
                        <a:latin typeface="Cambria Math" panose="02040503050406030204" pitchFamily="18" charset="0"/>
                      </a:rPr>
                      <m:t> </m:t>
                    </m:r>
                    <m:sSub>
                      <m:sSubPr>
                        <m:ctrlPr>
                          <a:rPr lang="en-CA" altLang="zh-CN" i="1">
                            <a:latin typeface="Cambria Math" panose="02040503050406030204" pitchFamily="18" charset="0"/>
                          </a:rPr>
                        </m:ctrlPr>
                      </m:sSubPr>
                      <m:e>
                        <m:r>
                          <a:rPr lang="en-CA" altLang="zh-CN" i="1">
                            <a:latin typeface="Cambria Math" panose="02040503050406030204" pitchFamily="18" charset="0"/>
                          </a:rPr>
                          <m:t>𝑖</m:t>
                        </m:r>
                        <m:acc>
                          <m:accPr>
                            <m:chr m:val="̃"/>
                            <m:ctrlPr>
                              <a:rPr lang="en-CA" altLang="zh-CN" i="1">
                                <a:latin typeface="Cambria Math" panose="02040503050406030204" pitchFamily="18" charset="0"/>
                              </a:rPr>
                            </m:ctrlPr>
                          </m:accPr>
                          <m:e>
                            <m:r>
                              <a:rPr lang="en-CA" altLang="zh-CN" i="1">
                                <a:latin typeface="Cambria Math" panose="02040503050406030204" pitchFamily="18" charset="0"/>
                              </a:rPr>
                              <m:t>𝑀</m:t>
                            </m:r>
                          </m:e>
                        </m:acc>
                      </m:e>
                      <m:sub>
                        <m:r>
                          <a:rPr lang="en-CA" altLang="zh-CN" i="1">
                            <a:latin typeface="Cambria Math" panose="02040503050406030204" pitchFamily="18" charset="0"/>
                          </a:rPr>
                          <m:t>𝐻</m:t>
                        </m:r>
                      </m:sub>
                    </m:sSub>
                    <m:d>
                      <m:dPr>
                        <m:ctrlPr>
                          <a:rPr lang="en-CA" altLang="zh-CN" i="1">
                            <a:latin typeface="Cambria Math" panose="02040503050406030204" pitchFamily="18" charset="0"/>
                          </a:rPr>
                        </m:ctrlPr>
                      </m:dPr>
                      <m:e>
                        <m:r>
                          <a:rPr lang="en-CA" altLang="zh-CN" i="1">
                            <a:latin typeface="Cambria Math" panose="02040503050406030204" pitchFamily="18" charset="0"/>
                          </a:rPr>
                          <m:t>𝑚</m:t>
                        </m:r>
                        <m:r>
                          <a:rPr lang="en-CA" altLang="zh-CN" i="1">
                            <a:latin typeface="Cambria Math" panose="02040503050406030204" pitchFamily="18" charset="0"/>
                          </a:rPr>
                          <m:t>,</m:t>
                        </m:r>
                        <m:r>
                          <a:rPr lang="en-CA" altLang="zh-CN" i="1">
                            <a:latin typeface="Cambria Math" panose="02040503050406030204" pitchFamily="18" charset="0"/>
                          </a:rPr>
                          <m:t>𝑙</m:t>
                        </m:r>
                      </m:e>
                    </m:d>
                  </m:oMath>
                </a14:m>
                <a:r>
                  <a:rPr lang="zh-CN" altLang="en-US" dirty="0"/>
                  <a:t> </a:t>
                </a:r>
                <a:r>
                  <a:rPr lang="en-CA" altLang="zh-CN" dirty="0"/>
                  <a:t>are fed-back CSI coefficients and scale factor in the initiator</a:t>
                </a:r>
              </a:p>
              <a:p>
                <a:pPr marL="457200" indent="-457200">
                  <a:buFont typeface="+mj-lt"/>
                  <a:buAutoNum type="arabicPeriod"/>
                </a:pPr>
                <a:r>
                  <a:rPr lang="en-CA" altLang="zh-CN" dirty="0"/>
                  <a:t> </a:t>
                </a:r>
                <a14:m>
                  <m:oMath xmlns:m="http://schemas.openxmlformats.org/officeDocument/2006/math">
                    <m:sSub>
                      <m:sSubPr>
                        <m:ctrlPr>
                          <a:rPr lang="en-US" altLang="zh-CN" i="1">
                            <a:latin typeface="Cambria Math" panose="02040503050406030204" pitchFamily="18" charset="0"/>
                          </a:rPr>
                        </m:ctrlPr>
                      </m:sSubPr>
                      <m:e>
                        <m:r>
                          <a:rPr lang="en-CA" altLang="zh-CN" b="1" i="1">
                            <a:latin typeface="Cambria Math" panose="02040503050406030204" pitchFamily="18" charset="0"/>
                          </a:rPr>
                          <m:t>𝒊𝑯</m:t>
                        </m:r>
                      </m:e>
                      <m:sub>
                        <m:r>
                          <a:rPr lang="en-CA" altLang="zh-CN" b="1" i="1">
                            <a:latin typeface="Cambria Math" panose="02040503050406030204" pitchFamily="18" charset="0"/>
                          </a:rPr>
                          <m:t>𝒅</m:t>
                        </m:r>
                      </m:sub>
                    </m:sSub>
                    <m:d>
                      <m:dPr>
                        <m:ctrlPr>
                          <a:rPr lang="en-US" altLang="zh-CN" i="1">
                            <a:latin typeface="Cambria Math" panose="02040503050406030204" pitchFamily="18" charset="0"/>
                          </a:rPr>
                        </m:ctrlPr>
                      </m:dPr>
                      <m:e>
                        <m:r>
                          <a:rPr lang="en-CA" altLang="zh-CN" b="1" i="1">
                            <a:latin typeface="Cambria Math" panose="02040503050406030204" pitchFamily="18" charset="0"/>
                          </a:rPr>
                          <m:t>𝒎</m:t>
                        </m:r>
                        <m:r>
                          <a:rPr lang="en-CA" altLang="zh-CN" b="1" i="1">
                            <a:latin typeface="Cambria Math" panose="02040503050406030204" pitchFamily="18" charset="0"/>
                          </a:rPr>
                          <m:t>,</m:t>
                        </m:r>
                        <m:r>
                          <a:rPr lang="en-CA" altLang="zh-CN" b="1" i="1">
                            <a:latin typeface="Cambria Math" panose="02040503050406030204" pitchFamily="18" charset="0"/>
                          </a:rPr>
                          <m:t>𝒍</m:t>
                        </m:r>
                        <m:r>
                          <a:rPr lang="en-CA" altLang="zh-CN" b="1" i="1">
                            <a:latin typeface="Cambria Math" panose="02040503050406030204" pitchFamily="18" charset="0"/>
                          </a:rPr>
                          <m:t>,</m:t>
                        </m:r>
                        <m:r>
                          <a:rPr lang="en-CA" altLang="zh-CN" b="1" i="1">
                            <a:latin typeface="Cambria Math" panose="02040503050406030204" pitchFamily="18" charset="0"/>
                          </a:rPr>
                          <m:t>𝒌</m:t>
                        </m:r>
                      </m:e>
                    </m:d>
                    <m:r>
                      <a:rPr lang="en-CA" altLang="zh-CN" b="1" i="1" smtClean="0">
                        <a:latin typeface="Cambria Math" panose="02040503050406030204" pitchFamily="18" charset="0"/>
                      </a:rPr>
                      <m:t> </m:t>
                    </m:r>
                    <m:r>
                      <a:rPr lang="en-CA" altLang="zh-CN" b="1" i="0" smtClean="0">
                        <a:latin typeface="Cambria Math" panose="02040503050406030204" pitchFamily="18" charset="0"/>
                      </a:rPr>
                      <m:t>𝐚𝐧𝐝</m:t>
                    </m:r>
                    <m:r>
                      <a:rPr lang="en-CA" altLang="zh-CN" b="1" i="0" smtClean="0">
                        <a:latin typeface="Cambria Math" panose="02040503050406030204" pitchFamily="18" charset="0"/>
                      </a:rPr>
                      <m:t> </m:t>
                    </m:r>
                    <m:sSub>
                      <m:sSubPr>
                        <m:ctrlPr>
                          <a:rPr lang="en-US" altLang="zh-CN" i="1">
                            <a:latin typeface="Cambria Math" panose="02040503050406030204" pitchFamily="18" charset="0"/>
                          </a:rPr>
                        </m:ctrlPr>
                      </m:sSubPr>
                      <m:e>
                        <m:r>
                          <a:rPr lang="en-CA" altLang="zh-CN" b="1" i="1">
                            <a:latin typeface="Cambria Math" panose="02040503050406030204" pitchFamily="18" charset="0"/>
                          </a:rPr>
                          <m:t>𝒒𝑯</m:t>
                        </m:r>
                      </m:e>
                      <m:sub>
                        <m:r>
                          <a:rPr lang="en-CA" altLang="zh-CN" b="1" i="1">
                            <a:latin typeface="Cambria Math" panose="02040503050406030204" pitchFamily="18" charset="0"/>
                          </a:rPr>
                          <m:t>𝒅</m:t>
                        </m:r>
                      </m:sub>
                    </m:sSub>
                    <m:d>
                      <m:dPr>
                        <m:ctrlPr>
                          <a:rPr lang="en-US" altLang="zh-CN" i="1">
                            <a:latin typeface="Cambria Math" panose="02040503050406030204" pitchFamily="18" charset="0"/>
                          </a:rPr>
                        </m:ctrlPr>
                      </m:dPr>
                      <m:e>
                        <m:r>
                          <a:rPr lang="en-CA" altLang="zh-CN" b="1" i="1">
                            <a:latin typeface="Cambria Math" panose="02040503050406030204" pitchFamily="18" charset="0"/>
                          </a:rPr>
                          <m:t>𝒎</m:t>
                        </m:r>
                        <m:r>
                          <a:rPr lang="en-CA" altLang="zh-CN" b="1" i="1">
                            <a:latin typeface="Cambria Math" panose="02040503050406030204" pitchFamily="18" charset="0"/>
                          </a:rPr>
                          <m:t>,</m:t>
                        </m:r>
                        <m:r>
                          <a:rPr lang="en-CA" altLang="zh-CN" b="1" i="1">
                            <a:latin typeface="Cambria Math" panose="02040503050406030204" pitchFamily="18" charset="0"/>
                          </a:rPr>
                          <m:t>𝒍</m:t>
                        </m:r>
                        <m:r>
                          <a:rPr lang="en-CA" altLang="zh-CN" b="1" i="1">
                            <a:latin typeface="Cambria Math" panose="02040503050406030204" pitchFamily="18" charset="0"/>
                          </a:rPr>
                          <m:t>,</m:t>
                        </m:r>
                        <m:r>
                          <a:rPr lang="en-CA" altLang="zh-CN" b="1" i="1">
                            <a:latin typeface="Cambria Math" panose="02040503050406030204" pitchFamily="18" charset="0"/>
                          </a:rPr>
                          <m:t>𝒌</m:t>
                        </m:r>
                      </m:e>
                    </m:d>
                  </m:oMath>
                </a14:m>
                <a:r>
                  <a:rPr lang="zh-CN" altLang="en-US" dirty="0"/>
                  <a:t> </a:t>
                </a:r>
                <a:r>
                  <a:rPr lang="en-CA" altLang="zh-CN" dirty="0"/>
                  <a:t>in the initiator correspond to </a:t>
                </a:r>
                <a14:m>
                  <m:oMath xmlns:m="http://schemas.openxmlformats.org/officeDocument/2006/math">
                    <m:sSub>
                      <m:sSubPr>
                        <m:ctrlPr>
                          <a:rPr lang="en-US" altLang="zh-CN" i="1">
                            <a:latin typeface="Cambria Math" panose="02040503050406030204" pitchFamily="18" charset="0"/>
                          </a:rPr>
                        </m:ctrlPr>
                      </m:sSubPr>
                      <m:e>
                        <m:r>
                          <a:rPr lang="en-CA" altLang="zh-CN" b="1" i="1">
                            <a:latin typeface="Cambria Math" panose="02040503050406030204" pitchFamily="18" charset="0"/>
                          </a:rPr>
                          <m:t>𝒊𝑯</m:t>
                        </m:r>
                      </m:e>
                      <m:sub>
                        <m:r>
                          <a:rPr lang="en-CA" altLang="zh-CN" b="1" i="1" smtClean="0">
                            <a:latin typeface="Cambria Math" panose="02040503050406030204" pitchFamily="18" charset="0"/>
                          </a:rPr>
                          <m:t>𝒏</m:t>
                        </m:r>
                      </m:sub>
                    </m:sSub>
                    <m:d>
                      <m:dPr>
                        <m:ctrlPr>
                          <a:rPr lang="en-US" altLang="zh-CN" i="1">
                            <a:latin typeface="Cambria Math" panose="02040503050406030204" pitchFamily="18" charset="0"/>
                          </a:rPr>
                        </m:ctrlPr>
                      </m:dPr>
                      <m:e>
                        <m:r>
                          <a:rPr lang="en-CA" altLang="zh-CN" b="1" i="1">
                            <a:latin typeface="Cambria Math" panose="02040503050406030204" pitchFamily="18" charset="0"/>
                          </a:rPr>
                          <m:t>𝒎</m:t>
                        </m:r>
                        <m:r>
                          <a:rPr lang="en-CA" altLang="zh-CN" b="1" i="1">
                            <a:latin typeface="Cambria Math" panose="02040503050406030204" pitchFamily="18" charset="0"/>
                          </a:rPr>
                          <m:t>,</m:t>
                        </m:r>
                        <m:r>
                          <a:rPr lang="en-CA" altLang="zh-CN" b="1" i="1">
                            <a:latin typeface="Cambria Math" panose="02040503050406030204" pitchFamily="18" charset="0"/>
                          </a:rPr>
                          <m:t>𝒍</m:t>
                        </m:r>
                        <m:r>
                          <a:rPr lang="en-CA" altLang="zh-CN" b="1" i="1">
                            <a:latin typeface="Cambria Math" panose="02040503050406030204" pitchFamily="18" charset="0"/>
                          </a:rPr>
                          <m:t>,</m:t>
                        </m:r>
                        <m:r>
                          <a:rPr lang="en-CA" altLang="zh-CN" b="1" i="1">
                            <a:latin typeface="Cambria Math" panose="02040503050406030204" pitchFamily="18" charset="0"/>
                          </a:rPr>
                          <m:t>𝒌</m:t>
                        </m:r>
                      </m:e>
                    </m:d>
                    <m:r>
                      <a:rPr lang="en-CA" altLang="zh-CN" b="1" i="1">
                        <a:latin typeface="Cambria Math" panose="02040503050406030204" pitchFamily="18" charset="0"/>
                      </a:rPr>
                      <m:t> </m:t>
                    </m:r>
                    <m:r>
                      <a:rPr lang="en-CA" altLang="zh-CN" b="1" i="1">
                        <a:latin typeface="Cambria Math" panose="02040503050406030204" pitchFamily="18" charset="0"/>
                      </a:rPr>
                      <m:t>𝐚𝐧𝐝</m:t>
                    </m:r>
                    <m:r>
                      <a:rPr lang="en-CA" altLang="zh-CN" b="1">
                        <a:latin typeface="Cambria Math" panose="02040503050406030204" pitchFamily="18" charset="0"/>
                      </a:rPr>
                      <m:t> </m:t>
                    </m:r>
                    <m:sSub>
                      <m:sSubPr>
                        <m:ctrlPr>
                          <a:rPr lang="en-US" altLang="zh-CN" i="1">
                            <a:latin typeface="Cambria Math" panose="02040503050406030204" pitchFamily="18" charset="0"/>
                          </a:rPr>
                        </m:ctrlPr>
                      </m:sSubPr>
                      <m:e>
                        <m:r>
                          <a:rPr lang="en-CA" altLang="zh-CN" b="1" i="1">
                            <a:latin typeface="Cambria Math" panose="02040503050406030204" pitchFamily="18" charset="0"/>
                          </a:rPr>
                          <m:t>𝒒𝑯</m:t>
                        </m:r>
                      </m:e>
                      <m:sub>
                        <m:r>
                          <a:rPr lang="en-CA" altLang="zh-CN" b="1" i="1" smtClean="0">
                            <a:latin typeface="Cambria Math" panose="02040503050406030204" pitchFamily="18" charset="0"/>
                          </a:rPr>
                          <m:t>𝒏</m:t>
                        </m:r>
                      </m:sub>
                    </m:sSub>
                    <m:d>
                      <m:dPr>
                        <m:ctrlPr>
                          <a:rPr lang="en-US" altLang="zh-CN" i="1">
                            <a:latin typeface="Cambria Math" panose="02040503050406030204" pitchFamily="18" charset="0"/>
                          </a:rPr>
                        </m:ctrlPr>
                      </m:dPr>
                      <m:e>
                        <m:r>
                          <a:rPr lang="en-CA" altLang="zh-CN" b="1" i="1">
                            <a:latin typeface="Cambria Math" panose="02040503050406030204" pitchFamily="18" charset="0"/>
                          </a:rPr>
                          <m:t>𝒎</m:t>
                        </m:r>
                        <m:r>
                          <a:rPr lang="en-CA" altLang="zh-CN" b="1" i="1">
                            <a:latin typeface="Cambria Math" panose="02040503050406030204" pitchFamily="18" charset="0"/>
                          </a:rPr>
                          <m:t>,</m:t>
                        </m:r>
                        <m:r>
                          <a:rPr lang="en-CA" altLang="zh-CN" b="1" i="1">
                            <a:latin typeface="Cambria Math" panose="02040503050406030204" pitchFamily="18" charset="0"/>
                          </a:rPr>
                          <m:t>𝒍</m:t>
                        </m:r>
                        <m:r>
                          <a:rPr lang="en-CA" altLang="zh-CN" b="1" i="1">
                            <a:latin typeface="Cambria Math" panose="02040503050406030204" pitchFamily="18" charset="0"/>
                          </a:rPr>
                          <m:t>,</m:t>
                        </m:r>
                        <m:r>
                          <a:rPr lang="en-CA" altLang="zh-CN" b="1" i="1">
                            <a:latin typeface="Cambria Math" panose="02040503050406030204" pitchFamily="18" charset="0"/>
                          </a:rPr>
                          <m:t>𝒌</m:t>
                        </m:r>
                      </m:e>
                    </m:d>
                  </m:oMath>
                </a14:m>
                <a:r>
                  <a:rPr lang="zh-CN" altLang="en-US" dirty="0"/>
                  <a:t> </a:t>
                </a:r>
                <a:r>
                  <a:rPr lang="en-CA" altLang="zh-CN" dirty="0"/>
                  <a:t>in the responder</a:t>
                </a:r>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1524000"/>
                <a:ext cx="8763000" cy="4495800"/>
              </a:xfrm>
              <a:blipFill rotWithShape="0">
                <a:blip r:embed="rId2"/>
                <a:stretch>
                  <a:fillRect l="-904" t="-1084" r="-417"/>
                </a:stretch>
              </a:blipFill>
            </p:spPr>
            <p:txBody>
              <a:bodyPr/>
              <a:lstStyle/>
              <a:p>
                <a:r>
                  <a:rPr lang="zh-CN" altLang="en-US">
                    <a:noFill/>
                  </a:rPr>
                  <a:t> </a:t>
                </a:r>
              </a:p>
            </p:txBody>
          </p:sp>
        </mc:Fallback>
      </mc:AlternateContent>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sp>
        <p:nvSpPr>
          <p:cNvPr id="4" name="Date Placeholder 3"/>
          <p:cNvSpPr>
            <a:spLocks noGrp="1"/>
          </p:cNvSpPr>
          <p:nvPr>
            <p:ph type="dt" sz="half" idx="10"/>
          </p:nvPr>
        </p:nvSpPr>
        <p:spPr/>
        <p:txBody>
          <a:bodyPr/>
          <a:lstStyle/>
          <a:p>
            <a:pPr>
              <a:defRPr/>
            </a:pPr>
            <a:r>
              <a:rPr lang="en-US" altLang="zh-CN"/>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253344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CA" altLang="zh-CN" dirty="0"/>
              <a:t>Conclusions</a:t>
            </a:r>
            <a:endParaRPr lang="zh-CN" altLang="en-US" dirty="0"/>
          </a:p>
        </p:txBody>
      </p:sp>
      <p:sp>
        <p:nvSpPr>
          <p:cNvPr id="3" name="Content Placeholder 2"/>
          <p:cNvSpPr>
            <a:spLocks noGrp="1"/>
          </p:cNvSpPr>
          <p:nvPr>
            <p:ph idx="1"/>
          </p:nvPr>
        </p:nvSpPr>
        <p:spPr>
          <a:xfrm>
            <a:off x="152400" y="1449387"/>
            <a:ext cx="8839200" cy="4875213"/>
          </a:xfrm>
        </p:spPr>
        <p:txBody>
          <a:bodyPr/>
          <a:lstStyle/>
          <a:p>
            <a:r>
              <a:rPr lang="en-CA" altLang="zh-CN" dirty="0"/>
              <a:t>It is implementation-specific on how to come up with the N</a:t>
            </a:r>
            <a:r>
              <a:rPr lang="en-CA" altLang="zh-CN" baseline="-25000" dirty="0"/>
              <a:t>b</a:t>
            </a:r>
            <a:r>
              <a:rPr lang="en-CA" altLang="zh-CN" dirty="0"/>
              <a:t> sized CSI coefficients, and the N</a:t>
            </a:r>
            <a:r>
              <a:rPr lang="en-CA" altLang="zh-CN" baseline="-25000" dirty="0"/>
              <a:t>SF</a:t>
            </a:r>
            <a:r>
              <a:rPr lang="en-CA" altLang="zh-CN" dirty="0"/>
              <a:t> sized Scale Factor</a:t>
            </a:r>
          </a:p>
          <a:p>
            <a:pPr lvl="1"/>
            <a:r>
              <a:rPr lang="en-CA" altLang="zh-CN" dirty="0"/>
              <a:t>However, we need to provide an example or two for the detail implementation from a guidance purpose</a:t>
            </a:r>
          </a:p>
          <a:p>
            <a:pPr lvl="1"/>
            <a:endParaRPr lang="en-CA" altLang="zh-CN" dirty="0"/>
          </a:p>
          <a:p>
            <a:r>
              <a:rPr lang="en-CA" altLang="zh-CN" dirty="0"/>
              <a:t>We may need an extra normalization for the Estimated CSI coefficients before the CSI Quantization for feedback  </a:t>
            </a:r>
          </a:p>
          <a:p>
            <a:endParaRPr lang="en-CA" altLang="zh-CN" dirty="0"/>
          </a:p>
          <a:p>
            <a:r>
              <a:rPr lang="en-US" altLang="zh-CN" dirty="0"/>
              <a:t>The step 1 &amp; 2 in red color on slide 4 is not described in the Spec text and left as implementation-specific</a:t>
            </a:r>
          </a:p>
          <a:p>
            <a:pPr lvl="1"/>
            <a:r>
              <a:rPr lang="en-US" altLang="zh-CN" dirty="0"/>
              <a:t>Do we need to introduce the extra normalization step into the Spec text?</a:t>
            </a:r>
            <a:endParaRPr lang="en-CA" altLang="zh-CN" dirty="0"/>
          </a:p>
        </p:txBody>
      </p:sp>
      <p:sp>
        <p:nvSpPr>
          <p:cNvPr id="4" name="Date Placeholder 3"/>
          <p:cNvSpPr>
            <a:spLocks noGrp="1"/>
          </p:cNvSpPr>
          <p:nvPr>
            <p:ph type="dt" sz="half" idx="10"/>
          </p:nvPr>
        </p:nvSpPr>
        <p:spPr/>
        <p:txBody>
          <a:bodyPr/>
          <a:lstStyle/>
          <a:p>
            <a:pPr>
              <a:defRPr/>
            </a:pPr>
            <a:r>
              <a:rPr lang="en-US" altLang="zh-CN"/>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250816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CA" altLang="zh-CN" dirty="0"/>
              <a:t>SP 1</a:t>
            </a:r>
            <a:endParaRPr lang="zh-CN" altLang="en-US" dirty="0"/>
          </a:p>
        </p:txBody>
      </p:sp>
      <p:sp>
        <p:nvSpPr>
          <p:cNvPr id="3" name="Content Placeholder 2"/>
          <p:cNvSpPr>
            <a:spLocks noGrp="1"/>
          </p:cNvSpPr>
          <p:nvPr>
            <p:ph idx="1"/>
          </p:nvPr>
        </p:nvSpPr>
        <p:spPr>
          <a:xfrm>
            <a:off x="228600" y="1449387"/>
            <a:ext cx="8686800" cy="4799013"/>
          </a:xfrm>
        </p:spPr>
        <p:txBody>
          <a:bodyPr/>
          <a:lstStyle/>
          <a:p>
            <a:r>
              <a:rPr lang="en-CA" altLang="zh-CN" dirty="0"/>
              <a:t>Do you agree to provide </a:t>
            </a:r>
            <a:r>
              <a:rPr lang="en-US" altLang="zh-CN" dirty="0"/>
              <a:t>an example or two on the detail implementation of CSI Quantization and Feedback</a:t>
            </a:r>
            <a:r>
              <a:rPr lang="en-CA" altLang="zh-CN" dirty="0"/>
              <a:t>?</a:t>
            </a:r>
          </a:p>
          <a:p>
            <a:pPr lvl="1"/>
            <a:endParaRPr lang="en-CA" altLang="zh-CN" dirty="0"/>
          </a:p>
          <a:p>
            <a:pPr lvl="1"/>
            <a:r>
              <a:rPr lang="en-CA" altLang="zh-CN" dirty="0"/>
              <a:t>Yes</a:t>
            </a:r>
          </a:p>
          <a:p>
            <a:pPr lvl="1"/>
            <a:r>
              <a:rPr lang="en-CA" altLang="zh-CN" dirty="0"/>
              <a:t>No</a:t>
            </a:r>
          </a:p>
          <a:p>
            <a:pPr lvl="1"/>
            <a:r>
              <a:rPr lang="en-CA" altLang="zh-CN" dirty="0"/>
              <a:t>Abstain</a:t>
            </a:r>
            <a:endParaRPr lang="zh-CN" altLang="en-US" dirty="0"/>
          </a:p>
        </p:txBody>
      </p:sp>
      <p:sp>
        <p:nvSpPr>
          <p:cNvPr id="4" name="Date Placeholder 3"/>
          <p:cNvSpPr>
            <a:spLocks noGrp="1"/>
          </p:cNvSpPr>
          <p:nvPr>
            <p:ph type="dt" sz="half" idx="10"/>
          </p:nvPr>
        </p:nvSpPr>
        <p:spPr/>
        <p:txBody>
          <a:bodyPr/>
          <a:lstStyle/>
          <a:p>
            <a:pPr>
              <a:defRPr/>
            </a:pPr>
            <a:r>
              <a:rPr lang="en-US" altLang="zh-CN"/>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311475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SP 2</a:t>
            </a:r>
            <a:endParaRPr lang="zh-CN" altLang="en-US" dirty="0"/>
          </a:p>
        </p:txBody>
      </p:sp>
      <p:sp>
        <p:nvSpPr>
          <p:cNvPr id="3" name="Content Placeholder 2"/>
          <p:cNvSpPr>
            <a:spLocks noGrp="1"/>
          </p:cNvSpPr>
          <p:nvPr>
            <p:ph idx="1"/>
          </p:nvPr>
        </p:nvSpPr>
        <p:spPr>
          <a:xfrm>
            <a:off x="228600" y="1752600"/>
            <a:ext cx="8686800" cy="4343400"/>
          </a:xfrm>
        </p:spPr>
        <p:txBody>
          <a:bodyPr/>
          <a:lstStyle/>
          <a:p>
            <a:r>
              <a:rPr lang="en-US" altLang="zh-CN" dirty="0"/>
              <a:t>Do you agree to add the following to the Spec text?</a:t>
            </a:r>
          </a:p>
          <a:p>
            <a:pPr lvl="1"/>
            <a:r>
              <a:rPr lang="en-US" altLang="zh-CN" dirty="0"/>
              <a:t>There may be an additional normalization or padding for the channel estimation coefficients in the responder side to feedback the CSI coefficients in </a:t>
            </a:r>
            <a:r>
              <a:rPr lang="en-US" altLang="zh-CN" i="1" dirty="0" err="1"/>
              <a:t>N</a:t>
            </a:r>
            <a:r>
              <a:rPr lang="en-US" altLang="zh-CN" i="1" baseline="-25000" dirty="0" err="1"/>
              <a:t>b</a:t>
            </a:r>
            <a:r>
              <a:rPr lang="en-US" altLang="zh-CN" dirty="0"/>
              <a:t> bits and 12 bit Scale Factor</a:t>
            </a:r>
            <a:endParaRPr lang="zh-CN" altLang="en-US" dirty="0"/>
          </a:p>
        </p:txBody>
      </p:sp>
      <p:sp>
        <p:nvSpPr>
          <p:cNvPr id="4" name="Date Placeholder 3"/>
          <p:cNvSpPr>
            <a:spLocks noGrp="1"/>
          </p:cNvSpPr>
          <p:nvPr>
            <p:ph type="dt" sz="half" idx="10"/>
          </p:nvPr>
        </p:nvSpPr>
        <p:spPr/>
        <p:txBody>
          <a:bodyPr/>
          <a:lstStyle/>
          <a:p>
            <a:pPr>
              <a:defRPr/>
            </a:pPr>
            <a:r>
              <a:rPr lang="en-US" altLang="zh-CN"/>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spTree>
    <p:extLst>
      <p:ext uri="{BB962C8B-B14F-4D97-AF65-F5344CB8AC3E}">
        <p14:creationId xmlns:p14="http://schemas.microsoft.com/office/powerpoint/2010/main" val="21874630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235068</TotalTime>
  <Words>1216</Words>
  <Application>Microsoft Office PowerPoint</Application>
  <PresentationFormat>On-screen Show (4:3)</PresentationFormat>
  <Paragraphs>143</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Cambria Math</vt:lpstr>
      <vt:lpstr>Times New Roman</vt:lpstr>
      <vt:lpstr>802-11-Submission</vt:lpstr>
      <vt:lpstr>Extra Normalization Before CSI Quantization</vt:lpstr>
      <vt:lpstr>CSI Quantization in TGbf</vt:lpstr>
      <vt:lpstr>Data Path Size Control</vt:lpstr>
      <vt:lpstr>Proposed Detail of CSI Quantization: Responder Side</vt:lpstr>
      <vt:lpstr>PowerPoint Presentation</vt:lpstr>
      <vt:lpstr>Proposed Detail of CSI Quantization: Initiator Side</vt:lpstr>
      <vt:lpstr>Conclusions</vt:lpstr>
      <vt:lpstr>SP 1</vt:lpstr>
      <vt:lpstr>SP 2</vt:lpstr>
      <vt:lpstr>SP 3</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cp:lastModifiedBy>
  <cp:revision>3974</cp:revision>
  <cp:lastPrinted>2016-07-18T07:45:05Z</cp:lastPrinted>
  <dcterms:created xsi:type="dcterms:W3CDTF">2007-05-21T21:00:37Z</dcterms:created>
  <dcterms:modified xsi:type="dcterms:W3CDTF">2022-10-10T14:49:26Z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