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795" r:id="rId3"/>
    <p:sldId id="799" r:id="rId4"/>
    <p:sldId id="796" r:id="rId5"/>
    <p:sldId id="797" r:id="rId6"/>
    <p:sldId id="798" r:id="rId7"/>
    <p:sldId id="790" r:id="rId8"/>
    <p:sldId id="792" r:id="rId9"/>
    <p:sldId id="800" r:id="rId10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FF"/>
    <a:srgbClr val="CC00FF"/>
    <a:srgbClr val="990099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829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Aug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802.11-22/1543r1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zh-CN" dirty="0"/>
              <a:t>Extra Normalization Before CSI Quantization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2022-08-25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864489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humengshi@huawei.com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1999"/>
            <a:ext cx="9144000" cy="839787"/>
          </a:xfrm>
        </p:spPr>
        <p:txBody>
          <a:bodyPr/>
          <a:lstStyle/>
          <a:p>
            <a:r>
              <a:rPr lang="en-CA" altLang="zh-CN" sz="2800" dirty="0" smtClean="0"/>
              <a:t>CSI Quantization in </a:t>
            </a:r>
            <a:r>
              <a:rPr lang="en-CA" altLang="zh-CN" sz="2800" dirty="0" err="1" smtClean="0"/>
              <a:t>TGbf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5354" y="1966210"/>
                <a:ext cx="8856246" cy="405359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altLang="zh-CN" dirty="0" smtClean="0"/>
                  <a:t>The CSI coefficients are quantized with 8 or 10 </a:t>
                </a:r>
                <a:r>
                  <a:rPr lang="en-US" altLang="zh-CN" i="1" dirty="0" smtClean="0"/>
                  <a:t>N</a:t>
                </a:r>
                <a:r>
                  <a:rPr lang="en-US" altLang="zh-CN" i="1" baseline="-25000" dirty="0" smtClean="0"/>
                  <a:t>b</a:t>
                </a:r>
                <a:r>
                  <a:rPr lang="en-US" altLang="zh-CN" dirty="0" smtClean="0"/>
                  <a:t> bits per real or imaginary part, per TX-RX Link pair and per </a:t>
                </a:r>
                <a:r>
                  <a:rPr lang="en-US" altLang="zh-CN" i="1" dirty="0" smtClean="0"/>
                  <a:t>N</a:t>
                </a:r>
                <a:r>
                  <a:rPr lang="en-US" altLang="zh-CN" i="1" baseline="-25000" dirty="0" smtClean="0"/>
                  <a:t>g </a:t>
                </a:r>
                <a:r>
                  <a:rPr lang="en-US" altLang="zh-CN" dirty="0" smtClean="0"/>
                  <a:t>tone</a:t>
                </a:r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 smtClean="0"/>
                  <a:t>The value of the CSI coefficients are ranged </a:t>
                </a:r>
                <a:r>
                  <a:rPr lang="en-CA" altLang="zh-CN" dirty="0"/>
                  <a:t>within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CA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</m:d>
                  </m:oMath>
                </a14:m>
                <a:endParaRPr lang="en-CA" altLang="zh-CN" sz="2000" dirty="0" smtClean="0"/>
              </a:p>
              <a:p>
                <a:pPr marL="400050" lvl="1" indent="0">
                  <a:buNone/>
                </a:pPr>
                <a:endParaRPr lang="en-CA" altLang="zh-CN" sz="20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The scale factors, N</a:t>
                </a:r>
                <a:r>
                  <a:rPr lang="en-CA" altLang="zh-CN" baseline="-25000" dirty="0" smtClean="0"/>
                  <a:t>SF</a:t>
                </a:r>
                <a:r>
                  <a:rPr lang="en-CA" altLang="zh-CN" dirty="0" smtClean="0"/>
                  <a:t>, are quantized with </a:t>
                </a:r>
                <a:r>
                  <a:rPr lang="en-US" altLang="zh-CN" dirty="0" smtClean="0"/>
                  <a:t>12</a:t>
                </a:r>
                <a:r>
                  <a:rPr lang="en-US" altLang="zh-CN" i="1" dirty="0" smtClean="0"/>
                  <a:t> </a:t>
                </a:r>
                <a:r>
                  <a:rPr lang="en-US" altLang="zh-CN" i="1" baseline="-25000" dirty="0" smtClean="0"/>
                  <a:t> </a:t>
                </a:r>
                <a:r>
                  <a:rPr lang="en-US" altLang="zh-CN" dirty="0" smtClean="0"/>
                  <a:t>bits per TX-RX Link pair</a:t>
                </a:r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/>
                  <a:t>The </a:t>
                </a:r>
                <a:r>
                  <a:rPr lang="en-CA" altLang="zh-CN" dirty="0" smtClean="0"/>
                  <a:t>values </a:t>
                </a:r>
                <a:r>
                  <a:rPr lang="en-CA" altLang="zh-CN" dirty="0"/>
                  <a:t>of the </a:t>
                </a:r>
                <a:r>
                  <a:rPr lang="en-CA" altLang="zh-CN" dirty="0" smtClean="0"/>
                  <a:t>Scale Factors are </a:t>
                </a:r>
                <a:r>
                  <a:rPr lang="en-CA" altLang="zh-CN" dirty="0"/>
                  <a:t>ranged </a:t>
                </a:r>
                <a:r>
                  <a:rPr lang="en-CA" altLang="zh-CN" dirty="0" smtClean="0"/>
                  <a:t>within </a:t>
                </a:r>
                <a14:m>
                  <m:oMath xmlns:m="http://schemas.openxmlformats.org/officeDocument/2006/math"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CA" altLang="zh-CN" dirty="0" smtClean="0"/>
              </a:p>
              <a:p>
                <a:pPr marL="857250" lvl="1" indent="-457200">
                  <a:buFont typeface="+mj-lt"/>
                  <a:buAutoNum type="arabicPeriod"/>
                </a:pPr>
                <a:r>
                  <a:rPr lang="en-CA" altLang="zh-CN" dirty="0" smtClean="0"/>
                  <a:t>The scale factors are used to normalize the CSI coefficients to make the CSI coefficients ranged within [</a:t>
                </a:r>
                <a14:m>
                  <m:oMath xmlns:m="http://schemas.openxmlformats.org/officeDocument/2006/math">
                    <m:r>
                      <a:rPr lang="en-CA" altLang="zh-CN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CA" altLang="zh-CN" b="0" i="0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CA" altLang="zh-CN" dirty="0" smtClean="0"/>
                  <a:t>]</a:t>
                </a:r>
                <a:endParaRPr lang="en-CA" altLang="zh-CN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endParaRPr lang="en-CA" altLang="zh-CN" sz="2400" dirty="0"/>
              </a:p>
              <a:p>
                <a:endParaRPr lang="zh-CN" alt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5354" y="1966210"/>
                <a:ext cx="8856246" cy="4053590"/>
              </a:xfrm>
              <a:blipFill rotWithShape="0">
                <a:blip r:embed="rId2"/>
                <a:stretch>
                  <a:fillRect l="-895" t="-1203" r="-13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981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542614"/>
          </a:xfrm>
        </p:spPr>
        <p:txBody>
          <a:bodyPr/>
          <a:lstStyle/>
          <a:p>
            <a:r>
              <a:rPr lang="en-CA" altLang="zh-CN" dirty="0" smtClean="0"/>
              <a:t>Data Path Size Control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grpSp>
        <p:nvGrpSpPr>
          <p:cNvPr id="61" name="Group 60"/>
          <p:cNvGrpSpPr/>
          <p:nvPr/>
        </p:nvGrpSpPr>
        <p:grpSpPr>
          <a:xfrm>
            <a:off x="152400" y="1425125"/>
            <a:ext cx="8839200" cy="4668361"/>
            <a:chOff x="1370976" y="1425125"/>
            <a:chExt cx="7924800" cy="4668361"/>
          </a:xfrm>
        </p:grpSpPr>
        <p:sp>
          <p:nvSpPr>
            <p:cNvPr id="44" name="Rounded Rectangle 43"/>
            <p:cNvSpPr/>
            <p:nvPr/>
          </p:nvSpPr>
          <p:spPr bwMode="auto">
            <a:xfrm>
              <a:off x="4344987" y="4295205"/>
              <a:ext cx="1324473" cy="507476"/>
            </a:xfrm>
            <a:prstGeom prst="round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4930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4742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55444" y="2054045"/>
              <a:ext cx="1219200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248455" y="4247659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9" name="Straight Arrow Connector 8"/>
            <p:cNvCxnSpPr>
              <a:stCxn id="5" idx="3"/>
              <a:endCxn id="6" idx="1"/>
            </p:cNvCxnSpPr>
            <p:nvPr/>
          </p:nvCxnSpPr>
          <p:spPr bwMode="auto">
            <a:xfrm>
              <a:off x="3712244" y="2358845"/>
              <a:ext cx="7620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/>
            <p:cNvCxnSpPr>
              <a:stCxn id="6" idx="3"/>
              <a:endCxn id="7" idx="1"/>
            </p:cNvCxnSpPr>
            <p:nvPr/>
          </p:nvCxnSpPr>
          <p:spPr bwMode="auto">
            <a:xfrm>
              <a:off x="5693444" y="2358845"/>
              <a:ext cx="7620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>
              <a:endCxn id="5" idx="1"/>
            </p:cNvCxnSpPr>
            <p:nvPr/>
          </p:nvCxnSpPr>
          <p:spPr bwMode="auto">
            <a:xfrm>
              <a:off x="2035844" y="2358845"/>
              <a:ext cx="45720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569244" y="2175215"/>
              <a:ext cx="615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AGC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474244" y="2176465"/>
              <a:ext cx="6158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ADC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55444" y="2206445"/>
              <a:ext cx="537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FFT</a:t>
              </a:r>
              <a:endParaRPr kumimoji="1" lang="zh-CN" alt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41283" y="4291938"/>
              <a:ext cx="16065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GI Removal and</a:t>
              </a:r>
            </a:p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Channel Estimation</a:t>
              </a:r>
              <a:endParaRPr kumimoji="1"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2569244" y="2206445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4504980" y="2199320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6469677" y="2207070"/>
              <a:ext cx="615874" cy="307324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6645342" y="4293614"/>
              <a:ext cx="1402613" cy="507476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17" idx="3"/>
              <a:endCxn id="6" idx="3"/>
            </p:cNvCxnSpPr>
            <p:nvPr/>
          </p:nvCxnSpPr>
          <p:spPr bwMode="auto">
            <a:xfrm>
              <a:off x="5120854" y="2352982"/>
              <a:ext cx="572590" cy="5863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5205507" y="2114068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200" i="1" dirty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2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18" idx="3"/>
              <a:endCxn id="7" idx="3"/>
            </p:cNvCxnSpPr>
            <p:nvPr/>
          </p:nvCxnSpPr>
          <p:spPr bwMode="auto">
            <a:xfrm flipV="1">
              <a:off x="7085551" y="2358845"/>
              <a:ext cx="589093" cy="1887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7186070" y="2127033"/>
              <a:ext cx="295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2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2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78704" y="4232454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c</a:t>
              </a:r>
              <a:endParaRPr kumimoji="1" lang="zh-CN" altLang="en-US" sz="16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00200" y="2816045"/>
              <a:ext cx="3238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600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00200" y="3102081"/>
              <a:ext cx="3238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600" i="1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600200" y="3379452"/>
              <a:ext cx="68227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Maximum of the amplitude of </a:t>
              </a:r>
              <a:r>
                <a:rPr kumimoji="1" lang="en-CA" altLang="zh-CN" sz="16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H</a:t>
              </a:r>
              <a:r>
                <a:rPr kumimoji="1" lang="en-CA" altLang="zh-CN" sz="1600" b="1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M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, 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where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H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</a:t>
              </a: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</a:t>
              </a:r>
              <a:r>
                <a:rPr kumimoji="1" lang="en-CA" altLang="zh-CN" sz="16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is the channel </a:t>
              </a:r>
              <a:r>
                <a:rPr lang="en-CA" altLang="zh-CN" sz="1600" dirty="0" smtClean="0">
                  <a:solidFill>
                    <a:srgbClr val="000000"/>
                  </a:solidFill>
                </a:rPr>
                <a:t>estimation output</a:t>
              </a:r>
              <a:r>
                <a:rPr kumimoji="1" lang="en-CA" altLang="zh-CN" sz="1600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 </a:t>
              </a:r>
              <a:endParaRPr kumimoji="1" lang="zh-CN" altLang="en-US" sz="16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8" name="Down Arrow 27"/>
            <p:cNvSpPr/>
            <p:nvPr/>
          </p:nvSpPr>
          <p:spPr bwMode="auto">
            <a:xfrm>
              <a:off x="5892063" y="1889206"/>
              <a:ext cx="354333" cy="471526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9" name="Down Arrow 28"/>
            <p:cNvSpPr/>
            <p:nvPr/>
          </p:nvSpPr>
          <p:spPr bwMode="auto">
            <a:xfrm>
              <a:off x="7873263" y="1860384"/>
              <a:ext cx="354333" cy="471526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10800000" lon="0" rev="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rot="20480875">
              <a:off x="5771789" y="4618181"/>
              <a:ext cx="501364" cy="1012753"/>
            </a:xfrm>
            <a:prstGeom prst="down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>
                  <a:alpha val="91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60000" lon="0" rev="20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62214" y="2346406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U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30444" y="2363815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D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794167" y="4184002"/>
              <a:ext cx="5633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N</a:t>
              </a:r>
              <a:r>
                <a:rPr kumimoji="1" lang="en-CA" altLang="zh-CN" sz="1600" i="1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P</a:t>
              </a:r>
              <a:endParaRPr kumimoji="1" lang="zh-CN" altLang="en-US" sz="16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112331" y="1499401"/>
                  <a:ext cx="2655707" cy="4817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1" lang="en-US" altLang="zh-CN" sz="2000" i="1" dirty="0" smtClean="0">
                      <a:solidFill>
                        <a:srgbClr val="000000"/>
                      </a:solidFill>
                    </a:rPr>
                    <a:t>Round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𝑼</m:t>
                          </m:r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2331" y="1499401"/>
                  <a:ext cx="2655707" cy="4817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350" t="-2532" b="-886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6747960" y="1425125"/>
                  <a:ext cx="2547816" cy="47987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kumimoji="1" lang="en-US" altLang="zh-CN" sz="2000" i="1" dirty="0" smtClean="0">
                      <a:solidFill>
                        <a:srgbClr val="000000"/>
                      </a:solidFill>
                    </a:rPr>
                    <a:t>Round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</a:rPr>
                    <a:t>(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CA" altLang="zh-CN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7960" y="1425125"/>
                  <a:ext cx="2547816" cy="47987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5579" t="-2532" b="-886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4855155" y="5619830"/>
                  <a:ext cx="3022088" cy="47365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400" fontAlgn="base" latinLnBrk="1">
                    <a:spcBef>
                      <a:spcPct val="0"/>
                    </a:spcBef>
                    <a:spcAft>
                      <a:spcPct val="0"/>
                    </a:spcAft>
                  </a:pPr>
                  <a14:m>
                    <m:oMath xmlns:m="http://schemas.openxmlformats.org/officeDocument/2006/math">
                      <m:r>
                        <a:rPr kumimoji="1" lang="en-US" altLang="zh-CN" sz="20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kumimoji="1" lang="en-US" altLang="zh-CN" sz="200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zh-CN" sz="20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𝑅𝑜𝑢𝑛𝑑</m:t>
                      </m:r>
                      <m:r>
                        <a:rPr kumimoji="1" lang="en-US" altLang="zh-CN" sz="2000" b="0" i="1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 </m:t>
                      </m:r>
                      <m:f>
                        <m:f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kumimoji="1" lang="en-CA" altLang="zh-CN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kumimoji="1" lang="en-US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1" lang="en-US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kumimoji="1" lang="en-US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kumimoji="1" lang="en-CA" altLang="zh-CN" sz="2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</m:sSub>
                              <m:r>
                                <a:rPr kumimoji="1" lang="en-CA" altLang="zh-CN" sz="20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kumimoji="1" lang="en-CA" altLang="zh-CN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a14:m>
                  <a:r>
                    <a:rPr kumimoji="1" lang="zh-CN" altLang="en-US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 </a:t>
                  </a:r>
                  <a:r>
                    <a:rPr kumimoji="1" lang="en-US" altLang="zh-CN" sz="2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rPr>
                    <a:t>)</a:t>
                  </a:r>
                  <a:endParaRPr kumimoji="1" lang="zh-CN" alt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55155" y="5619830"/>
                  <a:ext cx="3022088" cy="473656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717" t="-3846" r="-362" b="-1025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Arrow Connector 36"/>
            <p:cNvCxnSpPr>
              <a:stCxn id="19" idx="1"/>
              <a:endCxn id="8" idx="1"/>
            </p:cNvCxnSpPr>
            <p:nvPr/>
          </p:nvCxnSpPr>
          <p:spPr>
            <a:xfrm flipH="1">
              <a:off x="6248455" y="4547352"/>
              <a:ext cx="396887" cy="5107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8" idx="1"/>
            </p:cNvCxnSpPr>
            <p:nvPr/>
          </p:nvCxnSpPr>
          <p:spPr>
            <a:xfrm flipH="1">
              <a:off x="5690776" y="4552459"/>
              <a:ext cx="557679" cy="0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7" idx="3"/>
            </p:cNvCxnSpPr>
            <p:nvPr/>
          </p:nvCxnSpPr>
          <p:spPr>
            <a:xfrm>
              <a:off x="7674644" y="2358845"/>
              <a:ext cx="863796" cy="4970"/>
            </a:xfrm>
            <a:prstGeom prst="line">
              <a:avLst/>
            </a:prstGeom>
            <a:ln>
              <a:solidFill>
                <a:srgbClr val="3535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8538440" y="2363815"/>
              <a:ext cx="0" cy="2183537"/>
            </a:xfrm>
            <a:prstGeom prst="line">
              <a:avLst/>
            </a:prstGeom>
            <a:ln>
              <a:solidFill>
                <a:srgbClr val="35353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8077474" y="4547352"/>
              <a:ext cx="471039" cy="6196"/>
            </a:xfrm>
            <a:prstGeom prst="straightConnector1">
              <a:avLst/>
            </a:prstGeom>
            <a:ln>
              <a:solidFill>
                <a:srgbClr val="35353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 bwMode="auto">
            <a:xfrm>
              <a:off x="3854970" y="4249250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82797" y="4308519"/>
              <a:ext cx="10954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Extra </a:t>
              </a:r>
            </a:p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Normalization</a:t>
              </a:r>
              <a:endParaRPr kumimoji="1" lang="zh-CN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50" name="Straight Arrow Connector 49"/>
            <p:cNvCxnSpPr>
              <a:stCxn id="44" idx="1"/>
              <a:endCxn id="42" idx="1"/>
            </p:cNvCxnSpPr>
            <p:nvPr/>
          </p:nvCxnSpPr>
          <p:spPr bwMode="auto">
            <a:xfrm flipH="1">
              <a:off x="3854970" y="4548943"/>
              <a:ext cx="490017" cy="51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3901190" y="4244168"/>
              <a:ext cx="4361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600" i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H</a:t>
              </a:r>
              <a:r>
                <a:rPr kumimoji="1" lang="en-CA" altLang="zh-CN" sz="1600" i="1" baseline="-25000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endParaRPr kumimoji="1" lang="zh-CN" altLang="en-US" sz="1600" i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Straight Arrow Connector 53"/>
            <p:cNvCxnSpPr>
              <a:stCxn id="42" idx="1"/>
            </p:cNvCxnSpPr>
            <p:nvPr/>
          </p:nvCxnSpPr>
          <p:spPr bwMode="auto">
            <a:xfrm flipH="1">
              <a:off x="3185118" y="4554050"/>
              <a:ext cx="66985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5" name="Rounded Rectangle 54"/>
            <p:cNvSpPr/>
            <p:nvPr/>
          </p:nvSpPr>
          <p:spPr bwMode="auto">
            <a:xfrm>
              <a:off x="1370976" y="4268094"/>
              <a:ext cx="1814708" cy="507476"/>
            </a:xfrm>
            <a:prstGeom prst="roundRect">
              <a:avLst/>
            </a:prstGeom>
            <a:solidFill>
              <a:srgbClr val="00CC99">
                <a:alpha val="50000"/>
              </a:srgbClr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371193" y="4222139"/>
              <a:ext cx="1828801" cy="60960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730905" y="4281408"/>
              <a:ext cx="11128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kumimoji="1" lang="en-CA" altLang="zh-CN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Gulim" panose="020B0600000101010101" pitchFamily="34" charset="-127"/>
                  <a:cs typeface="Arial" panose="020B0604020202020204" pitchFamily="34" charset="0"/>
                </a:rPr>
                <a:t>CSI</a:t>
              </a:r>
            </a:p>
            <a:p>
              <a:pPr algn="ctr" defTabSz="914400" fontAlgn="base" latinLnBrk="1">
                <a:spcBef>
                  <a:spcPct val="0"/>
                </a:spcBef>
                <a:spcAft>
                  <a:spcPct val="0"/>
                </a:spcAft>
              </a:pPr>
              <a:r>
                <a:rPr lang="en-CA" altLang="zh-CN" sz="1400" dirty="0" smtClean="0">
                  <a:solidFill>
                    <a:srgbClr val="000000"/>
                  </a:solidFill>
                </a:rPr>
                <a:t>Quantization</a:t>
              </a:r>
              <a:endParaRPr kumimoji="1" lang="zh-CN" altLang="en-US" sz="1400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85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87387"/>
          </a:xfrm>
        </p:spPr>
        <p:txBody>
          <a:bodyPr/>
          <a:lstStyle/>
          <a:p>
            <a:r>
              <a:rPr lang="en-CA" altLang="zh-CN" sz="3000" dirty="0" smtClean="0"/>
              <a:t>Proposed Detail of CSI Quantization: Responder Side</a:t>
            </a:r>
            <a:endParaRPr lang="zh-CN" altLang="en-US" sz="3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447800"/>
                <a:ext cx="8991600" cy="48006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When the CSI coefficients 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where 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k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 represents the subcarrier index which are passed from the channel estimation function block to the CSI Quantization function block, the normalization of CSI coefficients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may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be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needed to pass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the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CSI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coefficients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in the range within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[</a:t>
                </a:r>
                <a14:m>
                  <m:oMath xmlns:m="http://schemas.openxmlformats.org/officeDocument/2006/math">
                    <m:r>
                      <a:rPr lang="en-CA" altLang="zh-CN" sz="2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CA" altLang="zh-CN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sz="2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  <m:r>
                                  <a:rPr lang="en-CA" altLang="zh-CN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CA" altLang="zh-CN" sz="2200" b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CA" altLang="zh-CN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CA" altLang="zh-CN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sz="2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sz="22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𝟏𝟑</m:t>
                                </m:r>
                                <m:r>
                                  <a:rPr lang="en-CA" altLang="zh-CN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sz="2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CA" altLang="zh-CN" sz="2200" dirty="0" smtClean="0">
                    <a:solidFill>
                      <a:srgbClr val="FF0000"/>
                    </a:solidFill>
                  </a:rPr>
                  <a:t>]. These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normalized CSI coefficients are denoted as 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200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200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 smtClean="0">
                    <a:solidFill>
                      <a:srgbClr val="FF0000"/>
                    </a:solidFill>
                  </a:rPr>
                  <a:t>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In case the bit size of 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the CSI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coefficients, 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200" dirty="0">
                    <a:solidFill>
                      <a:srgbClr val="FF0000"/>
                    </a:solidFill>
                  </a:rPr>
                  <a:t> and 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 </a:t>
                </a:r>
                <a:r>
                  <a:rPr lang="en-CA" altLang="zh-CN" sz="2200" dirty="0" smtClean="0">
                    <a:solidFill>
                      <a:srgbClr val="FF0000"/>
                    </a:solidFill>
                  </a:rPr>
                  <a:t>is smaller than 13 bits, then, it may need padding bits to set the Scale Factor to 12 bits </a:t>
                </a:r>
                <a:endParaRPr lang="en-US" altLang="zh-CN" sz="220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altLang="zh-CN" sz="2200" dirty="0" smtClean="0"/>
                  <a:t>The </a:t>
                </a:r>
                <a:r>
                  <a:rPr lang="en-US" altLang="zh-CN" sz="2200" dirty="0" smtClean="0"/>
                  <a:t>maximums,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sz="2200" dirty="0" smtClean="0"/>
                  <a:t>,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sz="2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en-US" altLang="zh-CN" sz="2200" dirty="0" smtClean="0"/>
                  <a:t> of </a:t>
                </a:r>
                <a:r>
                  <a:rPr lang="en-US" altLang="zh-CN" sz="2200" dirty="0"/>
                  <a:t>the real and imaginary parts of each element of the </a:t>
                </a:r>
                <a:r>
                  <a:rPr lang="en-US" altLang="zh-CN" sz="2200" dirty="0" smtClean="0"/>
                  <a:t>channel matrix </a:t>
                </a:r>
                <a:r>
                  <a:rPr lang="en-US" altLang="zh-CN" sz="2200" dirty="0"/>
                  <a:t>in the entire bandwidth </a:t>
                </a:r>
                <a:r>
                  <a:rPr lang="en-US" altLang="zh-CN" sz="2200" dirty="0" smtClean="0"/>
                  <a:t>of these </a:t>
                </a:r>
                <a:r>
                  <a:rPr lang="en-CA" altLang="zh-CN" sz="2200" dirty="0"/>
                  <a:t>normalized CSI </a:t>
                </a:r>
                <a:r>
                  <a:rPr lang="en-CA" altLang="zh-CN" sz="2200" dirty="0" smtClean="0"/>
                  <a:t>coefficients, 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iH</a:t>
                </a:r>
                <a:r>
                  <a:rPr lang="en-CA" altLang="zh-CN" sz="2200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 </a:t>
                </a:r>
                <a:r>
                  <a:rPr lang="en-CA" altLang="zh-CN" sz="2200" i="1" dirty="0" smtClean="0">
                    <a:solidFill>
                      <a:srgbClr val="FF0000"/>
                    </a:solidFill>
                  </a:rPr>
                  <a:t>and 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qH</a:t>
                </a:r>
                <a:r>
                  <a:rPr lang="en-CA" altLang="zh-CN" sz="2200" i="1" baseline="-25000" dirty="0">
                    <a:solidFill>
                      <a:srgbClr val="FF0000"/>
                    </a:solidFill>
                  </a:rPr>
                  <a:t>n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(</a:t>
                </a:r>
                <a:r>
                  <a:rPr lang="en-CA" altLang="zh-CN" sz="2200" i="1" dirty="0" err="1">
                    <a:solidFill>
                      <a:srgbClr val="FF0000"/>
                    </a:solidFill>
                  </a:rPr>
                  <a:t>m,l,k</a:t>
                </a:r>
                <a:r>
                  <a:rPr lang="en-CA" altLang="zh-CN" sz="2200" i="1" dirty="0">
                    <a:solidFill>
                      <a:srgbClr val="FF0000"/>
                    </a:solidFill>
                  </a:rPr>
                  <a:t>) </a:t>
                </a:r>
                <a:r>
                  <a:rPr lang="en-US" altLang="zh-CN" sz="2200" dirty="0" smtClean="0"/>
                  <a:t>are </a:t>
                </a:r>
                <a:r>
                  <a:rPr lang="en-US" altLang="zh-CN" sz="2200" dirty="0" smtClean="0"/>
                  <a:t>obtained, </a:t>
                </a:r>
                <a:r>
                  <a:rPr lang="en-CA" altLang="zh-CN" sz="2200" dirty="0"/>
                  <a:t>where </a:t>
                </a:r>
                <a:r>
                  <a:rPr lang="en-CA" altLang="zh-CN" sz="2200" i="1" dirty="0"/>
                  <a:t>m, l </a:t>
                </a:r>
                <a:r>
                  <a:rPr lang="en-CA" altLang="zh-CN" sz="2200" dirty="0"/>
                  <a:t>represents the TX </a:t>
                </a:r>
                <a:r>
                  <a:rPr lang="en-CA" altLang="zh-CN" sz="2200" i="1" dirty="0"/>
                  <a:t>m</a:t>
                </a:r>
                <a:r>
                  <a:rPr lang="en-CA" altLang="zh-CN" sz="2200" dirty="0"/>
                  <a:t> – RX </a:t>
                </a:r>
                <a:r>
                  <a:rPr lang="en-CA" altLang="zh-CN" sz="2200" i="1" dirty="0"/>
                  <a:t>l</a:t>
                </a:r>
                <a:r>
                  <a:rPr lang="en-CA" altLang="zh-CN" sz="2200" dirty="0"/>
                  <a:t> Link Pair </a:t>
                </a:r>
                <a:r>
                  <a:rPr lang="en-CA" altLang="zh-CN" sz="2200" dirty="0" smtClean="0"/>
                  <a:t>Index </a:t>
                </a:r>
              </a:p>
              <a:p>
                <a:pPr marL="0" indent="0">
                  <a:buNone/>
                </a:pPr>
                <a:endParaRPr lang="en-CA" altLang="zh-CN" dirty="0" smtClean="0"/>
              </a:p>
              <a:p>
                <a:pPr marL="457200" indent="-457200">
                  <a:buFont typeface="+mj-lt"/>
                  <a:buAutoNum type="arabicPeriod"/>
                </a:pPr>
                <a:endParaRPr lang="en-CA" altLang="zh-CN" dirty="0"/>
              </a:p>
              <a:p>
                <a:pPr marL="457200" indent="-457200">
                  <a:buFont typeface="+mj-lt"/>
                  <a:buAutoNum type="arabicPeriod"/>
                </a:pPr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447800"/>
                <a:ext cx="8991600" cy="4800600"/>
              </a:xfrm>
              <a:blipFill rotWithShape="0">
                <a:blip r:embed="rId2"/>
                <a:stretch>
                  <a:fillRect l="-746" t="-889" r="-5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18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914400"/>
                <a:ext cx="8839200" cy="5410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CA" altLang="zh-CN" dirty="0" smtClean="0"/>
                  <a:t>4. </a:t>
                </a:r>
                <a:r>
                  <a:rPr lang="en-CA" altLang="zh-CN" dirty="0"/>
                  <a:t>12 bit Scale Factor per Link,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𝒊𝑴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𝒒𝑴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</m:oMath>
                </a14:m>
                <a:r>
                  <a:rPr lang="en-US" altLang="zh-CN" dirty="0"/>
                  <a:t> can be obtained as follows,</a:t>
                </a:r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lang="en-CA" altLang="zh-CN" b="1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endParaRPr lang="en-US" altLang="zh-CN" dirty="0"/>
              </a:p>
              <a:p>
                <a:pPr marL="857250" lvl="1" indent="-457200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𝒒𝑴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</m:d>
                    <m:r>
                      <a:rPr lang="en-CA" altLang="zh-CN" b="1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  <m: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𝑞</m:t>
                        </m:r>
                      </m:sup>
                    </m:sSubSup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endParaRPr lang="en-CA" altLang="zh-CN" dirty="0" smtClean="0"/>
              </a:p>
              <a:p>
                <a:pPr marL="857250" lvl="1" indent="-457200"/>
                <a:endParaRPr lang="en-CA" altLang="zh-CN" dirty="0" smtClean="0"/>
              </a:p>
              <a:p>
                <a:pPr marL="0" indent="0">
                  <a:buNone/>
                </a:pPr>
                <a:r>
                  <a:rPr lang="en-CA" altLang="zh-CN" dirty="0"/>
                  <a:t>5</a:t>
                </a:r>
                <a:r>
                  <a:rPr lang="en-CA" altLang="zh-CN" dirty="0" smtClean="0"/>
                  <a:t>. </a:t>
                </a:r>
                <a:r>
                  <a:rPr lang="en-CA" altLang="zh-CN" dirty="0" smtClean="0"/>
                  <a:t>The final CSI coefficients to feedback are </a:t>
                </a:r>
                <a:r>
                  <a:rPr lang="en-CA" altLang="zh-CN" i="1" dirty="0" err="1" smtClean="0"/>
                  <a:t>iH</a:t>
                </a:r>
                <a:r>
                  <a:rPr lang="en-CA" altLang="zh-CN" i="1" baseline="-25000" dirty="0" err="1" smtClean="0"/>
                  <a:t>e</a:t>
                </a:r>
                <a:r>
                  <a:rPr lang="en-CA" altLang="zh-CN" i="1" dirty="0" smtClean="0"/>
                  <a:t>(m</a:t>
                </a:r>
                <a:r>
                  <a:rPr lang="en-CA" altLang="zh-CN" i="1" dirty="0" smtClean="0"/>
                  <a:t>, l, k</a:t>
                </a:r>
                <a:r>
                  <a:rPr lang="en-CA" altLang="zh-CN" i="1" dirty="0"/>
                  <a:t>)</a:t>
                </a:r>
                <a:r>
                  <a:rPr lang="en-CA" altLang="zh-CN" dirty="0"/>
                  <a:t> and </a:t>
                </a:r>
                <a:r>
                  <a:rPr lang="en-CA" altLang="zh-CN" i="1" dirty="0" err="1" smtClean="0"/>
                  <a:t>qH</a:t>
                </a:r>
                <a:r>
                  <a:rPr lang="en-CA" altLang="zh-CN" i="1" baseline="-25000" dirty="0" err="1" smtClean="0"/>
                  <a:t>e</a:t>
                </a:r>
                <a:r>
                  <a:rPr lang="en-CA" altLang="zh-CN" i="1" dirty="0" smtClean="0"/>
                  <a:t>(m</a:t>
                </a:r>
                <a:r>
                  <a:rPr lang="en-CA" altLang="zh-CN" i="1" dirty="0" smtClean="0"/>
                  <a:t>, l, k)</a:t>
                </a:r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𝑖𝐻</m:t>
                                </m:r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𝒊𝑴</m:t>
                                </m:r>
                              </m:e>
                              <m:sub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(2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𝑞𝐻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𝑴</m:t>
                                </m:r>
                              </m:e>
                              <m:sub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1" i="1">
                                    <a:latin typeface="Cambria Math" panose="02040503050406030204" pitchFamily="18" charset="0"/>
                                  </a:rPr>
                                  <m:t>𝒍</m:t>
                                </m:r>
                              </m:e>
                            </m:d>
                          </m:den>
                        </m:f>
                        <m:sSup>
                          <m:sSup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 (2</m:t>
                            </m:r>
                          </m:e>
                          <m:sup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</m:d>
                  </m:oMath>
                </a14:m>
                <a:endParaRPr lang="en-CA" altLang="zh-CN" dirty="0"/>
              </a:p>
              <a:p>
                <a:pPr marL="0" indent="0">
                  <a:buNone/>
                </a:pPr>
                <a:endParaRPr lang="en-CA" altLang="zh-CN" dirty="0"/>
              </a:p>
              <a:p>
                <a:pPr lvl="1"/>
                <a:endParaRPr lang="en-CA" altLang="zh-CN" dirty="0" smtClean="0"/>
              </a:p>
              <a:p>
                <a:pPr lvl="1"/>
                <a:endParaRPr lang="zh-CN" altLang="en-US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914400"/>
                <a:ext cx="8839200" cy="5410200"/>
              </a:xfrm>
              <a:blipFill rotWithShape="0">
                <a:blip r:embed="rId2"/>
                <a:stretch>
                  <a:fillRect l="-1034" t="-9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95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763000" cy="533400"/>
          </a:xfrm>
        </p:spPr>
        <p:txBody>
          <a:bodyPr/>
          <a:lstStyle/>
          <a:p>
            <a:r>
              <a:rPr lang="en-CA" altLang="zh-CN" sz="3000" dirty="0" smtClean="0"/>
              <a:t>Proposed Detail </a:t>
            </a:r>
            <a:r>
              <a:rPr lang="en-CA" altLang="zh-CN" sz="3000" dirty="0"/>
              <a:t>of CSI Quantization: </a:t>
            </a:r>
            <a:r>
              <a:rPr lang="en-CA" altLang="zh-CN" sz="3000" dirty="0" smtClean="0"/>
              <a:t>Initiator </a:t>
            </a:r>
            <a:r>
              <a:rPr lang="en-CA" altLang="zh-CN" sz="3000" dirty="0"/>
              <a:t>Side</a:t>
            </a:r>
            <a:endParaRPr lang="zh-CN" alt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524000"/>
                <a:ext cx="876300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The recovered </a:t>
                </a:r>
                <a:r>
                  <a:rPr lang="en-CA" altLang="zh-CN" dirty="0"/>
                  <a:t>CSI coefficients </a:t>
                </a:r>
                <a:r>
                  <a:rPr lang="en-CA" altLang="zh-CN" dirty="0" smtClean="0"/>
                  <a:t>in the initiator are </a:t>
                </a:r>
                <a:r>
                  <a:rPr lang="en-CA" altLang="zh-CN" i="1" dirty="0" err="1" smtClean="0"/>
                  <a:t>iH</a:t>
                </a:r>
                <a:r>
                  <a:rPr lang="en-CA" altLang="zh-CN" i="1" baseline="-25000" dirty="0" err="1" smtClean="0"/>
                  <a:t>d</a:t>
                </a:r>
                <a:r>
                  <a:rPr lang="en-CA" altLang="zh-CN" i="1" dirty="0" smtClean="0"/>
                  <a:t>(</a:t>
                </a:r>
                <a:r>
                  <a:rPr lang="en-CA" altLang="zh-CN" i="1" dirty="0" err="1" smtClean="0"/>
                  <a:t>m,l,k</a:t>
                </a:r>
                <a:r>
                  <a:rPr lang="en-CA" altLang="zh-CN" i="1" dirty="0"/>
                  <a:t>)</a:t>
                </a:r>
                <a:r>
                  <a:rPr lang="en-CA" altLang="zh-CN" dirty="0"/>
                  <a:t> and </a:t>
                </a:r>
                <a:r>
                  <a:rPr lang="en-CA" altLang="zh-CN" i="1" dirty="0" err="1" smtClean="0"/>
                  <a:t>qH</a:t>
                </a:r>
                <a:r>
                  <a:rPr lang="en-CA" altLang="zh-CN" i="1" baseline="-25000" dirty="0" err="1" smtClean="0"/>
                  <a:t>d</a:t>
                </a:r>
                <a:r>
                  <a:rPr lang="en-CA" altLang="zh-CN" i="1" dirty="0" smtClean="0"/>
                  <a:t>(</a:t>
                </a:r>
                <a:r>
                  <a:rPr lang="en-CA" altLang="zh-CN" i="1" dirty="0" err="1" smtClean="0"/>
                  <a:t>m,l,k</a:t>
                </a:r>
                <a:r>
                  <a:rPr lang="en-CA" altLang="zh-CN" i="1" dirty="0" smtClean="0"/>
                  <a:t>)</a:t>
                </a:r>
                <a:r>
                  <a:rPr lang="en-CA" altLang="zh-CN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𝑖𝐻</m:t>
                        </m:r>
                      </m:e>
                      <m:sub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 (2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altLang="zh-CN" i="1">
                        <a:latin typeface="Cambria Math" panose="02040503050406030204" pitchFamily="18" charset="0"/>
                      </a:rPr>
                      <m:t>𝑟𝑜𝑢𝑛𝑑</m:t>
                    </m:r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  <m:sSub>
                              <m:sSub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acc>
                                  <m:accPr>
                                    <m:chr m:val="̃"/>
                                    <m:ctrlPr>
                                      <a:rPr lang="en-CA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𝑀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CA" altLang="zh-CN" i="1">
                                    <a:latin typeface="Cambria Math" panose="02040503050406030204" pitchFamily="18" charset="0"/>
                                  </a:rPr>
                                  <m:t> (2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altLang="zh-CN" i="1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sub>
                                    </m:sSub>
                                    <m:r>
                                      <a:rPr lang="en-CA" altLang="zh-CN" i="1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sup>
                            </m:sSup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−1)</m:t>
                            </m:r>
                          </m:den>
                        </m:f>
                      </m:e>
                    </m:d>
                  </m:oMath>
                </a14:m>
                <a:endParaRPr lang="en-CA" altLang="zh-CN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acc>
                          <m:accPr>
                            <m:chr m:val="̃"/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CA" altLang="zh-CN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𝑖</m:t>
                        </m:r>
                        <m:acc>
                          <m:accPr>
                            <m:chr m:val="̃"/>
                            <m:ctrlPr>
                              <a:rPr lang="en-CA" altLang="zh-CN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acc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𝐻</m:t>
                        </m:r>
                      </m:sub>
                    </m:sSub>
                    <m:d>
                      <m:dPr>
                        <m:ctrlPr>
                          <a:rPr lang="en-CA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are fed-back CSI coefficients and scale factor in the initiator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CA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𝒊𝑯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CA" altLang="zh-CN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b="1" i="0" smtClean="0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b="1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𝒒𝑯</m:t>
                        </m:r>
                      </m:e>
                      <m:sub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the initiator correspond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𝒊𝑯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CA" altLang="zh-CN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b="1" i="1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b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𝒒𝑯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CA" altLang="zh-CN" dirty="0" smtClean="0"/>
                  <a:t>in the responder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524000"/>
                <a:ext cx="8763000" cy="4495800"/>
              </a:xfrm>
              <a:blipFill rotWithShape="0">
                <a:blip r:embed="rId2"/>
                <a:stretch>
                  <a:fillRect l="-904" t="-1084" r="-4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33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9387"/>
            <a:ext cx="8839200" cy="4875213"/>
          </a:xfrm>
        </p:spPr>
        <p:txBody>
          <a:bodyPr/>
          <a:lstStyle/>
          <a:p>
            <a:r>
              <a:rPr lang="en-CA" altLang="zh-CN" dirty="0" smtClean="0"/>
              <a:t>It is implementation-specific on how to come up with the N</a:t>
            </a:r>
            <a:r>
              <a:rPr lang="en-CA" altLang="zh-CN" baseline="-25000" dirty="0" smtClean="0"/>
              <a:t>b</a:t>
            </a:r>
            <a:r>
              <a:rPr lang="en-CA" altLang="zh-CN" dirty="0" smtClean="0"/>
              <a:t> sized CSI coefficients, and </a:t>
            </a:r>
            <a:r>
              <a:rPr lang="en-CA" altLang="zh-CN" dirty="0"/>
              <a:t>the </a:t>
            </a:r>
            <a:r>
              <a:rPr lang="en-CA" altLang="zh-CN" dirty="0" smtClean="0"/>
              <a:t>N</a:t>
            </a:r>
            <a:r>
              <a:rPr lang="en-CA" altLang="zh-CN" baseline="-25000" dirty="0" smtClean="0"/>
              <a:t>SF</a:t>
            </a:r>
            <a:r>
              <a:rPr lang="en-CA" altLang="zh-CN" dirty="0" smtClean="0"/>
              <a:t> sized Scale Factor</a:t>
            </a:r>
          </a:p>
          <a:p>
            <a:pPr lvl="1"/>
            <a:r>
              <a:rPr lang="en-CA" altLang="zh-CN" dirty="0" smtClean="0"/>
              <a:t>However, we need to provide an example or two for the detail implementation from a guidance purpose</a:t>
            </a:r>
          </a:p>
          <a:p>
            <a:pPr lvl="1"/>
            <a:endParaRPr lang="en-CA" altLang="zh-CN" dirty="0" smtClean="0"/>
          </a:p>
          <a:p>
            <a:r>
              <a:rPr lang="en-CA" altLang="zh-CN" dirty="0" smtClean="0"/>
              <a:t>We may need an extra normalization for the Estimated CSI coefficients before the CSI Quantization for feedback  </a:t>
            </a:r>
          </a:p>
          <a:p>
            <a:endParaRPr lang="en-CA" altLang="zh-CN" dirty="0"/>
          </a:p>
          <a:p>
            <a:r>
              <a:rPr lang="en-US" altLang="zh-CN" dirty="0" smtClean="0"/>
              <a:t>The step </a:t>
            </a:r>
            <a:r>
              <a:rPr lang="en-US" altLang="zh-CN" dirty="0" smtClean="0"/>
              <a:t>1 &amp; 2 </a:t>
            </a:r>
            <a:r>
              <a:rPr lang="en-US" altLang="zh-CN" dirty="0" smtClean="0"/>
              <a:t>in red color on slide </a:t>
            </a:r>
            <a:r>
              <a:rPr lang="en-US" altLang="zh-CN" dirty="0" smtClean="0"/>
              <a:t>4 </a:t>
            </a:r>
            <a:r>
              <a:rPr lang="en-US" altLang="zh-CN" dirty="0" smtClean="0"/>
              <a:t>is not described in the Spec text and left as implementation-specific</a:t>
            </a:r>
          </a:p>
          <a:p>
            <a:pPr lvl="1"/>
            <a:r>
              <a:rPr lang="en-US" altLang="zh-CN" dirty="0" smtClean="0"/>
              <a:t>Do we need to introduce the extra normalization step into the Spec text?</a:t>
            </a:r>
            <a:endParaRPr lang="en-CA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081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9387"/>
            <a:ext cx="8686800" cy="4799013"/>
          </a:xfrm>
        </p:spPr>
        <p:txBody>
          <a:bodyPr/>
          <a:lstStyle/>
          <a:p>
            <a:r>
              <a:rPr lang="en-CA" altLang="zh-CN" dirty="0" smtClean="0"/>
              <a:t>Do you agree to provide </a:t>
            </a:r>
            <a:r>
              <a:rPr lang="en-US" altLang="zh-CN" dirty="0" smtClean="0"/>
              <a:t>an </a:t>
            </a:r>
            <a:r>
              <a:rPr lang="en-US" altLang="zh-CN" dirty="0"/>
              <a:t>example or two on the detail implementation of CSI Quantization and </a:t>
            </a:r>
            <a:r>
              <a:rPr lang="en-US" altLang="zh-CN" dirty="0" smtClean="0"/>
              <a:t>Feedback</a:t>
            </a:r>
            <a:r>
              <a:rPr lang="en-CA" altLang="zh-CN" dirty="0" smtClean="0"/>
              <a:t>?</a:t>
            </a:r>
            <a:endParaRPr lang="en-CA" altLang="zh-CN" dirty="0"/>
          </a:p>
          <a:p>
            <a:pPr lvl="1"/>
            <a:endParaRPr lang="en-CA" altLang="zh-CN" dirty="0" smtClean="0"/>
          </a:p>
          <a:p>
            <a:pPr lvl="1"/>
            <a:r>
              <a:rPr lang="en-CA" altLang="zh-CN" dirty="0" smtClean="0"/>
              <a:t>Yes</a:t>
            </a:r>
          </a:p>
          <a:p>
            <a:pPr lvl="1"/>
            <a:r>
              <a:rPr lang="en-CA" altLang="zh-CN" dirty="0" smtClean="0"/>
              <a:t>No</a:t>
            </a:r>
          </a:p>
          <a:p>
            <a:pPr lvl="1"/>
            <a:r>
              <a:rPr lang="en-CA" altLang="zh-CN" dirty="0" smtClean="0"/>
              <a:t>Abstain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47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r>
              <a:rPr lang="en-US" altLang="zh-CN" dirty="0" smtClean="0"/>
              <a:t>Do you agree to add the following to the Spec text?</a:t>
            </a:r>
          </a:p>
          <a:p>
            <a:pPr lvl="1"/>
            <a:r>
              <a:rPr lang="en-US" altLang="zh-CN" dirty="0" smtClean="0"/>
              <a:t>There may be an additional </a:t>
            </a:r>
            <a:r>
              <a:rPr lang="en-US" altLang="zh-CN" dirty="0" smtClean="0"/>
              <a:t>normalization or padding </a:t>
            </a:r>
            <a:r>
              <a:rPr lang="en-US" altLang="zh-CN" dirty="0" smtClean="0"/>
              <a:t>for the channel estimation coefficients in the responder side to feedback the CSI coefficients in </a:t>
            </a:r>
            <a:r>
              <a:rPr lang="en-US" altLang="zh-CN" i="1" dirty="0" err="1" smtClean="0"/>
              <a:t>N</a:t>
            </a:r>
            <a:r>
              <a:rPr lang="en-US" altLang="zh-CN" i="1" baseline="-25000" dirty="0" err="1" smtClean="0"/>
              <a:t>b</a:t>
            </a:r>
            <a:r>
              <a:rPr lang="en-US" altLang="zh-CN" dirty="0" smtClean="0"/>
              <a:t> </a:t>
            </a:r>
            <a:r>
              <a:rPr lang="en-US" altLang="zh-CN" dirty="0" smtClean="0"/>
              <a:t>bits and 12 bit Scale Factor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Aug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746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234896</TotalTime>
  <Words>509</Words>
  <Application>Microsoft Office PowerPoint</Application>
  <PresentationFormat>On-screen Show (4:3)</PresentationFormat>
  <Paragraphs>125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굴림</vt:lpstr>
      <vt:lpstr>굴림</vt:lpstr>
      <vt:lpstr>맑은 고딕</vt:lpstr>
      <vt:lpstr>MS Gothic</vt:lpstr>
      <vt:lpstr>宋体</vt:lpstr>
      <vt:lpstr>Arial</vt:lpstr>
      <vt:lpstr>Cambria Math</vt:lpstr>
      <vt:lpstr>Times New Roman</vt:lpstr>
      <vt:lpstr>802-11-Submission</vt:lpstr>
      <vt:lpstr>Extra Normalization Before CSI Quantization</vt:lpstr>
      <vt:lpstr>CSI Quantization in TGbf</vt:lpstr>
      <vt:lpstr>Data Path Size Control</vt:lpstr>
      <vt:lpstr>Proposed Detail of CSI Quantization: Responder Side</vt:lpstr>
      <vt:lpstr>PowerPoint Presentation</vt:lpstr>
      <vt:lpstr>Proposed Detail of CSI Quantization: Initiator Side</vt:lpstr>
      <vt:lpstr>Conclusions</vt:lpstr>
      <vt:lpstr>SP 1</vt:lpstr>
      <vt:lpstr>SP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3970</cp:revision>
  <cp:lastPrinted>2016-07-18T07:45:05Z</cp:lastPrinted>
  <dcterms:created xsi:type="dcterms:W3CDTF">2007-05-21T21:00:37Z</dcterms:created>
  <dcterms:modified xsi:type="dcterms:W3CDTF">2022-09-27T02:05:36Z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