
<file path=[Content_Types].xml><?xml version="1.0" encoding="utf-8"?>
<Types xmlns="http://schemas.openxmlformats.org/package/2006/content-types">
  <Default Extension="doc" ContentType="application/msword"/>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3"/>
  </p:notesMasterIdLst>
  <p:handoutMasterIdLst>
    <p:handoutMasterId r:id="rId24"/>
  </p:handoutMasterIdLst>
  <p:sldIdLst>
    <p:sldId id="256" r:id="rId5"/>
    <p:sldId id="257" r:id="rId6"/>
    <p:sldId id="265" r:id="rId7"/>
    <p:sldId id="368" r:id="rId8"/>
    <p:sldId id="268" r:id="rId9"/>
    <p:sldId id="280" r:id="rId10"/>
    <p:sldId id="2366" r:id="rId11"/>
    <p:sldId id="266" r:id="rId12"/>
    <p:sldId id="370" r:id="rId13"/>
    <p:sldId id="261" r:id="rId14"/>
    <p:sldId id="369" r:id="rId15"/>
    <p:sldId id="2368" r:id="rId16"/>
    <p:sldId id="365" r:id="rId17"/>
    <p:sldId id="375" r:id="rId18"/>
    <p:sldId id="376" r:id="rId19"/>
    <p:sldId id="2369" r:id="rId20"/>
    <p:sldId id="2373" r:id="rId21"/>
    <p:sldId id="2371"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74F05BD-8601-4612-833C-1F495D66D447}" v="9" dt="2022-09-16T02:04:53.41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p:cViewPr varScale="1">
        <p:scale>
          <a:sx n="67" d="100"/>
          <a:sy n="67" d="100"/>
        </p:scale>
        <p:origin x="620" y="3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47" d="100"/>
          <a:sy n="47" d="100"/>
        </p:scale>
        <p:origin x="2772" y="4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ghoobi, Hassan" userId="3e33afe7-62c8-4ade-8476-f73fe399f31e" providerId="ADAL" clId="{774F05BD-8601-4612-833C-1F495D66D447}"/>
    <pc:docChg chg="custSel modSld">
      <pc:chgData name="Yaghoobi, Hassan" userId="3e33afe7-62c8-4ade-8476-f73fe399f31e" providerId="ADAL" clId="{774F05BD-8601-4612-833C-1F495D66D447}" dt="2022-09-16T02:50:29.072" v="130" actId="20577"/>
      <pc:docMkLst>
        <pc:docMk/>
      </pc:docMkLst>
      <pc:sldChg chg="modSp">
        <pc:chgData name="Yaghoobi, Hassan" userId="3e33afe7-62c8-4ade-8476-f73fe399f31e" providerId="ADAL" clId="{774F05BD-8601-4612-833C-1F495D66D447}" dt="2022-09-16T02:04:45.958" v="105"/>
        <pc:sldMkLst>
          <pc:docMk/>
          <pc:sldMk cId="0" sldId="256"/>
        </pc:sldMkLst>
        <pc:graphicFrameChg chg="mod">
          <ac:chgData name="Yaghoobi, Hassan" userId="3e33afe7-62c8-4ade-8476-f73fe399f31e" providerId="ADAL" clId="{774F05BD-8601-4612-833C-1F495D66D447}" dt="2022-09-16T02:04:45.958" v="105"/>
          <ac:graphicFrameMkLst>
            <pc:docMk/>
            <pc:sldMk cId="0" sldId="256"/>
            <ac:graphicFrameMk id="9" creationId="{00000000-0000-0000-0000-000000000000}"/>
          </ac:graphicFrameMkLst>
        </pc:graphicFrameChg>
      </pc:sldChg>
      <pc:sldChg chg="modSp mod">
        <pc:chgData name="Yaghoobi, Hassan" userId="3e33afe7-62c8-4ade-8476-f73fe399f31e" providerId="ADAL" clId="{774F05BD-8601-4612-833C-1F495D66D447}" dt="2022-09-16T02:04:39.126" v="104" actId="20577"/>
        <pc:sldMkLst>
          <pc:docMk/>
          <pc:sldMk cId="0" sldId="257"/>
        </pc:sldMkLst>
        <pc:spChg chg="mod">
          <ac:chgData name="Yaghoobi, Hassan" userId="3e33afe7-62c8-4ade-8476-f73fe399f31e" providerId="ADAL" clId="{774F05BD-8601-4612-833C-1F495D66D447}" dt="2022-09-16T02:04:39.126" v="104" actId="20577"/>
          <ac:spMkLst>
            <pc:docMk/>
            <pc:sldMk cId="0" sldId="257"/>
            <ac:spMk id="4098" creationId="{00000000-0000-0000-0000-000000000000}"/>
          </ac:spMkLst>
        </pc:spChg>
      </pc:sldChg>
      <pc:sldChg chg="modSp mod">
        <pc:chgData name="Yaghoobi, Hassan" userId="3e33afe7-62c8-4ade-8476-f73fe399f31e" providerId="ADAL" clId="{774F05BD-8601-4612-833C-1F495D66D447}" dt="2022-09-16T02:09:56.395" v="106" actId="313"/>
        <pc:sldMkLst>
          <pc:docMk/>
          <pc:sldMk cId="2555810336" sldId="266"/>
        </pc:sldMkLst>
        <pc:spChg chg="mod">
          <ac:chgData name="Yaghoobi, Hassan" userId="3e33afe7-62c8-4ade-8476-f73fe399f31e" providerId="ADAL" clId="{774F05BD-8601-4612-833C-1F495D66D447}" dt="2022-09-16T02:09:56.395" v="106" actId="313"/>
          <ac:spMkLst>
            <pc:docMk/>
            <pc:sldMk cId="2555810336" sldId="266"/>
            <ac:spMk id="20483" creationId="{00000000-0000-0000-0000-000000000000}"/>
          </ac:spMkLst>
        </pc:spChg>
      </pc:sldChg>
      <pc:sldChg chg="modSp mod">
        <pc:chgData name="Yaghoobi, Hassan" userId="3e33afe7-62c8-4ade-8476-f73fe399f31e" providerId="ADAL" clId="{774F05BD-8601-4612-833C-1F495D66D447}" dt="2022-09-16T02:50:29.072" v="130" actId="20577"/>
        <pc:sldMkLst>
          <pc:docMk/>
          <pc:sldMk cId="3407253792" sldId="2368"/>
        </pc:sldMkLst>
        <pc:spChg chg="mod">
          <ac:chgData name="Yaghoobi, Hassan" userId="3e33afe7-62c8-4ade-8476-f73fe399f31e" providerId="ADAL" clId="{774F05BD-8601-4612-833C-1F495D66D447}" dt="2022-09-16T02:50:29.072" v="130" actId="20577"/>
          <ac:spMkLst>
            <pc:docMk/>
            <pc:sldMk cId="3407253792" sldId="2368"/>
            <ac:spMk id="6147"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9/15/2022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Sep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Sep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17931"/>
            <a:ext cx="68287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5</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8</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10</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13</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Hassan Yaghoobi (Intel Corp.)</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September 2022</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Hassan Yaghoobi (Intel Corp.)</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Hassan Yaghoobi (Intel Corp.)</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Hassan Yaghoobi (Intel Corp.)</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802.11-22/</a:t>
            </a:r>
            <a:r>
              <a:rPr kumimoji="0" lang="en-US"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1540</a:t>
            </a:r>
            <a:r>
              <a:rPr kumimoji="0" lang="en-GB"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www.itu.int/md/R19-WP5A-C-0153/en" TargetMode="External"/><Relationship Id="rId13" Type="http://schemas.openxmlformats.org/officeDocument/2006/relationships/hyperlink" Target="https://www.itu.int/md/meetingdoc.asp?lang=en&amp;parent=R19-WP5A-C-0547" TargetMode="External"/><Relationship Id="rId3" Type="http://schemas.openxmlformats.org/officeDocument/2006/relationships/hyperlink" Target="https://mentor.ieee.org/802.18/dcn/19/18-19-0157-00-0000-an-update-on-the-recommendation-itu-r-m-1450-5.pptx" TargetMode="External"/><Relationship Id="rId7" Type="http://schemas.openxmlformats.org/officeDocument/2006/relationships/hyperlink" Target="https://www.itu.int/md/R19-WP5A-C-0154/en" TargetMode="External"/><Relationship Id="rId12" Type="http://schemas.openxmlformats.org/officeDocument/2006/relationships/hyperlink" Target="https://www.itu.int/md/meetingdoc.asp?lang=en&amp;parent=R19-WP5A-C-0438"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www.itu.int/md/meetingdoc.asp?lang=en&amp;parent=R19-WP5A-C-0043" TargetMode="External"/><Relationship Id="rId11" Type="http://schemas.openxmlformats.org/officeDocument/2006/relationships/hyperlink" Target="https://www.itu.int/md/meetingdoc.asp?lang=en&amp;parent=R19-WP5A-C-0439" TargetMode="External"/><Relationship Id="rId5" Type="http://schemas.openxmlformats.org/officeDocument/2006/relationships/hyperlink" Target="https://www.itu.int/md/meetingdoc.asp?lang=en&amp;parent=R19-WP5A-C-0044" TargetMode="External"/><Relationship Id="rId10" Type="http://schemas.openxmlformats.org/officeDocument/2006/relationships/hyperlink" Target="https://www.itu.int/md/meetingdoc.asp?lang=en&amp;parent=R19-WP5A-C-0246" TargetMode="External"/><Relationship Id="rId4" Type="http://schemas.openxmlformats.org/officeDocument/2006/relationships/hyperlink" Target="https://www.itu.int/dms_pubrec/itu-r/rec/m/R-REC-M.1801-2-201302-I!!PDF-E.pdf" TargetMode="External"/><Relationship Id="rId9" Type="http://schemas.openxmlformats.org/officeDocument/2006/relationships/hyperlink" Target="https://www.itu.int/md/meetingdoc.asp?lang=en&amp;parent=R19-WP5A-C-0245" TargetMode="External"/><Relationship Id="rId14" Type="http://schemas.openxmlformats.org/officeDocument/2006/relationships/hyperlink" Target="https://www.itu.int/md/meetingdoc.asp?lang=en&amp;parent=R19-WP5A-C-0546"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www.itu.int/dms_pub/itu-r/md/19/wp5a/c/R19-WP5A-C-0491!N15!MSW-E.docx" TargetMode="External"/><Relationship Id="rId13" Type="http://schemas.openxmlformats.org/officeDocument/2006/relationships/hyperlink" Target="https://www.itu.int/md/R19-WP5A-C-0568/en" TargetMode="External"/><Relationship Id="rId3" Type="http://schemas.openxmlformats.org/officeDocument/2006/relationships/hyperlink" Target="https://www.itu.int/md/R19-WP5A-C-0491/en" TargetMode="External"/><Relationship Id="rId7" Type="http://schemas.openxmlformats.org/officeDocument/2006/relationships/hyperlink" Target="https://www.itu.int/md/R19-WP5A-C-0576/en" TargetMode="External"/><Relationship Id="rId12" Type="http://schemas.openxmlformats.org/officeDocument/2006/relationships/hyperlink" Target="https://www.itu.int/md/R19-WP5A-C-0548/en" TargetMode="External"/><Relationship Id="rId2" Type="http://schemas.openxmlformats.org/officeDocument/2006/relationships/hyperlink" Target="mailto:langbaozhen@sina.com?subject=WP5A-meeting" TargetMode="External"/><Relationship Id="rId16" Type="http://schemas.openxmlformats.org/officeDocument/2006/relationships/hyperlink" Target="https://www.itu.int/md/meetingdoc.asp?lang=en&amp;parent=R19-WP5A-C-0546" TargetMode="External"/><Relationship Id="rId1" Type="http://schemas.openxmlformats.org/officeDocument/2006/relationships/slideLayout" Target="../slideLayouts/slideLayout2.xml"/><Relationship Id="rId6" Type="http://schemas.openxmlformats.org/officeDocument/2006/relationships/hyperlink" Target="https://www.itu.int/md/R19-WP5A-C-0547/en" TargetMode="External"/><Relationship Id="rId11" Type="http://schemas.openxmlformats.org/officeDocument/2006/relationships/hyperlink" Target="https://www.itu.int/md/R19-WP5A-C-0546/en" TargetMode="External"/><Relationship Id="rId5" Type="http://schemas.openxmlformats.org/officeDocument/2006/relationships/hyperlink" Target="https://www.itu.int/md/R19-WP5A-C-0540/en" TargetMode="External"/><Relationship Id="rId15" Type="http://schemas.openxmlformats.org/officeDocument/2006/relationships/hyperlink" Target="https://www.itu.int/md/meetingdoc.asp?lang=en&amp;parent=R19-WP5A-C&amp;source=IEEE" TargetMode="External"/><Relationship Id="rId10" Type="http://schemas.openxmlformats.org/officeDocument/2006/relationships/hyperlink" Target="https://www.itu.int/md/R19-WP5A-C-0535/en" TargetMode="External"/><Relationship Id="rId4" Type="http://schemas.openxmlformats.org/officeDocument/2006/relationships/hyperlink" Target="https://www.itu.int/dms_pub/itu-r/md/19/wp5a/c/R19-WP5A-C-0491!N16!MSW-E.docx" TargetMode="External"/><Relationship Id="rId9" Type="http://schemas.openxmlformats.org/officeDocument/2006/relationships/hyperlink" Target="https://www.itu.int/md/R19-WP5A-C-0526/en" TargetMode="External"/><Relationship Id="rId14" Type="http://schemas.openxmlformats.org/officeDocument/2006/relationships/hyperlink" Target="https://www.itu.int/md/meetingdoc.asp?lang=en&amp;parent=R19-WP5A-C-0547"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tu.int/md/meetingdoc.asp?lang=en&amp;parent=R19-WP5A-C&amp;source=Canada" TargetMode="External"/><Relationship Id="rId2" Type="http://schemas.openxmlformats.org/officeDocument/2006/relationships/hyperlink" Target="https://www.itu.int/md/meetingdoc.asp?lang=en&amp;parent=R19-WP5A-C-0540" TargetMode="External"/><Relationship Id="rId1" Type="http://schemas.openxmlformats.org/officeDocument/2006/relationships/slideLayout" Target="../slideLayouts/slideLayout2.xml"/><Relationship Id="rId5" Type="http://schemas.openxmlformats.org/officeDocument/2006/relationships/hyperlink" Target="https://www.itu.int/md/meetingdoc.asp?lang=en&amp;parent=R19-WP5A-C&amp;source=Director%2C%20BR" TargetMode="External"/><Relationship Id="rId4" Type="http://schemas.openxmlformats.org/officeDocument/2006/relationships/hyperlink" Target="https://www.itu.int/md/meetingdoc.asp?lang=en&amp;parent=R19-WP5A-C-0576"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www.itu.int/md/meetingdoc.asp?lang=en&amp;parent=R19-WP5A-C-0568" TargetMode="External"/><Relationship Id="rId3" Type="http://schemas.openxmlformats.org/officeDocument/2006/relationships/hyperlink" Target="https://www.itu.int/md/meetingdoc.asp?lang=en&amp;parent=R19-WP5A-C&amp;source=European%20Telecommunications%20Standards%20Institute" TargetMode="External"/><Relationship Id="rId7" Type="http://schemas.openxmlformats.org/officeDocument/2006/relationships/hyperlink" Target="https://www.itu.int/md/meetingdoc.asp?lang=en&amp;parent=R19-WP5A-C&amp;source=China%20%28People&amp;#127;s%20Republic%20of%29" TargetMode="External"/><Relationship Id="rId2" Type="http://schemas.openxmlformats.org/officeDocument/2006/relationships/hyperlink" Target="https://www.itu.int/md/meetingdoc.asp?lang=en&amp;parent=R19-WP5A-C-0526" TargetMode="External"/><Relationship Id="rId1" Type="http://schemas.openxmlformats.org/officeDocument/2006/relationships/slideLayout" Target="../slideLayouts/slideLayout2.xml"/><Relationship Id="rId6" Type="http://schemas.openxmlformats.org/officeDocument/2006/relationships/hyperlink" Target="https://www.itu.int/md/meetingdoc.asp?lang=en&amp;parent=R19-WP5A-C-0548" TargetMode="External"/><Relationship Id="rId5" Type="http://schemas.openxmlformats.org/officeDocument/2006/relationships/hyperlink" Target="https://www.itu.int/md/meetingdoc.asp?lang=en&amp;parent=R19-WP5A-C&amp;source=Korea%20%28Republic%20of%29" TargetMode="External"/><Relationship Id="rId4" Type="http://schemas.openxmlformats.org/officeDocument/2006/relationships/hyperlink" Target="https://www.itu.int/md/meetingdoc.asp?lang=en&amp;parent=R19-WP5A-C-0535" TargetMode="External"/><Relationship Id="rId9" Type="http://schemas.openxmlformats.org/officeDocument/2006/relationships/hyperlink" Target="https://www.itu.int/md/meetingdoc.asp?lang=en&amp;parent=R19-WP5A-C&amp;source=Japan"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itu.int/dms_pub/itu-r/md/19/wp5a/c/R19-WP5A-C-0597!!MSW-E.docx" TargetMode="External"/><Relationship Id="rId2" Type="http://schemas.openxmlformats.org/officeDocument/2006/relationships/hyperlink" Target="https://www.itu.int/dms_pub/itu-r/md/19/wp5a/c/R19-WP5A-C-0597!N15!MSW-E.docx" TargetMode="External"/><Relationship Id="rId1" Type="http://schemas.openxmlformats.org/officeDocument/2006/relationships/slideLayout" Target="../slideLayouts/slideLayout2.xml"/><Relationship Id="rId5" Type="http://schemas.openxmlformats.org/officeDocument/2006/relationships/hyperlink" Target="https://www.itu.int/dms_pub/itu-r/md/19/wp5a/c/R19-WP5A-C-0597!N17!MSW-E.docx" TargetMode="External"/><Relationship Id="rId4" Type="http://schemas.openxmlformats.org/officeDocument/2006/relationships/hyperlink" Target="https://www.itu.int/dms_pub/itu-r/md/19/wp5a/c/R19-WP5A-C-0597!N16!MSW-E.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1598-00-0itu-proposed-modifications-to-itu-r-wp5a-c-0597-n17.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22/11-22-0886-00-0itu-itu-ahg-minutes-for-july-2022-plenary.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ITU Liaison Ad Hoc Group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2022-09-14</a:t>
            </a:r>
          </a:p>
        </p:txBody>
      </p:sp>
      <p:sp>
        <p:nvSpPr>
          <p:cNvPr id="7" name="Footer Placeholder 4"/>
          <p:cNvSpPr>
            <a:spLocks noGrp="1"/>
          </p:cNvSpPr>
          <p:nvPr>
            <p:ph type="ftr" idx="14"/>
          </p:nvPr>
        </p:nvSpPr>
        <p:spPr/>
        <p:txBody>
          <a:bodyPr/>
          <a:lstStyle/>
          <a:p>
            <a:r>
              <a:rPr lang="en-GB" dirty="0"/>
              <a:t>Hassan Yaghoobi (Intel Corp.)</a:t>
            </a:r>
          </a:p>
        </p:txBody>
      </p:sp>
      <p:sp>
        <p:nvSpPr>
          <p:cNvPr id="6" name="Date Placeholder 3"/>
          <p:cNvSpPr>
            <a:spLocks noGrp="1"/>
          </p:cNvSpPr>
          <p:nvPr>
            <p:ph type="dt" idx="15"/>
          </p:nvPr>
        </p:nvSpPr>
        <p:spPr/>
        <p:txBody>
          <a:bodyPr/>
          <a:lstStyle/>
          <a:p>
            <a:r>
              <a:rPr lang="en-US" dirty="0"/>
              <a:t>September 2022</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514974024"/>
              </p:ext>
            </p:extLst>
          </p:nvPr>
        </p:nvGraphicFramePr>
        <p:xfrm>
          <a:off x="620713" y="2574925"/>
          <a:ext cx="10393362" cy="3794125"/>
        </p:xfrm>
        <a:graphic>
          <a:graphicData uri="http://schemas.openxmlformats.org/presentationml/2006/ole">
            <mc:AlternateContent xmlns:mc="http://schemas.openxmlformats.org/markup-compatibility/2006">
              <mc:Choice xmlns:v="urn:schemas-microsoft-com:vml" Requires="v">
                <p:oleObj name="Document" r:id="rId3" imgW="8286150" imgH="3020377" progId="Word.Document.8">
                  <p:embed/>
                </p:oleObj>
              </mc:Choice>
              <mc:Fallback>
                <p:oleObj name="Document" r:id="rId3" imgW="8286150" imgH="3020377" progId="Word.Document.8">
                  <p:embed/>
                  <p:pic>
                    <p:nvPicPr>
                      <p:cNvPr id="9" name="Object 3"/>
                      <p:cNvPicPr>
                        <a:picLocks noChangeAspect="1" noChangeArrowheads="1"/>
                      </p:cNvPicPr>
                      <p:nvPr/>
                    </p:nvPicPr>
                    <p:blipFill>
                      <a:blip r:embed="rId4"/>
                      <a:srcRect/>
                      <a:stretch>
                        <a:fillRect/>
                      </a:stretch>
                    </p:blipFill>
                    <p:spPr bwMode="auto">
                      <a:xfrm>
                        <a:off x="620713" y="2574925"/>
                        <a:ext cx="10393362" cy="3794125"/>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55626"/>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Contributions</a:t>
            </a:r>
            <a:endParaRPr lang="en-GB" dirty="0"/>
          </a:p>
        </p:txBody>
      </p:sp>
      <p:sp>
        <p:nvSpPr>
          <p:cNvPr id="5122" name="Rectangle 2"/>
          <p:cNvSpPr>
            <a:spLocks noGrp="1" noChangeArrowheads="1"/>
          </p:cNvSpPr>
          <p:nvPr>
            <p:ph idx="1"/>
          </p:nvPr>
        </p:nvSpPr>
        <p:spPr>
          <a:xfrm>
            <a:off x="948267" y="990600"/>
            <a:ext cx="10361084" cy="5073649"/>
          </a:xfrm>
          <a:ln/>
        </p:spPr>
        <p:txBody>
          <a:bodyPr/>
          <a:lstStyle/>
          <a:p>
            <a:pPr marL="0" indent="0">
              <a:spcBef>
                <a:spcPts val="200"/>
              </a:spcBef>
              <a:defRPr/>
            </a:pPr>
            <a:r>
              <a:rPr lang="en-US" dirty="0"/>
              <a:t>New Contributions</a:t>
            </a:r>
          </a:p>
          <a:p>
            <a:pPr marL="857250" lvl="1" indent="-457200">
              <a:spcBef>
                <a:spcPts val="200"/>
              </a:spcBef>
              <a:buFont typeface="+mj-lt"/>
              <a:buAutoNum type="alphaLcPeriod"/>
              <a:defRPr/>
            </a:pPr>
            <a:r>
              <a:rPr lang="en-US" sz="1800" dirty="0"/>
              <a:t>11-22-1598-00-0itu, Proposed modifications to ITU-R WP5A-C-0597!N17! , Hassan Yaghoobi (Intel Corp.)</a:t>
            </a:r>
          </a:p>
          <a:p>
            <a:pPr marL="857250" lvl="1" indent="-457200">
              <a:spcBef>
                <a:spcPts val="200"/>
              </a:spcBef>
              <a:buFont typeface="+mj-lt"/>
              <a:buAutoNum type="alphaLcPeriod"/>
              <a:defRPr/>
            </a:pPr>
            <a:r>
              <a:rPr lang="en-US" sz="1800" dirty="0"/>
              <a:t>11-22-1624-00-0itu, Proposed modifications to ITU-R M.1450-5, Hassan Yaghoobi (Intel Corp.)</a:t>
            </a:r>
          </a:p>
          <a:p>
            <a:pPr marL="0" indent="0">
              <a:spcBef>
                <a:spcPts val="200"/>
              </a:spcBef>
              <a:defRPr/>
            </a:pPr>
            <a:r>
              <a:rPr lang="en-US" dirty="0"/>
              <a:t>Contribution for Further Discussion</a:t>
            </a:r>
          </a:p>
          <a:p>
            <a:pPr marL="457200" indent="-457200">
              <a:spcBef>
                <a:spcPts val="200"/>
              </a:spcBef>
              <a:buFont typeface="Arial" panose="020B0604020202020204" pitchFamily="34" charset="0"/>
              <a:buChar char="•"/>
              <a:defRPr/>
            </a:pPr>
            <a:r>
              <a:rPr lang="en-US" sz="2000" b="0" dirty="0"/>
              <a:t>N/A</a:t>
            </a:r>
            <a:endParaRPr lang="en-US" sz="1800" b="0" dirty="0"/>
          </a:p>
          <a:p>
            <a:pPr marL="0" indent="0">
              <a:spcBef>
                <a:spcPts val="200"/>
              </a:spcBef>
              <a:defRPr/>
            </a:pPr>
            <a:r>
              <a:rPr lang="en-US" dirty="0"/>
              <a:t>References </a:t>
            </a:r>
          </a:p>
          <a:p>
            <a:pPr fontAlgn="t">
              <a:buFont typeface="Arial" panose="020B0604020202020204" pitchFamily="34" charset="0"/>
              <a:buChar char="•"/>
            </a:pPr>
            <a:r>
              <a:rPr lang="en-US" sz="2000" b="0" dirty="0"/>
              <a:t>N/A</a:t>
            </a:r>
            <a:endParaRPr lang="en-US" sz="1800" b="0" dirty="0">
              <a:solidFill>
                <a:schemeClr val="tx1"/>
              </a:solidFill>
            </a:endParaRPr>
          </a:p>
          <a:p>
            <a:pPr marL="0" indent="0">
              <a:spcBef>
                <a:spcPts val="200"/>
              </a:spcBef>
              <a:defRPr/>
            </a:pPr>
            <a:endParaRPr lang="en-US" dirty="0"/>
          </a:p>
        </p:txBody>
      </p:sp>
      <p:sp>
        <p:nvSpPr>
          <p:cNvPr id="2" name="Footer Placeholder 1"/>
          <p:cNvSpPr>
            <a:spLocks noGrp="1"/>
          </p:cNvSpPr>
          <p:nvPr>
            <p:ph type="ftr" idx="14"/>
          </p:nvPr>
        </p:nvSpPr>
        <p:spPr/>
        <p:txBody>
          <a:bodyPr/>
          <a:lstStyle/>
          <a:p>
            <a:r>
              <a:rPr lang="en-GB" dirty="0"/>
              <a:t>Hassan Yaghoobi (Intel Corp)</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7" name="Date Placeholder 6"/>
          <p:cNvSpPr>
            <a:spLocks noGrp="1"/>
          </p:cNvSpPr>
          <p:nvPr>
            <p:ph type="dt" idx="15"/>
          </p:nvPr>
        </p:nvSpPr>
        <p:spPr/>
        <p:txBody>
          <a:bodyPr/>
          <a:lstStyle/>
          <a:p>
            <a:r>
              <a:rPr lang="en-US" dirty="0"/>
              <a:t>September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pPr>
              <a:spcBef>
                <a:spcPts val="200"/>
              </a:spcBef>
              <a:defRPr/>
            </a:pPr>
            <a:r>
              <a:rPr lang="en-US" sz="3200" b="1" dirty="0"/>
              <a:t>Ad Hoc Approval</a:t>
            </a:r>
            <a:endParaRPr lang="en-US" dirty="0"/>
          </a:p>
        </p:txBody>
      </p:sp>
      <p:sp>
        <p:nvSpPr>
          <p:cNvPr id="6147" name="Content Placeholder 2"/>
          <p:cNvSpPr>
            <a:spLocks noGrp="1"/>
          </p:cNvSpPr>
          <p:nvPr>
            <p:ph idx="1"/>
          </p:nvPr>
        </p:nvSpPr>
        <p:spPr>
          <a:xfrm>
            <a:off x="1409700" y="1219200"/>
            <a:ext cx="9372599" cy="4875213"/>
          </a:xfrm>
        </p:spPr>
        <p:txBody>
          <a:bodyPr/>
          <a:lstStyle/>
          <a:p>
            <a:pPr marL="0" lvl="2" indent="0">
              <a:spcBef>
                <a:spcPts val="300"/>
              </a:spcBef>
              <a:spcAft>
                <a:spcPts val="0"/>
              </a:spcAft>
              <a:defRPr/>
            </a:pPr>
            <a:r>
              <a:rPr lang="en-US" sz="2400" b="1" dirty="0"/>
              <a:t>N/A</a:t>
            </a:r>
            <a:endParaRPr lang="pt-BR" sz="24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September 2022</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11</a:t>
            </a:fld>
            <a:endParaRPr lang="en-US" altLang="en-US" sz="1200" b="0"/>
          </a:p>
        </p:txBody>
      </p:sp>
    </p:spTree>
    <p:extLst>
      <p:ext uri="{BB962C8B-B14F-4D97-AF65-F5344CB8AC3E}">
        <p14:creationId xmlns:p14="http://schemas.microsoft.com/office/powerpoint/2010/main" val="817327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901698" y="441751"/>
            <a:ext cx="10361084" cy="1065213"/>
          </a:xfrm>
        </p:spPr>
        <p:txBody>
          <a:bodyPr/>
          <a:lstStyle/>
          <a:p>
            <a:pPr>
              <a:spcBef>
                <a:spcPts val="200"/>
              </a:spcBef>
              <a:defRPr/>
            </a:pPr>
            <a:r>
              <a:rPr lang="en-US" dirty="0"/>
              <a:t>Plan for Going Forward, New Business, Next Meeting</a:t>
            </a:r>
          </a:p>
        </p:txBody>
      </p:sp>
      <p:sp>
        <p:nvSpPr>
          <p:cNvPr id="6147" name="Content Placeholder 2"/>
          <p:cNvSpPr>
            <a:spLocks noGrp="1"/>
          </p:cNvSpPr>
          <p:nvPr>
            <p:ph idx="1"/>
          </p:nvPr>
        </p:nvSpPr>
        <p:spPr>
          <a:xfrm>
            <a:off x="1409700" y="1415536"/>
            <a:ext cx="9372599" cy="4875213"/>
          </a:xfrm>
        </p:spPr>
        <p:txBody>
          <a:bodyPr/>
          <a:lstStyle/>
          <a:p>
            <a:pPr marL="342900" lvl="2" indent="-342900">
              <a:spcBef>
                <a:spcPts val="300"/>
              </a:spcBef>
              <a:spcAft>
                <a:spcPts val="0"/>
              </a:spcAft>
              <a:buFont typeface="Arial" panose="020B0604020202020204" pitchFamily="34" charset="0"/>
              <a:buChar char="•"/>
              <a:defRPr/>
            </a:pPr>
            <a:r>
              <a:rPr lang="en-US" sz="2000" b="1" dirty="0"/>
              <a:t>To continue discussion and resolution to proposed modifications to M.1450 &amp; ITU-R WP5A-C-0597!N17! </a:t>
            </a:r>
            <a:r>
              <a:rPr lang="en-US" sz="2000" b="1"/>
              <a:t>for recommendation </a:t>
            </a:r>
            <a:r>
              <a:rPr lang="en-US" sz="2000" b="1" dirty="0"/>
              <a:t>to 802.11 and 802.18 </a:t>
            </a:r>
          </a:p>
          <a:p>
            <a:pPr marL="342900" lvl="2" indent="-342900">
              <a:spcBef>
                <a:spcPts val="300"/>
              </a:spcBef>
              <a:spcAft>
                <a:spcPts val="0"/>
              </a:spcAft>
              <a:buFont typeface="Arial" panose="020B0604020202020204" pitchFamily="34" charset="0"/>
              <a:buChar char="•"/>
              <a:defRPr/>
            </a:pPr>
            <a:r>
              <a:rPr lang="en-US" sz="2000" b="1" dirty="0"/>
              <a:t>Support 802.18 for further processing of ITU AHG recommendations and submission to Working Party 5A after EC approval</a:t>
            </a:r>
          </a:p>
          <a:p>
            <a:pPr marL="342900" lvl="2" indent="-342900">
              <a:spcBef>
                <a:spcPts val="300"/>
              </a:spcBef>
              <a:spcAft>
                <a:spcPts val="0"/>
              </a:spcAft>
              <a:buFont typeface="Arial" panose="020B0604020202020204" pitchFamily="34" charset="0"/>
              <a:buChar char="•"/>
              <a:defRPr/>
            </a:pPr>
            <a:r>
              <a:rPr lang="en-US" sz="2000" b="1" dirty="0"/>
              <a:t>Working Party 5A Next Meeting Dates</a:t>
            </a:r>
          </a:p>
          <a:p>
            <a:pPr marL="800100" lvl="3" indent="-342900">
              <a:spcBef>
                <a:spcPts val="300"/>
              </a:spcBef>
              <a:spcAft>
                <a:spcPts val="0"/>
              </a:spcAft>
              <a:buFont typeface="Arial" panose="020B0604020202020204" pitchFamily="34" charset="0"/>
              <a:buChar char="•"/>
              <a:defRPr/>
            </a:pPr>
            <a:r>
              <a:rPr lang="pt-BR" sz="2000" dirty="0"/>
              <a:t>2022-11-14 to 2022-11-25</a:t>
            </a:r>
          </a:p>
          <a:p>
            <a:pPr marL="342900" lvl="2" indent="-342900">
              <a:spcBef>
                <a:spcPts val="300"/>
              </a:spcBef>
              <a:spcAft>
                <a:spcPts val="0"/>
              </a:spcAft>
              <a:buFont typeface="Arial" panose="020B0604020202020204" pitchFamily="34" charset="0"/>
              <a:buChar char="•"/>
              <a:defRPr/>
            </a:pPr>
            <a:r>
              <a:rPr lang="en-US" sz="2000" b="1" dirty="0"/>
              <a:t>Next ITU AHG Meeting </a:t>
            </a:r>
          </a:p>
          <a:p>
            <a:pPr marL="800100" lvl="3" indent="-342900">
              <a:spcBef>
                <a:spcPts val="300"/>
              </a:spcBef>
              <a:spcAft>
                <a:spcPts val="0"/>
              </a:spcAft>
              <a:buFont typeface="Arial" panose="020B0604020202020204" pitchFamily="34" charset="0"/>
              <a:buChar char="•"/>
              <a:defRPr/>
            </a:pPr>
            <a:r>
              <a:rPr lang="en-US" sz="2000" dirty="0"/>
              <a:t>Proposed: Tuesday September 27, 2022, 4-5PM PT</a:t>
            </a:r>
          </a:p>
          <a:p>
            <a:pPr marL="342900" lvl="2" indent="-342900">
              <a:spcBef>
                <a:spcPts val="300"/>
              </a:spcBef>
              <a:spcAft>
                <a:spcPts val="0"/>
              </a:spcAft>
              <a:buFont typeface="Arial" panose="020B0604020202020204" pitchFamily="34" charset="0"/>
              <a:buChar char="•"/>
              <a:defRPr/>
            </a:pPr>
            <a:r>
              <a:rPr lang="en-US" sz="2000" b="1" dirty="0"/>
              <a:t>Any New Business?</a:t>
            </a:r>
          </a:p>
          <a:p>
            <a:pPr marL="0" lvl="2" indent="0">
              <a:spcBef>
                <a:spcPts val="300"/>
              </a:spcBef>
              <a:spcAft>
                <a:spcPts val="0"/>
              </a:spcAft>
              <a:defRPr/>
            </a:pPr>
            <a:endParaRPr lang="pt-BR" sz="24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September 2022</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12</a:t>
            </a:fld>
            <a:endParaRPr lang="en-US" altLang="en-US" sz="1200" b="0"/>
          </a:p>
        </p:txBody>
      </p:sp>
    </p:spTree>
    <p:extLst>
      <p:ext uri="{BB962C8B-B14F-4D97-AF65-F5344CB8AC3E}">
        <p14:creationId xmlns:p14="http://schemas.microsoft.com/office/powerpoint/2010/main" val="34072537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5458" y="265906"/>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a:xfrm>
            <a:off x="944033" y="914400"/>
            <a:ext cx="10361084" cy="5334000"/>
          </a:xfrm>
        </p:spPr>
        <p:txBody>
          <a:bodyPr/>
          <a:lstStyle/>
          <a:p>
            <a:r>
              <a:rPr lang="en-US" sz="1400" dirty="0"/>
              <a:t>ITU AHG – Background Material</a:t>
            </a:r>
          </a:p>
          <a:p>
            <a:pPr marL="457200" indent="-457200">
              <a:spcBef>
                <a:spcPts val="200"/>
              </a:spcBef>
              <a:buFont typeface="+mj-lt"/>
              <a:buAutoNum type="arabicPeriod"/>
              <a:defRPr/>
            </a:pPr>
            <a:r>
              <a:rPr lang="en-US" sz="1400" dirty="0"/>
              <a:t>ITU-R M.1450-5 (R-REC-M.1450-5-201404-I!!PDF-E): Characteristics of broadband radio local area networks, (02/2014) </a:t>
            </a:r>
          </a:p>
          <a:p>
            <a:pPr marL="400050" lvl="1" indent="0">
              <a:spcBef>
                <a:spcPts val="200"/>
              </a:spcBef>
              <a:defRPr/>
            </a:pPr>
            <a:r>
              <a:rPr lang="en-US" sz="1400" u="sng" dirty="0">
                <a:solidFill>
                  <a:srgbClr val="0000CC"/>
                </a:solidFill>
                <a:hlinkClick r:id="rId3">
                  <a:extLst>
                    <a:ext uri="{A12FA001-AC4F-418D-AE19-62706E023703}">
                      <ahyp:hlinkClr xmlns:ahyp="http://schemas.microsoft.com/office/drawing/2018/hyperlinkcolor" val="tx"/>
                    </a:ext>
                  </a:extLst>
                </a:hlinkClick>
              </a:rPr>
              <a:t>https://mentor.ieee.org/802.18/dcn/19/18-19-0157-00-0000-an-update-on-the-recommendation-itu-r-m-1450-5.pptx</a:t>
            </a:r>
            <a:endParaRPr lang="en-US" sz="1400" dirty="0">
              <a:solidFill>
                <a:srgbClr val="0000CC"/>
              </a:solidFill>
            </a:endParaRPr>
          </a:p>
          <a:p>
            <a:pPr marL="457200" indent="-457200">
              <a:spcBef>
                <a:spcPts val="200"/>
              </a:spcBef>
              <a:buFont typeface="+mj-lt"/>
              <a:buAutoNum type="arabicPeriod"/>
              <a:defRPr/>
            </a:pPr>
            <a:r>
              <a:rPr lang="en-US" sz="1400" dirty="0"/>
              <a:t>ITU-R M.1801-2 (R-REC-M.1801-2-201302-I!!PDF-E): Radio interface standards for broadband wireless access systems, including mobile and nomadic applications, in the mobile service operating below 6 GHz, (02/2013)</a:t>
            </a:r>
            <a:endParaRPr lang="en-GB" sz="1400" dirty="0"/>
          </a:p>
          <a:p>
            <a:pPr marL="0" indent="0">
              <a:spcBef>
                <a:spcPts val="200"/>
              </a:spcBef>
              <a:defRPr/>
            </a:pPr>
            <a:r>
              <a:rPr lang="en-GB" sz="1400" u="sng" dirty="0">
                <a:solidFill>
                  <a:srgbClr val="CCCCFF"/>
                </a:solidFill>
                <a:hlinkClick r:id="rId4">
                  <a:extLst>
                    <a:ext uri="{A12FA001-AC4F-418D-AE19-62706E023703}">
                      <ahyp:hlinkClr xmlns:ahyp="http://schemas.microsoft.com/office/drawing/2018/hyperlinkcolor" val="tx"/>
                    </a:ext>
                  </a:extLst>
                </a:hlinkClick>
              </a:rPr>
              <a:t>	</a:t>
            </a:r>
            <a:r>
              <a:rPr lang="en-US" sz="1400" u="sng" dirty="0">
                <a:solidFill>
                  <a:srgbClr val="0000CC"/>
                </a:solidFill>
                <a:hlinkClick r:id="rId4">
                  <a:extLst>
                    <a:ext uri="{A12FA001-AC4F-418D-AE19-62706E023703}">
                      <ahyp:hlinkClr xmlns:ahyp="http://schemas.microsoft.com/office/drawing/2018/hyperlinkcolor" val="tx"/>
                    </a:ext>
                  </a:extLst>
                </a:hlinkClick>
              </a:rPr>
              <a:t>https://www.itu.int/dms_pubrec/itu-r/rec/m/R-REC-M.1801-2-201302-I!!PDF-E.pdf</a:t>
            </a:r>
            <a:endParaRPr lang="en-US" sz="1400" dirty="0">
              <a:solidFill>
                <a:srgbClr val="0000CC"/>
              </a:solidFill>
            </a:endParaRPr>
          </a:p>
          <a:p>
            <a:pPr>
              <a:defRPr/>
            </a:pPr>
            <a:r>
              <a:rPr lang="en-US" sz="1400" dirty="0"/>
              <a:t>IEEE 802 contributions to WP5A July 2020 Meeting under agenda item RLAN characteristics</a:t>
            </a:r>
          </a:p>
          <a:p>
            <a:pPr marL="457200" lvl="2" indent="-457200">
              <a:spcBef>
                <a:spcPts val="300"/>
              </a:spcBef>
              <a:spcAft>
                <a:spcPts val="0"/>
              </a:spcAft>
              <a:buFont typeface="+mj-lt"/>
              <a:buAutoNum type="arabicPeriod"/>
              <a:defRPr/>
            </a:pPr>
            <a:r>
              <a:rPr lang="en-US" sz="1400" b="1" dirty="0">
                <a:cs typeface="+mn-cs"/>
              </a:rPr>
              <a:t>Proposed modification to Recommendation ITU-R M.1450-5 </a:t>
            </a:r>
            <a:r>
              <a:rPr lang="en-US" sz="1400" dirty="0">
                <a:solidFill>
                  <a:srgbClr val="0000CC"/>
                </a:solidFill>
                <a:hlinkClick r:id="rId5">
                  <a:extLst>
                    <a:ext uri="{A12FA001-AC4F-418D-AE19-62706E023703}">
                      <ahyp:hlinkClr xmlns:ahyp="http://schemas.microsoft.com/office/drawing/2018/hyperlinkcolor" val="tx"/>
                    </a:ext>
                  </a:extLst>
                </a:hlinkClick>
              </a:rPr>
              <a:t>[44]</a:t>
            </a:r>
            <a:endParaRPr lang="en-US" sz="1400" dirty="0">
              <a:solidFill>
                <a:srgbClr val="0000CC"/>
              </a:solidFill>
            </a:endParaRPr>
          </a:p>
          <a:p>
            <a:pPr marL="457200" lvl="2" indent="-457200">
              <a:spcBef>
                <a:spcPts val="300"/>
              </a:spcBef>
              <a:spcAft>
                <a:spcPts val="0"/>
              </a:spcAft>
              <a:buFont typeface="+mj-lt"/>
              <a:buAutoNum type="arabicPeriod"/>
              <a:defRPr/>
            </a:pPr>
            <a:r>
              <a:rPr lang="en-US" sz="1400" b="1" dirty="0">
                <a:cs typeface="+mn-cs"/>
              </a:rPr>
              <a:t>Proposed modification to Recommendation ITU-R M.1801-2 </a:t>
            </a:r>
            <a:r>
              <a:rPr lang="en-US" sz="1400" dirty="0">
                <a:solidFill>
                  <a:srgbClr val="0000CC"/>
                </a:solidFill>
                <a:hlinkClick r:id="rId6">
                  <a:extLst>
                    <a:ext uri="{A12FA001-AC4F-418D-AE19-62706E023703}">
                      <ahyp:hlinkClr xmlns:ahyp="http://schemas.microsoft.com/office/drawing/2018/hyperlinkcolor" val="tx"/>
                    </a:ext>
                  </a:extLst>
                </a:hlinkClick>
              </a:rPr>
              <a:t>[43]</a:t>
            </a:r>
            <a:endParaRPr lang="en-US" sz="1400" u="sng" dirty="0">
              <a:solidFill>
                <a:srgbClr val="0000CC"/>
              </a:solidFill>
            </a:endParaRPr>
          </a:p>
          <a:p>
            <a:pPr>
              <a:defRPr/>
            </a:pPr>
            <a:r>
              <a:rPr lang="en-US" sz="1400" dirty="0"/>
              <a:t>IEEE 802 contributions to WP5A Nov 2020 Meeting under agenda item RLAN characteristics</a:t>
            </a:r>
          </a:p>
          <a:p>
            <a:pPr marL="457200" lvl="2" indent="-457200">
              <a:spcBef>
                <a:spcPts val="300"/>
              </a:spcBef>
              <a:spcAft>
                <a:spcPts val="0"/>
              </a:spcAft>
              <a:buFont typeface="+mj-lt"/>
              <a:buAutoNum type="arabicPeriod"/>
              <a:defRPr/>
            </a:pPr>
            <a:r>
              <a:rPr lang="en-US" sz="1400" b="1" dirty="0"/>
              <a:t>Proposed modification to Recommendation ITU-R M.1450-5 </a:t>
            </a:r>
            <a:r>
              <a:rPr lang="en-US" sz="1400" dirty="0">
                <a:solidFill>
                  <a:srgbClr val="0000CC"/>
                </a:solidFill>
                <a:hlinkClick r:id="rId7">
                  <a:extLst>
                    <a:ext uri="{A12FA001-AC4F-418D-AE19-62706E023703}">
                      <ahyp:hlinkClr xmlns:ahyp="http://schemas.microsoft.com/office/drawing/2018/hyperlinkcolor" val="tx"/>
                    </a:ext>
                  </a:extLst>
                </a:hlinkClick>
              </a:rPr>
              <a:t>[154]</a:t>
            </a:r>
            <a:endParaRPr lang="en-US" sz="1400" dirty="0">
              <a:solidFill>
                <a:srgbClr val="0000CC"/>
              </a:solidFill>
            </a:endParaRPr>
          </a:p>
          <a:p>
            <a:pPr marL="457200" lvl="2" indent="-457200">
              <a:spcBef>
                <a:spcPts val="300"/>
              </a:spcBef>
              <a:spcAft>
                <a:spcPts val="0"/>
              </a:spcAft>
              <a:buFont typeface="+mj-lt"/>
              <a:buAutoNum type="arabicPeriod"/>
              <a:defRPr/>
            </a:pPr>
            <a:r>
              <a:rPr lang="en-US" sz="1400" b="1" dirty="0"/>
              <a:t>Proposed modification to Recommendation ITU-R M.1801-2 </a:t>
            </a:r>
            <a:r>
              <a:rPr lang="en-US" sz="1400" dirty="0">
                <a:solidFill>
                  <a:srgbClr val="0000CC"/>
                </a:solidFill>
                <a:hlinkClick r:id="rId8">
                  <a:extLst>
                    <a:ext uri="{A12FA001-AC4F-418D-AE19-62706E023703}">
                      <ahyp:hlinkClr xmlns:ahyp="http://schemas.microsoft.com/office/drawing/2018/hyperlinkcolor" val="tx"/>
                    </a:ext>
                  </a:extLst>
                </a:hlinkClick>
              </a:rPr>
              <a:t>[153]</a:t>
            </a:r>
            <a:endParaRPr lang="en-US" sz="1400" dirty="0">
              <a:solidFill>
                <a:srgbClr val="0000CC"/>
              </a:solidFill>
            </a:endParaRPr>
          </a:p>
          <a:p>
            <a:pPr marL="0" lvl="2" indent="0">
              <a:spcBef>
                <a:spcPts val="300"/>
              </a:spcBef>
              <a:spcAft>
                <a:spcPts val="0"/>
              </a:spcAft>
              <a:defRPr/>
            </a:pPr>
            <a:r>
              <a:rPr lang="en-US" sz="1400" b="1" dirty="0">
                <a:cs typeface="+mn-cs"/>
              </a:rPr>
              <a:t>IEEE 802 contributions to WP5A April-May 2021 Meeting under agenda item RLAN characteristics</a:t>
            </a:r>
          </a:p>
          <a:p>
            <a:pPr marL="342900" lvl="2" indent="-342900">
              <a:spcBef>
                <a:spcPts val="300"/>
              </a:spcBef>
              <a:spcAft>
                <a:spcPts val="0"/>
              </a:spcAft>
              <a:buFont typeface="+mj-lt"/>
              <a:buAutoNum type="arabicPeriod"/>
              <a:defRPr/>
            </a:pPr>
            <a:r>
              <a:rPr lang="en-US" sz="1400" b="1" dirty="0">
                <a:solidFill>
                  <a:schemeClr val="tx1"/>
                </a:solidFill>
              </a:rPr>
              <a:t>Proposed modification to Recommendation ITU-R M.1450-5 </a:t>
            </a:r>
            <a:r>
              <a:rPr lang="en-US" sz="1400" b="1" dirty="0">
                <a:solidFill>
                  <a:srgbClr val="0000CC"/>
                </a:solidFill>
              </a:rPr>
              <a:t>[</a:t>
            </a:r>
            <a:r>
              <a:rPr lang="en-US" sz="1400" b="1" dirty="0">
                <a:solidFill>
                  <a:srgbClr val="0000CC"/>
                </a:solidFill>
                <a:hlinkClick r:id="rId9">
                  <a:extLst>
                    <a:ext uri="{A12FA001-AC4F-418D-AE19-62706E023703}">
                      <ahyp:hlinkClr xmlns:ahyp="http://schemas.microsoft.com/office/drawing/2018/hyperlinkcolor" val="tx"/>
                    </a:ext>
                  </a:extLst>
                </a:hlinkClick>
              </a:rPr>
              <a:t> 245 </a:t>
            </a:r>
            <a:r>
              <a:rPr lang="en-US" sz="1400" b="1" dirty="0">
                <a:solidFill>
                  <a:srgbClr val="0000CC"/>
                </a:solidFill>
              </a:rPr>
              <a:t>] </a:t>
            </a:r>
          </a:p>
          <a:p>
            <a:pPr marL="342900" lvl="2" indent="-342900">
              <a:spcBef>
                <a:spcPts val="300"/>
              </a:spcBef>
              <a:spcAft>
                <a:spcPts val="0"/>
              </a:spcAft>
              <a:buFont typeface="+mj-lt"/>
              <a:buAutoNum type="arabicPeriod"/>
              <a:defRPr/>
            </a:pPr>
            <a:r>
              <a:rPr lang="en-US" sz="1400" b="1" dirty="0">
                <a:solidFill>
                  <a:schemeClr val="tx1"/>
                </a:solidFill>
              </a:rPr>
              <a:t>Proposed modification to Recommendation ITU-R M.1801-2 </a:t>
            </a:r>
            <a:r>
              <a:rPr lang="en-US" sz="1400" b="1" dirty="0">
                <a:solidFill>
                  <a:srgbClr val="0000CC"/>
                </a:solidFill>
              </a:rPr>
              <a:t>[ </a:t>
            </a:r>
            <a:r>
              <a:rPr lang="en-US" sz="1400" b="1" dirty="0">
                <a:solidFill>
                  <a:srgbClr val="0000CC"/>
                </a:solidFill>
                <a:hlinkClick r:id="rId10">
                  <a:extLst>
                    <a:ext uri="{A12FA001-AC4F-418D-AE19-62706E023703}">
                      <ahyp:hlinkClr xmlns:ahyp="http://schemas.microsoft.com/office/drawing/2018/hyperlinkcolor" val="tx"/>
                    </a:ext>
                  </a:extLst>
                </a:hlinkClick>
              </a:rPr>
              <a:t>246 </a:t>
            </a:r>
            <a:r>
              <a:rPr lang="en-US" sz="1400" b="1" dirty="0">
                <a:solidFill>
                  <a:srgbClr val="0000CC"/>
                </a:solidFill>
              </a:rPr>
              <a:t>] </a:t>
            </a:r>
          </a:p>
          <a:p>
            <a:pPr marL="0" lvl="2" indent="0">
              <a:spcBef>
                <a:spcPts val="300"/>
              </a:spcBef>
              <a:spcAft>
                <a:spcPts val="0"/>
              </a:spcAft>
              <a:defRPr/>
            </a:pPr>
            <a:r>
              <a:rPr lang="en-US" sz="1400" b="1" dirty="0">
                <a:cs typeface="+mn-cs"/>
              </a:rPr>
              <a:t>IEEE 802 contributions to WP5A Nov 2021 Meeting under agenda item RLAN characteristics</a:t>
            </a:r>
            <a:endParaRPr lang="en-US" sz="1400" b="0" i="0" u="none" strike="noStrike" dirty="0">
              <a:effectLst/>
              <a:latin typeface="Arial" panose="020B0604020202020204" pitchFamily="34" charset="0"/>
            </a:endParaRPr>
          </a:p>
          <a:p>
            <a:pPr marL="0" fontAlgn="t">
              <a:spcBef>
                <a:spcPts val="0"/>
              </a:spcBef>
              <a:spcAft>
                <a:spcPts val="0"/>
              </a:spcAft>
              <a:buFont typeface="+mj-lt"/>
              <a:buAutoNum type="arabicPeriod"/>
            </a:pPr>
            <a:r>
              <a:rPr lang="en-US" sz="1400"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M.1801-2  </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a:t>
            </a:r>
            <a:r>
              <a:rPr lang="en-US" sz="1400" kern="1200" dirty="0">
                <a:solidFill>
                  <a:srgbClr val="0000CC"/>
                </a:solidFill>
                <a:latin typeface="Times New Roman" panose="02020603050405020304" pitchFamily="18" charset="0"/>
                <a:ea typeface="MS Gothic" panose="020B0609070205080204" pitchFamily="49" charset="-128"/>
                <a:hlinkClick r:id="rId11">
                  <a:extLst>
                    <a:ext uri="{A12FA001-AC4F-418D-AE19-62706E023703}">
                      <ahyp:hlinkClr xmlns:ahyp="http://schemas.microsoft.com/office/drawing/2018/hyperlinkcolor" val="tx"/>
                    </a:ext>
                  </a:extLst>
                </a:hlinkClick>
              </a:rPr>
              <a:t>[ 439 ]</a:t>
            </a:r>
            <a:r>
              <a:rPr lang="en-US" sz="1400" b="0" kern="1200" dirty="0">
                <a:solidFill>
                  <a:srgbClr val="0000CC"/>
                </a:solidFill>
                <a:latin typeface="Times New Roman" panose="02020603050405020304" pitchFamily="18" charset="0"/>
                <a:ea typeface="MS Gothic" panose="020B0609070205080204" pitchFamily="49" charset="-128"/>
              </a:rPr>
              <a:t>   </a:t>
            </a:r>
            <a:endParaRPr lang="en-US" sz="1400" b="0" i="0" u="none" strike="noStrike" dirty="0">
              <a:solidFill>
                <a:srgbClr val="0000CC"/>
              </a:solidFill>
              <a:effectLst/>
              <a:latin typeface="Arial" panose="020B0604020202020204" pitchFamily="34" charset="0"/>
            </a:endParaRPr>
          </a:p>
          <a:p>
            <a:pPr marL="0" fontAlgn="t">
              <a:spcBef>
                <a:spcPts val="0"/>
              </a:spcBef>
              <a:spcAft>
                <a:spcPts val="0"/>
              </a:spcAft>
              <a:buFont typeface="+mj-lt"/>
              <a:buAutoNum type="arabicPeriod"/>
            </a:pPr>
            <a:r>
              <a:rPr lang="en-US" sz="1400"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M.1450-5   </a:t>
            </a:r>
            <a:r>
              <a:rPr lang="en-US" sz="1400" i="0" u="none" strike="noStrike" kern="1200" dirty="0">
                <a:solidFill>
                  <a:srgbClr val="0000CC"/>
                </a:solidFill>
                <a:effectLst/>
                <a:latin typeface="Times New Roman" panose="02020603050405020304" pitchFamily="18" charset="0"/>
                <a:ea typeface="MS Gothic" panose="020B0609070205080204" pitchFamily="49" charset="-128"/>
              </a:rPr>
              <a:t> </a:t>
            </a:r>
            <a:r>
              <a:rPr lang="en-US" sz="1400" kern="1200" dirty="0">
                <a:solidFill>
                  <a:srgbClr val="0000CC"/>
                </a:solidFill>
                <a:latin typeface="Times New Roman" panose="02020603050405020304" pitchFamily="18" charset="0"/>
                <a:ea typeface="MS Gothic" panose="020B0609070205080204" pitchFamily="49" charset="-128"/>
                <a:hlinkClick r:id="rId12">
                  <a:extLst>
                    <a:ext uri="{A12FA001-AC4F-418D-AE19-62706E023703}">
                      <ahyp:hlinkClr xmlns:ahyp="http://schemas.microsoft.com/office/drawing/2018/hyperlinkcolor" val="tx"/>
                    </a:ext>
                  </a:extLst>
                </a:hlinkClick>
              </a:rPr>
              <a:t>[ 438 ]</a:t>
            </a:r>
            <a:r>
              <a:rPr lang="en-US" sz="1400" b="0" kern="1200" dirty="0">
                <a:solidFill>
                  <a:srgbClr val="0000CC"/>
                </a:solidFill>
                <a:latin typeface="Times New Roman" panose="02020603050405020304" pitchFamily="18" charset="0"/>
                <a:ea typeface="MS Gothic" panose="020B0609070205080204" pitchFamily="49" charset="-128"/>
              </a:rPr>
              <a:t>   </a:t>
            </a:r>
          </a:p>
          <a:p>
            <a:pPr marL="0" lvl="2" indent="0">
              <a:spcBef>
                <a:spcPts val="300"/>
              </a:spcBef>
              <a:spcAft>
                <a:spcPts val="0"/>
              </a:spcAft>
              <a:defRPr/>
            </a:pPr>
            <a:r>
              <a:rPr lang="en-US" sz="1400" b="1" dirty="0">
                <a:cs typeface="+mn-cs"/>
              </a:rPr>
              <a:t>IEEE 802 contributions to WP5A Nov 2021 Meeting under agenda item RLAN characteristics</a:t>
            </a:r>
          </a:p>
          <a:p>
            <a:pPr marL="342900" lvl="2" indent="-342900">
              <a:spcBef>
                <a:spcPts val="300"/>
              </a:spcBef>
              <a:spcAft>
                <a:spcPts val="0"/>
              </a:spcAft>
              <a:buFont typeface="+mj-lt"/>
              <a:buAutoNum type="arabicPeriod"/>
              <a:defRPr/>
            </a:pPr>
            <a:r>
              <a:rPr lang="en-US" sz="1400" b="1"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M.1801-2   </a:t>
            </a:r>
            <a:r>
              <a:rPr lang="en-US" sz="1400" b="1" dirty="0">
                <a:solidFill>
                  <a:srgbClr val="0000CC"/>
                </a:solidFill>
                <a:hlinkClick r:id="rId13">
                  <a:extLst>
                    <a:ext uri="{A12FA001-AC4F-418D-AE19-62706E023703}">
                      <ahyp:hlinkClr xmlns:ahyp="http://schemas.microsoft.com/office/drawing/2018/hyperlinkcolor" val="tx"/>
                    </a:ext>
                  </a:extLst>
                </a:hlinkClick>
              </a:rPr>
              <a:t>[ 547 ]</a:t>
            </a:r>
            <a:r>
              <a:rPr lang="en-US" sz="1400" dirty="0">
                <a:solidFill>
                  <a:srgbClr val="0000CC"/>
                </a:solidFill>
              </a:rPr>
              <a:t>   </a:t>
            </a:r>
            <a:endParaRPr lang="en-US" sz="1400" b="1" kern="1200" dirty="0">
              <a:solidFill>
                <a:srgbClr val="0000CC"/>
              </a:solidFill>
              <a:latin typeface="Times New Roman" panose="02020603050405020304" pitchFamily="18" charset="0"/>
              <a:ea typeface="MS Gothic" panose="020B0609070205080204" pitchFamily="49" charset="-128"/>
            </a:endParaRPr>
          </a:p>
          <a:p>
            <a:pPr marL="342900" lvl="2" indent="-342900">
              <a:spcBef>
                <a:spcPts val="300"/>
              </a:spcBef>
              <a:spcAft>
                <a:spcPts val="0"/>
              </a:spcAft>
              <a:buFont typeface="+mj-lt"/>
              <a:buAutoNum type="arabicPeriod"/>
              <a:defRPr/>
            </a:pPr>
            <a:r>
              <a:rPr lang="en-US" sz="1400" b="1"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M.1450-5    </a:t>
            </a:r>
            <a:r>
              <a:rPr lang="en-US" sz="1400" b="1" dirty="0">
                <a:solidFill>
                  <a:srgbClr val="0000CC"/>
                </a:solidFill>
                <a:hlinkClick r:id="rId14">
                  <a:extLst>
                    <a:ext uri="{A12FA001-AC4F-418D-AE19-62706E023703}">
                      <ahyp:hlinkClr xmlns:ahyp="http://schemas.microsoft.com/office/drawing/2018/hyperlinkcolor" val="tx"/>
                    </a:ext>
                  </a:extLst>
                </a:hlinkClick>
              </a:rPr>
              <a:t>[ 546 ]</a:t>
            </a:r>
            <a:r>
              <a:rPr lang="en-US" sz="1400" dirty="0">
                <a:solidFill>
                  <a:srgbClr val="0000CC"/>
                </a:solidFill>
              </a:rPr>
              <a:t> </a:t>
            </a:r>
            <a:endParaRPr lang="en-US" sz="1400" b="1" i="0" u="none" strike="noStrike" dirty="0">
              <a:effectLst/>
              <a:latin typeface="Arial" panose="020B0604020202020204" pitchFamily="34" charset="0"/>
            </a:endParaRPr>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September 2022</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FFEFE-D360-42CA-B333-0CA48D46415F}"/>
              </a:ext>
            </a:extLst>
          </p:cNvPr>
          <p:cNvSpPr>
            <a:spLocks noGrp="1"/>
          </p:cNvSpPr>
          <p:nvPr>
            <p:ph type="title"/>
          </p:nvPr>
        </p:nvSpPr>
        <p:spPr/>
        <p:txBody>
          <a:bodyPr/>
          <a:lstStyle/>
          <a:p>
            <a:r>
              <a:rPr lang="en-US" dirty="0"/>
              <a:t>Backup</a:t>
            </a:r>
          </a:p>
        </p:txBody>
      </p:sp>
      <p:sp>
        <p:nvSpPr>
          <p:cNvPr id="3" name="Content Placeholder 2">
            <a:extLst>
              <a:ext uri="{FF2B5EF4-FFF2-40B4-BE49-F238E27FC236}">
                <a16:creationId xmlns:a16="http://schemas.microsoft.com/office/drawing/2014/main" id="{5CF77B5F-4B5F-4CA9-8F75-67735473204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7A9453A5-475D-4E35-9C44-F4B702728B09}"/>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BD38ADF3-AF34-4337-AD0F-AA6CA57100F7}"/>
              </a:ext>
            </a:extLst>
          </p:cNvPr>
          <p:cNvSpPr>
            <a:spLocks noGrp="1"/>
          </p:cNvSpPr>
          <p:nvPr>
            <p:ph type="ftr" idx="14"/>
          </p:nvPr>
        </p:nvSpPr>
        <p:spPr/>
        <p:txBody>
          <a:bodyPr/>
          <a:lstStyle/>
          <a:p>
            <a:r>
              <a:rPr lang="en-GB"/>
              <a:t>Hassan Yaghoobi (Intel Corp.)</a:t>
            </a:r>
            <a:endParaRPr lang="en-GB" dirty="0"/>
          </a:p>
        </p:txBody>
      </p:sp>
      <p:sp>
        <p:nvSpPr>
          <p:cNvPr id="6" name="Date Placeholder 5">
            <a:extLst>
              <a:ext uri="{FF2B5EF4-FFF2-40B4-BE49-F238E27FC236}">
                <a16:creationId xmlns:a16="http://schemas.microsoft.com/office/drawing/2014/main" id="{4CBB3FAD-636E-4617-858C-2B4E4B8404EE}"/>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873497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ctr">
            <a:normAutofit/>
          </a:bodyPr>
          <a:lstStyle/>
          <a:p>
            <a:r>
              <a:rPr lang="en-US" altLang="en-US" dirty="0"/>
              <a:t>Updates from ITU-R WP 5A</a:t>
            </a:r>
          </a:p>
        </p:txBody>
      </p:sp>
      <p:sp>
        <p:nvSpPr>
          <p:cNvPr id="6147" name="Content Placeholder 2"/>
          <p:cNvSpPr>
            <a:spLocks noGrp="1"/>
          </p:cNvSpPr>
          <p:nvPr>
            <p:ph idx="1"/>
          </p:nvPr>
        </p:nvSpPr>
        <p:spPr>
          <a:xfrm>
            <a:off x="942976" y="1573210"/>
            <a:ext cx="10361084" cy="4570414"/>
          </a:xfrm>
        </p:spPr>
        <p:txBody>
          <a:bodyPr wrap="square" anchor="t">
            <a:normAutofit/>
          </a:bodyPr>
          <a:lstStyle/>
          <a:p>
            <a:pPr marL="342900" lvl="2" indent="-342900">
              <a:spcBef>
                <a:spcPts val="300"/>
              </a:spcBef>
              <a:spcAft>
                <a:spcPts val="0"/>
              </a:spcAft>
              <a:buFont typeface="Arial" panose="020B0604020202020204" pitchFamily="34" charset="0"/>
              <a:buChar char="•"/>
              <a:defRPr/>
            </a:pPr>
            <a:r>
              <a:rPr lang="en-US" sz="2400" dirty="0"/>
              <a:t>Geneva, 23 May - 3 June 2022</a:t>
            </a:r>
          </a:p>
          <a:p>
            <a:pPr marL="0" lvl="2" indent="0">
              <a:spcBef>
                <a:spcPts val="300"/>
              </a:spcBef>
              <a:spcAft>
                <a:spcPts val="0"/>
              </a:spcAft>
              <a:defRPr/>
            </a:pPr>
            <a:endParaRPr lang="en-US" sz="2800" dirty="0"/>
          </a:p>
          <a:p>
            <a:pPr marL="342900" lvl="2" indent="-342900">
              <a:spcBef>
                <a:spcPts val="300"/>
              </a:spcBef>
              <a:spcAft>
                <a:spcPts val="0"/>
              </a:spcAft>
              <a:buFont typeface="Arial" panose="020B0604020202020204" pitchFamily="34" charset="0"/>
              <a:buChar char="•"/>
              <a:defRPr/>
            </a:pPr>
            <a:endParaRPr lang="en-US" sz="2800" dirty="0"/>
          </a:p>
          <a:p>
            <a:pPr marL="342900" lvl="2" indent="-342900">
              <a:spcBef>
                <a:spcPts val="300"/>
              </a:spcBef>
              <a:spcAft>
                <a:spcPts val="0"/>
              </a:spcAft>
              <a:buFont typeface="Arial" panose="020B0604020202020204" pitchFamily="34" charset="0"/>
              <a:buChar char="•"/>
              <a:defRPr/>
            </a:pPr>
            <a:endParaRPr lang="en-US" sz="2800" dirty="0"/>
          </a:p>
          <a:p>
            <a:pPr marL="0" lvl="2" indent="0">
              <a:spcBef>
                <a:spcPts val="300"/>
              </a:spcBef>
              <a:spcAft>
                <a:spcPts val="0"/>
              </a:spcAft>
              <a:defRPr/>
            </a:pPr>
            <a:endParaRPr lang="en-US" sz="2800" dirty="0"/>
          </a:p>
          <a:p>
            <a:pPr marL="0" lvl="2" indent="0">
              <a:spcBef>
                <a:spcPts val="300"/>
              </a:spcBef>
              <a:spcAft>
                <a:spcPts val="0"/>
              </a:spcAft>
              <a:defRPr/>
            </a:pPr>
            <a:endParaRPr lang="en-US" sz="2800" dirty="0"/>
          </a:p>
          <a:p>
            <a:pPr marL="342900" lvl="2" indent="-342900">
              <a:spcBef>
                <a:spcPts val="300"/>
              </a:spcBef>
              <a:spcAft>
                <a:spcPts val="0"/>
              </a:spcAft>
              <a:buFont typeface="Arial" panose="020B0604020202020204" pitchFamily="34" charset="0"/>
              <a:buChar char="•"/>
              <a:defRPr/>
            </a:pPr>
            <a:r>
              <a:rPr lang="en-US" sz="2000" dirty="0"/>
              <a:t>IEEE 802 Contributions</a:t>
            </a:r>
            <a:endParaRPr lang="en-US" sz="2800" dirty="0"/>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15</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September 2022</a:t>
            </a:r>
          </a:p>
        </p:txBody>
      </p:sp>
      <p:graphicFrame>
        <p:nvGraphicFramePr>
          <p:cNvPr id="6" name="Table 5">
            <a:extLst>
              <a:ext uri="{FF2B5EF4-FFF2-40B4-BE49-F238E27FC236}">
                <a16:creationId xmlns:a16="http://schemas.microsoft.com/office/drawing/2014/main" id="{EDD543A3-5366-4728-BE79-E6BBE068CA27}"/>
              </a:ext>
            </a:extLst>
          </p:cNvPr>
          <p:cNvGraphicFramePr>
            <a:graphicFrameLocks noGrp="1"/>
          </p:cNvGraphicFramePr>
          <p:nvPr>
            <p:extLst>
              <p:ext uri="{D42A27DB-BD31-4B8C-83A1-F6EECF244321}">
                <p14:modId xmlns:p14="http://schemas.microsoft.com/office/powerpoint/2010/main" val="2133627289"/>
              </p:ext>
            </p:extLst>
          </p:nvPr>
        </p:nvGraphicFramePr>
        <p:xfrm>
          <a:off x="985162" y="2286000"/>
          <a:ext cx="10024681" cy="1272225"/>
        </p:xfrm>
        <a:graphic>
          <a:graphicData uri="http://schemas.openxmlformats.org/drawingml/2006/table">
            <a:tbl>
              <a:tblPr firstRow="1" firstCol="1" lastRow="1" lastCol="1" bandRow="1" bandCol="1"/>
              <a:tblGrid>
                <a:gridCol w="2336086">
                  <a:extLst>
                    <a:ext uri="{9D8B030D-6E8A-4147-A177-3AD203B41FA5}">
                      <a16:colId xmlns:a16="http://schemas.microsoft.com/office/drawing/2014/main" val="707086549"/>
                    </a:ext>
                  </a:extLst>
                </a:gridCol>
                <a:gridCol w="7688595">
                  <a:extLst>
                    <a:ext uri="{9D8B030D-6E8A-4147-A177-3AD203B41FA5}">
                      <a16:colId xmlns:a16="http://schemas.microsoft.com/office/drawing/2014/main" val="2515921295"/>
                    </a:ext>
                  </a:extLst>
                </a:gridCol>
              </a:tblGrid>
              <a:tr h="303983">
                <a:tc gridSpan="2">
                  <a:txBody>
                    <a:bodyPr/>
                    <a:lstStyle/>
                    <a:p>
                      <a:pPr marL="0" marR="0" hangingPunct="0">
                        <a:spcBef>
                          <a:spcPts val="200"/>
                        </a:spcBef>
                        <a:spcAft>
                          <a:spcPts val="200"/>
                        </a:spcAft>
                        <a:tabLst>
                          <a:tab pos="720090" algn="l"/>
                          <a:tab pos="1188085" algn="l"/>
                          <a:tab pos="1440180" algn="l"/>
                          <a:tab pos="720090" algn="l"/>
                          <a:tab pos="1188085" algn="l"/>
                          <a:tab pos="1383030" algn="l"/>
                          <a:tab pos="1440180" algn="l"/>
                        </a:tabLst>
                      </a:pPr>
                      <a:r>
                        <a:rPr lang="en-CA" sz="1400" b="1" dirty="0">
                          <a:effectLst/>
                          <a:latin typeface="Arial" panose="020B0604020202020204" pitchFamily="34" charset="0"/>
                          <a:ea typeface="Times New Roman" panose="02020603050405020304" pitchFamily="18" charset="0"/>
                        </a:rPr>
                        <a:t>Working Group 2: Systems and standards (Chairman: </a:t>
                      </a:r>
                      <a:r>
                        <a:rPr lang="en-CA" sz="1400" b="1" u="sng" dirty="0">
                          <a:solidFill>
                            <a:srgbClr val="0000CC"/>
                          </a:solidFill>
                          <a:effectLst/>
                          <a:latin typeface="Arial" panose="020B06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Lang </a:t>
                      </a:r>
                      <a:r>
                        <a:rPr lang="en-CA" sz="1400" b="1" u="sng" dirty="0" err="1">
                          <a:solidFill>
                            <a:srgbClr val="0000CC"/>
                          </a:solidFill>
                          <a:effectLst/>
                          <a:latin typeface="Arial" panose="020B06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Baozhen</a:t>
                      </a:r>
                      <a:r>
                        <a:rPr lang="en-CA" sz="1400" b="1" dirty="0">
                          <a:solidFill>
                            <a:srgbClr val="000000"/>
                          </a:solidFill>
                          <a:effectLst/>
                          <a:latin typeface="Arial" panose="020B0604020202020204" pitchFamily="34" charset="0"/>
                          <a:ea typeface="Times New Roman" panose="02020603050405020304" pitchFamily="18" charset="0"/>
                        </a:rPr>
                        <a:t>, China)</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extLst>
                  <a:ext uri="{0D108BD9-81ED-4DB2-BD59-A6C34878D82A}">
                    <a16:rowId xmlns:a16="http://schemas.microsoft.com/office/drawing/2014/main" val="2698852561"/>
                  </a:ext>
                </a:extLst>
              </a:tr>
              <a:tr h="968242">
                <a:tc>
                  <a:txBody>
                    <a:bodyPr/>
                    <a:lstStyle/>
                    <a:p>
                      <a:pPr marL="0" marR="0" hangingPunct="0">
                        <a:spcBef>
                          <a:spcPts val="100"/>
                        </a:spcBef>
                        <a:spcAft>
                          <a:spcPts val="100"/>
                        </a:spcAft>
                        <a:tabLst>
                          <a:tab pos="720090" algn="l"/>
                          <a:tab pos="1188085" algn="l"/>
                          <a:tab pos="1440180" algn="l"/>
                          <a:tab pos="720090" algn="l"/>
                          <a:tab pos="1188085" algn="l"/>
                          <a:tab pos="1383030" algn="l"/>
                          <a:tab pos="1440180" algn="l"/>
                        </a:tabLst>
                      </a:pPr>
                      <a:r>
                        <a:rPr lang="en-CA" sz="1400" b="1" dirty="0">
                          <a:solidFill>
                            <a:srgbClr val="000000"/>
                          </a:solidFill>
                          <a:effectLst/>
                          <a:latin typeface="Arial" panose="020B0604020202020204" pitchFamily="34" charset="0"/>
                          <a:ea typeface="Times New Roman" panose="02020603050405020304" pitchFamily="18" charset="0"/>
                        </a:rPr>
                        <a:t>Broadband Wireless Access</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FFFF"/>
                    </a:solidFill>
                  </a:tcPr>
                </a:tc>
                <a:tc>
                  <a:txBody>
                    <a:bodyPr/>
                    <a:lstStyle/>
                    <a:p>
                      <a:pPr marL="118745" marR="0" indent="-118745" hangingPunct="0">
                        <a:spcBef>
                          <a:spcPts val="100"/>
                        </a:spcBef>
                        <a:spcAft>
                          <a:spcPts val="100"/>
                        </a:spcAft>
                        <a:tabLst>
                          <a:tab pos="720090" algn="l"/>
                          <a:tab pos="1188085" algn="l"/>
                          <a:tab pos="1440180" algn="l"/>
                          <a:tab pos="720090" algn="l"/>
                          <a:tab pos="1188085" algn="l"/>
                          <a:tab pos="1383030" algn="l"/>
                          <a:tab pos="1440180" algn="l"/>
                        </a:tabLst>
                      </a:pPr>
                      <a:r>
                        <a:rPr lang="en-CA" sz="1400" i="1" u="sng" dirty="0">
                          <a:solidFill>
                            <a:srgbClr val="000000"/>
                          </a:solidFill>
                          <a:effectLst/>
                          <a:latin typeface="Arial" panose="020B0604020202020204" pitchFamily="34" charset="0"/>
                          <a:ea typeface="Times New Roman" panose="02020603050405020304" pitchFamily="18" charset="0"/>
                        </a:rPr>
                        <a:t>Rec. </a:t>
                      </a:r>
                      <a:r>
                        <a:rPr lang="en-CA" sz="1400" i="1" dirty="0">
                          <a:solidFill>
                            <a:srgbClr val="000000"/>
                          </a:solidFill>
                          <a:effectLst/>
                          <a:latin typeface="Arial" panose="020B0604020202020204" pitchFamily="34" charset="0"/>
                          <a:ea typeface="Times New Roman" panose="02020603050405020304" pitchFamily="18" charset="0"/>
                        </a:rPr>
                        <a:t>ITU-R </a:t>
                      </a:r>
                      <a:r>
                        <a:rPr lang="en-CA" sz="1400" i="1" u="sng" dirty="0">
                          <a:solidFill>
                            <a:srgbClr val="000000"/>
                          </a:solidFill>
                          <a:effectLst/>
                          <a:latin typeface="Arial" panose="020B0604020202020204" pitchFamily="34" charset="0"/>
                          <a:ea typeface="Times New Roman" panose="02020603050405020304" pitchFamily="18" charset="0"/>
                        </a:rPr>
                        <a:t>M.1801: </a:t>
                      </a:r>
                      <a:r>
                        <a:rPr lang="en-CA" sz="1400" u="sng" dirty="0">
                          <a:solidFill>
                            <a:srgbClr val="0000CC"/>
                          </a:solidFill>
                          <a:effectLst/>
                          <a:latin typeface="Arial" panose="020B0604020202020204" pitchFamily="34" charset="0"/>
                          <a:ea typeface="Times New Roman" panose="02020603050405020304" pitchFamily="18" charset="0"/>
                          <a:hlinkClick r:id="rId3">
                            <a:extLst>
                              <a:ext uri="{A12FA001-AC4F-418D-AE19-62706E023703}">
                                <ahyp:hlinkClr xmlns:ahyp="http://schemas.microsoft.com/office/drawing/2018/hyperlinkcolor" val="tx"/>
                              </a:ext>
                            </a:extLst>
                          </a:hlinkClick>
                        </a:rPr>
                        <a:t>491</a:t>
                      </a:r>
                      <a:r>
                        <a:rPr lang="en-CA" sz="1400" u="sng" dirty="0">
                          <a:solidFill>
                            <a:srgbClr val="0000CC"/>
                          </a:solidFill>
                          <a:effectLst/>
                          <a:latin typeface="Arial" panose="020B0604020202020204" pitchFamily="34" charset="0"/>
                          <a:ea typeface="Times New Roman" panose="02020603050405020304" pitchFamily="18" charset="0"/>
                        </a:rPr>
                        <a:t> </a:t>
                      </a:r>
                      <a:r>
                        <a:rPr lang="en-GB" sz="1400" u="sng" dirty="0">
                          <a:solidFill>
                            <a:srgbClr val="0000CC"/>
                          </a:solidFill>
                          <a:effectLst/>
                          <a:latin typeface="Arial" panose="020B0604020202020204" pitchFamily="34" charset="0"/>
                          <a:ea typeface="Times New Roman" panose="02020603050405020304" pitchFamily="18" charset="0"/>
                          <a:hlinkClick r:id="rId4">
                            <a:extLst>
                              <a:ext uri="{A12FA001-AC4F-418D-AE19-62706E023703}">
                                <ahyp:hlinkClr xmlns:ahyp="http://schemas.microsoft.com/office/drawing/2018/hyperlinkcolor" val="tx"/>
                              </a:ext>
                            </a:extLst>
                          </a:hlinkClick>
                        </a:rPr>
                        <a:t>Annex 16</a:t>
                      </a:r>
                      <a:r>
                        <a:rPr lang="en-GB" sz="1400" u="sng" dirty="0">
                          <a:solidFill>
                            <a:srgbClr val="0000CC"/>
                          </a:solidFill>
                          <a:effectLst/>
                          <a:latin typeface="Arial" panose="020B0604020202020204" pitchFamily="34" charset="0"/>
                          <a:ea typeface="Times New Roman" panose="02020603050405020304" pitchFamily="18" charset="0"/>
                        </a:rPr>
                        <a:t> </a:t>
                      </a:r>
                      <a:r>
                        <a:rPr lang="en-CA" sz="1400" u="sng" dirty="0">
                          <a:solidFill>
                            <a:srgbClr val="000000"/>
                          </a:solidFill>
                          <a:effectLst/>
                          <a:latin typeface="Arial" panose="020B0604020202020204" pitchFamily="34" charset="0"/>
                          <a:ea typeface="Times New Roman" panose="02020603050405020304" pitchFamily="18" charset="0"/>
                        </a:rPr>
                        <a:t>(WP5A); </a:t>
                      </a:r>
                      <a:r>
                        <a:rPr lang="en-CA" sz="1400" u="sng" dirty="0">
                          <a:solidFill>
                            <a:srgbClr val="0000CC"/>
                          </a:solidFill>
                          <a:effectLst/>
                          <a:latin typeface="Arial" panose="020B0604020202020204" pitchFamily="34" charset="0"/>
                          <a:ea typeface="Times New Roman" panose="02020603050405020304" pitchFamily="18" charset="0"/>
                          <a:hlinkClick r:id="rId5">
                            <a:extLst>
                              <a:ext uri="{A12FA001-AC4F-418D-AE19-62706E023703}">
                                <ahyp:hlinkClr xmlns:ahyp="http://schemas.microsoft.com/office/drawing/2018/hyperlinkcolor" val="tx"/>
                              </a:ext>
                            </a:extLst>
                          </a:hlinkClick>
                        </a:rPr>
                        <a:t>540</a:t>
                      </a:r>
                      <a:r>
                        <a:rPr lang="en-CA" sz="1400" u="sng" dirty="0">
                          <a:solidFill>
                            <a:srgbClr val="000000"/>
                          </a:solidFill>
                          <a:effectLst/>
                          <a:latin typeface="Arial" panose="020B0604020202020204" pitchFamily="34" charset="0"/>
                          <a:ea typeface="Times New Roman" panose="02020603050405020304" pitchFamily="18" charset="0"/>
                        </a:rPr>
                        <a:t> (Canada); </a:t>
                      </a:r>
                      <a:r>
                        <a:rPr lang="en-CA" sz="1400" u="sng" dirty="0">
                          <a:solidFill>
                            <a:srgbClr val="0000CC"/>
                          </a:solidFill>
                          <a:effectLst/>
                          <a:latin typeface="Arial" panose="020B0604020202020204" pitchFamily="34" charset="0"/>
                          <a:ea typeface="Times New Roman" panose="02020603050405020304" pitchFamily="18" charset="0"/>
                          <a:hlinkClick r:id="rId6">
                            <a:extLst>
                              <a:ext uri="{A12FA001-AC4F-418D-AE19-62706E023703}">
                                <ahyp:hlinkClr xmlns:ahyp="http://schemas.microsoft.com/office/drawing/2018/hyperlinkcolor" val="tx"/>
                              </a:ext>
                            </a:extLst>
                          </a:hlinkClick>
                        </a:rPr>
                        <a:t>547</a:t>
                      </a:r>
                      <a:r>
                        <a:rPr lang="en-CA" sz="1400" u="sng" dirty="0">
                          <a:solidFill>
                            <a:srgbClr val="000000"/>
                          </a:solidFill>
                          <a:effectLst/>
                          <a:latin typeface="Arial" panose="020B0604020202020204" pitchFamily="34" charset="0"/>
                          <a:ea typeface="Times New Roman" panose="02020603050405020304" pitchFamily="18" charset="0"/>
                        </a:rPr>
                        <a:t> (IEEE);</a:t>
                      </a:r>
                      <a:r>
                        <a:rPr lang="en-CA" sz="1400" u="sng" dirty="0">
                          <a:solidFill>
                            <a:srgbClr val="0000CC"/>
                          </a:solidFill>
                          <a:effectLst/>
                          <a:latin typeface="Arial" panose="020B0604020202020204" pitchFamily="34" charset="0"/>
                          <a:ea typeface="Times New Roman" panose="02020603050405020304" pitchFamily="18" charset="0"/>
                        </a:rPr>
                        <a:t> </a:t>
                      </a:r>
                      <a:r>
                        <a:rPr lang="en-CA" sz="1400" u="sng" dirty="0">
                          <a:solidFill>
                            <a:srgbClr val="0000CC"/>
                          </a:solidFill>
                          <a:effectLst/>
                          <a:latin typeface="Arial" panose="020B0604020202020204" pitchFamily="34" charset="0"/>
                          <a:ea typeface="Times New Roman" panose="02020603050405020304" pitchFamily="18" charset="0"/>
                          <a:hlinkClick r:id="rId7">
                            <a:extLst>
                              <a:ext uri="{A12FA001-AC4F-418D-AE19-62706E023703}">
                                <ahyp:hlinkClr xmlns:ahyp="http://schemas.microsoft.com/office/drawing/2018/hyperlinkcolor" val="tx"/>
                              </a:ext>
                            </a:extLst>
                          </a:hlinkClick>
                        </a:rPr>
                        <a:t>576</a:t>
                      </a:r>
                      <a:r>
                        <a:rPr lang="en-CA" sz="1400" u="sng" dirty="0">
                          <a:solidFill>
                            <a:srgbClr val="0000CC"/>
                          </a:solidFill>
                          <a:effectLst/>
                          <a:latin typeface="Arial" panose="020B0604020202020204" pitchFamily="34" charset="0"/>
                          <a:ea typeface="Times New Roman" panose="02020603050405020304" pitchFamily="18" charset="0"/>
                        </a:rPr>
                        <a:t> </a:t>
                      </a:r>
                      <a:r>
                        <a:rPr lang="en-CA" sz="1400" u="sng" dirty="0">
                          <a:solidFill>
                            <a:srgbClr val="000000"/>
                          </a:solidFill>
                          <a:effectLst/>
                          <a:latin typeface="Arial" panose="020B0604020202020204" pitchFamily="34" charset="0"/>
                          <a:ea typeface="Times New Roman" panose="02020603050405020304" pitchFamily="18" charset="0"/>
                        </a:rPr>
                        <a:t>(XGP Forum)</a:t>
                      </a:r>
                      <a:endParaRPr lang="en-US" sz="1400" dirty="0">
                        <a:effectLst/>
                        <a:latin typeface="Times New Roman" panose="02020603050405020304" pitchFamily="18" charset="0"/>
                        <a:ea typeface="Times New Roman" panose="02020603050405020304" pitchFamily="18" charset="0"/>
                      </a:endParaRPr>
                    </a:p>
                    <a:p>
                      <a:pPr marL="118745" marR="0" indent="-118745" hangingPunct="0">
                        <a:spcBef>
                          <a:spcPts val="100"/>
                        </a:spcBef>
                        <a:spcAft>
                          <a:spcPts val="100"/>
                        </a:spcAft>
                        <a:tabLst>
                          <a:tab pos="720090" algn="l"/>
                          <a:tab pos="1188085" algn="l"/>
                          <a:tab pos="1440180" algn="l"/>
                          <a:tab pos="720090" algn="l"/>
                          <a:tab pos="1188085" algn="l"/>
                          <a:tab pos="1383030" algn="l"/>
                          <a:tab pos="1440180" algn="l"/>
                        </a:tabLst>
                      </a:pPr>
                      <a:r>
                        <a:rPr lang="en-CA" sz="1400" i="1" u="sng" dirty="0">
                          <a:solidFill>
                            <a:srgbClr val="000000"/>
                          </a:solidFill>
                          <a:effectLst/>
                          <a:latin typeface="Arial" panose="020B0604020202020204" pitchFamily="34" charset="0"/>
                          <a:ea typeface="Times New Roman" panose="02020603050405020304" pitchFamily="18" charset="0"/>
                        </a:rPr>
                        <a:t>Rec. </a:t>
                      </a:r>
                      <a:r>
                        <a:rPr lang="en-CA" sz="1400" i="1" dirty="0">
                          <a:solidFill>
                            <a:srgbClr val="000000"/>
                          </a:solidFill>
                          <a:effectLst/>
                          <a:latin typeface="Arial" panose="020B0604020202020204" pitchFamily="34" charset="0"/>
                          <a:ea typeface="Times New Roman" panose="02020603050405020304" pitchFamily="18" charset="0"/>
                        </a:rPr>
                        <a:t>ITU-R </a:t>
                      </a:r>
                      <a:r>
                        <a:rPr lang="en-CA" sz="1400" i="1" u="sng" dirty="0">
                          <a:solidFill>
                            <a:srgbClr val="000000"/>
                          </a:solidFill>
                          <a:effectLst/>
                          <a:latin typeface="Arial" panose="020B0604020202020204" pitchFamily="34" charset="0"/>
                          <a:ea typeface="Times New Roman" panose="02020603050405020304" pitchFamily="18" charset="0"/>
                        </a:rPr>
                        <a:t>M.1450: </a:t>
                      </a:r>
                      <a:r>
                        <a:rPr lang="en-CA" sz="1400" u="sng" dirty="0">
                          <a:solidFill>
                            <a:srgbClr val="0000CC"/>
                          </a:solidFill>
                          <a:effectLst/>
                          <a:latin typeface="Arial" panose="020B0604020202020204" pitchFamily="34" charset="0"/>
                          <a:ea typeface="Times New Roman" panose="02020603050405020304" pitchFamily="18" charset="0"/>
                          <a:hlinkClick r:id="rId3">
                            <a:extLst>
                              <a:ext uri="{A12FA001-AC4F-418D-AE19-62706E023703}">
                                <ahyp:hlinkClr xmlns:ahyp="http://schemas.microsoft.com/office/drawing/2018/hyperlinkcolor" val="tx"/>
                              </a:ext>
                            </a:extLst>
                          </a:hlinkClick>
                        </a:rPr>
                        <a:t>491</a:t>
                      </a:r>
                      <a:r>
                        <a:rPr lang="en-CA" sz="1400" u="sng" dirty="0">
                          <a:solidFill>
                            <a:srgbClr val="0000CC"/>
                          </a:solidFill>
                          <a:effectLst/>
                          <a:latin typeface="Arial" panose="020B0604020202020204" pitchFamily="34" charset="0"/>
                          <a:ea typeface="Times New Roman" panose="02020603050405020304" pitchFamily="18" charset="0"/>
                        </a:rPr>
                        <a:t> </a:t>
                      </a:r>
                      <a:r>
                        <a:rPr lang="en-GB" sz="1400" u="sng" dirty="0">
                          <a:solidFill>
                            <a:srgbClr val="0000CC"/>
                          </a:solidFill>
                          <a:effectLst/>
                          <a:latin typeface="Arial" panose="020B0604020202020204" pitchFamily="34" charset="0"/>
                          <a:ea typeface="Times New Roman" panose="02020603050405020304" pitchFamily="18" charset="0"/>
                          <a:hlinkClick r:id="rId8">
                            <a:extLst>
                              <a:ext uri="{A12FA001-AC4F-418D-AE19-62706E023703}">
                                <ahyp:hlinkClr xmlns:ahyp="http://schemas.microsoft.com/office/drawing/2018/hyperlinkcolor" val="tx"/>
                              </a:ext>
                            </a:extLst>
                          </a:hlinkClick>
                        </a:rPr>
                        <a:t>Annex 15</a:t>
                      </a:r>
                      <a:r>
                        <a:rPr lang="en-GB" sz="1400" u="sng" dirty="0">
                          <a:solidFill>
                            <a:srgbClr val="0000CC"/>
                          </a:solidFill>
                          <a:effectLst/>
                          <a:latin typeface="Arial" panose="020B0604020202020204" pitchFamily="34" charset="0"/>
                          <a:ea typeface="Times New Roman" panose="02020603050405020304" pitchFamily="18" charset="0"/>
                        </a:rPr>
                        <a:t> </a:t>
                      </a:r>
                      <a:r>
                        <a:rPr lang="en-CA" sz="1400" u="sng" dirty="0">
                          <a:solidFill>
                            <a:srgbClr val="000000"/>
                          </a:solidFill>
                          <a:effectLst/>
                          <a:latin typeface="Arial" panose="020B0604020202020204" pitchFamily="34" charset="0"/>
                          <a:ea typeface="Times New Roman" panose="02020603050405020304" pitchFamily="18" charset="0"/>
                        </a:rPr>
                        <a:t>(WP5A)</a:t>
                      </a:r>
                      <a:r>
                        <a:rPr lang="en-GB" sz="1400" u="sng" dirty="0">
                          <a:solidFill>
                            <a:srgbClr val="000000"/>
                          </a:solidFill>
                          <a:effectLst/>
                          <a:latin typeface="Arial" panose="020B0604020202020204" pitchFamily="34" charset="0"/>
                          <a:ea typeface="Times New Roman" panose="02020603050405020304" pitchFamily="18" charset="0"/>
                        </a:rPr>
                        <a:t>; </a:t>
                      </a:r>
                      <a:r>
                        <a:rPr lang="en-CA" sz="1400" u="sng" dirty="0">
                          <a:solidFill>
                            <a:srgbClr val="0000CC"/>
                          </a:solidFill>
                          <a:effectLst/>
                          <a:latin typeface="Arial" panose="020B0604020202020204" pitchFamily="34" charset="0"/>
                          <a:ea typeface="Times New Roman" panose="02020603050405020304" pitchFamily="18" charset="0"/>
                          <a:hlinkClick r:id="rId9">
                            <a:extLst>
                              <a:ext uri="{A12FA001-AC4F-418D-AE19-62706E023703}">
                                <ahyp:hlinkClr xmlns:ahyp="http://schemas.microsoft.com/office/drawing/2018/hyperlinkcolor" val="tx"/>
                              </a:ext>
                            </a:extLst>
                          </a:hlinkClick>
                        </a:rPr>
                        <a:t>526</a:t>
                      </a:r>
                      <a:r>
                        <a:rPr lang="en-CA" sz="1400" u="sng" dirty="0">
                          <a:solidFill>
                            <a:srgbClr val="0000FF"/>
                          </a:solidFill>
                          <a:effectLst/>
                          <a:latin typeface="Arial" panose="020B0604020202020204" pitchFamily="34" charset="0"/>
                          <a:ea typeface="Times New Roman" panose="02020603050405020304" pitchFamily="18" charset="0"/>
                        </a:rPr>
                        <a:t> </a:t>
                      </a:r>
                      <a:r>
                        <a:rPr lang="en-CA" sz="1400" u="sng" dirty="0">
                          <a:solidFill>
                            <a:srgbClr val="000000"/>
                          </a:solidFill>
                          <a:effectLst/>
                          <a:latin typeface="Arial" panose="020B0604020202020204" pitchFamily="34" charset="0"/>
                          <a:ea typeface="Times New Roman" panose="02020603050405020304" pitchFamily="18" charset="0"/>
                        </a:rPr>
                        <a:t>(ETSI); </a:t>
                      </a:r>
                      <a:r>
                        <a:rPr lang="en-CA" sz="1400" u="sng" dirty="0">
                          <a:solidFill>
                            <a:srgbClr val="0000CC"/>
                          </a:solidFill>
                          <a:effectLst/>
                          <a:latin typeface="Arial" panose="020B0604020202020204" pitchFamily="34" charset="0"/>
                          <a:ea typeface="Times New Roman" panose="02020603050405020304" pitchFamily="18" charset="0"/>
                          <a:hlinkClick r:id="rId10">
                            <a:extLst>
                              <a:ext uri="{A12FA001-AC4F-418D-AE19-62706E023703}">
                                <ahyp:hlinkClr xmlns:ahyp="http://schemas.microsoft.com/office/drawing/2018/hyperlinkcolor" val="tx"/>
                              </a:ext>
                            </a:extLst>
                          </a:hlinkClick>
                        </a:rPr>
                        <a:t>535</a:t>
                      </a:r>
                      <a:r>
                        <a:rPr lang="en-CA" sz="1400" u="sng" dirty="0">
                          <a:solidFill>
                            <a:srgbClr val="000000"/>
                          </a:solidFill>
                          <a:effectLst/>
                          <a:latin typeface="Arial" panose="020B0604020202020204" pitchFamily="34" charset="0"/>
                          <a:ea typeface="Times New Roman" panose="02020603050405020304" pitchFamily="18" charset="0"/>
                        </a:rPr>
                        <a:t> (Korea); </a:t>
                      </a:r>
                      <a:r>
                        <a:rPr lang="en-CA" sz="1400" u="sng" dirty="0">
                          <a:solidFill>
                            <a:srgbClr val="0000CC"/>
                          </a:solidFill>
                          <a:effectLst/>
                          <a:latin typeface="Arial" panose="020B0604020202020204" pitchFamily="34" charset="0"/>
                          <a:ea typeface="Times New Roman" panose="02020603050405020304" pitchFamily="18" charset="0"/>
                          <a:hlinkClick r:id="rId11">
                            <a:extLst>
                              <a:ext uri="{A12FA001-AC4F-418D-AE19-62706E023703}">
                                <ahyp:hlinkClr xmlns:ahyp="http://schemas.microsoft.com/office/drawing/2018/hyperlinkcolor" val="tx"/>
                              </a:ext>
                            </a:extLst>
                          </a:hlinkClick>
                        </a:rPr>
                        <a:t>546</a:t>
                      </a:r>
                      <a:r>
                        <a:rPr lang="en-CA" sz="1400" u="sng" dirty="0">
                          <a:solidFill>
                            <a:srgbClr val="000000"/>
                          </a:solidFill>
                          <a:effectLst/>
                          <a:latin typeface="Arial" panose="020B0604020202020204" pitchFamily="34" charset="0"/>
                          <a:ea typeface="Times New Roman" panose="02020603050405020304" pitchFamily="18" charset="0"/>
                        </a:rPr>
                        <a:t> (IEEE); </a:t>
                      </a:r>
                      <a:br>
                        <a:rPr lang="en-CA" sz="1400" u="sng" dirty="0">
                          <a:solidFill>
                            <a:srgbClr val="000000"/>
                          </a:solidFill>
                          <a:effectLst/>
                          <a:latin typeface="Arial" panose="020B0604020202020204" pitchFamily="34" charset="0"/>
                          <a:ea typeface="Times New Roman" panose="02020603050405020304" pitchFamily="18" charset="0"/>
                        </a:rPr>
                      </a:br>
                      <a:r>
                        <a:rPr lang="en-CA" sz="1400" u="sng" dirty="0">
                          <a:solidFill>
                            <a:srgbClr val="0000CC"/>
                          </a:solidFill>
                          <a:effectLst/>
                          <a:latin typeface="Arial" panose="020B0604020202020204" pitchFamily="34" charset="0"/>
                          <a:ea typeface="Times New Roman" panose="02020603050405020304" pitchFamily="18" charset="0"/>
                          <a:hlinkClick r:id="rId12">
                            <a:extLst>
                              <a:ext uri="{A12FA001-AC4F-418D-AE19-62706E023703}">
                                <ahyp:hlinkClr xmlns:ahyp="http://schemas.microsoft.com/office/drawing/2018/hyperlinkcolor" val="tx"/>
                              </a:ext>
                            </a:extLst>
                          </a:hlinkClick>
                        </a:rPr>
                        <a:t>548</a:t>
                      </a:r>
                      <a:r>
                        <a:rPr lang="en-CA" sz="1400" u="sng" dirty="0">
                          <a:solidFill>
                            <a:srgbClr val="000000"/>
                          </a:solidFill>
                          <a:effectLst/>
                          <a:latin typeface="Arial" panose="020B0604020202020204" pitchFamily="34" charset="0"/>
                          <a:ea typeface="Times New Roman" panose="02020603050405020304" pitchFamily="18" charset="0"/>
                        </a:rPr>
                        <a:t> (China);</a:t>
                      </a:r>
                      <a:r>
                        <a:rPr lang="en-CA" sz="1400" u="sng" dirty="0">
                          <a:solidFill>
                            <a:srgbClr val="0000CC"/>
                          </a:solidFill>
                          <a:effectLst/>
                          <a:latin typeface="Arial" panose="020B0604020202020204" pitchFamily="34" charset="0"/>
                          <a:ea typeface="Times New Roman" panose="02020603050405020304" pitchFamily="18" charset="0"/>
                        </a:rPr>
                        <a:t> </a:t>
                      </a:r>
                      <a:r>
                        <a:rPr lang="en-CA" sz="1400" u="sng" dirty="0">
                          <a:solidFill>
                            <a:srgbClr val="0000CC"/>
                          </a:solidFill>
                          <a:effectLst/>
                          <a:latin typeface="Arial" panose="020B0604020202020204" pitchFamily="34" charset="0"/>
                          <a:ea typeface="Times New Roman" panose="02020603050405020304" pitchFamily="18" charset="0"/>
                          <a:hlinkClick r:id="rId13">
                            <a:extLst>
                              <a:ext uri="{A12FA001-AC4F-418D-AE19-62706E023703}">
                                <ahyp:hlinkClr xmlns:ahyp="http://schemas.microsoft.com/office/drawing/2018/hyperlinkcolor" val="tx"/>
                              </a:ext>
                            </a:extLst>
                          </a:hlinkClick>
                        </a:rPr>
                        <a:t>568</a:t>
                      </a:r>
                      <a:r>
                        <a:rPr lang="en-CA" sz="1400" u="sng" dirty="0">
                          <a:solidFill>
                            <a:srgbClr val="0000CC"/>
                          </a:solidFill>
                          <a:effectLst/>
                          <a:latin typeface="Arial" panose="020B0604020202020204" pitchFamily="34" charset="0"/>
                          <a:ea typeface="Times New Roman" panose="02020603050405020304" pitchFamily="18" charset="0"/>
                        </a:rPr>
                        <a:t> </a:t>
                      </a:r>
                      <a:r>
                        <a:rPr lang="en-CA" sz="1400" u="sng" dirty="0">
                          <a:solidFill>
                            <a:srgbClr val="000000"/>
                          </a:solidFill>
                          <a:effectLst/>
                          <a:latin typeface="Arial" panose="020B0604020202020204" pitchFamily="34" charset="0"/>
                          <a:ea typeface="Times New Roman" panose="02020603050405020304" pitchFamily="18" charset="0"/>
                        </a:rPr>
                        <a:t>(Japan)</a:t>
                      </a:r>
                      <a:endParaRPr lang="en-US"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FFFF"/>
                    </a:solidFill>
                  </a:tcPr>
                </a:tc>
                <a:extLst>
                  <a:ext uri="{0D108BD9-81ED-4DB2-BD59-A6C34878D82A}">
                    <a16:rowId xmlns:a16="http://schemas.microsoft.com/office/drawing/2014/main" val="3552080529"/>
                  </a:ext>
                </a:extLst>
              </a:tr>
            </a:tbl>
          </a:graphicData>
        </a:graphic>
      </p:graphicFrame>
      <p:graphicFrame>
        <p:nvGraphicFramePr>
          <p:cNvPr id="11" name="Table 10">
            <a:extLst>
              <a:ext uri="{FF2B5EF4-FFF2-40B4-BE49-F238E27FC236}">
                <a16:creationId xmlns:a16="http://schemas.microsoft.com/office/drawing/2014/main" id="{214A8D81-ACA4-4292-AE9A-B5CF4982F93A}"/>
              </a:ext>
            </a:extLst>
          </p:cNvPr>
          <p:cNvGraphicFramePr>
            <a:graphicFrameLocks noGrp="1"/>
          </p:cNvGraphicFramePr>
          <p:nvPr>
            <p:extLst>
              <p:ext uri="{D42A27DB-BD31-4B8C-83A1-F6EECF244321}">
                <p14:modId xmlns:p14="http://schemas.microsoft.com/office/powerpoint/2010/main" val="278731467"/>
              </p:ext>
            </p:extLst>
          </p:nvPr>
        </p:nvGraphicFramePr>
        <p:xfrm>
          <a:off x="1180043" y="4800600"/>
          <a:ext cx="9829800" cy="1148080"/>
        </p:xfrm>
        <a:graphic>
          <a:graphicData uri="http://schemas.openxmlformats.org/drawingml/2006/table">
            <a:tbl>
              <a:tblPr/>
              <a:tblGrid>
                <a:gridCol w="92054">
                  <a:extLst>
                    <a:ext uri="{9D8B030D-6E8A-4147-A177-3AD203B41FA5}">
                      <a16:colId xmlns:a16="http://schemas.microsoft.com/office/drawing/2014/main" val="1719737100"/>
                    </a:ext>
                  </a:extLst>
                </a:gridCol>
                <a:gridCol w="902126">
                  <a:extLst>
                    <a:ext uri="{9D8B030D-6E8A-4147-A177-3AD203B41FA5}">
                      <a16:colId xmlns:a16="http://schemas.microsoft.com/office/drawing/2014/main" val="1054783438"/>
                    </a:ext>
                  </a:extLst>
                </a:gridCol>
                <a:gridCol w="7553452">
                  <a:extLst>
                    <a:ext uri="{9D8B030D-6E8A-4147-A177-3AD203B41FA5}">
                      <a16:colId xmlns:a16="http://schemas.microsoft.com/office/drawing/2014/main" val="2072246979"/>
                    </a:ext>
                  </a:extLst>
                </a:gridCol>
                <a:gridCol w="1282168">
                  <a:extLst>
                    <a:ext uri="{9D8B030D-6E8A-4147-A177-3AD203B41FA5}">
                      <a16:colId xmlns:a16="http://schemas.microsoft.com/office/drawing/2014/main" val="3422114436"/>
                    </a:ext>
                  </a:extLst>
                </a:gridCol>
              </a:tblGrid>
              <a:tr h="0">
                <a:tc>
                  <a:txBody>
                    <a:bodyPr/>
                    <a:lstStyle/>
                    <a:p>
                      <a:r>
                        <a:rPr lang="en-US"/>
                        <a:t> </a:t>
                      </a:r>
                    </a:p>
                  </a:txBody>
                  <a:tcPr marL="12700" marR="12700" marT="12700" marB="12700">
                    <a:lnL>
                      <a:noFill/>
                    </a:lnL>
                    <a:lnR>
                      <a:noFill/>
                    </a:lnR>
                    <a:lnT>
                      <a:noFill/>
                    </a:lnT>
                    <a:lnB>
                      <a:noFill/>
                    </a:lnB>
                    <a:solidFill>
                      <a:srgbClr val="E6EAFF"/>
                    </a:solidFill>
                  </a:tcPr>
                </a:tc>
                <a:tc>
                  <a:txBody>
                    <a:bodyPr/>
                    <a:lstStyle/>
                    <a:p>
                      <a:r>
                        <a:rPr lang="en-US" b="1" dirty="0">
                          <a:solidFill>
                            <a:srgbClr val="0000CC"/>
                          </a:solidFill>
                          <a:hlinkClick r:id="rId14">
                            <a:extLst>
                              <a:ext uri="{A12FA001-AC4F-418D-AE19-62706E023703}">
                                <ahyp:hlinkClr xmlns:ahyp="http://schemas.microsoft.com/office/drawing/2018/hyperlinkcolor" val="tx"/>
                              </a:ext>
                            </a:extLst>
                          </a:hlinkClick>
                        </a:rPr>
                        <a:t>[ 547 ]</a:t>
                      </a:r>
                      <a:r>
                        <a:rPr lang="en-US" dirty="0">
                          <a:solidFill>
                            <a:srgbClr val="0000CC"/>
                          </a:solidFill>
                        </a:rPr>
                        <a:t>   </a:t>
                      </a:r>
                      <a:br>
                        <a:rPr lang="en-US" dirty="0">
                          <a:solidFill>
                            <a:srgbClr val="0000CC"/>
                          </a:solidFill>
                        </a:rPr>
                      </a:br>
                      <a:r>
                        <a:rPr lang="en-US"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dirty="0"/>
                        <a:t>Proposed modification to Recommendation ITU-R M.1801-2    </a:t>
                      </a:r>
                    </a:p>
                  </a:txBody>
                  <a:tcPr marL="12700" marR="12700" marT="12700" marB="12700">
                    <a:lnL>
                      <a:noFill/>
                    </a:lnL>
                    <a:lnR>
                      <a:noFill/>
                    </a:lnR>
                    <a:lnT>
                      <a:noFill/>
                    </a:lnT>
                    <a:lnB>
                      <a:noFill/>
                    </a:lnB>
                    <a:solidFill>
                      <a:srgbClr val="E6EAFF"/>
                    </a:solidFill>
                  </a:tcPr>
                </a:tc>
                <a:tc>
                  <a:txBody>
                    <a:bodyPr/>
                    <a:lstStyle/>
                    <a:p>
                      <a:r>
                        <a:rPr lang="en-US" dirty="0">
                          <a:solidFill>
                            <a:srgbClr val="0000CC"/>
                          </a:solidFill>
                          <a:hlinkClick r:id="rId15">
                            <a:extLst>
                              <a:ext uri="{A12FA001-AC4F-418D-AE19-62706E023703}">
                                <ahyp:hlinkClr xmlns:ahyp="http://schemas.microsoft.com/office/drawing/2018/hyperlinkcolor" val="tx"/>
                              </a:ext>
                            </a:extLst>
                          </a:hlinkClick>
                        </a:rPr>
                        <a:t>IEEE</a:t>
                      </a:r>
                      <a:r>
                        <a:rPr lang="en-US"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3624981223"/>
                  </a:ext>
                </a:extLst>
              </a:tr>
              <a:tr h="0">
                <a:tc>
                  <a:txBody>
                    <a:bodyPr/>
                    <a:lstStyle/>
                    <a:p>
                      <a:r>
                        <a:rPr lang="en-US">
                          <a:solidFill>
                            <a:srgbClr val="0000CC"/>
                          </a:solidFill>
                        </a:rPr>
                        <a:t> </a:t>
                      </a:r>
                    </a:p>
                  </a:txBody>
                  <a:tcPr marL="12700" marR="12700" marT="12700" marB="12700">
                    <a:lnL>
                      <a:noFill/>
                    </a:lnL>
                    <a:lnR>
                      <a:noFill/>
                    </a:lnR>
                    <a:lnT>
                      <a:noFill/>
                    </a:lnT>
                    <a:lnB>
                      <a:noFill/>
                    </a:lnB>
                    <a:solidFill>
                      <a:srgbClr val="FFFFFF"/>
                    </a:solidFill>
                  </a:tcPr>
                </a:tc>
                <a:tc>
                  <a:txBody>
                    <a:bodyPr/>
                    <a:lstStyle/>
                    <a:p>
                      <a:r>
                        <a:rPr lang="en-US" b="1" dirty="0">
                          <a:solidFill>
                            <a:srgbClr val="0000CC"/>
                          </a:solidFill>
                          <a:hlinkClick r:id="rId16">
                            <a:extLst>
                              <a:ext uri="{A12FA001-AC4F-418D-AE19-62706E023703}">
                                <ahyp:hlinkClr xmlns:ahyp="http://schemas.microsoft.com/office/drawing/2018/hyperlinkcolor" val="tx"/>
                              </a:ext>
                            </a:extLst>
                          </a:hlinkClick>
                        </a:rPr>
                        <a:t>[ 546 ]</a:t>
                      </a:r>
                      <a:r>
                        <a:rPr lang="en-US" dirty="0">
                          <a:solidFill>
                            <a:srgbClr val="0000CC"/>
                          </a:solidFill>
                        </a:rPr>
                        <a:t>   </a:t>
                      </a:r>
                      <a:br>
                        <a:rPr lang="en-US" dirty="0">
                          <a:solidFill>
                            <a:srgbClr val="0000CC"/>
                          </a:solidFill>
                        </a:rPr>
                      </a:br>
                      <a:r>
                        <a:rPr lang="en-US" dirty="0">
                          <a:solidFill>
                            <a:srgbClr val="0000CC"/>
                          </a:solidFill>
                        </a:rPr>
                        <a:t>  </a:t>
                      </a:r>
                    </a:p>
                  </a:txBody>
                  <a:tcPr marL="12700" marR="12700" marT="12700" marB="12700">
                    <a:lnL>
                      <a:noFill/>
                    </a:lnL>
                    <a:lnR>
                      <a:noFill/>
                    </a:lnR>
                    <a:lnT>
                      <a:noFill/>
                    </a:lnT>
                    <a:lnB>
                      <a:noFill/>
                    </a:lnB>
                    <a:solidFill>
                      <a:srgbClr val="FFFFFF"/>
                    </a:solidFill>
                  </a:tcPr>
                </a:tc>
                <a:tc>
                  <a:txBody>
                    <a:bodyPr/>
                    <a:lstStyle/>
                    <a:p>
                      <a:r>
                        <a:rPr lang="en-US" dirty="0"/>
                        <a:t>Proposed modification to Recommendation ITU-R M.1450-5 - Characteristics of broadband radio local area networks    </a:t>
                      </a:r>
                    </a:p>
                  </a:txBody>
                  <a:tcPr marL="12700" marR="12700" marT="12700" marB="12700">
                    <a:lnL>
                      <a:noFill/>
                    </a:lnL>
                    <a:lnR>
                      <a:noFill/>
                    </a:lnR>
                    <a:lnT>
                      <a:noFill/>
                    </a:lnT>
                    <a:lnB>
                      <a:noFill/>
                    </a:lnB>
                    <a:solidFill>
                      <a:srgbClr val="FFFFFF"/>
                    </a:solidFill>
                  </a:tcPr>
                </a:tc>
                <a:tc>
                  <a:txBody>
                    <a:bodyPr/>
                    <a:lstStyle/>
                    <a:p>
                      <a:r>
                        <a:rPr lang="en-US" dirty="0">
                          <a:solidFill>
                            <a:srgbClr val="0000CC"/>
                          </a:solidFill>
                          <a:hlinkClick r:id="rId15">
                            <a:extLst>
                              <a:ext uri="{A12FA001-AC4F-418D-AE19-62706E023703}">
                                <ahyp:hlinkClr xmlns:ahyp="http://schemas.microsoft.com/office/drawing/2018/hyperlinkcolor" val="tx"/>
                              </a:ext>
                            </a:extLst>
                          </a:hlinkClick>
                        </a:rPr>
                        <a:t>IEEE</a:t>
                      </a:r>
                      <a:r>
                        <a:rPr lang="en-US" dirty="0">
                          <a:solidFill>
                            <a:srgbClr val="0000CC"/>
                          </a:solidFill>
                        </a:rPr>
                        <a:t>  </a:t>
                      </a:r>
                    </a:p>
                  </a:txBody>
                  <a:tcPr marL="12700" marR="12700" marT="12700" marB="12700">
                    <a:lnL>
                      <a:noFill/>
                    </a:lnL>
                    <a:lnR>
                      <a:noFill/>
                    </a:lnR>
                    <a:lnT>
                      <a:noFill/>
                    </a:lnT>
                    <a:lnB>
                      <a:noFill/>
                    </a:lnB>
                    <a:solidFill>
                      <a:srgbClr val="FFFFFF"/>
                    </a:solidFill>
                  </a:tcPr>
                </a:tc>
                <a:extLst>
                  <a:ext uri="{0D108BD9-81ED-4DB2-BD59-A6C34878D82A}">
                    <a16:rowId xmlns:a16="http://schemas.microsoft.com/office/drawing/2014/main" val="1399195894"/>
                  </a:ext>
                </a:extLst>
              </a:tr>
            </a:tbl>
          </a:graphicData>
        </a:graphic>
      </p:graphicFrame>
    </p:spTree>
    <p:extLst>
      <p:ext uri="{BB962C8B-B14F-4D97-AF65-F5344CB8AC3E}">
        <p14:creationId xmlns:p14="http://schemas.microsoft.com/office/powerpoint/2010/main" val="36276400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t" anchorCtr="0">
            <a:normAutofit/>
          </a:bodyPr>
          <a:lstStyle/>
          <a:p>
            <a:r>
              <a:rPr lang="en-US" altLang="en-US" dirty="0"/>
              <a:t>Updates from ITU-R WP 5A – Input Contributions</a:t>
            </a:r>
          </a:p>
        </p:txBody>
      </p:sp>
      <p:sp>
        <p:nvSpPr>
          <p:cNvPr id="6147" name="Content Placeholder 2"/>
          <p:cNvSpPr>
            <a:spLocks noGrp="1"/>
          </p:cNvSpPr>
          <p:nvPr>
            <p:ph idx="1"/>
          </p:nvPr>
        </p:nvSpPr>
        <p:spPr>
          <a:xfrm>
            <a:off x="965200" y="1218407"/>
            <a:ext cx="10361084" cy="4570414"/>
          </a:xfrm>
        </p:spPr>
        <p:txBody>
          <a:bodyPr wrap="square" anchor="t">
            <a:normAutofit/>
          </a:bodyPr>
          <a:lstStyle/>
          <a:p>
            <a:pPr marL="342900" lvl="2" indent="-342900">
              <a:spcBef>
                <a:spcPts val="300"/>
              </a:spcBef>
              <a:spcAft>
                <a:spcPts val="0"/>
              </a:spcAft>
              <a:buFont typeface="Arial" panose="020B0604020202020204" pitchFamily="34" charset="0"/>
              <a:buChar char="•"/>
              <a:defRPr/>
            </a:pPr>
            <a:r>
              <a:rPr lang="en-US" sz="2400" dirty="0"/>
              <a:t>Other Related Contributions on M.1801</a:t>
            </a:r>
          </a:p>
          <a:p>
            <a:pPr marL="342900" lvl="2" indent="-342900">
              <a:spcBef>
                <a:spcPts val="300"/>
              </a:spcBef>
              <a:spcAft>
                <a:spcPts val="0"/>
              </a:spcAft>
              <a:buFont typeface="Arial" panose="020B0604020202020204" pitchFamily="34" charset="0"/>
              <a:buChar char="•"/>
              <a:defRPr/>
            </a:pPr>
            <a:endParaRPr lang="en-US" sz="2400" dirty="0"/>
          </a:p>
          <a:p>
            <a:pPr marL="342900" lvl="2" indent="-342900">
              <a:spcBef>
                <a:spcPts val="300"/>
              </a:spcBef>
              <a:spcAft>
                <a:spcPts val="0"/>
              </a:spcAft>
              <a:buFont typeface="Arial" panose="020B0604020202020204" pitchFamily="34" charset="0"/>
              <a:buChar char="•"/>
              <a:defRPr/>
            </a:pPr>
            <a:endParaRPr lang="en-US" sz="2400" dirty="0"/>
          </a:p>
          <a:p>
            <a:pPr marL="342900" lvl="2" indent="-342900">
              <a:spcBef>
                <a:spcPts val="300"/>
              </a:spcBef>
              <a:spcAft>
                <a:spcPts val="0"/>
              </a:spcAft>
              <a:buFont typeface="Arial" panose="020B0604020202020204" pitchFamily="34" charset="0"/>
              <a:buChar char="•"/>
              <a:defRPr/>
            </a:pPr>
            <a:endParaRPr lang="en-US" sz="2400" dirty="0"/>
          </a:p>
          <a:p>
            <a:pPr marL="342900" lvl="2" indent="-342900">
              <a:spcBef>
                <a:spcPts val="300"/>
              </a:spcBef>
              <a:spcAft>
                <a:spcPts val="0"/>
              </a:spcAft>
              <a:buFont typeface="Arial" panose="020B0604020202020204" pitchFamily="34" charset="0"/>
              <a:buChar char="•"/>
              <a:defRPr/>
            </a:pPr>
            <a:endParaRPr lang="en-US" sz="2400" dirty="0"/>
          </a:p>
          <a:p>
            <a:pPr marL="342900" lvl="2" indent="-342900">
              <a:spcBef>
                <a:spcPts val="300"/>
              </a:spcBef>
              <a:spcAft>
                <a:spcPts val="0"/>
              </a:spcAft>
              <a:buFont typeface="Arial" panose="020B0604020202020204" pitchFamily="34" charset="0"/>
              <a:buChar char="•"/>
              <a:defRPr/>
            </a:pPr>
            <a:r>
              <a:rPr lang="en-US" sz="2400" dirty="0"/>
              <a:t>Other Related Contributions on M.1450</a:t>
            </a:r>
          </a:p>
          <a:p>
            <a:pPr marL="342900" lvl="2" indent="-342900">
              <a:spcBef>
                <a:spcPts val="300"/>
              </a:spcBef>
              <a:spcAft>
                <a:spcPts val="0"/>
              </a:spcAft>
              <a:buFont typeface="Arial" panose="020B0604020202020204" pitchFamily="34" charset="0"/>
              <a:buChar char="•"/>
              <a:defRPr/>
            </a:pPr>
            <a:endParaRPr lang="en-US" sz="2400" dirty="0"/>
          </a:p>
          <a:p>
            <a:pPr marL="0" lvl="2" indent="0">
              <a:spcBef>
                <a:spcPts val="300"/>
              </a:spcBef>
              <a:spcAft>
                <a:spcPts val="0"/>
              </a:spcAft>
              <a:defRPr/>
            </a:pPr>
            <a:endParaRPr lang="en-US" sz="2400" dirty="0"/>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16</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September 2022</a:t>
            </a:r>
          </a:p>
        </p:txBody>
      </p:sp>
      <p:graphicFrame>
        <p:nvGraphicFramePr>
          <p:cNvPr id="2" name="Table 1">
            <a:extLst>
              <a:ext uri="{FF2B5EF4-FFF2-40B4-BE49-F238E27FC236}">
                <a16:creationId xmlns:a16="http://schemas.microsoft.com/office/drawing/2014/main" id="{3474197F-6CDC-40C8-A823-109C1C0A60C0}"/>
              </a:ext>
            </a:extLst>
          </p:cNvPr>
          <p:cNvGraphicFramePr>
            <a:graphicFrameLocks noGrp="1"/>
          </p:cNvGraphicFramePr>
          <p:nvPr>
            <p:extLst>
              <p:ext uri="{D42A27DB-BD31-4B8C-83A1-F6EECF244321}">
                <p14:modId xmlns:p14="http://schemas.microsoft.com/office/powerpoint/2010/main" val="3282304877"/>
              </p:ext>
            </p:extLst>
          </p:nvPr>
        </p:nvGraphicFramePr>
        <p:xfrm>
          <a:off x="926358" y="1820629"/>
          <a:ext cx="10438767" cy="2794000"/>
        </p:xfrm>
        <a:graphic>
          <a:graphicData uri="http://schemas.openxmlformats.org/drawingml/2006/table">
            <a:tbl>
              <a:tblPr/>
              <a:tblGrid>
                <a:gridCol w="914399">
                  <a:extLst>
                    <a:ext uri="{9D8B030D-6E8A-4147-A177-3AD203B41FA5}">
                      <a16:colId xmlns:a16="http://schemas.microsoft.com/office/drawing/2014/main" val="928009435"/>
                    </a:ext>
                  </a:extLst>
                </a:gridCol>
                <a:gridCol w="6477000">
                  <a:extLst>
                    <a:ext uri="{9D8B030D-6E8A-4147-A177-3AD203B41FA5}">
                      <a16:colId xmlns:a16="http://schemas.microsoft.com/office/drawing/2014/main" val="1112081529"/>
                    </a:ext>
                  </a:extLst>
                </a:gridCol>
                <a:gridCol w="3047368">
                  <a:extLst>
                    <a:ext uri="{9D8B030D-6E8A-4147-A177-3AD203B41FA5}">
                      <a16:colId xmlns:a16="http://schemas.microsoft.com/office/drawing/2014/main" val="2493061833"/>
                    </a:ext>
                  </a:extLst>
                </a:gridCol>
              </a:tblGrid>
              <a:tr h="0">
                <a:tc>
                  <a:txBody>
                    <a:bodyPr/>
                    <a:lstStyle/>
                    <a:p>
                      <a:r>
                        <a:rPr lang="en-US" sz="1800" b="1" dirty="0">
                          <a:solidFill>
                            <a:srgbClr val="0000CC"/>
                          </a:solidFill>
                          <a:hlinkClick r:id="rId2">
                            <a:extLst>
                              <a:ext uri="{A12FA001-AC4F-418D-AE19-62706E023703}">
                                <ahyp:hlinkClr xmlns:ahyp="http://schemas.microsoft.com/office/drawing/2018/hyperlinkcolor" val="tx"/>
                              </a:ext>
                            </a:extLst>
                          </a:hlinkClick>
                        </a:rPr>
                        <a:t>[ 540 ]</a:t>
                      </a:r>
                      <a:r>
                        <a:rPr lang="en-US" sz="1800" dirty="0">
                          <a:solidFill>
                            <a:srgbClr val="0000CC"/>
                          </a:solidFill>
                        </a:rPr>
                        <a:t>   </a:t>
                      </a:r>
                      <a:br>
                        <a:rPr lang="en-US" sz="1800" dirty="0">
                          <a:solidFill>
                            <a:srgbClr val="0000CC"/>
                          </a:solidFill>
                        </a:rPr>
                      </a:br>
                      <a:r>
                        <a:rPr lang="en-US" sz="18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800" kern="1200" dirty="0">
                          <a:solidFill>
                            <a:schemeClr val="tx1"/>
                          </a:solidFill>
                          <a:latin typeface="+mn-lt"/>
                          <a:ea typeface="+mn-ea"/>
                          <a:cs typeface="+mn-cs"/>
                        </a:rPr>
                        <a:t>Frequencies used by systems based on radio interface standards for broadband wireless access</a:t>
                      </a:r>
                    </a:p>
                    <a:p>
                      <a:pPr marL="285750" indent="-285750">
                        <a:buFont typeface="Arial" panose="020B0604020202020204" pitchFamily="34" charset="0"/>
                        <a:buChar char="•"/>
                      </a:pPr>
                      <a:r>
                        <a:rPr lang="en-US" sz="1800" kern="1200" dirty="0">
                          <a:solidFill>
                            <a:schemeClr val="tx1"/>
                          </a:solidFill>
                          <a:latin typeface="+mn-lt"/>
                          <a:ea typeface="+mn-ea"/>
                          <a:cs typeface="+mn-cs"/>
                        </a:rPr>
                        <a:t>Proposes to develop a new document complementing M.1801: Frequencies used by systems based on radio interface standards  for broadband wireless access</a:t>
                      </a:r>
                    </a:p>
                  </a:txBody>
                  <a:tcPr marL="12700" marR="12700" marT="12700" marB="12700">
                    <a:lnL>
                      <a:noFill/>
                    </a:lnL>
                    <a:lnR>
                      <a:noFill/>
                    </a:lnR>
                    <a:lnT>
                      <a:noFill/>
                    </a:lnT>
                    <a:lnB>
                      <a:noFill/>
                    </a:lnB>
                    <a:solidFill>
                      <a:srgbClr val="E6EAFF"/>
                    </a:solidFill>
                  </a:tcPr>
                </a:tc>
                <a:tc>
                  <a:txBody>
                    <a:bodyPr/>
                    <a:lstStyle/>
                    <a:p>
                      <a:r>
                        <a:rPr lang="en-US" sz="1800" dirty="0">
                          <a:solidFill>
                            <a:srgbClr val="0000CC"/>
                          </a:solidFill>
                          <a:hlinkClick r:id="rId3">
                            <a:extLst>
                              <a:ext uri="{A12FA001-AC4F-418D-AE19-62706E023703}">
                                <ahyp:hlinkClr xmlns:ahyp="http://schemas.microsoft.com/office/drawing/2018/hyperlinkcolor" val="tx"/>
                              </a:ext>
                            </a:extLst>
                          </a:hlinkClick>
                        </a:rPr>
                        <a:t>Canada</a:t>
                      </a:r>
                      <a:r>
                        <a:rPr lang="en-US" sz="18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3438733964"/>
                  </a:ext>
                </a:extLst>
              </a:tr>
              <a:tr h="0">
                <a:tc>
                  <a:txBody>
                    <a:bodyPr/>
                    <a:lstStyle/>
                    <a:p>
                      <a:r>
                        <a:rPr lang="en-US" sz="1800" b="1" dirty="0">
                          <a:solidFill>
                            <a:srgbClr val="0000CC"/>
                          </a:solidFill>
                          <a:hlinkClick r:id="rId4">
                            <a:extLst>
                              <a:ext uri="{A12FA001-AC4F-418D-AE19-62706E023703}">
                                <ahyp:hlinkClr xmlns:ahyp="http://schemas.microsoft.com/office/drawing/2018/hyperlinkcolor" val="tx"/>
                              </a:ext>
                            </a:extLst>
                          </a:hlinkClick>
                        </a:rPr>
                        <a:t>[ 576 ]</a:t>
                      </a:r>
                      <a:r>
                        <a:rPr lang="en-US" sz="1800" dirty="0">
                          <a:solidFill>
                            <a:srgbClr val="0000CC"/>
                          </a:solidFill>
                        </a:rPr>
                        <a:t>   </a:t>
                      </a:r>
                      <a:br>
                        <a:rPr lang="en-US" sz="1800" dirty="0">
                          <a:solidFill>
                            <a:srgbClr val="0000CC"/>
                          </a:solidFill>
                        </a:rPr>
                      </a:br>
                      <a:r>
                        <a:rPr lang="en-US" sz="18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800" kern="1200" dirty="0">
                          <a:solidFill>
                            <a:schemeClr val="tx1"/>
                          </a:solidFill>
                          <a:latin typeface="+mn-lt"/>
                          <a:ea typeface="+mn-ea"/>
                          <a:cs typeface="+mn-cs"/>
                        </a:rPr>
                        <a:t>Reply liaison to request for input for a draft revision of Recommendation ITU-R M.1801-2 </a:t>
                      </a:r>
                    </a:p>
                    <a:p>
                      <a:pPr marL="285750" indent="-285750">
                        <a:buFont typeface="Arial" panose="020B0604020202020204" pitchFamily="34" charset="0"/>
                        <a:buChar char="•"/>
                      </a:pPr>
                      <a:r>
                        <a:rPr lang="en-US" sz="1800" kern="1200" dirty="0">
                          <a:solidFill>
                            <a:schemeClr val="tx1"/>
                          </a:solidFill>
                          <a:latin typeface="+mn-lt"/>
                          <a:ea typeface="+mn-ea"/>
                          <a:cs typeface="+mn-cs"/>
                        </a:rPr>
                        <a:t>Update from XPG Forum on Annex 7: “</a:t>
                      </a:r>
                      <a:r>
                        <a:rPr lang="en-US" sz="1800" kern="1200" dirty="0" err="1">
                          <a:solidFill>
                            <a:schemeClr val="tx1"/>
                          </a:solidFill>
                          <a:latin typeface="+mn-lt"/>
                          <a:ea typeface="+mn-ea"/>
                          <a:cs typeface="+mn-cs"/>
                        </a:rPr>
                        <a:t>eXtended</a:t>
                      </a:r>
                      <a:r>
                        <a:rPr lang="en-US" sz="1800" kern="1200" dirty="0">
                          <a:solidFill>
                            <a:schemeClr val="tx1"/>
                          </a:solidFill>
                          <a:latin typeface="+mn-lt"/>
                          <a:ea typeface="+mn-ea"/>
                          <a:cs typeface="+mn-cs"/>
                        </a:rPr>
                        <a:t> Global Platform: XGP” for broadband wireless access (BWA) systems in the mobile service</a:t>
                      </a:r>
                    </a:p>
                  </a:txBody>
                  <a:tcPr marL="12700" marR="12700" marT="12700" marB="12700">
                    <a:lnL>
                      <a:noFill/>
                    </a:lnL>
                    <a:lnR>
                      <a:noFill/>
                    </a:lnR>
                    <a:lnT>
                      <a:noFill/>
                    </a:lnT>
                    <a:lnB>
                      <a:noFill/>
                    </a:lnB>
                    <a:solidFill>
                      <a:srgbClr val="E6EAFF"/>
                    </a:solidFill>
                  </a:tcPr>
                </a:tc>
                <a:tc>
                  <a:txBody>
                    <a:bodyPr/>
                    <a:lstStyle/>
                    <a:p>
                      <a:r>
                        <a:rPr lang="en-US" sz="1800" dirty="0">
                          <a:solidFill>
                            <a:srgbClr val="0000CC"/>
                          </a:solidFill>
                          <a:hlinkClick r:id="rId5">
                            <a:extLst>
                              <a:ext uri="{A12FA001-AC4F-418D-AE19-62706E023703}">
                                <ahyp:hlinkClr xmlns:ahyp="http://schemas.microsoft.com/office/drawing/2018/hyperlinkcolor" val="tx"/>
                              </a:ext>
                            </a:extLst>
                          </a:hlinkClick>
                        </a:rPr>
                        <a:t>Director, BR</a:t>
                      </a:r>
                      <a:r>
                        <a:rPr lang="en-US" sz="18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4021307250"/>
                  </a:ext>
                </a:extLst>
              </a:tr>
            </a:tbl>
          </a:graphicData>
        </a:graphic>
      </p:graphicFrame>
    </p:spTree>
    <p:extLst>
      <p:ext uri="{BB962C8B-B14F-4D97-AF65-F5344CB8AC3E}">
        <p14:creationId xmlns:p14="http://schemas.microsoft.com/office/powerpoint/2010/main" val="27915067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t" anchorCtr="0">
            <a:normAutofit/>
          </a:bodyPr>
          <a:lstStyle/>
          <a:p>
            <a:r>
              <a:rPr lang="en-US" altLang="en-US" dirty="0"/>
              <a:t>Updates from ITU-R WP 5A – Input Contributions</a:t>
            </a:r>
          </a:p>
        </p:txBody>
      </p:sp>
      <p:sp>
        <p:nvSpPr>
          <p:cNvPr id="6147" name="Content Placeholder 2"/>
          <p:cNvSpPr>
            <a:spLocks noGrp="1"/>
          </p:cNvSpPr>
          <p:nvPr>
            <p:ph idx="1"/>
          </p:nvPr>
        </p:nvSpPr>
        <p:spPr>
          <a:xfrm>
            <a:off x="965200" y="1218407"/>
            <a:ext cx="10361084" cy="4570414"/>
          </a:xfrm>
        </p:spPr>
        <p:txBody>
          <a:bodyPr wrap="square" anchor="t">
            <a:normAutofit/>
          </a:bodyPr>
          <a:lstStyle/>
          <a:p>
            <a:pPr marL="342900" lvl="2" indent="-342900">
              <a:spcBef>
                <a:spcPts val="300"/>
              </a:spcBef>
              <a:spcAft>
                <a:spcPts val="0"/>
              </a:spcAft>
              <a:buFont typeface="Arial" panose="020B0604020202020204" pitchFamily="34" charset="0"/>
              <a:buChar char="•"/>
              <a:defRPr/>
            </a:pPr>
            <a:r>
              <a:rPr lang="en-US" sz="2400" dirty="0"/>
              <a:t>Other Related Contributions on M.1450</a:t>
            </a:r>
          </a:p>
          <a:p>
            <a:pPr marL="342900" lvl="2" indent="-342900">
              <a:spcBef>
                <a:spcPts val="300"/>
              </a:spcBef>
              <a:spcAft>
                <a:spcPts val="0"/>
              </a:spcAft>
              <a:buFont typeface="Arial" panose="020B0604020202020204" pitchFamily="34" charset="0"/>
              <a:buChar char="•"/>
              <a:defRPr/>
            </a:pPr>
            <a:endParaRPr lang="en-US" sz="2400" dirty="0"/>
          </a:p>
          <a:p>
            <a:pPr marL="0" lvl="2" indent="0">
              <a:spcBef>
                <a:spcPts val="300"/>
              </a:spcBef>
              <a:spcAft>
                <a:spcPts val="0"/>
              </a:spcAft>
              <a:defRPr/>
            </a:pPr>
            <a:endParaRPr lang="en-US" sz="2400" dirty="0"/>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17</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September 2022</a:t>
            </a:r>
          </a:p>
        </p:txBody>
      </p:sp>
      <p:graphicFrame>
        <p:nvGraphicFramePr>
          <p:cNvPr id="8" name="Table 7">
            <a:extLst>
              <a:ext uri="{FF2B5EF4-FFF2-40B4-BE49-F238E27FC236}">
                <a16:creationId xmlns:a16="http://schemas.microsoft.com/office/drawing/2014/main" id="{4DDC417B-A924-4EBD-836B-CF23F7056D1F}"/>
              </a:ext>
            </a:extLst>
          </p:cNvPr>
          <p:cNvGraphicFramePr>
            <a:graphicFrameLocks noGrp="1"/>
          </p:cNvGraphicFramePr>
          <p:nvPr>
            <p:extLst>
              <p:ext uri="{D42A27DB-BD31-4B8C-83A1-F6EECF244321}">
                <p14:modId xmlns:p14="http://schemas.microsoft.com/office/powerpoint/2010/main" val="3336749315"/>
              </p:ext>
            </p:extLst>
          </p:nvPr>
        </p:nvGraphicFramePr>
        <p:xfrm>
          <a:off x="972185" y="1663308"/>
          <a:ext cx="10438767" cy="4734560"/>
        </p:xfrm>
        <a:graphic>
          <a:graphicData uri="http://schemas.openxmlformats.org/drawingml/2006/table">
            <a:tbl>
              <a:tblPr/>
              <a:tblGrid>
                <a:gridCol w="1051983">
                  <a:extLst>
                    <a:ext uri="{9D8B030D-6E8A-4147-A177-3AD203B41FA5}">
                      <a16:colId xmlns:a16="http://schemas.microsoft.com/office/drawing/2014/main" val="928009435"/>
                    </a:ext>
                  </a:extLst>
                </a:gridCol>
                <a:gridCol w="7729432">
                  <a:extLst>
                    <a:ext uri="{9D8B030D-6E8A-4147-A177-3AD203B41FA5}">
                      <a16:colId xmlns:a16="http://schemas.microsoft.com/office/drawing/2014/main" val="1112081529"/>
                    </a:ext>
                  </a:extLst>
                </a:gridCol>
                <a:gridCol w="1657352">
                  <a:extLst>
                    <a:ext uri="{9D8B030D-6E8A-4147-A177-3AD203B41FA5}">
                      <a16:colId xmlns:a16="http://schemas.microsoft.com/office/drawing/2014/main" val="2493061833"/>
                    </a:ext>
                  </a:extLst>
                </a:gridCol>
              </a:tblGrid>
              <a:tr h="0">
                <a:tc>
                  <a:txBody>
                    <a:bodyPr/>
                    <a:lstStyle/>
                    <a:p>
                      <a:r>
                        <a:rPr lang="en-US" sz="1600" b="1" dirty="0">
                          <a:solidFill>
                            <a:srgbClr val="0000CC"/>
                          </a:solidFill>
                          <a:hlinkClick r:id="rId2">
                            <a:extLst>
                              <a:ext uri="{A12FA001-AC4F-418D-AE19-62706E023703}">
                                <ahyp:hlinkClr xmlns:ahyp="http://schemas.microsoft.com/office/drawing/2018/hyperlinkcolor" val="tx"/>
                              </a:ext>
                            </a:extLst>
                          </a:hlinkClick>
                        </a:rPr>
                        <a:t>[ 526 ]</a:t>
                      </a:r>
                      <a:r>
                        <a:rPr lang="en-US" sz="16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600" dirty="0"/>
                        <a:t>Response liaison statement to ITU-R Working Party 5A    </a:t>
                      </a:r>
                    </a:p>
                    <a:p>
                      <a:pPr marL="285750" indent="-285750">
                        <a:buFont typeface="Arial" panose="020B0604020202020204" pitchFamily="34" charset="0"/>
                        <a:buChar char="•"/>
                      </a:pPr>
                      <a:r>
                        <a:rPr lang="en-US" sz="1600" dirty="0"/>
                        <a:t>ETSI update on Section 2 &amp; Table 2-2 to revise/add parameters</a:t>
                      </a:r>
                    </a:p>
                    <a:p>
                      <a:pPr marL="742950" lvl="1" indent="-285750" hangingPunct="0">
                        <a:buFont typeface="Arial" panose="020B0604020202020204" pitchFamily="34" charset="0"/>
                        <a:buChar char="•"/>
                      </a:pPr>
                      <a:r>
                        <a:rPr lang="en-GB" sz="1600" kern="1200" dirty="0">
                          <a:solidFill>
                            <a:schemeClr val="tx1"/>
                          </a:solidFill>
                          <a:effectLst/>
                          <a:latin typeface="+mn-lt"/>
                          <a:ea typeface="+mn-ea"/>
                          <a:cs typeface="+mn-cs"/>
                        </a:rPr>
                        <a:t>EN 301 893, version 2.1.1 (5GHz)</a:t>
                      </a:r>
                      <a:endParaRPr lang="en-US" sz="1600" kern="1200" dirty="0">
                        <a:solidFill>
                          <a:schemeClr val="tx1"/>
                        </a:solidFill>
                        <a:effectLst/>
                        <a:latin typeface="+mn-lt"/>
                        <a:ea typeface="+mn-ea"/>
                        <a:cs typeface="+mn-cs"/>
                      </a:endParaRPr>
                    </a:p>
                    <a:p>
                      <a:pPr marL="742950" lvl="1" indent="-285750" hangingPunct="0">
                        <a:buFont typeface="Arial" panose="020B0604020202020204" pitchFamily="34" charset="0"/>
                        <a:buChar char="•"/>
                      </a:pPr>
                      <a:r>
                        <a:rPr lang="en-GB" sz="1600" kern="1200" dirty="0">
                          <a:solidFill>
                            <a:schemeClr val="tx1"/>
                          </a:solidFill>
                          <a:effectLst/>
                          <a:latin typeface="+mn-lt"/>
                          <a:ea typeface="+mn-ea"/>
                          <a:cs typeface="+mn-cs"/>
                        </a:rPr>
                        <a:t>EN 302 567, version 2.2.1 (60GHz)</a:t>
                      </a:r>
                      <a:endParaRPr lang="en-US" sz="1600" kern="1200" dirty="0">
                        <a:solidFill>
                          <a:schemeClr val="tx1"/>
                        </a:solidFill>
                        <a:effectLst/>
                        <a:latin typeface="+mn-lt"/>
                        <a:ea typeface="+mn-ea"/>
                        <a:cs typeface="+mn-cs"/>
                      </a:endParaRPr>
                    </a:p>
                    <a:p>
                      <a:pPr marL="742950" lvl="1" indent="-285750" hangingPunct="0">
                        <a:buFont typeface="Arial" panose="020B0604020202020204" pitchFamily="34" charset="0"/>
                        <a:buChar char="•"/>
                      </a:pPr>
                      <a:r>
                        <a:rPr lang="en-GB" sz="1600" kern="1200" dirty="0">
                          <a:solidFill>
                            <a:schemeClr val="tx1"/>
                          </a:solidFill>
                          <a:effectLst/>
                          <a:latin typeface="+mn-lt"/>
                          <a:ea typeface="+mn-ea"/>
                          <a:cs typeface="+mn-cs"/>
                        </a:rPr>
                        <a:t>EN 303 722, version 1.2.1 (60GHz)</a:t>
                      </a:r>
                    </a:p>
                    <a:p>
                      <a:pPr marL="742950" lvl="1" indent="-285750" hangingPunct="0">
                        <a:buFont typeface="Arial" panose="020B0604020202020204" pitchFamily="34" charset="0"/>
                        <a:buChar char="•"/>
                      </a:pPr>
                      <a:r>
                        <a:rPr lang="en-US" sz="1600" kern="1200" dirty="0">
                          <a:solidFill>
                            <a:schemeClr val="tx1"/>
                          </a:solidFill>
                          <a:effectLst/>
                          <a:latin typeface="+mn-lt"/>
                          <a:ea typeface="+mn-ea"/>
                          <a:cs typeface="+mn-cs"/>
                        </a:rPr>
                        <a:t>EN 303 687 version 1.0.0 (6GHz)</a:t>
                      </a:r>
                    </a:p>
                  </a:txBody>
                  <a:tcPr marL="12700" marR="12700" marT="12700" marB="12700">
                    <a:lnL>
                      <a:noFill/>
                    </a:lnL>
                    <a:lnR>
                      <a:noFill/>
                    </a:lnR>
                    <a:lnT>
                      <a:noFill/>
                    </a:lnT>
                    <a:lnB>
                      <a:noFill/>
                    </a:lnB>
                    <a:solidFill>
                      <a:srgbClr val="E6EAFF"/>
                    </a:solidFill>
                  </a:tcPr>
                </a:tc>
                <a:tc>
                  <a:txBody>
                    <a:bodyPr/>
                    <a:lstStyle/>
                    <a:p>
                      <a:r>
                        <a:rPr lang="en-US" sz="1600" dirty="0">
                          <a:solidFill>
                            <a:srgbClr val="0000CC"/>
                          </a:solidFill>
                          <a:hlinkClick r:id="rId3">
                            <a:extLst>
                              <a:ext uri="{A12FA001-AC4F-418D-AE19-62706E023703}">
                                <ahyp:hlinkClr xmlns:ahyp="http://schemas.microsoft.com/office/drawing/2018/hyperlinkcolor" val="tx"/>
                              </a:ext>
                            </a:extLst>
                          </a:hlinkClick>
                        </a:rPr>
                        <a:t>European Telecommunications Standards Institute</a:t>
                      </a:r>
                      <a:r>
                        <a:rPr lang="en-US" sz="16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1551849771"/>
                  </a:ext>
                </a:extLst>
              </a:tr>
              <a:tr h="0">
                <a:tc>
                  <a:txBody>
                    <a:bodyPr/>
                    <a:lstStyle/>
                    <a:p>
                      <a:r>
                        <a:rPr lang="en-US" sz="1600" b="1" dirty="0">
                          <a:solidFill>
                            <a:srgbClr val="0000CC"/>
                          </a:solidFill>
                          <a:hlinkClick r:id="rId4">
                            <a:extLst>
                              <a:ext uri="{A12FA001-AC4F-418D-AE19-62706E023703}">
                                <ahyp:hlinkClr xmlns:ahyp="http://schemas.microsoft.com/office/drawing/2018/hyperlinkcolor" val="tx"/>
                              </a:ext>
                            </a:extLst>
                          </a:hlinkClick>
                        </a:rPr>
                        <a:t>[ 535 ]</a:t>
                      </a:r>
                      <a:r>
                        <a:rPr lang="en-US" sz="16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600" dirty="0"/>
                        <a:t>Proposed modification to Recommendation ITU-R M.1450-5</a:t>
                      </a:r>
                    </a:p>
                    <a:p>
                      <a:pPr marL="285750" indent="-285750">
                        <a:buFont typeface="Arial" panose="020B0604020202020204" pitchFamily="34" charset="0"/>
                        <a:buChar char="•"/>
                      </a:pPr>
                      <a:r>
                        <a:rPr lang="en-US" sz="1600" dirty="0"/>
                        <a:t>Updates to “TABLE 3: General technical requirements applicable in certain administrations and/or regions” as related to RLAN operation in 5GHz and 6GHz band in Korea</a:t>
                      </a:r>
                    </a:p>
                  </a:txBody>
                  <a:tcPr marL="12700" marR="12700" marT="12700" marB="12700">
                    <a:lnL>
                      <a:noFill/>
                    </a:lnL>
                    <a:lnR>
                      <a:noFill/>
                    </a:lnR>
                    <a:lnT>
                      <a:noFill/>
                    </a:lnT>
                    <a:lnB>
                      <a:noFill/>
                    </a:lnB>
                    <a:solidFill>
                      <a:srgbClr val="E6EAFF"/>
                    </a:solidFill>
                  </a:tcPr>
                </a:tc>
                <a:tc>
                  <a:txBody>
                    <a:bodyPr/>
                    <a:lstStyle/>
                    <a:p>
                      <a:r>
                        <a:rPr lang="en-US" sz="1600" dirty="0">
                          <a:solidFill>
                            <a:srgbClr val="0000CC"/>
                          </a:solidFill>
                          <a:hlinkClick r:id="rId5">
                            <a:extLst>
                              <a:ext uri="{A12FA001-AC4F-418D-AE19-62706E023703}">
                                <ahyp:hlinkClr xmlns:ahyp="http://schemas.microsoft.com/office/drawing/2018/hyperlinkcolor" val="tx"/>
                              </a:ext>
                            </a:extLst>
                          </a:hlinkClick>
                        </a:rPr>
                        <a:t>Korea (Republic of)</a:t>
                      </a:r>
                      <a:r>
                        <a:rPr lang="en-US" sz="16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1379158346"/>
                  </a:ext>
                </a:extLst>
              </a:tr>
              <a:tr h="0">
                <a:tc>
                  <a:txBody>
                    <a:bodyPr/>
                    <a:lstStyle/>
                    <a:p>
                      <a:r>
                        <a:rPr lang="en-US" sz="1600" b="1" dirty="0">
                          <a:solidFill>
                            <a:srgbClr val="0000CC"/>
                          </a:solidFill>
                          <a:hlinkClick r:id="rId6">
                            <a:extLst>
                              <a:ext uri="{A12FA001-AC4F-418D-AE19-62706E023703}">
                                <ahyp:hlinkClr xmlns:ahyp="http://schemas.microsoft.com/office/drawing/2018/hyperlinkcolor" val="tx"/>
                              </a:ext>
                            </a:extLst>
                          </a:hlinkClick>
                        </a:rPr>
                        <a:t>[ 548 ]</a:t>
                      </a:r>
                      <a:r>
                        <a:rPr lang="en-US" sz="1600" dirty="0">
                          <a:solidFill>
                            <a:srgbClr val="0000CC"/>
                          </a:solidFill>
                        </a:rPr>
                        <a:t>   </a:t>
                      </a:r>
                      <a:br>
                        <a:rPr lang="en-US" sz="1600" dirty="0">
                          <a:solidFill>
                            <a:srgbClr val="0000CC"/>
                          </a:solidFill>
                        </a:rPr>
                      </a:br>
                      <a:r>
                        <a:rPr lang="en-US" sz="16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600" dirty="0"/>
                        <a:t>Proposal on the modification of the working document towards a preliminary draft revision of Recommendation ITU-R M.1450-5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t>Various proposed changes to Main Section, Annex 2 &amp; 3 removing frequencies from Table 2. Proposed adding a new “</a:t>
                      </a:r>
                      <a:r>
                        <a:rPr lang="en-US" sz="1600" kern="1200" dirty="0">
                          <a:solidFill>
                            <a:schemeClr val="tx1"/>
                          </a:solidFill>
                          <a:latin typeface="+mn-lt"/>
                          <a:ea typeface="+mn-ea"/>
                          <a:cs typeface="+mn-cs"/>
                        </a:rPr>
                        <a:t>Table: </a:t>
                      </a:r>
                      <a:r>
                        <a:rPr lang="en-GB" sz="1600" kern="1200" dirty="0">
                          <a:solidFill>
                            <a:schemeClr val="tx1"/>
                          </a:solidFill>
                          <a:latin typeface="+mn-lt"/>
                          <a:ea typeface="+mn-ea"/>
                          <a:cs typeface="+mn-cs"/>
                        </a:rPr>
                        <a:t>Frequency ranges and use conditions for RLAN in Radio Regulation”</a:t>
                      </a:r>
                      <a:r>
                        <a:rPr lang="en-US" sz="1600" kern="1200" dirty="0">
                          <a:solidFill>
                            <a:schemeClr val="tx1"/>
                          </a:solidFill>
                          <a:latin typeface="+mn-lt"/>
                          <a:ea typeface="+mn-ea"/>
                          <a:cs typeface="+mn-cs"/>
                        </a:rPr>
                        <a:t> to Annex </a:t>
                      </a:r>
                      <a:r>
                        <a:rPr lang="en-US" sz="1600" dirty="0"/>
                        <a:t>3    </a:t>
                      </a:r>
                    </a:p>
                  </a:txBody>
                  <a:tcPr marL="12700" marR="12700" marT="12700" marB="12700">
                    <a:lnL>
                      <a:noFill/>
                    </a:lnL>
                    <a:lnR>
                      <a:noFill/>
                    </a:lnR>
                    <a:lnT>
                      <a:noFill/>
                    </a:lnT>
                    <a:lnB>
                      <a:noFill/>
                    </a:lnB>
                    <a:solidFill>
                      <a:srgbClr val="E6EAFF"/>
                    </a:solidFill>
                  </a:tcPr>
                </a:tc>
                <a:tc>
                  <a:txBody>
                    <a:bodyPr/>
                    <a:lstStyle/>
                    <a:p>
                      <a:r>
                        <a:rPr lang="en-US" sz="1600" dirty="0">
                          <a:solidFill>
                            <a:srgbClr val="0000CC"/>
                          </a:solidFill>
                          <a:hlinkClick r:id="rId7">
                            <a:extLst>
                              <a:ext uri="{A12FA001-AC4F-418D-AE19-62706E023703}">
                                <ahyp:hlinkClr xmlns:ahyp="http://schemas.microsoft.com/office/drawing/2018/hyperlinkcolor" val="tx"/>
                              </a:ext>
                            </a:extLst>
                          </a:hlinkClick>
                        </a:rPr>
                        <a:t>China (People's Republic of)</a:t>
                      </a:r>
                      <a:r>
                        <a:rPr lang="en-US" sz="16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2987850502"/>
                  </a:ext>
                </a:extLst>
              </a:tr>
              <a:tr h="0">
                <a:tc>
                  <a:txBody>
                    <a:bodyPr/>
                    <a:lstStyle/>
                    <a:p>
                      <a:r>
                        <a:rPr lang="en-US" sz="1600" b="1" dirty="0">
                          <a:solidFill>
                            <a:srgbClr val="0000CC"/>
                          </a:solidFill>
                          <a:hlinkClick r:id="rId8">
                            <a:extLst>
                              <a:ext uri="{A12FA001-AC4F-418D-AE19-62706E023703}">
                                <ahyp:hlinkClr xmlns:ahyp="http://schemas.microsoft.com/office/drawing/2018/hyperlinkcolor" val="tx"/>
                              </a:ext>
                            </a:extLst>
                          </a:hlinkClick>
                        </a:rPr>
                        <a:t>[ 568 ]</a:t>
                      </a:r>
                      <a:r>
                        <a:rPr lang="en-US" sz="1600" dirty="0">
                          <a:solidFill>
                            <a:srgbClr val="0000CC"/>
                          </a:solidFill>
                        </a:rPr>
                        <a:t>   </a:t>
                      </a:r>
                      <a:br>
                        <a:rPr lang="en-US" sz="1600" dirty="0">
                          <a:solidFill>
                            <a:srgbClr val="0000CC"/>
                          </a:solidFill>
                        </a:rPr>
                      </a:br>
                      <a:r>
                        <a:rPr lang="en-US" sz="16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600" dirty="0"/>
                        <a:t>Proposed update of the working document towards a preliminary draft revision of Recommendation ITU-R M.1450-5 - Characteristics of broadband radio local area networks</a:t>
                      </a:r>
                    </a:p>
                    <a:p>
                      <a:pPr marL="285750" indent="-285750">
                        <a:buFont typeface="Arial" panose="020B0604020202020204" pitchFamily="34" charset="0"/>
                        <a:buChar char="•"/>
                      </a:pPr>
                      <a:r>
                        <a:rPr lang="en-US" sz="1600" dirty="0"/>
                        <a:t>Proposed removing draft proposed text in the main section and Annex 2 related to restricting the frequency capability of technologies to co-existence</a:t>
                      </a:r>
                    </a:p>
                  </a:txBody>
                  <a:tcPr marL="12700" marR="12700" marT="12700" marB="12700">
                    <a:lnL>
                      <a:noFill/>
                    </a:lnL>
                    <a:lnR>
                      <a:noFill/>
                    </a:lnR>
                    <a:lnT>
                      <a:noFill/>
                    </a:lnT>
                    <a:lnB>
                      <a:noFill/>
                    </a:lnB>
                    <a:solidFill>
                      <a:srgbClr val="E6EAFF"/>
                    </a:solidFill>
                  </a:tcPr>
                </a:tc>
                <a:tc>
                  <a:txBody>
                    <a:bodyPr/>
                    <a:lstStyle/>
                    <a:p>
                      <a:r>
                        <a:rPr lang="en-US" sz="1600" dirty="0">
                          <a:solidFill>
                            <a:srgbClr val="0000CC"/>
                          </a:solidFill>
                          <a:hlinkClick r:id="rId9">
                            <a:extLst>
                              <a:ext uri="{A12FA001-AC4F-418D-AE19-62706E023703}">
                                <ahyp:hlinkClr xmlns:ahyp="http://schemas.microsoft.com/office/drawing/2018/hyperlinkcolor" val="tx"/>
                              </a:ext>
                            </a:extLst>
                          </a:hlinkClick>
                        </a:rPr>
                        <a:t>Japan</a:t>
                      </a:r>
                      <a:r>
                        <a:rPr lang="en-US" sz="16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1267315262"/>
                  </a:ext>
                </a:extLst>
              </a:tr>
            </a:tbl>
          </a:graphicData>
        </a:graphic>
      </p:graphicFrame>
    </p:spTree>
    <p:extLst>
      <p:ext uri="{BB962C8B-B14F-4D97-AF65-F5344CB8AC3E}">
        <p14:creationId xmlns:p14="http://schemas.microsoft.com/office/powerpoint/2010/main" val="42657028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t" anchorCtr="0">
            <a:normAutofit/>
          </a:bodyPr>
          <a:lstStyle/>
          <a:p>
            <a:r>
              <a:rPr lang="en-US" altLang="en-US" dirty="0"/>
              <a:t>Updates from ITU-R WP 5A</a:t>
            </a:r>
          </a:p>
        </p:txBody>
      </p:sp>
      <p:sp>
        <p:nvSpPr>
          <p:cNvPr id="6147" name="Content Placeholder 2"/>
          <p:cNvSpPr>
            <a:spLocks noGrp="1"/>
          </p:cNvSpPr>
          <p:nvPr>
            <p:ph idx="1"/>
          </p:nvPr>
        </p:nvSpPr>
        <p:spPr>
          <a:xfrm>
            <a:off x="965200" y="1371600"/>
            <a:ext cx="10361084" cy="4570414"/>
          </a:xfrm>
        </p:spPr>
        <p:txBody>
          <a:bodyPr wrap="square" anchor="t">
            <a:normAutofit fontScale="92500" lnSpcReduction="10000"/>
          </a:bodyPr>
          <a:lstStyle/>
          <a:p>
            <a:pPr marR="0"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US" sz="2000" b="0" dirty="0"/>
              <a:t>Offline Drafting Group on M.1801 &amp; M.1450 lead by WP 5A Chair Jose Costa</a:t>
            </a:r>
            <a:endParaRPr lang="en-GB" sz="2000" b="0" dirty="0"/>
          </a:p>
          <a:p>
            <a:pPr marR="0"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GB" sz="2000" b="0" dirty="0"/>
              <a:t>DG continued the development of a working document towards a preliminary draft revision of Recommendation ITU-R M.1450-5 and M.1801-2 </a:t>
            </a:r>
          </a:p>
          <a:p>
            <a:pPr marL="800100" lvl="2"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GB"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Annex 15</a:t>
            </a:r>
            <a:r>
              <a:rPr lang="en-GB" b="1" dirty="0">
                <a:solidFill>
                  <a:srgbClr val="0000CC"/>
                </a:solidFill>
                <a:latin typeface="Times New Roman" panose="02020603050405020304" pitchFamily="18" charset="0"/>
                <a:ea typeface="Times New Roman" panose="02020603050405020304" pitchFamily="18" charset="0"/>
              </a:rPr>
              <a:t> </a:t>
            </a:r>
            <a:r>
              <a:rPr lang="en-GB" b="1" dirty="0">
                <a:latin typeface="Times New Roman" panose="02020603050405020304" pitchFamily="18" charset="0"/>
                <a:ea typeface="Times New Roman" panose="02020603050405020304" pitchFamily="18" charset="0"/>
              </a:rPr>
              <a:t>to </a:t>
            </a:r>
            <a:r>
              <a:rPr lang="en-GB"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Doc. 5A/597 </a:t>
            </a:r>
            <a:r>
              <a:rPr lang="en-GB" b="1" u="sng" dirty="0">
                <a:solidFill>
                  <a:srgbClr val="0000CC"/>
                </a:solidFill>
                <a:latin typeface="Times New Roman" panose="02020603050405020304" pitchFamily="18" charset="0"/>
                <a:ea typeface="DengXian" panose="02010600030101010101" pitchFamily="2" charset="-122"/>
                <a:cs typeface="Times New Roman" panose="02020603050405020304" pitchFamily="18" charset="0"/>
              </a:rPr>
              <a:t> </a:t>
            </a:r>
            <a:r>
              <a:rPr lang="en-GB" b="0" dirty="0"/>
              <a:t>“</a:t>
            </a:r>
            <a:r>
              <a:rPr lang="en-US" b="0" dirty="0"/>
              <a:t>Working document towards a preliminary draft revision of Recommendation ITU-R M.1450-5 - Characteristics of broadband radio local area networks</a:t>
            </a:r>
            <a:r>
              <a:rPr lang="en-GB" b="0" dirty="0"/>
              <a:t>” </a:t>
            </a:r>
          </a:p>
          <a:p>
            <a:pPr marL="800100" lvl="2"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GB"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Annex 16</a:t>
            </a:r>
            <a:r>
              <a:rPr lang="en-GB" b="1" dirty="0">
                <a:solidFill>
                  <a:srgbClr val="0000CC"/>
                </a:solidFill>
                <a:latin typeface="Times New Roman" panose="02020603050405020304" pitchFamily="18" charset="0"/>
                <a:ea typeface="Times New Roman" panose="02020603050405020304" pitchFamily="18" charset="0"/>
              </a:rPr>
              <a:t> </a:t>
            </a:r>
            <a:r>
              <a:rPr lang="en-GB" b="1" dirty="0">
                <a:latin typeface="Times New Roman" panose="02020603050405020304" pitchFamily="18" charset="0"/>
                <a:ea typeface="Times New Roman" panose="02020603050405020304" pitchFamily="18" charset="0"/>
              </a:rPr>
              <a:t>to </a:t>
            </a:r>
            <a:r>
              <a:rPr lang="en-GB"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Doc. 5A/597</a:t>
            </a:r>
            <a:r>
              <a:rPr lang="en-GB" dirty="0">
                <a:latin typeface="Times New Roman" panose="02020603050405020304" pitchFamily="18" charset="0"/>
                <a:ea typeface="Times New Roman" panose="02020603050405020304" pitchFamily="18" charset="0"/>
              </a:rPr>
              <a:t> </a:t>
            </a:r>
            <a:r>
              <a:rPr lang="en-GB" b="0" dirty="0"/>
              <a:t>“</a:t>
            </a:r>
            <a:r>
              <a:rPr lang="en-US" dirty="0"/>
              <a:t>Working document towards a preliminary draft revision of Recommendation ITU-R M.1801-2 - Radio interface standards for broadband wireless access systems, including mobile and nomadic applications, in the mobile service</a:t>
            </a:r>
            <a:r>
              <a:rPr lang="en-GB" b="0" dirty="0"/>
              <a:t>”</a:t>
            </a:r>
          </a:p>
          <a:p>
            <a:pPr marL="800100" lvl="2"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US" b="1" dirty="0">
                <a:solidFill>
                  <a:srgbClr val="0000CC"/>
                </a:solidFill>
                <a:hlinkClick r:id="rId5">
                  <a:extLst>
                    <a:ext uri="{A12FA001-AC4F-418D-AE19-62706E023703}">
                      <ahyp:hlinkClr xmlns:ahyp="http://schemas.microsoft.com/office/drawing/2018/hyperlinkcolor" val="tx"/>
                    </a:ext>
                  </a:extLst>
                </a:hlinkClick>
              </a:rPr>
              <a:t>Annex 17 </a:t>
            </a:r>
            <a:r>
              <a:rPr lang="en-GB" b="1" dirty="0">
                <a:latin typeface="Times New Roman" panose="02020603050405020304" pitchFamily="18" charset="0"/>
                <a:ea typeface="Times New Roman" panose="02020603050405020304" pitchFamily="18" charset="0"/>
              </a:rPr>
              <a:t>to </a:t>
            </a:r>
            <a:r>
              <a:rPr lang="en-GB"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Doc. 5A/597</a:t>
            </a:r>
            <a:r>
              <a:rPr lang="en-US" dirty="0"/>
              <a:t> </a:t>
            </a:r>
            <a:r>
              <a:rPr lang="en-US" sz="1600" dirty="0"/>
              <a:t>– </a:t>
            </a:r>
            <a:r>
              <a:rPr lang="en-US" dirty="0"/>
              <a:t>“Working document towards a preliminary draft new Report ITU-R M.[bb-</a:t>
            </a:r>
            <a:r>
              <a:rPr lang="en-US" dirty="0" err="1"/>
              <a:t>WAS.freq</a:t>
            </a:r>
            <a:r>
              <a:rPr lang="en-US" dirty="0"/>
              <a:t>] - Frequencies used by systems based on radio interface standards for broadband wireless access”</a:t>
            </a:r>
            <a:endParaRPr lang="en-GB" dirty="0"/>
          </a:p>
          <a:p>
            <a:pPr marR="0"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GB" sz="2000" b="0" dirty="0"/>
              <a:t>Some members are of the view that sharing studies should be performed before characteristics or standards can be recommended and other members are of the view that the systems would operate under an allocated radiocommunication service in accordance with the RR, so sharing studies should only be considered on a case-by-case basis when needed.</a:t>
            </a:r>
            <a:endParaRPr lang="en-US" sz="1800" dirty="0">
              <a:effectLst/>
              <a:latin typeface="Times New Roman" panose="02020603050405020304" pitchFamily="18" charset="0"/>
              <a:ea typeface="Times New Roman" panose="02020603050405020304" pitchFamily="18" charset="0"/>
            </a:endParaRPr>
          </a:p>
          <a:p>
            <a:pPr marL="400050" lvl="1"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US" sz="1800" b="1" dirty="0">
                <a:effectLst/>
                <a:latin typeface="Times New Roman" panose="02020603050405020304" pitchFamily="18" charset="0"/>
                <a:ea typeface="Times New Roman" panose="02020603050405020304" pitchFamily="18" charset="0"/>
              </a:rPr>
              <a:t>AHG Review of </a:t>
            </a:r>
            <a:r>
              <a:rPr lang="en-GB" sz="18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Annex 15</a:t>
            </a:r>
            <a:r>
              <a:rPr lang="en-GB" sz="1800" b="1" dirty="0">
                <a:solidFill>
                  <a:srgbClr val="0000CC"/>
                </a:solidFill>
                <a:effectLst/>
                <a:latin typeface="Times New Roman" panose="02020603050405020304" pitchFamily="18" charset="0"/>
                <a:ea typeface="Times New Roman" panose="02020603050405020304" pitchFamily="18" charset="0"/>
              </a:rPr>
              <a:t> </a:t>
            </a:r>
            <a:r>
              <a:rPr lang="en-GB" sz="1800" b="1" dirty="0">
                <a:effectLst/>
                <a:latin typeface="Times New Roman" panose="02020603050405020304" pitchFamily="18" charset="0"/>
                <a:ea typeface="Times New Roman" panose="02020603050405020304" pitchFamily="18" charset="0"/>
              </a:rPr>
              <a:t>to </a:t>
            </a:r>
            <a:r>
              <a:rPr lang="en-GB" sz="1800"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rPr>
              <a:t>Doc. 5A/597</a:t>
            </a:r>
            <a:r>
              <a:rPr lang="en-GB" sz="1800" b="1" dirty="0"/>
              <a:t> , </a:t>
            </a:r>
            <a:r>
              <a:rPr lang="en-GB" sz="18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Annex 16</a:t>
            </a:r>
            <a:r>
              <a:rPr lang="en-GB" sz="1800" b="1" dirty="0">
                <a:solidFill>
                  <a:srgbClr val="0000CC"/>
                </a:solidFill>
                <a:effectLst/>
                <a:latin typeface="Times New Roman" panose="02020603050405020304" pitchFamily="18" charset="0"/>
                <a:ea typeface="Times New Roman" panose="02020603050405020304" pitchFamily="18" charset="0"/>
              </a:rPr>
              <a:t> </a:t>
            </a:r>
            <a:r>
              <a:rPr lang="en-GB" sz="1800" b="1" dirty="0">
                <a:effectLst/>
                <a:latin typeface="Times New Roman" panose="02020603050405020304" pitchFamily="18" charset="0"/>
                <a:ea typeface="Times New Roman" panose="02020603050405020304" pitchFamily="18" charset="0"/>
              </a:rPr>
              <a:t>to </a:t>
            </a:r>
            <a:r>
              <a:rPr lang="en-GB" sz="1800"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Doc. 5A/597</a:t>
            </a:r>
            <a:r>
              <a:rPr lang="en-GB" sz="1800"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1800" b="1" dirty="0">
                <a:effectLst/>
                <a:latin typeface="Times New Roman" panose="02020603050405020304" pitchFamily="18" charset="0"/>
                <a:ea typeface="Times New Roman" panose="02020603050405020304" pitchFamily="18" charset="0"/>
              </a:rPr>
              <a:t> and </a:t>
            </a:r>
            <a:r>
              <a:rPr lang="en-US" sz="1900" b="1" dirty="0">
                <a:solidFill>
                  <a:srgbClr val="0000CC"/>
                </a:solidFill>
                <a:latin typeface="+mj-lt"/>
                <a:hlinkClick r:id="rId5">
                  <a:extLst>
                    <a:ext uri="{A12FA001-AC4F-418D-AE19-62706E023703}">
                      <ahyp:hlinkClr xmlns:ahyp="http://schemas.microsoft.com/office/drawing/2018/hyperlinkcolor" val="tx"/>
                    </a:ext>
                  </a:extLst>
                </a:hlinkClick>
              </a:rPr>
              <a:t>Annex 17 </a:t>
            </a:r>
            <a:r>
              <a:rPr lang="en-GB" sz="1900" b="1" dirty="0">
                <a:latin typeface="+mj-lt"/>
                <a:ea typeface="Times New Roman" panose="02020603050405020304" pitchFamily="18" charset="0"/>
              </a:rPr>
              <a:t>to </a:t>
            </a:r>
            <a:r>
              <a:rPr lang="en-GB" sz="1900" b="1" u="sng" dirty="0">
                <a:solidFill>
                  <a:srgbClr val="0000CC"/>
                </a:solidFill>
                <a:latin typeface="+mj-l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Doc. 5A/597</a:t>
            </a:r>
            <a:endParaRPr lang="en-GB" sz="1900" b="1" dirty="0">
              <a:solidFill>
                <a:srgbClr val="0000CC"/>
              </a:solidFill>
              <a:effectLst/>
              <a:latin typeface="+mj-lt"/>
              <a:ea typeface="DengXian" panose="02010600030101010101" pitchFamily="2" charset="-122"/>
            </a:endParaRPr>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18</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September 2022</a:t>
            </a:r>
          </a:p>
        </p:txBody>
      </p:sp>
    </p:spTree>
    <p:extLst>
      <p:ext uri="{BB962C8B-B14F-4D97-AF65-F5344CB8AC3E}">
        <p14:creationId xmlns:p14="http://schemas.microsoft.com/office/powerpoint/2010/main" val="3991725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 802.11 ITU AHG</a:t>
            </a:r>
            <a:br>
              <a:rPr lang="en-US" altLang="en-US" sz="2800" dirty="0"/>
            </a:br>
            <a:r>
              <a:rPr lang="en-US" altLang="en-US" dirty="0"/>
              <a:t>(ITU Liaison Ad Hoc Group)</a:t>
            </a:r>
          </a:p>
          <a:p>
            <a:pPr algn="ctr"/>
            <a:r>
              <a:rPr lang="en-US" dirty="0"/>
              <a:t>September 15</a:t>
            </a:r>
            <a:r>
              <a:rPr lang="en-US" altLang="en-US" dirty="0"/>
              <a:t>, 2022</a:t>
            </a:r>
            <a:endParaRPr lang="en-GB" dirty="0"/>
          </a:p>
          <a:p>
            <a:pPr algn="ctr"/>
            <a:r>
              <a:rPr lang="en-US" altLang="en-US" dirty="0"/>
              <a:t>Chair: Hassan Yaghoobi (Intel Corp.)</a:t>
            </a:r>
          </a:p>
          <a:p>
            <a:pPr algn="ctr"/>
            <a:r>
              <a:rPr lang="en-US" altLang="en-US" dirty="0"/>
              <a:t>Secretary: Richard </a:t>
            </a:r>
            <a:r>
              <a:rPr lang="en-US" dirty="0"/>
              <a:t>Kennedy </a:t>
            </a:r>
            <a:r>
              <a:rPr lang="en-US" altLang="en-US" dirty="0"/>
              <a:t>(Unlicensed Spectrum Advocates</a:t>
            </a:r>
            <a:r>
              <a:rPr lang="en-US" dirty="0"/>
              <a:t>)</a:t>
            </a:r>
            <a:endParaRPr lang="en-US" altLang="en-US" dirty="0"/>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September 2022</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r>
              <a:rPr lang="en-US" altLang="en-US" sz="2800" dirty="0"/>
              <a:t>Rules</a:t>
            </a:r>
          </a:p>
          <a:p>
            <a:pPr lvl="1"/>
            <a:r>
              <a:rPr lang="en-US" altLang="en-US" sz="2400" dirty="0"/>
              <a:t>No formal rules – agree to our own process</a:t>
            </a:r>
          </a:p>
          <a:p>
            <a:pPr lvl="1"/>
            <a:r>
              <a:rPr lang="en-US" altLang="en-US" sz="2400" dirty="0"/>
              <a:t>No motions (straw polls are okay)</a:t>
            </a:r>
          </a:p>
          <a:p>
            <a:pPr lvl="1"/>
            <a:r>
              <a:rPr lang="en-US" altLang="en-US" sz="2400" dirty="0">
                <a:solidFill>
                  <a:schemeClr val="tx1"/>
                </a:solidFill>
              </a:rPr>
              <a:t>Participation in the ITU AHG at this meeting counts towards 802.11 voting rights; capture your attendance on IMAT </a:t>
            </a:r>
            <a:r>
              <a:rPr lang="en-US" altLang="en-US" sz="2400" dirty="0">
                <a:solidFill>
                  <a:schemeClr val="tx1"/>
                </a:solidFill>
                <a:hlinkClick r:id="rId3"/>
              </a:rPr>
              <a:t>https://imat.ieee.org/attendance</a:t>
            </a:r>
            <a:r>
              <a:rPr lang="en-US" altLang="en-US" sz="2400" dirty="0">
                <a:solidFill>
                  <a:schemeClr val="tx1"/>
                </a:solidFill>
              </a:rPr>
              <a:t> </a:t>
            </a: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September 2022</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46113"/>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Hassan Yaghoobi (Intel Corp.)</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a:t>Slide </a:t>
            </a:r>
            <a:fld id="{06B781AF-4CCF-49B0-A572-DE54FBE5D942}" type="slidenum">
              <a:rPr lang="en-GB" smtClean="0"/>
              <a:pPr/>
              <a:t>4</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03312"/>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September 2022</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a:t>
            </a:r>
            <a:r>
              <a:rPr lang="en-GB" altLang="en-US" sz="1600" kern="1200" dirty="0">
                <a:solidFill>
                  <a:srgbClr val="0000CC"/>
                </a:solidFill>
                <a:latin typeface="Times New Roman" pitchFamily="16" charset="0"/>
                <a:ea typeface="MS Gothic" panose="020B0609070205080204" pitchFamily="49" charset="-128"/>
              </a:rPr>
              <a:t>IEEE standards development individual process </a:t>
            </a:r>
            <a:r>
              <a:rPr lang="en-GB" altLang="en-US" sz="1600" kern="1200" dirty="0">
                <a:latin typeface="Times New Roman" pitchFamily="16" charset="0"/>
                <a:ea typeface="MS Gothic" panose="020B0609070205080204" pitchFamily="49" charset="-128"/>
              </a:rPr>
              <a:t>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IEEE 802 Working Group membership is by individual</a:t>
            </a:r>
            <a:r>
              <a:rPr lang="en-GB" altLang="en-US" sz="1600" kern="1200" dirty="0">
                <a:latin typeface="Times New Roman" pitchFamily="16" charset="0"/>
                <a:ea typeface="MS Gothic" panose="020B0609070205080204" pitchFamily="49" charset="-128"/>
              </a:rPr>
              <a:t>;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Participants have an obligation to act and vote as an individual </a:t>
            </a:r>
            <a:r>
              <a:rPr lang="en-GB" altLang="en-US" sz="1600" kern="1200" dirty="0">
                <a:latin typeface="Times New Roman" pitchFamily="16" charset="0"/>
                <a:ea typeface="MS Gothic" panose="020B0609070205080204" pitchFamily="49" charset="-128"/>
              </a:rPr>
              <a:t>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Participants shall not direct the actions or votes of any other member of an IEEE 802 Working Group </a:t>
            </a:r>
            <a:r>
              <a:rPr lang="en-GB" altLang="en-US" sz="1600" kern="1200" dirty="0">
                <a:latin typeface="Times New Roman" pitchFamily="16" charset="0"/>
                <a:ea typeface="MS Gothic" panose="020B0609070205080204" pitchFamily="49" charset="-128"/>
              </a:rPr>
              <a:t>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Hassan Yaghoobi (Intel Corp.)</a:t>
            </a:r>
          </a:p>
        </p:txBody>
      </p:sp>
      <p:sp>
        <p:nvSpPr>
          <p:cNvPr id="5" name="Date Placeholder 4"/>
          <p:cNvSpPr>
            <a:spLocks noGrp="1"/>
          </p:cNvSpPr>
          <p:nvPr>
            <p:ph type="dt" idx="15"/>
          </p:nvPr>
        </p:nvSpPr>
        <p:spPr/>
        <p:txBody>
          <a:bodyPr/>
          <a:lstStyle/>
          <a:p>
            <a:r>
              <a:rPr lang="en-US" dirty="0"/>
              <a:t>September 2022</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September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September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https://web.cvent.com/event/ae5c1e5a-6074-492a-9cd7-16b5ddc15864/summary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373187"/>
            <a:ext cx="10978036" cy="5256213"/>
          </a:xfrm>
        </p:spPr>
        <p:txBody>
          <a:bodyPr/>
          <a:lstStyle/>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 Registration</a:t>
            </a:r>
          </a:p>
          <a:p>
            <a:pPr marL="457200" indent="-457200">
              <a:spcBef>
                <a:spcPts val="200"/>
              </a:spcBef>
              <a:buFont typeface="Times New Roman" panose="02020603050405020304" pitchFamily="18" charset="0"/>
              <a:buAutoNum type="arabicPeriod"/>
              <a:defRPr/>
            </a:pPr>
            <a:r>
              <a:rPr lang="en-US" altLang="en-US" sz="2000" dirty="0"/>
              <a:t>Roll Call (IMAT)</a:t>
            </a:r>
          </a:p>
          <a:p>
            <a:pPr marL="457200" indent="-457200">
              <a:spcBef>
                <a:spcPts val="200"/>
              </a:spcBef>
              <a:buFont typeface="Times New Roman" panose="02020603050405020304" pitchFamily="18" charset="0"/>
              <a:buAutoNum type="arabicPeriod"/>
              <a:defRPr/>
            </a:pPr>
            <a:r>
              <a:rPr lang="en-US" altLang="en-US" sz="2000" dirty="0"/>
              <a:t>Approval of Agenda</a:t>
            </a:r>
          </a:p>
          <a:p>
            <a:pPr marL="457200" indent="-457200">
              <a:spcBef>
                <a:spcPts val="200"/>
              </a:spcBef>
              <a:buFont typeface="Times New Roman" panose="02020603050405020304" pitchFamily="18" charset="0"/>
              <a:buAutoNum type="arabicPeriod"/>
              <a:defRPr/>
            </a:pPr>
            <a:r>
              <a:rPr lang="en-US" altLang="en-US" sz="2000" dirty="0"/>
              <a:t>Approval of Minutes of Previous Meeting</a:t>
            </a:r>
          </a:p>
          <a:p>
            <a:pPr marL="457200" indent="-457200">
              <a:spcBef>
                <a:spcPts val="200"/>
              </a:spcBef>
              <a:buFont typeface="Times New Roman" panose="02020603050405020304" pitchFamily="18" charset="0"/>
              <a:buAutoNum type="arabicPeriod"/>
              <a:defRPr/>
            </a:pPr>
            <a:r>
              <a:rPr lang="en-US" sz="2000" dirty="0"/>
              <a:t>Contributions</a:t>
            </a:r>
          </a:p>
          <a:p>
            <a:pPr marL="857250" lvl="1" indent="-457200">
              <a:spcBef>
                <a:spcPts val="200"/>
              </a:spcBef>
              <a:buFont typeface="+mj-lt"/>
              <a:buAutoNum type="alphaLcPeriod"/>
              <a:defRPr/>
            </a:pPr>
            <a:r>
              <a:rPr lang="en-US" sz="1600" dirty="0">
                <a:solidFill>
                  <a:srgbClr val="0000CC"/>
                </a:solidFill>
                <a:hlinkClick r:id="rId3">
                  <a:extLst>
                    <a:ext uri="{A12FA001-AC4F-418D-AE19-62706E023703}">
                      <ahyp:hlinkClr xmlns:ahyp="http://schemas.microsoft.com/office/drawing/2018/hyperlinkcolor" val="tx"/>
                    </a:ext>
                  </a:extLst>
                </a:hlinkClick>
              </a:rPr>
              <a:t>11-22-1598-00-0itu</a:t>
            </a:r>
            <a:r>
              <a:rPr lang="en-US" sz="1600" dirty="0"/>
              <a:t>, Proposed modifications to ITU-R WP5A-C-0597!N17! , Hassan Yaghoobi (Intel Corp.)</a:t>
            </a:r>
          </a:p>
          <a:p>
            <a:pPr marL="857250" lvl="1" indent="-457200">
              <a:spcBef>
                <a:spcPts val="200"/>
              </a:spcBef>
              <a:buFont typeface="+mj-lt"/>
              <a:buAutoNum type="alphaLcPeriod"/>
              <a:defRPr/>
            </a:pPr>
            <a:r>
              <a:rPr lang="en-US" sz="1600" dirty="0"/>
              <a:t>11-22-1624-00-0itu, Proposed modifications to ITU-R M.1450-5, Hassan Yaghoobi (Intel Corp.)</a:t>
            </a:r>
          </a:p>
          <a:p>
            <a:pPr marL="457200" indent="-457200">
              <a:spcBef>
                <a:spcPts val="200"/>
              </a:spcBef>
              <a:buFont typeface="Times New Roman" panose="02020603050405020304" pitchFamily="18" charset="0"/>
              <a:buAutoNum type="arabicPeriod"/>
              <a:defRPr/>
            </a:pPr>
            <a:r>
              <a:rPr lang="en-US" sz="2000" dirty="0"/>
              <a:t>Updates from ITU-R WP5A </a:t>
            </a:r>
          </a:p>
          <a:p>
            <a:pPr marL="457200" indent="-457200">
              <a:spcBef>
                <a:spcPts val="200"/>
              </a:spcBef>
              <a:buFont typeface="Times New Roman" panose="02020603050405020304" pitchFamily="18" charset="0"/>
              <a:buAutoNum type="arabicPeriod"/>
              <a:defRPr/>
            </a:pPr>
            <a:r>
              <a:rPr lang="en-US" sz="2000" dirty="0"/>
              <a:t>Plan for going forward</a:t>
            </a:r>
          </a:p>
          <a:p>
            <a:pPr marL="457200" indent="-457200">
              <a:spcBef>
                <a:spcPts val="200"/>
              </a:spcBef>
              <a:buFont typeface="Times New Roman" panose="02020603050405020304" pitchFamily="18" charset="0"/>
              <a:buAutoNum type="arabicPeriod"/>
              <a:defRPr/>
            </a:pPr>
            <a:r>
              <a:rPr lang="en-US" sz="2000" dirty="0"/>
              <a:t>Any Other Business?</a:t>
            </a:r>
          </a:p>
          <a:p>
            <a:pPr marL="457200" indent="-457200">
              <a:spcBef>
                <a:spcPts val="200"/>
              </a:spcBef>
              <a:buFont typeface="Times New Roman" panose="02020603050405020304" pitchFamily="18" charset="0"/>
              <a:buAutoNum type="arabicPeriod"/>
              <a:defRPr/>
            </a:pPr>
            <a:r>
              <a:rPr lang="en-US" sz="2000" dirty="0"/>
              <a:t>Next Meetings</a:t>
            </a:r>
            <a:endParaRPr lang="en-US"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September 2022</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a:t>Approval of Minutes of Previous Meeting</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a:spcBef>
                <a:spcPts val="200"/>
              </a:spcBef>
              <a:buFont typeface="Arial" panose="020B0604020202020204" pitchFamily="34" charset="0"/>
              <a:buChar char="•"/>
              <a:defRPr/>
            </a:pPr>
            <a:r>
              <a:rPr lang="en-US" altLang="en-US" b="0" dirty="0"/>
              <a:t>Minutes for July 2022 Plenary (July 14, 2022)</a:t>
            </a:r>
          </a:p>
          <a:p>
            <a:pPr marL="400050" lvl="1" indent="0">
              <a:spcBef>
                <a:spcPts val="200"/>
              </a:spcBef>
              <a:defRPr/>
            </a:pPr>
            <a:r>
              <a:rPr lang="en-US" altLang="en-US" dirty="0">
                <a:hlinkClick r:id="rId2"/>
              </a:rPr>
              <a:t>https://mentor.ieee.org/802.11/dcn/22/11-22-0886-00-0itu-itu-ahg-minutes-for-july-2022-plenary.docx</a:t>
            </a:r>
            <a:r>
              <a:rPr lang="en-US" altLang="en-US" dirty="0"/>
              <a:t> </a:t>
            </a:r>
            <a:endParaRPr lang="en-US" altLang="en-US" b="0"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September 2022</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88002042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1B35010-95F5-442D-8F5B-357EDA6B4347}">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3.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71473</TotalTime>
  <Words>2354</Words>
  <Application>Microsoft Office PowerPoint</Application>
  <PresentationFormat>Widescreen</PresentationFormat>
  <Paragraphs>258</Paragraphs>
  <Slides>18</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3" baseType="lpstr">
      <vt:lpstr>Arial</vt:lpstr>
      <vt:lpstr>Monotype Sorts</vt:lpstr>
      <vt:lpstr>Times New Roman</vt:lpstr>
      <vt:lpstr>Office Theme</vt:lpstr>
      <vt:lpstr>Microsoft Word 97 - 2003 Document</vt:lpstr>
      <vt:lpstr>ITU Liaison Ad Hoc Group Agenda</vt:lpstr>
      <vt:lpstr>Abstract</vt:lpstr>
      <vt:lpstr>Reminders and Rules</vt:lpstr>
      <vt:lpstr>Guidelines for IEEE-SA Meetings</vt:lpstr>
      <vt:lpstr>Resources – URLs</vt:lpstr>
      <vt:lpstr>Participation in IEEE 802 Meetings</vt:lpstr>
      <vt:lpstr>Registration for the September 802 wireless interim session</vt:lpstr>
      <vt:lpstr>Agenda</vt:lpstr>
      <vt:lpstr>Approval of Minutes of Previous Meeting</vt:lpstr>
      <vt:lpstr>Contributions</vt:lpstr>
      <vt:lpstr>Ad Hoc Approval</vt:lpstr>
      <vt:lpstr>Plan for Going Forward, New Business, Next Meeting</vt:lpstr>
      <vt:lpstr>Appendix</vt:lpstr>
      <vt:lpstr>Backup</vt:lpstr>
      <vt:lpstr>Updates from ITU-R WP 5A</vt:lpstr>
      <vt:lpstr>Updates from ITU-R WP 5A – Input Contributions</vt:lpstr>
      <vt:lpstr>Updates from ITU-R WP 5A – Input Contributions</vt:lpstr>
      <vt:lpstr>Updates from ITU-R WP 5A</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keywords>CTPClassification=CTP_NT</cp:keywords>
  <cp:lastModifiedBy>Editor</cp:lastModifiedBy>
  <cp:revision>506</cp:revision>
  <cp:lastPrinted>1601-01-01T00:00:00Z</cp:lastPrinted>
  <dcterms:created xsi:type="dcterms:W3CDTF">2017-06-02T20:57:23Z</dcterms:created>
  <dcterms:modified xsi:type="dcterms:W3CDTF">2022-09-16T02:50:33Z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y fmtid="{D5CDD505-2E9C-101B-9397-08002B2CF9AE}" pid="3" name="TitusGUID">
    <vt:lpwstr>1194dee6-3893-43b1-bb55-8a0b6423a622</vt:lpwstr>
  </property>
  <property fmtid="{D5CDD505-2E9C-101B-9397-08002B2CF9AE}" pid="4" name="CTP_TimeStamp">
    <vt:lpwstr>2020-03-30 16:51:19Z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