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84" r:id="rId4"/>
    <p:sldId id="277" r:id="rId5"/>
    <p:sldId id="287" r:id="rId6"/>
    <p:sldId id="288" r:id="rId7"/>
    <p:sldId id="289" r:id="rId8"/>
    <p:sldId id="286" r:id="rId9"/>
    <p:sldId id="268" r:id="rId10"/>
    <p:sldId id="264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7" autoAdjust="0"/>
    <p:restoredTop sz="94660"/>
  </p:normalViewPr>
  <p:slideViewPr>
    <p:cSldViewPr>
      <p:cViewPr varScale="1">
        <p:scale>
          <a:sx n="114" d="100"/>
          <a:sy n="114" d="100"/>
        </p:scale>
        <p:origin x="300" y="11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3" d="100"/>
          <a:sy n="63" d="100"/>
        </p:scale>
        <p:origin x="3120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802.11-21/xxxxr0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B9CF26-8FC1-4244-A4C2-7BD575204F1F}" type="datetime1">
              <a:rPr lang="en-US" smtClean="0"/>
              <a:t>9/26/2022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Samsung Research America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5AF21B2E-59E6-4ABB-B398-2F7D4E268706}" type="datetime1">
              <a:rPr lang="en-US" smtClean="0"/>
              <a:t>9/26/2022</a:t>
            </a:fld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Samsung Research America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4869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4111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7804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4930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639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5496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Rubayet Shafin, Samsung Research America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Rubayet Shafin, Samsung Research America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Rubayet Shafin, Samsung Research America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Rubayet Shafin, Samsung Research America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Rubayet Shafin, Samsung Research America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Rubayet Shafin, Samsung Research America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Rubayet Shafin, Samsung Research America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Rubayet Shafin, Samsung Research America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Rubayet Shafin, Samsung Research America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Rubayet Shafin, Samsung Research America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99493" y="333375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802.11-22/1530r1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06425"/>
            <a:ext cx="10415016" cy="13335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	Multi AP coordination for next-generation Wi-Fi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56807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09-26-2022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Rubayet Shafin, Samsung Research America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9551086"/>
              </p:ext>
            </p:extLst>
          </p:nvPr>
        </p:nvGraphicFramePr>
        <p:xfrm>
          <a:off x="995363" y="2432050"/>
          <a:ext cx="10934700" cy="297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9" name="Document" r:id="rId4" imgW="10521186" imgH="2878676" progId="Word.Document.8">
                  <p:embed/>
                </p:oleObj>
              </mc:Choice>
              <mc:Fallback>
                <p:oleObj name="Document" r:id="rId4" imgW="10521186" imgH="287867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432050"/>
                        <a:ext cx="10934700" cy="297973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[1] </a:t>
            </a:r>
            <a:r>
              <a:rPr lang="en-US" dirty="0"/>
              <a:t>IEEE 802.11-22/932r0, “Thoughts on Beyond 802.11be”, June 2021</a:t>
            </a:r>
          </a:p>
          <a:p>
            <a:r>
              <a:rPr lang="en-US" dirty="0"/>
              <a:t>[2] IEEE 802.11-22/1046r3, “Multi-AP: TWT Information Sharing”, Sept 2021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2022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this contribution, we illustrate how coordination among multiple access points (APs) , especially on time domain, can improve overall system performance and user experience.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Rubayet Shafin,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01699" y="534988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Motivation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304800" y="1219200"/>
            <a:ext cx="7391400" cy="49530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IEEE 802.11 has been very popular, and widely deployed in both—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Personal areas such as home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Public areas such as office, station, stadium, airport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At a crowded location, several tens of APs are probed at a single location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Interference among different APs’ BSS has been a critical issue for user experience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600" dirty="0"/>
              <a:t>STAs in overlapping areas suffer extra interference (e.g., STA2 in the figure)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800" dirty="0"/>
              <a:t>Coordination among neighboring APs may significantly reduce the interference encountered by the STAs [1, 2].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Rubayet Shafin,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2022</a:t>
            </a:r>
            <a:endParaRPr lang="en-GB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2947D4E4-3B6A-4763-857E-A11CA37B1DF3}"/>
              </a:ext>
            </a:extLst>
          </p:cNvPr>
          <p:cNvGrpSpPr/>
          <p:nvPr/>
        </p:nvGrpSpPr>
        <p:grpSpPr>
          <a:xfrm>
            <a:off x="7712476" y="2391129"/>
            <a:ext cx="4288024" cy="2075741"/>
            <a:chOff x="680741" y="912762"/>
            <a:chExt cx="11165529" cy="5106245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3A8DE13D-747C-4627-A94A-D7C7A33D33ED}"/>
                </a:ext>
              </a:extLst>
            </p:cNvPr>
            <p:cNvGrpSpPr/>
            <p:nvPr/>
          </p:nvGrpSpPr>
          <p:grpSpPr>
            <a:xfrm>
              <a:off x="680741" y="912762"/>
              <a:ext cx="11165529" cy="5106245"/>
              <a:chOff x="797871" y="1008466"/>
              <a:chExt cx="11165529" cy="5106245"/>
            </a:xfrm>
          </p:grpSpPr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id="{137F858E-4590-42DA-B65D-9BCF90A0E912}"/>
                  </a:ext>
                </a:extLst>
              </p:cNvPr>
              <p:cNvSpPr/>
              <p:nvPr/>
            </p:nvSpPr>
            <p:spPr bwMode="auto">
              <a:xfrm>
                <a:off x="797871" y="1008466"/>
                <a:ext cx="6781800" cy="4952999"/>
              </a:xfrm>
              <a:prstGeom prst="ellipse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2" name="Oval 11">
                <a:extLst>
                  <a:ext uri="{FF2B5EF4-FFF2-40B4-BE49-F238E27FC236}">
                    <a16:creationId xmlns:a16="http://schemas.microsoft.com/office/drawing/2014/main" id="{8AC0BB56-FF3A-4639-BA7F-9C2F0D47F2F0}"/>
                  </a:ext>
                </a:extLst>
              </p:cNvPr>
              <p:cNvSpPr/>
              <p:nvPr/>
            </p:nvSpPr>
            <p:spPr bwMode="auto">
              <a:xfrm>
                <a:off x="5181600" y="1161711"/>
                <a:ext cx="6781800" cy="4953000"/>
              </a:xfrm>
              <a:prstGeom prst="ellipse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pic>
            <p:nvPicPr>
              <p:cNvPr id="13" name="Picture 12">
                <a:extLst>
                  <a:ext uri="{FF2B5EF4-FFF2-40B4-BE49-F238E27FC236}">
                    <a16:creationId xmlns:a16="http://schemas.microsoft.com/office/drawing/2014/main" id="{76E06A23-CCF3-4970-8249-CDF0937CD41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697525" y="1495308"/>
                <a:ext cx="734855" cy="1627180"/>
              </a:xfrm>
              <a:prstGeom prst="rect">
                <a:avLst/>
              </a:prstGeom>
            </p:spPr>
          </p:pic>
          <p:pic>
            <p:nvPicPr>
              <p:cNvPr id="14" name="Picture 13">
                <a:extLst>
                  <a:ext uri="{FF2B5EF4-FFF2-40B4-BE49-F238E27FC236}">
                    <a16:creationId xmlns:a16="http://schemas.microsoft.com/office/drawing/2014/main" id="{C5D54330-F857-46D6-9060-F0CCDCD8619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000190" y="3846195"/>
                <a:ext cx="1040758" cy="1007719"/>
              </a:xfrm>
              <a:prstGeom prst="rect">
                <a:avLst/>
              </a:prstGeom>
            </p:spPr>
          </p:pic>
          <p:pic>
            <p:nvPicPr>
              <p:cNvPr id="15" name="Picture 14">
                <a:extLst>
                  <a:ext uri="{FF2B5EF4-FFF2-40B4-BE49-F238E27FC236}">
                    <a16:creationId xmlns:a16="http://schemas.microsoft.com/office/drawing/2014/main" id="{DE97E574-A717-46AE-AD16-0988738DE3F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725721" y="2888607"/>
                <a:ext cx="546573" cy="1008558"/>
              </a:xfrm>
              <a:prstGeom prst="rect">
                <a:avLst/>
              </a:prstGeom>
            </p:spPr>
          </p:pic>
          <p:pic>
            <p:nvPicPr>
              <p:cNvPr id="16" name="Picture 15">
                <a:extLst>
                  <a:ext uri="{FF2B5EF4-FFF2-40B4-BE49-F238E27FC236}">
                    <a16:creationId xmlns:a16="http://schemas.microsoft.com/office/drawing/2014/main" id="{6944F9DF-98B9-4596-8B6C-0D5D2AA4AFC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904601" y="1558145"/>
                <a:ext cx="739979" cy="1638525"/>
              </a:xfrm>
              <a:prstGeom prst="rect">
                <a:avLst/>
              </a:prstGeom>
            </p:spPr>
          </p:pic>
          <p:cxnSp>
            <p:nvCxnSpPr>
              <p:cNvPr id="17" name="Straight Arrow Connector 16">
                <a:extLst>
                  <a:ext uri="{FF2B5EF4-FFF2-40B4-BE49-F238E27FC236}">
                    <a16:creationId xmlns:a16="http://schemas.microsoft.com/office/drawing/2014/main" id="{2C0F2C6A-FAC7-4281-90E5-15A1C0B5743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988730" y="3271416"/>
                <a:ext cx="1249138" cy="1110348"/>
              </a:xfrm>
              <a:prstGeom prst="straightConnector1">
                <a:avLst/>
              </a:prstGeom>
              <a:ln w="28575">
                <a:solidFill>
                  <a:srgbClr val="1A9BD7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Arrow Connector 17">
                <a:extLst>
                  <a:ext uri="{FF2B5EF4-FFF2-40B4-BE49-F238E27FC236}">
                    <a16:creationId xmlns:a16="http://schemas.microsoft.com/office/drawing/2014/main" id="{9DE3239B-8DB3-4594-8E7C-311420853DA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967997" y="2988030"/>
                <a:ext cx="669902" cy="977328"/>
              </a:xfrm>
              <a:prstGeom prst="straightConnector1">
                <a:avLst/>
              </a:prstGeom>
              <a:ln w="28575">
                <a:solidFill>
                  <a:srgbClr val="1A9BD7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Arrow Connector 18">
                <a:extLst>
                  <a:ext uri="{FF2B5EF4-FFF2-40B4-BE49-F238E27FC236}">
                    <a16:creationId xmlns:a16="http://schemas.microsoft.com/office/drawing/2014/main" id="{E4AB705C-5B9D-4C12-BE32-8E962E819AEF}"/>
                  </a:ext>
                </a:extLst>
              </p:cNvPr>
              <p:cNvCxnSpPr/>
              <p:nvPr/>
            </p:nvCxnSpPr>
            <p:spPr>
              <a:xfrm flipH="1" flipV="1">
                <a:off x="4384695" y="2944964"/>
                <a:ext cx="1282129" cy="326452"/>
              </a:xfrm>
              <a:prstGeom prst="straightConnector1">
                <a:avLst/>
              </a:prstGeom>
              <a:ln w="28575">
                <a:solidFill>
                  <a:srgbClr val="FF0000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20" name="Picture 19">
                <a:extLst>
                  <a:ext uri="{FF2B5EF4-FFF2-40B4-BE49-F238E27FC236}">
                    <a16:creationId xmlns:a16="http://schemas.microsoft.com/office/drawing/2014/main" id="{32609B01-1620-448D-A818-C582D89C18C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408695" y="4525253"/>
                <a:ext cx="546574" cy="1008558"/>
              </a:xfrm>
              <a:prstGeom prst="rect">
                <a:avLst/>
              </a:prstGeom>
            </p:spPr>
          </p:pic>
          <p:pic>
            <p:nvPicPr>
              <p:cNvPr id="21" name="Picture 20">
                <a:extLst>
                  <a:ext uri="{FF2B5EF4-FFF2-40B4-BE49-F238E27FC236}">
                    <a16:creationId xmlns:a16="http://schemas.microsoft.com/office/drawing/2014/main" id="{845F3984-57CF-4239-9618-8999A45A4B9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589408" y="3788381"/>
                <a:ext cx="1040758" cy="1007719"/>
              </a:xfrm>
              <a:prstGeom prst="rect">
                <a:avLst/>
              </a:prstGeom>
            </p:spPr>
          </p:pic>
          <p:cxnSp>
            <p:nvCxnSpPr>
              <p:cNvPr id="22" name="Straight Arrow Connector 21">
                <a:extLst>
                  <a:ext uri="{FF2B5EF4-FFF2-40B4-BE49-F238E27FC236}">
                    <a16:creationId xmlns:a16="http://schemas.microsoft.com/office/drawing/2014/main" id="{9128B65D-B5D1-4C53-9508-73E0B66D33C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445609" y="3271415"/>
                <a:ext cx="1294124" cy="693943"/>
              </a:xfrm>
              <a:prstGeom prst="straightConnector1">
                <a:avLst/>
              </a:prstGeom>
              <a:ln w="28575">
                <a:solidFill>
                  <a:srgbClr val="1A9BD7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93B9B43B-E96B-4FD9-A6E2-0A06187168C5}"/>
                  </a:ext>
                </a:extLst>
              </p:cNvPr>
              <p:cNvSpPr txBox="1"/>
              <p:nvPr/>
            </p:nvSpPr>
            <p:spPr>
              <a:xfrm>
                <a:off x="5264094" y="3743275"/>
                <a:ext cx="1557918" cy="7571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chemeClr val="tx1"/>
                    </a:solidFill>
                  </a:rPr>
                  <a:t>STA2</a:t>
                </a:r>
              </a:p>
            </p:txBody>
          </p: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BC5CB353-B521-4C51-BCFB-F7E31753A54F}"/>
                  </a:ext>
                </a:extLst>
              </p:cNvPr>
              <p:cNvSpPr txBox="1"/>
              <p:nvPr/>
            </p:nvSpPr>
            <p:spPr>
              <a:xfrm>
                <a:off x="2452375" y="4543225"/>
                <a:ext cx="1835344" cy="7571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schemeClr val="tx1"/>
                    </a:solidFill>
                  </a:rPr>
                  <a:t>STA1</a:t>
                </a:r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489CF5C4-F213-4945-876E-03C49C913200}"/>
                  </a:ext>
                </a:extLst>
              </p:cNvPr>
              <p:cNvSpPr txBox="1"/>
              <p:nvPr/>
            </p:nvSpPr>
            <p:spPr>
              <a:xfrm>
                <a:off x="6745836" y="5122128"/>
                <a:ext cx="1557918" cy="7571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chemeClr val="tx1"/>
                    </a:solidFill>
                  </a:rPr>
                  <a:t>STA3</a:t>
                </a:r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77CC2C9C-E93B-4DE4-A9EF-4700E8782778}"/>
                  </a:ext>
                </a:extLst>
              </p:cNvPr>
              <p:cNvSpPr txBox="1"/>
              <p:nvPr/>
            </p:nvSpPr>
            <p:spPr>
              <a:xfrm>
                <a:off x="9363409" y="4624254"/>
                <a:ext cx="1557918" cy="7571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chemeClr val="tx1"/>
                    </a:solidFill>
                  </a:rPr>
                  <a:t>STA4</a:t>
                </a:r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3B9EF9C0-6C9B-49E5-A897-4A8F5E4C9A97}"/>
                  </a:ext>
                </a:extLst>
              </p:cNvPr>
              <p:cNvSpPr txBox="1"/>
              <p:nvPr/>
            </p:nvSpPr>
            <p:spPr>
              <a:xfrm>
                <a:off x="2773461" y="2217117"/>
                <a:ext cx="503662" cy="3077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chemeClr val="tx1"/>
                    </a:solidFill>
                  </a:rPr>
                  <a:t>AP1</a:t>
                </a:r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141FB317-783C-449C-919D-E1B47FE9A80E}"/>
                  </a:ext>
                </a:extLst>
              </p:cNvPr>
              <p:cNvSpPr txBox="1"/>
              <p:nvPr/>
            </p:nvSpPr>
            <p:spPr>
              <a:xfrm>
                <a:off x="8227963" y="2121680"/>
                <a:ext cx="503665" cy="3077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chemeClr val="tx1"/>
                    </a:solidFill>
                  </a:rPr>
                  <a:t>AP2</a:t>
                </a:r>
              </a:p>
            </p:txBody>
          </p:sp>
        </p:grp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FA9D73E8-9E77-4512-A1F4-5E596131B0BD}"/>
                </a:ext>
              </a:extLst>
            </p:cNvPr>
            <p:cNvSpPr txBox="1"/>
            <p:nvPr/>
          </p:nvSpPr>
          <p:spPr>
            <a:xfrm>
              <a:off x="1741814" y="5560873"/>
              <a:ext cx="593431" cy="3077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BSS1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DCEBB5B1-9F2E-45FE-94DE-3F53256C20EA}"/>
                </a:ext>
              </a:extLst>
            </p:cNvPr>
            <p:cNvSpPr txBox="1"/>
            <p:nvPr/>
          </p:nvSpPr>
          <p:spPr>
            <a:xfrm>
              <a:off x="10236831" y="5285670"/>
              <a:ext cx="593431" cy="3077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BSS2</a:t>
              </a:r>
            </a:p>
          </p:txBody>
        </p:sp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id="{A02DB9A6-C7BA-401C-AD75-75130BADB50A}"/>
              </a:ext>
            </a:extLst>
          </p:cNvPr>
          <p:cNvSpPr txBox="1"/>
          <p:nvPr/>
        </p:nvSpPr>
        <p:spPr>
          <a:xfrm rot="937722">
            <a:off x="9045682" y="3022689"/>
            <a:ext cx="66639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rgbClr val="FF0000"/>
                </a:solidFill>
              </a:rPr>
              <a:t>Victim link</a:t>
            </a:r>
          </a:p>
        </p:txBody>
      </p:sp>
    </p:spTree>
    <p:extLst>
      <p:ext uri="{BB962C8B-B14F-4D97-AF65-F5344CB8AC3E}">
        <p14:creationId xmlns:p14="http://schemas.microsoft.com/office/powerpoint/2010/main" val="18078126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5762" y="414229"/>
            <a:ext cx="10361084" cy="881171"/>
          </a:xfrm>
        </p:spPr>
        <p:txBody>
          <a:bodyPr/>
          <a:lstStyle/>
          <a:p>
            <a:r>
              <a:rPr lang="en-GB" dirty="0"/>
              <a:t>TWT Information sharing (1)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267172" y="1161953"/>
            <a:ext cx="11657655" cy="5494436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Synchronized uplink and downlink service times among BSSs involved in coordination can reduce OBSS interference experienced by a STA.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Coordination among neighboring APs by sharing wake-up pattern info, such as TWT information, of the victim STA can be beneficial for interference management.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Implicit Information Sharing: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/>
              <a:t>The victim STA itself may share the TWT information to the interfering AP, which can subsequently adjust its transmission to reduce the interference.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/>
              <a:t>For downlink, a client device can recognize interfering APs during its downlink TWT service times.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Then, it can transmit an action frame containing its TWT information.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The neighboring AP can perform sounding in response to the action frame.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Then, it mitigates interference based on the TWT information and channel information retrieved from sounding.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/>
              <a:t>For uplink, an AP can recognize interfering clients of neighboring BSSs.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Then, it transmits an action frame requesting those neighboring clients’ TWT information.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Neighboring clients transmit action frames in response to the request.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The AP mitigates interference based on the TWT information.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marL="400050">
              <a:buFont typeface="Arial" panose="020B0604020202020204" pitchFamily="34" charset="0"/>
              <a:buChar char="•"/>
            </a:pPr>
            <a:endParaRPr lang="en-US" altLang="zh-CN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8913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2412" y="332888"/>
            <a:ext cx="10361084" cy="1065213"/>
          </a:xfrm>
        </p:spPr>
        <p:txBody>
          <a:bodyPr/>
          <a:lstStyle/>
          <a:p>
            <a:r>
              <a:rPr lang="en-GB" dirty="0"/>
              <a:t>TWT Information Sharing (2)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278751" y="1398101"/>
            <a:ext cx="11733982" cy="4789784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Explicit Information Sharing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Neighboring APs can share their TWT information in the BSSs for coordinating their transmissions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Such coordination maybe through announcing TWT information of the victim link by the information-sharing AP 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800" dirty="0"/>
              <a:t>Once the neighboring AP receives the TWT information, it can manage its transmission such that interference experienced by the victim STA is reduced. 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800" dirty="0"/>
              <a:t>The neighboring AP can help by--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dirty="0"/>
              <a:t>muting its transmission to nearby STAs during victim STA’s SP,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dirty="0"/>
              <a:t>by orthogonalizing its transmission, in time, with SP of the victim STA, or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dirty="0"/>
              <a:t>backing-off power during the victim STA’s SP(i.e., time-selective spatial reuse)</a:t>
            </a:r>
          </a:p>
          <a:p>
            <a:pPr marL="857250" lvl="2" indent="0"/>
            <a:endParaRPr lang="en-US" altLang="zh-CN" dirty="0"/>
          </a:p>
          <a:p>
            <a:pPr marL="400050">
              <a:buFont typeface="Arial" panose="020B0604020202020204" pitchFamily="34" charset="0"/>
              <a:buChar char="•"/>
            </a:pPr>
            <a:endParaRPr lang="en-US" altLang="zh-CN" sz="1800" dirty="0"/>
          </a:p>
          <a:p>
            <a:pPr marL="400050">
              <a:buFont typeface="Arial" panose="020B0604020202020204" pitchFamily="34" charset="0"/>
              <a:buChar char="•"/>
            </a:pPr>
            <a:endParaRPr lang="en-US" altLang="zh-CN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Rubayet Shafin,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78082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2412" y="332888"/>
            <a:ext cx="10361084" cy="837647"/>
          </a:xfrm>
        </p:spPr>
        <p:txBody>
          <a:bodyPr/>
          <a:lstStyle/>
          <a:p>
            <a:r>
              <a:rPr lang="en-GB" dirty="0"/>
              <a:t>Example Scenario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229418" y="1153816"/>
            <a:ext cx="11733982" cy="3132551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Consider an overlapping BSS scenario where BSS1 is formed by AP1 and BSS2 is formed by AP2.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STA1 and STA2 are associated with AP1; STA3 and STA4 are associated with AP2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STA2 has established TWT schedule with AP1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STA2 is in the cell edge and suffers from interference from AP2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STA2 recognizes this interference from AP2 and informs AP1 about this perceived interference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Assuming AP1 and AP2 are within a coordinating set, AP1 shares STA2’s TWT information to AP2, and requests AP2 adjust its transmission so that the transmission window doesn’t overlap with STA2’s TWT SP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US" altLang="zh-CN" sz="2000" dirty="0"/>
          </a:p>
          <a:p>
            <a:pPr marL="400050">
              <a:buFont typeface="Arial" panose="020B0604020202020204" pitchFamily="34" charset="0"/>
              <a:buChar char="•"/>
            </a:pPr>
            <a:endParaRPr lang="en-US" altLang="zh-CN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Rubayet Shafin,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2022</a:t>
            </a:r>
            <a:endParaRPr lang="en-GB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EB2C5827-66F1-4D15-964A-AA98830611C2}"/>
              </a:ext>
            </a:extLst>
          </p:cNvPr>
          <p:cNvGrpSpPr/>
          <p:nvPr/>
        </p:nvGrpSpPr>
        <p:grpSpPr>
          <a:xfrm>
            <a:off x="4213709" y="4316184"/>
            <a:ext cx="4288024" cy="2075741"/>
            <a:chOff x="680741" y="912762"/>
            <a:chExt cx="11165529" cy="5106245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0CBC9130-9004-41CE-8B35-10A45998F8C2}"/>
                </a:ext>
              </a:extLst>
            </p:cNvPr>
            <p:cNvGrpSpPr/>
            <p:nvPr/>
          </p:nvGrpSpPr>
          <p:grpSpPr>
            <a:xfrm>
              <a:off x="680741" y="912762"/>
              <a:ext cx="11165529" cy="5106245"/>
              <a:chOff x="797871" y="1008466"/>
              <a:chExt cx="11165529" cy="5106245"/>
            </a:xfrm>
          </p:grpSpPr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id="{81250BD9-C606-4398-9F31-73318265A76F}"/>
                  </a:ext>
                </a:extLst>
              </p:cNvPr>
              <p:cNvSpPr/>
              <p:nvPr/>
            </p:nvSpPr>
            <p:spPr bwMode="auto">
              <a:xfrm>
                <a:off x="797871" y="1008466"/>
                <a:ext cx="6781800" cy="4952999"/>
              </a:xfrm>
              <a:prstGeom prst="ellipse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4" name="Oval 13">
                <a:extLst>
                  <a:ext uri="{FF2B5EF4-FFF2-40B4-BE49-F238E27FC236}">
                    <a16:creationId xmlns:a16="http://schemas.microsoft.com/office/drawing/2014/main" id="{DDA63713-7C52-45DE-9541-AB5C0CF75DDF}"/>
                  </a:ext>
                </a:extLst>
              </p:cNvPr>
              <p:cNvSpPr/>
              <p:nvPr/>
            </p:nvSpPr>
            <p:spPr bwMode="auto">
              <a:xfrm>
                <a:off x="5181600" y="1161711"/>
                <a:ext cx="6781800" cy="4953000"/>
              </a:xfrm>
              <a:prstGeom prst="ellipse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pic>
            <p:nvPicPr>
              <p:cNvPr id="15" name="Picture 14">
                <a:extLst>
                  <a:ext uri="{FF2B5EF4-FFF2-40B4-BE49-F238E27FC236}">
                    <a16:creationId xmlns:a16="http://schemas.microsoft.com/office/drawing/2014/main" id="{B3646B90-CA2F-4F65-8CB4-B075C78868F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697525" y="1495308"/>
                <a:ext cx="734855" cy="1627180"/>
              </a:xfrm>
              <a:prstGeom prst="rect">
                <a:avLst/>
              </a:prstGeom>
            </p:spPr>
          </p:pic>
          <p:pic>
            <p:nvPicPr>
              <p:cNvPr id="16" name="Picture 15">
                <a:extLst>
                  <a:ext uri="{FF2B5EF4-FFF2-40B4-BE49-F238E27FC236}">
                    <a16:creationId xmlns:a16="http://schemas.microsoft.com/office/drawing/2014/main" id="{DD3DB47D-FC51-4731-ADB8-F46E4DC5E6E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000190" y="3846195"/>
                <a:ext cx="1040758" cy="1007719"/>
              </a:xfrm>
              <a:prstGeom prst="rect">
                <a:avLst/>
              </a:prstGeom>
            </p:spPr>
          </p:pic>
          <p:pic>
            <p:nvPicPr>
              <p:cNvPr id="17" name="Picture 16">
                <a:extLst>
                  <a:ext uri="{FF2B5EF4-FFF2-40B4-BE49-F238E27FC236}">
                    <a16:creationId xmlns:a16="http://schemas.microsoft.com/office/drawing/2014/main" id="{723ABE3A-FC35-4CED-A5F8-597F72F4193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725721" y="2888607"/>
                <a:ext cx="546573" cy="1008558"/>
              </a:xfrm>
              <a:prstGeom prst="rect">
                <a:avLst/>
              </a:prstGeom>
            </p:spPr>
          </p:pic>
          <p:pic>
            <p:nvPicPr>
              <p:cNvPr id="18" name="Picture 17">
                <a:extLst>
                  <a:ext uri="{FF2B5EF4-FFF2-40B4-BE49-F238E27FC236}">
                    <a16:creationId xmlns:a16="http://schemas.microsoft.com/office/drawing/2014/main" id="{2207D05D-52E0-4F09-A003-E4D3381D49A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904601" y="1558145"/>
                <a:ext cx="739979" cy="1638525"/>
              </a:xfrm>
              <a:prstGeom prst="rect">
                <a:avLst/>
              </a:prstGeom>
            </p:spPr>
          </p:pic>
          <p:cxnSp>
            <p:nvCxnSpPr>
              <p:cNvPr id="19" name="Straight Arrow Connector 18">
                <a:extLst>
                  <a:ext uri="{FF2B5EF4-FFF2-40B4-BE49-F238E27FC236}">
                    <a16:creationId xmlns:a16="http://schemas.microsoft.com/office/drawing/2014/main" id="{A66F8F82-A0C4-4820-BD47-711A4693D72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988730" y="3271416"/>
                <a:ext cx="1249138" cy="1110348"/>
              </a:xfrm>
              <a:prstGeom prst="straightConnector1">
                <a:avLst/>
              </a:prstGeom>
              <a:ln w="28575">
                <a:solidFill>
                  <a:srgbClr val="00B0F0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Arrow Connector 19">
                <a:extLst>
                  <a:ext uri="{FF2B5EF4-FFF2-40B4-BE49-F238E27FC236}">
                    <a16:creationId xmlns:a16="http://schemas.microsoft.com/office/drawing/2014/main" id="{E76C95B7-F11B-458C-BE8D-14F7D4F65CF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967997" y="2988030"/>
                <a:ext cx="669902" cy="977328"/>
              </a:xfrm>
              <a:prstGeom prst="straightConnector1">
                <a:avLst/>
              </a:prstGeom>
              <a:ln w="28575">
                <a:solidFill>
                  <a:srgbClr val="1A9BD7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Arrow Connector 20">
                <a:extLst>
                  <a:ext uri="{FF2B5EF4-FFF2-40B4-BE49-F238E27FC236}">
                    <a16:creationId xmlns:a16="http://schemas.microsoft.com/office/drawing/2014/main" id="{558471D9-A88A-49FE-8E29-A4AA8E9703A3}"/>
                  </a:ext>
                </a:extLst>
              </p:cNvPr>
              <p:cNvCxnSpPr/>
              <p:nvPr/>
            </p:nvCxnSpPr>
            <p:spPr>
              <a:xfrm flipH="1" flipV="1">
                <a:off x="4384695" y="2944964"/>
                <a:ext cx="1282129" cy="326452"/>
              </a:xfrm>
              <a:prstGeom prst="straightConnector1">
                <a:avLst/>
              </a:prstGeom>
              <a:ln w="28575">
                <a:solidFill>
                  <a:srgbClr val="FF0000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22" name="Picture 21">
                <a:extLst>
                  <a:ext uri="{FF2B5EF4-FFF2-40B4-BE49-F238E27FC236}">
                    <a16:creationId xmlns:a16="http://schemas.microsoft.com/office/drawing/2014/main" id="{DBA466E5-7D28-4EB7-AC51-FD403130B5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408695" y="4525253"/>
                <a:ext cx="546574" cy="1008558"/>
              </a:xfrm>
              <a:prstGeom prst="rect">
                <a:avLst/>
              </a:prstGeom>
            </p:spPr>
          </p:pic>
          <p:pic>
            <p:nvPicPr>
              <p:cNvPr id="23" name="Picture 22">
                <a:extLst>
                  <a:ext uri="{FF2B5EF4-FFF2-40B4-BE49-F238E27FC236}">
                    <a16:creationId xmlns:a16="http://schemas.microsoft.com/office/drawing/2014/main" id="{8AD99597-08F6-4F40-94A5-CAE835E9007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589408" y="3788381"/>
                <a:ext cx="1040758" cy="1007719"/>
              </a:xfrm>
              <a:prstGeom prst="rect">
                <a:avLst/>
              </a:prstGeom>
            </p:spPr>
          </p:pic>
          <p:cxnSp>
            <p:nvCxnSpPr>
              <p:cNvPr id="24" name="Straight Arrow Connector 23">
                <a:extLst>
                  <a:ext uri="{FF2B5EF4-FFF2-40B4-BE49-F238E27FC236}">
                    <a16:creationId xmlns:a16="http://schemas.microsoft.com/office/drawing/2014/main" id="{76D824BD-79CC-4278-9B50-D83592980AA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445609" y="3271415"/>
                <a:ext cx="1294124" cy="693943"/>
              </a:xfrm>
              <a:prstGeom prst="straightConnector1">
                <a:avLst/>
              </a:prstGeom>
              <a:ln w="28575">
                <a:solidFill>
                  <a:srgbClr val="1A9BD7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E7B8FDFC-8CD8-41EB-8C4E-7C2516BCCBD1}"/>
                  </a:ext>
                </a:extLst>
              </p:cNvPr>
              <p:cNvSpPr txBox="1"/>
              <p:nvPr/>
            </p:nvSpPr>
            <p:spPr>
              <a:xfrm>
                <a:off x="5264094" y="3743275"/>
                <a:ext cx="1557918" cy="7571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chemeClr val="tx1"/>
                    </a:solidFill>
                  </a:rPr>
                  <a:t>STA2</a:t>
                </a:r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3457E305-8326-429A-9D2A-79CA3C681992}"/>
                  </a:ext>
                </a:extLst>
              </p:cNvPr>
              <p:cNvSpPr txBox="1"/>
              <p:nvPr/>
            </p:nvSpPr>
            <p:spPr>
              <a:xfrm>
                <a:off x="2452375" y="4543225"/>
                <a:ext cx="1835344" cy="7571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schemeClr val="tx1"/>
                    </a:solidFill>
                  </a:rPr>
                  <a:t>STA1</a:t>
                </a:r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DDDDBC4A-8F15-4C55-8F2E-707ED4945BCB}"/>
                  </a:ext>
                </a:extLst>
              </p:cNvPr>
              <p:cNvSpPr txBox="1"/>
              <p:nvPr/>
            </p:nvSpPr>
            <p:spPr>
              <a:xfrm>
                <a:off x="6745836" y="5122128"/>
                <a:ext cx="1557918" cy="7571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chemeClr val="tx1"/>
                    </a:solidFill>
                  </a:rPr>
                  <a:t>STA3</a:t>
                </a:r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EE6E24C7-7D8A-42E1-822D-7B9B488D60D4}"/>
                  </a:ext>
                </a:extLst>
              </p:cNvPr>
              <p:cNvSpPr txBox="1"/>
              <p:nvPr/>
            </p:nvSpPr>
            <p:spPr>
              <a:xfrm>
                <a:off x="9363409" y="4624254"/>
                <a:ext cx="1557918" cy="7571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chemeClr val="tx1"/>
                    </a:solidFill>
                  </a:rPr>
                  <a:t>STA4</a:t>
                </a:r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4B7868F0-AA6C-4E2D-96FD-A6C1580A3C44}"/>
                  </a:ext>
                </a:extLst>
              </p:cNvPr>
              <p:cNvSpPr txBox="1"/>
              <p:nvPr/>
            </p:nvSpPr>
            <p:spPr>
              <a:xfrm>
                <a:off x="2773461" y="2217117"/>
                <a:ext cx="503662" cy="3077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chemeClr val="tx1"/>
                    </a:solidFill>
                  </a:rPr>
                  <a:t>AP1</a:t>
                </a:r>
              </a:p>
            </p:txBody>
          </p:sp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FBF88A74-09D1-4118-A506-FA351F671A9B}"/>
                  </a:ext>
                </a:extLst>
              </p:cNvPr>
              <p:cNvSpPr txBox="1"/>
              <p:nvPr/>
            </p:nvSpPr>
            <p:spPr>
              <a:xfrm>
                <a:off x="8227963" y="2121680"/>
                <a:ext cx="503665" cy="3077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chemeClr val="tx1"/>
                    </a:solidFill>
                  </a:rPr>
                  <a:t>AP2</a:t>
                </a:r>
              </a:p>
            </p:txBody>
          </p:sp>
        </p:grp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8B655C3C-28EE-415F-9AC1-8867468EE759}"/>
                </a:ext>
              </a:extLst>
            </p:cNvPr>
            <p:cNvSpPr txBox="1"/>
            <p:nvPr/>
          </p:nvSpPr>
          <p:spPr>
            <a:xfrm>
              <a:off x="1741814" y="5560873"/>
              <a:ext cx="593431" cy="3077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BSS1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3B15E34A-B14C-418D-95DE-B499587E90B5}"/>
                </a:ext>
              </a:extLst>
            </p:cNvPr>
            <p:cNvSpPr txBox="1"/>
            <p:nvPr/>
          </p:nvSpPr>
          <p:spPr>
            <a:xfrm>
              <a:off x="10236831" y="5285670"/>
              <a:ext cx="593431" cy="3077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BSS2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444867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57258"/>
            <a:ext cx="10361084" cy="841190"/>
          </a:xfrm>
        </p:spPr>
        <p:txBody>
          <a:bodyPr/>
          <a:lstStyle/>
          <a:p>
            <a:r>
              <a:rPr lang="en-GB" dirty="0"/>
              <a:t>Coordinating AP 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452761" y="1219200"/>
            <a:ext cx="11358239" cy="1992008"/>
          </a:xfrm>
          <a:ln/>
        </p:spPr>
        <p:txBody>
          <a:bodyPr/>
          <a:lstStyle/>
          <a:p>
            <a:pPr marL="571500">
              <a:buFontTx/>
              <a:buChar char="-"/>
            </a:pPr>
            <a:r>
              <a:rPr lang="en-US" sz="2000" dirty="0">
                <a:solidFill>
                  <a:schemeClr val="tx1"/>
                </a:solidFill>
              </a:rPr>
              <a:t>There can be a central AP in the multi-AP coordination set that can collect MAP coordination requests from different APs (or victim STAs), and distribute the TWT information pertaining to the victim STAs among the APs</a:t>
            </a:r>
          </a:p>
          <a:p>
            <a:pPr marL="571500">
              <a:buFontTx/>
              <a:buChar char="-"/>
            </a:pPr>
            <a:r>
              <a:rPr lang="en-US" sz="2000" dirty="0">
                <a:solidFill>
                  <a:schemeClr val="tx1"/>
                </a:solidFill>
              </a:rPr>
              <a:t>Coordination can also be contingent on negotiation between.</a:t>
            </a:r>
          </a:p>
          <a:p>
            <a:pPr marL="571500">
              <a:buFontTx/>
              <a:buChar char="-"/>
            </a:pPr>
            <a:r>
              <a:rPr lang="en-US" sz="2000" dirty="0">
                <a:solidFill>
                  <a:schemeClr val="tx1"/>
                </a:solidFill>
              </a:rPr>
              <a:t>For example, the neighboring AP may be unable to adjust its transmission based on the coordination request.</a:t>
            </a:r>
          </a:p>
          <a:p>
            <a:pPr marL="571500">
              <a:buFontTx/>
              <a:buChar char="-"/>
            </a:pP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2022</a:t>
            </a:r>
            <a:endParaRPr lang="en-GB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3A6A2CBA-513E-4942-B0E4-4A5916AF8FD4}"/>
              </a:ext>
            </a:extLst>
          </p:cNvPr>
          <p:cNvGrpSpPr/>
          <p:nvPr/>
        </p:nvGrpSpPr>
        <p:grpSpPr>
          <a:xfrm>
            <a:off x="1447800" y="3488207"/>
            <a:ext cx="8887720" cy="2919933"/>
            <a:chOff x="1447800" y="3488207"/>
            <a:chExt cx="8887720" cy="2919933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54CBEFB9-F185-4647-95F9-3280FD8BF796}"/>
                </a:ext>
              </a:extLst>
            </p:cNvPr>
            <p:cNvSpPr/>
            <p:nvPr/>
          </p:nvSpPr>
          <p:spPr bwMode="auto">
            <a:xfrm>
              <a:off x="1447800" y="3580149"/>
              <a:ext cx="1260330" cy="526444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Coordinating AP</a:t>
              </a: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3B76F266-4103-48CE-A9C7-1C0E95521EAA}"/>
                </a:ext>
              </a:extLst>
            </p:cNvPr>
            <p:cNvSpPr/>
            <p:nvPr/>
          </p:nvSpPr>
          <p:spPr bwMode="auto">
            <a:xfrm>
              <a:off x="1925360" y="4620438"/>
              <a:ext cx="797548" cy="526444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AP1</a:t>
              </a:r>
            </a:p>
          </p:txBody>
        </p: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DDC27992-30FD-4507-8FDB-2386BB2A261F}"/>
                </a:ext>
              </a:extLst>
            </p:cNvPr>
            <p:cNvCxnSpPr>
              <a:cxnSpLocks/>
              <a:stCxn id="19" idx="3"/>
            </p:cNvCxnSpPr>
            <p:nvPr/>
          </p:nvCxnSpPr>
          <p:spPr bwMode="auto">
            <a:xfrm>
              <a:off x="2708131" y="3843371"/>
              <a:ext cx="7627389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34EFE1D1-3709-445A-9597-719FC67B8DA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715520" y="4881590"/>
              <a:ext cx="75438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2FC26828-CA26-4158-87EF-C05E91CC536C}"/>
                </a:ext>
              </a:extLst>
            </p:cNvPr>
            <p:cNvGrpSpPr/>
            <p:nvPr/>
          </p:nvGrpSpPr>
          <p:grpSpPr>
            <a:xfrm>
              <a:off x="4702655" y="3488207"/>
              <a:ext cx="1672275" cy="342865"/>
              <a:chOff x="3733094" y="3665680"/>
              <a:chExt cx="1988660" cy="342865"/>
            </a:xfrm>
          </p:grpSpPr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01546C6C-DA13-4B54-8FEF-2AD4DEB251B1}"/>
                  </a:ext>
                </a:extLst>
              </p:cNvPr>
              <p:cNvSpPr/>
              <p:nvPr/>
            </p:nvSpPr>
            <p:spPr bwMode="auto">
              <a:xfrm>
                <a:off x="3870974" y="3665680"/>
                <a:ext cx="1680740" cy="342865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27AC4B89-371C-4410-AB13-CF794D75E0F5}"/>
                  </a:ext>
                </a:extLst>
              </p:cNvPr>
              <p:cNvSpPr txBox="1"/>
              <p:nvPr/>
            </p:nvSpPr>
            <p:spPr>
              <a:xfrm>
                <a:off x="3733094" y="3677816"/>
                <a:ext cx="198866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tx1"/>
                    </a:solidFill>
                  </a:rPr>
                  <a:t>rTWT Info of AP 1</a:t>
                </a:r>
              </a:p>
            </p:txBody>
          </p:sp>
        </p:grp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3EE7B61E-BB8C-48C4-AFCB-0AD31807C9CF}"/>
                </a:ext>
              </a:extLst>
            </p:cNvPr>
            <p:cNvGrpSpPr/>
            <p:nvPr/>
          </p:nvGrpSpPr>
          <p:grpSpPr>
            <a:xfrm>
              <a:off x="4726517" y="6065275"/>
              <a:ext cx="1672275" cy="342865"/>
              <a:chOff x="3733094" y="3665680"/>
              <a:chExt cx="1988660" cy="342865"/>
            </a:xfrm>
          </p:grpSpPr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3AE1B7F4-038B-42DD-A8A8-3B8A573D5754}"/>
                  </a:ext>
                </a:extLst>
              </p:cNvPr>
              <p:cNvSpPr/>
              <p:nvPr/>
            </p:nvSpPr>
            <p:spPr bwMode="auto">
              <a:xfrm>
                <a:off x="3870974" y="3665680"/>
                <a:ext cx="1680740" cy="342865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C4522D84-7D0E-4693-9BF8-052F6C3BB042}"/>
                  </a:ext>
                </a:extLst>
              </p:cNvPr>
              <p:cNvSpPr txBox="1"/>
              <p:nvPr/>
            </p:nvSpPr>
            <p:spPr>
              <a:xfrm>
                <a:off x="3733094" y="3677816"/>
                <a:ext cx="198866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tx1"/>
                    </a:solidFill>
                  </a:rPr>
                  <a:t>rTWT Info of AP 1</a:t>
                </a:r>
              </a:p>
            </p:txBody>
          </p:sp>
        </p:grp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2FF226FE-9E70-4DBC-A167-A6FCD227AEAC}"/>
                </a:ext>
              </a:extLst>
            </p:cNvPr>
            <p:cNvSpPr/>
            <p:nvPr/>
          </p:nvSpPr>
          <p:spPr bwMode="auto">
            <a:xfrm>
              <a:off x="1917972" y="5794721"/>
              <a:ext cx="797548" cy="526444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AP2</a:t>
              </a:r>
            </a:p>
          </p:txBody>
        </p: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E424C900-377A-4110-B56B-783DD70BF419}"/>
                </a:ext>
              </a:extLst>
            </p:cNvPr>
            <p:cNvCxnSpPr>
              <a:cxnSpLocks/>
              <a:stCxn id="37" idx="3"/>
            </p:cNvCxnSpPr>
            <p:nvPr/>
          </p:nvCxnSpPr>
          <p:spPr bwMode="auto">
            <a:xfrm>
              <a:off x="2715520" y="6057943"/>
              <a:ext cx="71628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2D230ABF-7EC7-44DE-A8F1-E4950EA595E7}"/>
                </a:ext>
              </a:extLst>
            </p:cNvPr>
            <p:cNvCxnSpPr>
              <a:stCxn id="29" idx="2"/>
              <a:endCxn id="36" idx="0"/>
            </p:cNvCxnSpPr>
            <p:nvPr/>
          </p:nvCxnSpPr>
          <p:spPr bwMode="auto">
            <a:xfrm>
              <a:off x="5525271" y="3831072"/>
              <a:ext cx="37384" cy="2246339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3C47EA94-933B-4674-8FE5-1F0151B219BB}"/>
                </a:ext>
              </a:extLst>
            </p:cNvPr>
            <p:cNvGrpSpPr/>
            <p:nvPr/>
          </p:nvGrpSpPr>
          <p:grpSpPr>
            <a:xfrm>
              <a:off x="6352969" y="5715078"/>
              <a:ext cx="948746" cy="342865"/>
              <a:chOff x="3733094" y="3665680"/>
              <a:chExt cx="1988660" cy="342865"/>
            </a:xfrm>
          </p:grpSpPr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4E9F2407-4748-4EF8-A7A3-3C750B1FB601}"/>
                  </a:ext>
                </a:extLst>
              </p:cNvPr>
              <p:cNvSpPr/>
              <p:nvPr/>
            </p:nvSpPr>
            <p:spPr bwMode="auto">
              <a:xfrm>
                <a:off x="3870974" y="3665680"/>
                <a:ext cx="1680740" cy="342865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EDB519F6-6468-478D-AA3D-16E790E1722D}"/>
                  </a:ext>
                </a:extLst>
              </p:cNvPr>
              <p:cNvSpPr txBox="1"/>
              <p:nvPr/>
            </p:nvSpPr>
            <p:spPr>
              <a:xfrm>
                <a:off x="3733094" y="3677816"/>
                <a:ext cx="198866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tx1"/>
                    </a:solidFill>
                  </a:rPr>
                  <a:t>BlockAck</a:t>
                </a:r>
              </a:p>
            </p:txBody>
          </p:sp>
        </p:grp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171AAE21-86AC-45FE-80BB-06A4198686F2}"/>
                </a:ext>
              </a:extLst>
            </p:cNvPr>
            <p:cNvSpPr/>
            <p:nvPr/>
          </p:nvSpPr>
          <p:spPr bwMode="auto">
            <a:xfrm>
              <a:off x="6411078" y="3847748"/>
              <a:ext cx="801844" cy="34286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dashDot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0B411FE1-31EC-4D3A-982D-CF33EE67AD0F}"/>
                </a:ext>
              </a:extLst>
            </p:cNvPr>
            <p:cNvSpPr txBox="1"/>
            <p:nvPr/>
          </p:nvSpPr>
          <p:spPr>
            <a:xfrm>
              <a:off x="6345298" y="3859884"/>
              <a:ext cx="94874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BlockAck</a:t>
              </a:r>
            </a:p>
          </p:txBody>
        </p: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1EFE3366-D647-4815-A77F-9A87638AD111}"/>
                </a:ext>
              </a:extLst>
            </p:cNvPr>
            <p:cNvGrpSpPr/>
            <p:nvPr/>
          </p:nvGrpSpPr>
          <p:grpSpPr>
            <a:xfrm>
              <a:off x="7568481" y="3500506"/>
              <a:ext cx="1672275" cy="342865"/>
              <a:chOff x="3733094" y="3665680"/>
              <a:chExt cx="1988660" cy="342865"/>
            </a:xfrm>
          </p:grpSpPr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4ECED92E-477A-45B7-8B14-00C049809029}"/>
                  </a:ext>
                </a:extLst>
              </p:cNvPr>
              <p:cNvSpPr/>
              <p:nvPr/>
            </p:nvSpPr>
            <p:spPr bwMode="auto">
              <a:xfrm>
                <a:off x="3870974" y="3665680"/>
                <a:ext cx="1680740" cy="342865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2610B2C3-0874-43EC-B164-70A269997EA9}"/>
                  </a:ext>
                </a:extLst>
              </p:cNvPr>
              <p:cNvSpPr txBox="1"/>
              <p:nvPr/>
            </p:nvSpPr>
            <p:spPr>
              <a:xfrm>
                <a:off x="3733094" y="3677816"/>
                <a:ext cx="198866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tx1"/>
                    </a:solidFill>
                  </a:rPr>
                  <a:t>rTWT Info of AP 2</a:t>
                </a:r>
              </a:p>
            </p:txBody>
          </p:sp>
        </p:grpSp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C58E2F5C-41D1-42CC-B1ED-609554036EE4}"/>
                </a:ext>
              </a:extLst>
            </p:cNvPr>
            <p:cNvGrpSpPr/>
            <p:nvPr/>
          </p:nvGrpSpPr>
          <p:grpSpPr>
            <a:xfrm>
              <a:off x="7604629" y="4898265"/>
              <a:ext cx="1672275" cy="342865"/>
              <a:chOff x="3733094" y="3665680"/>
              <a:chExt cx="1988660" cy="342865"/>
            </a:xfrm>
          </p:grpSpPr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CA64831C-76FA-4B41-A708-560C990C6A66}"/>
                  </a:ext>
                </a:extLst>
              </p:cNvPr>
              <p:cNvSpPr/>
              <p:nvPr/>
            </p:nvSpPr>
            <p:spPr bwMode="auto">
              <a:xfrm>
                <a:off x="3870974" y="3665680"/>
                <a:ext cx="1680740" cy="342865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DC5A7A4A-1007-45FC-B589-986122395BED}"/>
                  </a:ext>
                </a:extLst>
              </p:cNvPr>
              <p:cNvSpPr txBox="1"/>
              <p:nvPr/>
            </p:nvSpPr>
            <p:spPr>
              <a:xfrm>
                <a:off x="3733094" y="3677816"/>
                <a:ext cx="198866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tx1"/>
                    </a:solidFill>
                  </a:rPr>
                  <a:t>rTWT Info of AP 2</a:t>
                </a:r>
              </a:p>
            </p:txBody>
          </p:sp>
        </p:grpSp>
        <p:cxnSp>
          <p:nvCxnSpPr>
            <p:cNvPr id="51" name="Straight Arrow Connector 50">
              <a:extLst>
                <a:ext uri="{FF2B5EF4-FFF2-40B4-BE49-F238E27FC236}">
                  <a16:creationId xmlns:a16="http://schemas.microsoft.com/office/drawing/2014/main" id="{1055C543-22BD-4A30-B180-7CD39D253353}"/>
                </a:ext>
              </a:extLst>
            </p:cNvPr>
            <p:cNvCxnSpPr>
              <a:stCxn id="46" idx="2"/>
            </p:cNvCxnSpPr>
            <p:nvPr/>
          </p:nvCxnSpPr>
          <p:spPr bwMode="auto">
            <a:xfrm>
              <a:off x="8391097" y="3843371"/>
              <a:ext cx="17278" cy="1038219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grpSp>
          <p:nvGrpSpPr>
            <p:cNvPr id="52" name="Group 51">
              <a:extLst>
                <a:ext uri="{FF2B5EF4-FFF2-40B4-BE49-F238E27FC236}">
                  <a16:creationId xmlns:a16="http://schemas.microsoft.com/office/drawing/2014/main" id="{B2AD5C6C-318D-40D1-A824-757AB6E73D21}"/>
                </a:ext>
              </a:extLst>
            </p:cNvPr>
            <p:cNvGrpSpPr/>
            <p:nvPr/>
          </p:nvGrpSpPr>
          <p:grpSpPr>
            <a:xfrm>
              <a:off x="9213712" y="4538725"/>
              <a:ext cx="948746" cy="342865"/>
              <a:chOff x="3733094" y="3665680"/>
              <a:chExt cx="1988660" cy="342865"/>
            </a:xfrm>
          </p:grpSpPr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0A641D9F-61F3-482D-8752-BC6104F93536}"/>
                  </a:ext>
                </a:extLst>
              </p:cNvPr>
              <p:cNvSpPr/>
              <p:nvPr/>
            </p:nvSpPr>
            <p:spPr bwMode="auto">
              <a:xfrm>
                <a:off x="3870974" y="3665680"/>
                <a:ext cx="1680740" cy="342865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8258E233-180F-4ED5-BBFD-C3D7E4A90E64}"/>
                  </a:ext>
                </a:extLst>
              </p:cNvPr>
              <p:cNvSpPr txBox="1"/>
              <p:nvPr/>
            </p:nvSpPr>
            <p:spPr>
              <a:xfrm>
                <a:off x="3733094" y="3677816"/>
                <a:ext cx="198866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tx1"/>
                    </a:solidFill>
                  </a:rPr>
                  <a:t>BlockAck</a:t>
                </a:r>
              </a:p>
            </p:txBody>
          </p:sp>
        </p:grp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76A495E8-DC28-4FE0-9AFA-20FB0CA008B0}"/>
                </a:ext>
              </a:extLst>
            </p:cNvPr>
            <p:cNvSpPr/>
            <p:nvPr/>
          </p:nvSpPr>
          <p:spPr bwMode="auto">
            <a:xfrm>
              <a:off x="9276904" y="3840180"/>
              <a:ext cx="801844" cy="34286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dashDot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7CC8023C-2A95-4731-AD85-A6C6491A5A0F}"/>
                </a:ext>
              </a:extLst>
            </p:cNvPr>
            <p:cNvSpPr txBox="1"/>
            <p:nvPr/>
          </p:nvSpPr>
          <p:spPr>
            <a:xfrm>
              <a:off x="9213712" y="3798584"/>
              <a:ext cx="94874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BlockAck</a:t>
              </a:r>
            </a:p>
          </p:txBody>
        </p:sp>
        <p:cxnSp>
          <p:nvCxnSpPr>
            <p:cNvPr id="57" name="Straight Arrow Connector 56">
              <a:extLst>
                <a:ext uri="{FF2B5EF4-FFF2-40B4-BE49-F238E27FC236}">
                  <a16:creationId xmlns:a16="http://schemas.microsoft.com/office/drawing/2014/main" id="{8355C1D0-030A-487B-906D-2C686200B132}"/>
                </a:ext>
              </a:extLst>
            </p:cNvPr>
            <p:cNvCxnSpPr>
              <a:cxnSpLocks/>
              <a:stCxn id="41" idx="0"/>
              <a:endCxn id="43" idx="2"/>
            </p:cNvCxnSpPr>
            <p:nvPr/>
          </p:nvCxnSpPr>
          <p:spPr bwMode="auto">
            <a:xfrm flipH="1" flipV="1">
              <a:off x="6812000" y="4190613"/>
              <a:ext cx="7671" cy="1524465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8" name="Straight Arrow Connector 57">
              <a:extLst>
                <a:ext uri="{FF2B5EF4-FFF2-40B4-BE49-F238E27FC236}">
                  <a16:creationId xmlns:a16="http://schemas.microsoft.com/office/drawing/2014/main" id="{8BDBB505-10A6-4EAC-B9F5-52D1AC1BB220}"/>
                </a:ext>
              </a:extLst>
            </p:cNvPr>
            <p:cNvCxnSpPr>
              <a:cxnSpLocks/>
              <a:stCxn id="53" idx="0"/>
            </p:cNvCxnSpPr>
            <p:nvPr/>
          </p:nvCxnSpPr>
          <p:spPr bwMode="auto">
            <a:xfrm flipV="1">
              <a:off x="9680414" y="4186237"/>
              <a:ext cx="0" cy="35248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5342287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76CF41-DFD8-4C9B-8389-548F409302F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3DDBD5-A182-4CC6-B9D2-1B89AE230641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US"/>
              <a:t>Rubayet Shafin,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B2734D-4A33-49AB-BF92-7634AEAFD8A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2022</a:t>
            </a:r>
            <a:endParaRPr lang="en-GB" dirty="0"/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28CF33AD-B29E-4508-9028-081B79245741}"/>
              </a:ext>
            </a:extLst>
          </p:cNvPr>
          <p:cNvGrpSpPr/>
          <p:nvPr/>
        </p:nvGrpSpPr>
        <p:grpSpPr>
          <a:xfrm>
            <a:off x="6436958" y="2209800"/>
            <a:ext cx="5659624" cy="2739703"/>
            <a:chOff x="3124200" y="3735711"/>
            <a:chExt cx="5659624" cy="2739703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C6272970-2EB4-4314-B9E8-7EC1DF0C958B}"/>
                </a:ext>
              </a:extLst>
            </p:cNvPr>
            <p:cNvGrpSpPr/>
            <p:nvPr/>
          </p:nvGrpSpPr>
          <p:grpSpPr>
            <a:xfrm>
              <a:off x="3124200" y="3735711"/>
              <a:ext cx="5659624" cy="2739703"/>
              <a:chOff x="680741" y="912762"/>
              <a:chExt cx="11165527" cy="5106241"/>
            </a:xfrm>
          </p:grpSpPr>
          <p:grpSp>
            <p:nvGrpSpPr>
              <p:cNvPr id="8" name="Group 7">
                <a:extLst>
                  <a:ext uri="{FF2B5EF4-FFF2-40B4-BE49-F238E27FC236}">
                    <a16:creationId xmlns:a16="http://schemas.microsoft.com/office/drawing/2014/main" id="{DB1A5B96-ABAE-4FC2-8120-1D07053C1A38}"/>
                  </a:ext>
                </a:extLst>
              </p:cNvPr>
              <p:cNvGrpSpPr/>
              <p:nvPr/>
            </p:nvGrpSpPr>
            <p:grpSpPr>
              <a:xfrm>
                <a:off x="680741" y="912762"/>
                <a:ext cx="11165527" cy="5106241"/>
                <a:chOff x="797871" y="1008466"/>
                <a:chExt cx="11165529" cy="5106245"/>
              </a:xfrm>
            </p:grpSpPr>
            <p:sp>
              <p:nvSpPr>
                <p:cNvPr id="11" name="Oval 10">
                  <a:extLst>
                    <a:ext uri="{FF2B5EF4-FFF2-40B4-BE49-F238E27FC236}">
                      <a16:creationId xmlns:a16="http://schemas.microsoft.com/office/drawing/2014/main" id="{332307A5-8304-4CE4-B31B-CB093653E07A}"/>
                    </a:ext>
                  </a:extLst>
                </p:cNvPr>
                <p:cNvSpPr/>
                <p:nvPr/>
              </p:nvSpPr>
              <p:spPr bwMode="auto">
                <a:xfrm>
                  <a:off x="797871" y="1008466"/>
                  <a:ext cx="6781800" cy="4952999"/>
                </a:xfrm>
                <a:prstGeom prst="ellipse">
                  <a:avLst/>
                </a:prstGeom>
                <a:solidFill>
                  <a:schemeClr val="bg2">
                    <a:lumMod val="20000"/>
                    <a:lumOff val="80000"/>
                  </a:schemeClr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12" name="Oval 11">
                  <a:extLst>
                    <a:ext uri="{FF2B5EF4-FFF2-40B4-BE49-F238E27FC236}">
                      <a16:creationId xmlns:a16="http://schemas.microsoft.com/office/drawing/2014/main" id="{5EBDFEA8-FB77-4AB3-97CF-2754604E4657}"/>
                    </a:ext>
                  </a:extLst>
                </p:cNvPr>
                <p:cNvSpPr/>
                <p:nvPr/>
              </p:nvSpPr>
              <p:spPr bwMode="auto">
                <a:xfrm>
                  <a:off x="5181600" y="1161711"/>
                  <a:ext cx="6781800" cy="4953000"/>
                </a:xfrm>
                <a:prstGeom prst="ellipse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pic>
              <p:nvPicPr>
                <p:cNvPr id="13" name="Picture 12">
                  <a:extLst>
                    <a:ext uri="{FF2B5EF4-FFF2-40B4-BE49-F238E27FC236}">
                      <a16:creationId xmlns:a16="http://schemas.microsoft.com/office/drawing/2014/main" id="{E562A30E-FDC0-405F-8241-A354690BDE0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3697525" y="1495308"/>
                  <a:ext cx="734855" cy="1627180"/>
                </a:xfrm>
                <a:prstGeom prst="rect">
                  <a:avLst/>
                </a:prstGeom>
              </p:spPr>
            </p:pic>
            <p:pic>
              <p:nvPicPr>
                <p:cNvPr id="14" name="Picture 13">
                  <a:extLst>
                    <a:ext uri="{FF2B5EF4-FFF2-40B4-BE49-F238E27FC236}">
                      <a16:creationId xmlns:a16="http://schemas.microsoft.com/office/drawing/2014/main" id="{DE10C234-FED2-4A44-A4FE-6669D7B8C67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2000190" y="3846195"/>
                  <a:ext cx="1040758" cy="1007719"/>
                </a:xfrm>
                <a:prstGeom prst="rect">
                  <a:avLst/>
                </a:prstGeom>
              </p:spPr>
            </p:pic>
            <p:pic>
              <p:nvPicPr>
                <p:cNvPr id="16" name="Picture 15">
                  <a:extLst>
                    <a:ext uri="{FF2B5EF4-FFF2-40B4-BE49-F238E27FC236}">
                      <a16:creationId xmlns:a16="http://schemas.microsoft.com/office/drawing/2014/main" id="{83C2E10A-63D4-4013-98D8-EBE3677EFBC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7904601" y="1558145"/>
                  <a:ext cx="739979" cy="1638525"/>
                </a:xfrm>
                <a:prstGeom prst="rect">
                  <a:avLst/>
                </a:prstGeom>
              </p:spPr>
            </p:pic>
            <p:cxnSp>
              <p:nvCxnSpPr>
                <p:cNvPr id="17" name="Straight Arrow Connector 16">
                  <a:extLst>
                    <a:ext uri="{FF2B5EF4-FFF2-40B4-BE49-F238E27FC236}">
                      <a16:creationId xmlns:a16="http://schemas.microsoft.com/office/drawing/2014/main" id="{8F3B1A5E-7DAF-4110-A00C-4A2CB46C667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7516446" y="3412238"/>
                  <a:ext cx="812447" cy="1072540"/>
                </a:xfrm>
                <a:prstGeom prst="straightConnector1">
                  <a:avLst/>
                </a:prstGeom>
                <a:ln w="28575">
                  <a:solidFill>
                    <a:srgbClr val="00B0F0"/>
                  </a:solidFill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Arrow Connector 17">
                  <a:extLst>
                    <a:ext uri="{FF2B5EF4-FFF2-40B4-BE49-F238E27FC236}">
                      <a16:creationId xmlns:a16="http://schemas.microsoft.com/office/drawing/2014/main" id="{37865892-F4C1-431D-A3D9-3687EDB7F37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2967997" y="2988030"/>
                  <a:ext cx="669902" cy="977328"/>
                </a:xfrm>
                <a:prstGeom prst="straightConnector1">
                  <a:avLst/>
                </a:prstGeom>
                <a:ln w="28575">
                  <a:solidFill>
                    <a:srgbClr val="1A9BD7"/>
                  </a:solidFill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Arrow Connector 18">
                  <a:extLst>
                    <a:ext uri="{FF2B5EF4-FFF2-40B4-BE49-F238E27FC236}">
                      <a16:creationId xmlns:a16="http://schemas.microsoft.com/office/drawing/2014/main" id="{6DBE2C6A-ECC9-4A0E-BFE7-FB58D9D480C6}"/>
                    </a:ext>
                  </a:extLst>
                </p:cNvPr>
                <p:cNvCxnSpPr/>
                <p:nvPr/>
              </p:nvCxnSpPr>
              <p:spPr>
                <a:xfrm flipH="1" flipV="1">
                  <a:off x="4384695" y="2944964"/>
                  <a:ext cx="1282129" cy="326452"/>
                </a:xfrm>
                <a:prstGeom prst="straightConnector1">
                  <a:avLst/>
                </a:prstGeom>
                <a:ln w="28575">
                  <a:solidFill>
                    <a:srgbClr val="FF0000"/>
                  </a:solidFill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pic>
              <p:nvPicPr>
                <p:cNvPr id="21" name="Picture 20">
                  <a:extLst>
                    <a:ext uri="{FF2B5EF4-FFF2-40B4-BE49-F238E27FC236}">
                      <a16:creationId xmlns:a16="http://schemas.microsoft.com/office/drawing/2014/main" id="{DD1B7445-9DFB-4DF3-A52C-E8E2EBB1E80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9589408" y="3788381"/>
                  <a:ext cx="1040758" cy="1007719"/>
                </a:xfrm>
                <a:prstGeom prst="rect">
                  <a:avLst/>
                </a:prstGeom>
              </p:spPr>
            </p:pic>
            <p:cxnSp>
              <p:nvCxnSpPr>
                <p:cNvPr id="22" name="Straight Arrow Connector 21">
                  <a:extLst>
                    <a:ext uri="{FF2B5EF4-FFF2-40B4-BE49-F238E27FC236}">
                      <a16:creationId xmlns:a16="http://schemas.microsoft.com/office/drawing/2014/main" id="{7159BD5C-4233-475E-BBD9-D9B96CDE90A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445609" y="3271415"/>
                  <a:ext cx="1294124" cy="693943"/>
                </a:xfrm>
                <a:prstGeom prst="straightConnector1">
                  <a:avLst/>
                </a:prstGeom>
                <a:ln w="28575">
                  <a:solidFill>
                    <a:srgbClr val="1A9BD7"/>
                  </a:solidFill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A634B88A-5A07-41F7-B041-4EA086C4A28F}"/>
                    </a:ext>
                  </a:extLst>
                </p:cNvPr>
                <p:cNvSpPr txBox="1"/>
                <p:nvPr/>
              </p:nvSpPr>
              <p:spPr>
                <a:xfrm>
                  <a:off x="5259429" y="3336273"/>
                  <a:ext cx="1557918" cy="7571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400" dirty="0">
                      <a:solidFill>
                        <a:schemeClr val="tx1"/>
                      </a:solidFill>
                    </a:rPr>
                    <a:t>STA2</a:t>
                  </a:r>
                </a:p>
              </p:txBody>
            </p:sp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0515A8E6-B34E-4467-8851-945996FBB2D6}"/>
                    </a:ext>
                  </a:extLst>
                </p:cNvPr>
                <p:cNvSpPr txBox="1"/>
                <p:nvPr/>
              </p:nvSpPr>
              <p:spPr>
                <a:xfrm>
                  <a:off x="2556421" y="4615411"/>
                  <a:ext cx="1245150" cy="57363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400" dirty="0">
                      <a:solidFill>
                        <a:schemeClr val="tx1"/>
                      </a:solidFill>
                    </a:rPr>
                    <a:t>STA1</a:t>
                  </a:r>
                </a:p>
              </p:txBody>
            </p:sp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D1AC5101-8F9E-40FA-BF3F-B2B2BB63EA93}"/>
                    </a:ext>
                  </a:extLst>
                </p:cNvPr>
                <p:cNvSpPr txBox="1"/>
                <p:nvPr/>
              </p:nvSpPr>
              <p:spPr>
                <a:xfrm>
                  <a:off x="6865104" y="4979956"/>
                  <a:ext cx="1557918" cy="7571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400" dirty="0">
                      <a:solidFill>
                        <a:schemeClr val="tx1"/>
                      </a:solidFill>
                    </a:rPr>
                    <a:t>STA3</a:t>
                  </a:r>
                </a:p>
              </p:txBody>
            </p:sp>
            <p:sp>
              <p:nvSpPr>
                <p:cNvPr id="26" name="TextBox 25">
                  <a:extLst>
                    <a:ext uri="{FF2B5EF4-FFF2-40B4-BE49-F238E27FC236}">
                      <a16:creationId xmlns:a16="http://schemas.microsoft.com/office/drawing/2014/main" id="{C7CEBE37-9240-431C-B733-9764ADD0E622}"/>
                    </a:ext>
                  </a:extLst>
                </p:cNvPr>
                <p:cNvSpPr txBox="1"/>
                <p:nvPr/>
              </p:nvSpPr>
              <p:spPr>
                <a:xfrm>
                  <a:off x="9363409" y="4624254"/>
                  <a:ext cx="1557918" cy="7571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400" dirty="0">
                      <a:solidFill>
                        <a:schemeClr val="tx1"/>
                      </a:solidFill>
                    </a:rPr>
                    <a:t>STA4</a:t>
                  </a:r>
                </a:p>
              </p:txBody>
            </p:sp>
            <p:sp>
              <p:nvSpPr>
                <p:cNvPr id="27" name="TextBox 26">
                  <a:extLst>
                    <a:ext uri="{FF2B5EF4-FFF2-40B4-BE49-F238E27FC236}">
                      <a16:creationId xmlns:a16="http://schemas.microsoft.com/office/drawing/2014/main" id="{B7E62D4F-03F2-4AC0-A130-70B5B9CF392D}"/>
                    </a:ext>
                  </a:extLst>
                </p:cNvPr>
                <p:cNvSpPr txBox="1"/>
                <p:nvPr/>
              </p:nvSpPr>
              <p:spPr>
                <a:xfrm>
                  <a:off x="2954918" y="2185367"/>
                  <a:ext cx="994830" cy="57363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400" dirty="0">
                      <a:solidFill>
                        <a:schemeClr val="tx1"/>
                      </a:solidFill>
                    </a:rPr>
                    <a:t>AP1</a:t>
                  </a:r>
                </a:p>
              </p:txBody>
            </p:sp>
            <p:sp>
              <p:nvSpPr>
                <p:cNvPr id="28" name="TextBox 27">
                  <a:extLst>
                    <a:ext uri="{FF2B5EF4-FFF2-40B4-BE49-F238E27FC236}">
                      <a16:creationId xmlns:a16="http://schemas.microsoft.com/office/drawing/2014/main" id="{971418E3-AE20-4349-9917-8C9C51C826F3}"/>
                    </a:ext>
                  </a:extLst>
                </p:cNvPr>
                <p:cNvSpPr txBox="1"/>
                <p:nvPr/>
              </p:nvSpPr>
              <p:spPr>
                <a:xfrm>
                  <a:off x="8328891" y="2151977"/>
                  <a:ext cx="1165840" cy="57363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400" dirty="0">
                      <a:solidFill>
                        <a:schemeClr val="tx1"/>
                      </a:solidFill>
                    </a:rPr>
                    <a:t>AP2</a:t>
                  </a:r>
                </a:p>
              </p:txBody>
            </p:sp>
          </p:grp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762BB5B-3A8B-43EA-8F68-20753EB2E8E7}"/>
                  </a:ext>
                </a:extLst>
              </p:cNvPr>
              <p:cNvSpPr txBox="1"/>
              <p:nvPr/>
            </p:nvSpPr>
            <p:spPr>
              <a:xfrm>
                <a:off x="2758018" y="5332681"/>
                <a:ext cx="593430" cy="3077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chemeClr val="tx1"/>
                    </a:solidFill>
                  </a:rPr>
                  <a:t>BSS1</a:t>
                </a: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91B5B08-BB5F-4868-99C8-223CFDAA0598}"/>
                  </a:ext>
                </a:extLst>
              </p:cNvPr>
              <p:cNvSpPr txBox="1"/>
              <p:nvPr/>
            </p:nvSpPr>
            <p:spPr>
              <a:xfrm>
                <a:off x="8964307" y="5359292"/>
                <a:ext cx="1316588" cy="5736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schemeClr val="tx1"/>
                    </a:solidFill>
                  </a:rPr>
                  <a:t>BSS2</a:t>
                </a:r>
              </a:p>
            </p:txBody>
          </p:sp>
        </p:grpSp>
        <p:pic>
          <p:nvPicPr>
            <p:cNvPr id="29" name="Picture 4" descr="Ar glasses - Free technology icons">
              <a:extLst>
                <a:ext uri="{FF2B5EF4-FFF2-40B4-BE49-F238E27FC236}">
                  <a16:creationId xmlns:a16="http://schemas.microsoft.com/office/drawing/2014/main" id="{E8CBDABE-4B22-416D-977F-2A865B0B411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25633" y="4633179"/>
              <a:ext cx="513494" cy="51349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1" name="Picture 4" descr="Ar glasses - Free technology icons">
              <a:extLst>
                <a:ext uri="{FF2B5EF4-FFF2-40B4-BE49-F238E27FC236}">
                  <a16:creationId xmlns:a16="http://schemas.microsoft.com/office/drawing/2014/main" id="{3A3E9BD0-EBA6-4F51-9AA9-0C09302A872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99581" y="5498170"/>
              <a:ext cx="513494" cy="51349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47612697-F1BA-4F4A-B282-D361FCB31BB9}"/>
                </a:ext>
              </a:extLst>
            </p:cNvPr>
            <p:cNvSpPr txBox="1"/>
            <p:nvPr/>
          </p:nvSpPr>
          <p:spPr>
            <a:xfrm rot="18511121">
              <a:off x="6264818" y="5078206"/>
              <a:ext cx="75212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R-TWT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933D4A3C-3443-42E6-8AD7-9F029EC8D968}"/>
                </a:ext>
              </a:extLst>
            </p:cNvPr>
            <p:cNvSpPr txBox="1"/>
            <p:nvPr/>
          </p:nvSpPr>
          <p:spPr>
            <a:xfrm rot="860206">
              <a:off x="4943650" y="4573425"/>
              <a:ext cx="75212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R-TWT</a:t>
              </a:r>
            </a:p>
          </p:txBody>
        </p:sp>
      </p:grpSp>
      <p:sp>
        <p:nvSpPr>
          <p:cNvPr id="37" name="Rectangle 2">
            <a:extLst>
              <a:ext uri="{FF2B5EF4-FFF2-40B4-BE49-F238E27FC236}">
                <a16:creationId xmlns:a16="http://schemas.microsoft.com/office/drawing/2014/main" id="{688E894A-CCB6-4B6C-A7CA-D8B142AB01C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2020" y="1290962"/>
            <a:ext cx="6525634" cy="5212209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For R-TWT operation, an AP may request to quiet transmission in a neighbor AP’s BSS.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Based on the received coordination request, the neighbor AP can control its transmission in its BSS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For example, in the figure, STA2 is the victim STA, and informs AP1 about the interference it experiences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AP1 can request AP2 for coordination to reduce interference to STA2 during its R-TWT SP.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AP2 may establish a (variant of) quiet interval during the R-TWT SP of STA2; </a:t>
            </a:r>
            <a:endParaRPr lang="en-US" sz="20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STA3 in BSS2 can ignore the (variant of) quiet interval that is intended to protect STA2’s R-TWT SP if STA3’s R-TWT SP overlaps with STA2’s R-TWT SP.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STA4 can observe the (variant of) quiet interval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400050">
              <a:buFont typeface="Arial" panose="020B0604020202020204" pitchFamily="34" charset="0"/>
              <a:buChar char="•"/>
            </a:pPr>
            <a:endParaRPr lang="en-US" altLang="zh-CN" sz="2000" dirty="0"/>
          </a:p>
          <a:p>
            <a:pPr marL="400050">
              <a:buFont typeface="Arial" panose="020B0604020202020204" pitchFamily="34" charset="0"/>
              <a:buChar char="•"/>
            </a:pPr>
            <a:endParaRPr lang="en-US" altLang="zh-CN" sz="2000" dirty="0"/>
          </a:p>
        </p:txBody>
      </p:sp>
      <p:sp>
        <p:nvSpPr>
          <p:cNvPr id="42" name="Title 1">
            <a:extLst>
              <a:ext uri="{FF2B5EF4-FFF2-40B4-BE49-F238E27FC236}">
                <a16:creationId xmlns:a16="http://schemas.microsoft.com/office/drawing/2014/main" id="{7541BC10-2C96-4B0D-834F-7B4B8F9700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1838" y="325022"/>
            <a:ext cx="10361084" cy="1065213"/>
          </a:xfrm>
        </p:spPr>
        <p:txBody>
          <a:bodyPr/>
          <a:lstStyle/>
          <a:p>
            <a:r>
              <a:rPr lang="en-GB" dirty="0"/>
              <a:t>Quieting neighbour AP’s STAs</a:t>
            </a:r>
          </a:p>
        </p:txBody>
      </p:sp>
    </p:spTree>
    <p:extLst>
      <p:ext uri="{BB962C8B-B14F-4D97-AF65-F5344CB8AC3E}">
        <p14:creationId xmlns:p14="http://schemas.microsoft.com/office/powerpoint/2010/main" val="16564572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217" y="333375"/>
            <a:ext cx="10361084" cy="1065213"/>
          </a:xfrm>
        </p:spPr>
        <p:txBody>
          <a:bodyPr/>
          <a:lstStyle/>
          <a:p>
            <a:r>
              <a:rPr lang="en-US" dirty="0"/>
              <a:t>Summary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762000" y="1143000"/>
            <a:ext cx="10972800" cy="5051647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Multi-AP coordination can be an enabling technology for next generation WLAN systems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Time domain coordination among coordinating APs can provide a simple way to improve overall systems performance.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Neighboring APs can share TWT information of their BSS to reduce OBSS interference experienced by the STAs.</a:t>
            </a:r>
            <a:endParaRPr lang="en-US" altLang="zh-CN" dirty="0"/>
          </a:p>
          <a:p>
            <a:pPr marL="0" indent="0"/>
            <a:endParaRPr lang="en-US" altLang="zh-CN" sz="2000" dirty="0"/>
          </a:p>
          <a:p>
            <a:pPr marL="40005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93277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16726</TotalTime>
  <Words>1021</Words>
  <Application>Microsoft Office PowerPoint</Application>
  <PresentationFormat>Widescreen</PresentationFormat>
  <Paragraphs>161</Paragraphs>
  <Slides>10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MS Gothic</vt:lpstr>
      <vt:lpstr>Arial</vt:lpstr>
      <vt:lpstr>Arial Unicode MS</vt:lpstr>
      <vt:lpstr>Times New Roman</vt:lpstr>
      <vt:lpstr>Office Theme</vt:lpstr>
      <vt:lpstr>Microsoft Word 97 - 2003 Document</vt:lpstr>
      <vt:lpstr> Multi AP coordination for next-generation Wi-Fi</vt:lpstr>
      <vt:lpstr>Abstract</vt:lpstr>
      <vt:lpstr>Motivation</vt:lpstr>
      <vt:lpstr>TWT Information sharing (1)</vt:lpstr>
      <vt:lpstr>TWT Information Sharing (2)</vt:lpstr>
      <vt:lpstr>Example Scenario</vt:lpstr>
      <vt:lpstr>Coordinating AP </vt:lpstr>
      <vt:lpstr>Quieting neighbour AP’s STAs</vt:lpstr>
      <vt:lpstr>Summary</vt:lpstr>
      <vt:lpstr>References</vt:lpstr>
    </vt:vector>
  </TitlesOfParts>
  <Company>Samsung Research America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 AP coordination for next-generation Wi-Fi</dc:title>
  <dc:creator>Rubayet Shafin/Future Cellular Systems /SRA/Engineer/Samsung Electronics;r.shafin@samsung.com</dc:creator>
  <cp:lastModifiedBy>Rubayet Shafin</cp:lastModifiedBy>
  <cp:revision>224</cp:revision>
  <cp:lastPrinted>1601-01-01T00:00:00Z</cp:lastPrinted>
  <dcterms:created xsi:type="dcterms:W3CDTF">2021-02-24T17:42:37Z</dcterms:created>
  <dcterms:modified xsi:type="dcterms:W3CDTF">2022-09-26T07:05:03Z</dcterms:modified>
</cp:coreProperties>
</file>