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81" r:id="rId4"/>
    <p:sldId id="282" r:id="rId5"/>
    <p:sldId id="283" r:id="rId6"/>
    <p:sldId id="284" r:id="rId7"/>
    <p:sldId id="286"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6" d="100"/>
          <a:sy n="86" d="100"/>
        </p:scale>
        <p:origin x="331"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9/13/2022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dirty="0"/>
          </a:p>
        </p:txBody>
      </p:sp>
      <p:sp>
        <p:nvSpPr>
          <p:cNvPr id="6" name="Footer Placeholder 5"/>
          <p:cNvSpPr>
            <a:spLocks noGrp="1"/>
          </p:cNvSpPr>
          <p:nvPr>
            <p:ph type="ftr" idx="11"/>
          </p:nvPr>
        </p:nvSpPr>
        <p:spPr/>
        <p:txBody>
          <a:bodyPr/>
          <a:lstStyle>
            <a:lvl1pPr>
              <a:defRPr/>
            </a:lvl1pPr>
          </a:lstStyle>
          <a:p>
            <a:r>
              <a:rPr lang="en-US"/>
              <a:t>Rubayet Shafin,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dirty="0"/>
          </a:p>
        </p:txBody>
      </p:sp>
      <p:sp>
        <p:nvSpPr>
          <p:cNvPr id="4" name="Footer Placeholder 3"/>
          <p:cNvSpPr>
            <a:spLocks noGrp="1"/>
          </p:cNvSpPr>
          <p:nvPr>
            <p:ph type="ftr" idx="11"/>
          </p:nvPr>
        </p:nvSpPr>
        <p:spPr/>
        <p:txBody>
          <a:bodyPr/>
          <a:lstStyle>
            <a:lvl1pPr>
              <a:defRPr/>
            </a:lvl1pPr>
          </a:lstStyle>
          <a:p>
            <a:r>
              <a:rPr lang="en-US"/>
              <a:t>Rubayet Shafin,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dirty="0"/>
          </a:p>
        </p:txBody>
      </p:sp>
      <p:sp>
        <p:nvSpPr>
          <p:cNvPr id="3" name="Footer Placeholder 2"/>
          <p:cNvSpPr>
            <a:spLocks noGrp="1"/>
          </p:cNvSpPr>
          <p:nvPr>
            <p:ph type="ftr" idx="11"/>
          </p:nvPr>
        </p:nvSpPr>
        <p:spPr/>
        <p:txBody>
          <a:bodyPr/>
          <a:lstStyle>
            <a:lvl1pPr>
              <a:defRPr/>
            </a:lvl1pPr>
          </a:lstStyle>
          <a:p>
            <a:r>
              <a:rPr lang="en-US"/>
              <a:t>Rubayet Shafin,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US"/>
              <a:t>Rubayet Shafin,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802.11-22/1528r0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4150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Enhanced Device Connectivity with Robust QoS Support</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09-08-2022</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US"/>
              <a:t>Rubayet Shafin,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60285518"/>
              </p:ext>
            </p:extLst>
          </p:nvPr>
        </p:nvGraphicFramePr>
        <p:xfrm>
          <a:off x="990600" y="2432050"/>
          <a:ext cx="10944225" cy="2978150"/>
        </p:xfrm>
        <a:graphic>
          <a:graphicData uri="http://schemas.openxmlformats.org/presentationml/2006/ole">
            <mc:AlternateContent xmlns:mc="http://schemas.openxmlformats.org/markup-compatibility/2006">
              <mc:Choice xmlns:v="urn:schemas-microsoft-com:vml" Requires="v">
                <p:oleObj spid="_x0000_s3197" name="Document" r:id="rId4" imgW="10531123" imgH="2876090" progId="Word.Document.8">
                  <p:embed/>
                </p:oleObj>
              </mc:Choice>
              <mc:Fallback>
                <p:oleObj name="Document" r:id="rId4" imgW="10531123" imgH="2876090" progId="Word.Document.8">
                  <p:embed/>
                  <p:pic>
                    <p:nvPicPr>
                      <p:cNvPr id="0" name="Picture 3"/>
                      <p:cNvPicPr>
                        <a:picLocks noChangeAspect="1" noChangeArrowheads="1"/>
                      </p:cNvPicPr>
                      <p:nvPr/>
                    </p:nvPicPr>
                    <p:blipFill>
                      <a:blip r:embed="rId5"/>
                      <a:srcRect/>
                      <a:stretch>
                        <a:fillRect/>
                      </a:stretch>
                    </p:blipFill>
                    <p:spPr bwMode="auto">
                      <a:xfrm>
                        <a:off x="990600" y="2432050"/>
                        <a:ext cx="10944225" cy="2978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With the proliferation of IoT devices, wearables, AR/VR applications, future Wi-Fi networks need to support a large number of devices with varying traffic types—both P2P and UL/DL, and QoS requirements [1]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highlight some of the potential enabling technologies that provide improved </a:t>
            </a:r>
            <a:r>
              <a:rPr lang="en-GB" dirty="0">
                <a:solidFill>
                  <a:schemeClr val="tx1"/>
                </a:solidFill>
              </a:rPr>
              <a:t>and scalable </a:t>
            </a:r>
            <a:r>
              <a:rPr lang="en-GB" dirty="0"/>
              <a:t>device connectivity with the needed QoS support.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Discovery and Setup of P2P Links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pic>
        <p:nvPicPr>
          <p:cNvPr id="20" name="Picture 4" descr="Ar glasses - Free technology icons">
            <a:extLst>
              <a:ext uri="{FF2B5EF4-FFF2-40B4-BE49-F238E27FC236}">
                <a16:creationId xmlns:a16="http://schemas.microsoft.com/office/drawing/2014/main" id="{759492DB-5460-43EB-9E8A-76B4C4FC00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9392" y="3972501"/>
            <a:ext cx="670461" cy="59379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ell phone - Free technology icons">
            <a:extLst>
              <a:ext uri="{FF2B5EF4-FFF2-40B4-BE49-F238E27FC236}">
                <a16:creationId xmlns:a16="http://schemas.microsoft.com/office/drawing/2014/main" id="{9BBA8AD1-C912-4C8C-AC40-1879EB3B4B1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63338" y="2942491"/>
            <a:ext cx="562642" cy="498306"/>
          </a:xfrm>
          <a:prstGeom prst="rect">
            <a:avLst/>
          </a:prstGeom>
          <a:noFill/>
          <a:extLst>
            <a:ext uri="{909E8E84-426E-40DD-AFC4-6F175D3DCCD1}">
              <a14:hiddenFill xmlns:a14="http://schemas.microsoft.com/office/drawing/2010/main">
                <a:solidFill>
                  <a:srgbClr val="FFFFFF"/>
                </a:solidFill>
              </a14:hiddenFill>
            </a:ext>
          </a:extLst>
        </p:spPr>
      </p:pic>
      <p:sp>
        <p:nvSpPr>
          <p:cNvPr id="22" name="Left-Right Arrow 79">
            <a:extLst>
              <a:ext uri="{FF2B5EF4-FFF2-40B4-BE49-F238E27FC236}">
                <a16:creationId xmlns:a16="http://schemas.microsoft.com/office/drawing/2014/main" id="{5127B2DC-1875-4A79-9C6B-CB63D53132A4}"/>
              </a:ext>
            </a:extLst>
          </p:cNvPr>
          <p:cNvSpPr/>
          <p:nvPr/>
        </p:nvSpPr>
        <p:spPr>
          <a:xfrm rot="8035593">
            <a:off x="8473912" y="4206097"/>
            <a:ext cx="1994926" cy="241387"/>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6E48E8BE-16C8-4D82-9A75-7511D3AABF3D}"/>
              </a:ext>
            </a:extLst>
          </p:cNvPr>
          <p:cNvPicPr>
            <a:picLocks noChangeAspect="1"/>
          </p:cNvPicPr>
          <p:nvPr/>
        </p:nvPicPr>
        <p:blipFill>
          <a:blip r:embed="rId4"/>
          <a:stretch>
            <a:fillRect/>
          </a:stretch>
        </p:blipFill>
        <p:spPr>
          <a:xfrm>
            <a:off x="7129434" y="2285373"/>
            <a:ext cx="703522" cy="663276"/>
          </a:xfrm>
          <a:prstGeom prst="rect">
            <a:avLst/>
          </a:prstGeom>
        </p:spPr>
      </p:pic>
      <p:sp>
        <p:nvSpPr>
          <p:cNvPr id="24" name="Left-Right Arrow 98">
            <a:extLst>
              <a:ext uri="{FF2B5EF4-FFF2-40B4-BE49-F238E27FC236}">
                <a16:creationId xmlns:a16="http://schemas.microsoft.com/office/drawing/2014/main" id="{E268D7A2-6966-4B77-AF31-E4528A8477A4}"/>
              </a:ext>
            </a:extLst>
          </p:cNvPr>
          <p:cNvSpPr/>
          <p:nvPr/>
        </p:nvSpPr>
        <p:spPr>
          <a:xfrm rot="2044827" flipV="1">
            <a:off x="10369279" y="3676339"/>
            <a:ext cx="921258" cy="250099"/>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Left-Right Arrow 99">
            <a:extLst>
              <a:ext uri="{FF2B5EF4-FFF2-40B4-BE49-F238E27FC236}">
                <a16:creationId xmlns:a16="http://schemas.microsoft.com/office/drawing/2014/main" id="{7B4C746E-B136-40C9-88F8-842186798012}"/>
              </a:ext>
            </a:extLst>
          </p:cNvPr>
          <p:cNvSpPr/>
          <p:nvPr/>
        </p:nvSpPr>
        <p:spPr>
          <a:xfrm rot="11968041">
            <a:off x="7788937" y="2769982"/>
            <a:ext cx="2242847" cy="293677"/>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C2EC984-E569-4714-B495-CAA7F5EFB065}"/>
              </a:ext>
            </a:extLst>
          </p:cNvPr>
          <p:cNvSpPr/>
          <p:nvPr/>
        </p:nvSpPr>
        <p:spPr>
          <a:xfrm rot="1174399">
            <a:off x="8233357" y="2456682"/>
            <a:ext cx="1354009" cy="307777"/>
          </a:xfrm>
          <a:prstGeom prst="rect">
            <a:avLst/>
          </a:prstGeom>
        </p:spPr>
        <p:txBody>
          <a:bodyPr wrap="square">
            <a:spAutoFit/>
          </a:bodyPr>
          <a:lstStyle/>
          <a:p>
            <a:r>
              <a:rPr lang="en-US" sz="1400" dirty="0">
                <a:solidFill>
                  <a:schemeClr val="tx1"/>
                </a:solidFill>
              </a:rPr>
              <a:t>Faster setup</a:t>
            </a:r>
            <a:endParaRPr lang="en-US" sz="1400" dirty="0"/>
          </a:p>
        </p:txBody>
      </p:sp>
      <p:sp>
        <p:nvSpPr>
          <p:cNvPr id="27" name="Rectangle 26">
            <a:extLst>
              <a:ext uri="{FF2B5EF4-FFF2-40B4-BE49-F238E27FC236}">
                <a16:creationId xmlns:a16="http://schemas.microsoft.com/office/drawing/2014/main" id="{12BFFE12-EC1F-4971-8DEF-DA695457B08C}"/>
              </a:ext>
            </a:extLst>
          </p:cNvPr>
          <p:cNvSpPr/>
          <p:nvPr/>
        </p:nvSpPr>
        <p:spPr>
          <a:xfrm rot="18751720">
            <a:off x="8824177" y="4281317"/>
            <a:ext cx="1572610" cy="307777"/>
          </a:xfrm>
          <a:prstGeom prst="rect">
            <a:avLst/>
          </a:prstGeom>
        </p:spPr>
        <p:txBody>
          <a:bodyPr wrap="none">
            <a:spAutoFit/>
          </a:bodyPr>
          <a:lstStyle/>
          <a:p>
            <a:r>
              <a:rPr lang="en-US" sz="1400" i="1" dirty="0">
                <a:solidFill>
                  <a:schemeClr val="tx1"/>
                </a:solidFill>
              </a:rPr>
              <a:t>(Newly discovered)</a:t>
            </a:r>
            <a:endParaRPr lang="en-US" sz="1400" i="1" dirty="0"/>
          </a:p>
        </p:txBody>
      </p:sp>
      <p:sp>
        <p:nvSpPr>
          <p:cNvPr id="28" name="Rectangle 27">
            <a:extLst>
              <a:ext uri="{FF2B5EF4-FFF2-40B4-BE49-F238E27FC236}">
                <a16:creationId xmlns:a16="http://schemas.microsoft.com/office/drawing/2014/main" id="{2F306B7C-200D-4906-BCBD-4614B7BBD8EA}"/>
              </a:ext>
            </a:extLst>
          </p:cNvPr>
          <p:cNvSpPr/>
          <p:nvPr/>
        </p:nvSpPr>
        <p:spPr>
          <a:xfrm rot="1163723">
            <a:off x="7772487" y="3020091"/>
            <a:ext cx="2359208" cy="307777"/>
          </a:xfrm>
          <a:prstGeom prst="rect">
            <a:avLst/>
          </a:prstGeom>
        </p:spPr>
        <p:txBody>
          <a:bodyPr wrap="square">
            <a:spAutoFit/>
          </a:bodyPr>
          <a:lstStyle/>
          <a:p>
            <a:r>
              <a:rPr lang="en-US" sz="1400" i="1" dirty="0">
                <a:solidFill>
                  <a:schemeClr val="tx1"/>
                </a:solidFill>
              </a:rPr>
              <a:t>(Was previously connected)</a:t>
            </a:r>
            <a:endParaRPr lang="en-US" sz="1400" i="1" dirty="0"/>
          </a:p>
        </p:txBody>
      </p:sp>
      <p:sp>
        <p:nvSpPr>
          <p:cNvPr id="29" name="Rectangle 28">
            <a:extLst>
              <a:ext uri="{FF2B5EF4-FFF2-40B4-BE49-F238E27FC236}">
                <a16:creationId xmlns:a16="http://schemas.microsoft.com/office/drawing/2014/main" id="{4FAA20EB-67F7-464E-8343-21466044EFDE}"/>
              </a:ext>
            </a:extLst>
          </p:cNvPr>
          <p:cNvSpPr/>
          <p:nvPr/>
        </p:nvSpPr>
        <p:spPr>
          <a:xfrm rot="18869558">
            <a:off x="8433161" y="3951842"/>
            <a:ext cx="1913171" cy="307777"/>
          </a:xfrm>
          <a:prstGeom prst="rect">
            <a:avLst/>
          </a:prstGeom>
        </p:spPr>
        <p:txBody>
          <a:bodyPr wrap="square">
            <a:spAutoFit/>
          </a:bodyPr>
          <a:lstStyle/>
          <a:p>
            <a:r>
              <a:rPr lang="en-US" sz="1400" dirty="0">
                <a:solidFill>
                  <a:schemeClr val="tx1"/>
                </a:solidFill>
              </a:rPr>
              <a:t>Full setup procedure</a:t>
            </a:r>
            <a:endParaRPr lang="en-US" sz="1400" dirty="0"/>
          </a:p>
        </p:txBody>
      </p:sp>
      <p:pic>
        <p:nvPicPr>
          <p:cNvPr id="32" name="Picture 18" descr="Tv Icon Vector Art, Icons, and Graphics for Free Downloa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81281" y="5120105"/>
            <a:ext cx="940562" cy="940564"/>
          </a:xfrm>
          <a:prstGeom prst="rect">
            <a:avLst/>
          </a:prstGeom>
          <a:noFill/>
          <a:extLst>
            <a:ext uri="{909E8E84-426E-40DD-AFC4-6F175D3DCCD1}">
              <a14:hiddenFill xmlns:a14="http://schemas.microsoft.com/office/drawing/2010/main">
                <a:solidFill>
                  <a:srgbClr val="FFFFFF"/>
                </a:solidFill>
              </a14:hiddenFill>
            </a:ext>
          </a:extLst>
        </p:spPr>
      </p:pic>
      <p:sp>
        <p:nvSpPr>
          <p:cNvPr id="34" name="Content Placeholder 2"/>
          <p:cNvSpPr>
            <a:spLocks noGrp="1"/>
          </p:cNvSpPr>
          <p:nvPr>
            <p:ph idx="1"/>
          </p:nvPr>
        </p:nvSpPr>
        <p:spPr>
          <a:xfrm>
            <a:off x="914401" y="1981201"/>
            <a:ext cx="6063651" cy="4113213"/>
          </a:xfrm>
        </p:spPr>
        <p:txBody>
          <a:bodyPr/>
          <a:lstStyle/>
          <a:p>
            <a:pPr>
              <a:buFont typeface="Arial" panose="020B0604020202020204" pitchFamily="34" charset="0"/>
              <a:buChar char="•"/>
            </a:pPr>
            <a:r>
              <a:rPr lang="en-US" sz="2000" dirty="0"/>
              <a:t>Improvement on Discovery: </a:t>
            </a:r>
            <a:r>
              <a:rPr lang="en-US" sz="2000" b="0" dirty="0"/>
              <a:t>TDLS discovery is a time consuming process</a:t>
            </a:r>
          </a:p>
          <a:p>
            <a:pPr lvl="1">
              <a:buFont typeface="Arial" panose="020B0604020202020204" pitchFamily="34" charset="0"/>
              <a:buChar char="•"/>
            </a:pPr>
            <a:r>
              <a:rPr lang="en-US" sz="1800" dirty="0"/>
              <a:t>A client device may have a large number of P2P applications/requirements</a:t>
            </a:r>
          </a:p>
          <a:p>
            <a:pPr lvl="1">
              <a:buFont typeface="Arial" panose="020B0604020202020204" pitchFamily="34" charset="0"/>
              <a:buChar char="•"/>
            </a:pPr>
            <a:r>
              <a:rPr lang="en-US" sz="1800" dirty="0"/>
              <a:t>Sequential discovery does not scale well as the number of peer devices in the network grows</a:t>
            </a:r>
          </a:p>
          <a:p>
            <a:pPr lvl="1">
              <a:buFont typeface="Arial" panose="020B0604020202020204" pitchFamily="34" charset="0"/>
              <a:buChar char="•"/>
            </a:pPr>
            <a:r>
              <a:rPr lang="en-US" sz="1800" dirty="0"/>
              <a:t>The device may want to discover all the peer devices fast</a:t>
            </a:r>
          </a:p>
          <a:p>
            <a:pPr>
              <a:buFont typeface="Arial" panose="020B0604020202020204" pitchFamily="34" charset="0"/>
              <a:buChar char="•"/>
            </a:pPr>
            <a:endParaRPr lang="en-US" sz="2000" dirty="0"/>
          </a:p>
          <a:p>
            <a:pPr>
              <a:buFont typeface="Arial" panose="020B0604020202020204" pitchFamily="34" charset="0"/>
              <a:buChar char="•"/>
            </a:pPr>
            <a:r>
              <a:rPr lang="en-US" sz="2000" dirty="0"/>
              <a:t>Faster setup: </a:t>
            </a:r>
            <a:r>
              <a:rPr lang="en-US" sz="2000" b="0" dirty="0"/>
              <a:t>If the device has previously set up with any of the discovered peer STAs, the next setup between these two peer STAs should be faster by utilizing previously shared information</a:t>
            </a:r>
          </a:p>
          <a:p>
            <a:pPr>
              <a:buFont typeface="Arial" panose="020B0604020202020204" pitchFamily="34" charset="0"/>
              <a:buChar char="•"/>
            </a:pPr>
            <a:endParaRPr lang="en-US" sz="2000" dirty="0"/>
          </a:p>
        </p:txBody>
      </p:sp>
      <p:sp>
        <p:nvSpPr>
          <p:cNvPr id="19" name="Rectangle 18">
            <a:extLst>
              <a:ext uri="{FF2B5EF4-FFF2-40B4-BE49-F238E27FC236}">
                <a16:creationId xmlns:a16="http://schemas.microsoft.com/office/drawing/2014/main" id="{E28A150F-AB83-40D5-A23B-D7C20C333C94}"/>
              </a:ext>
            </a:extLst>
          </p:cNvPr>
          <p:cNvSpPr/>
          <p:nvPr/>
        </p:nvSpPr>
        <p:spPr>
          <a:xfrm rot="2016961">
            <a:off x="10511465" y="3554434"/>
            <a:ext cx="1354009" cy="307777"/>
          </a:xfrm>
          <a:prstGeom prst="rect">
            <a:avLst/>
          </a:prstGeom>
        </p:spPr>
        <p:txBody>
          <a:bodyPr wrap="square">
            <a:spAutoFit/>
          </a:bodyPr>
          <a:lstStyle/>
          <a:p>
            <a:r>
              <a:rPr lang="en-US" sz="1400" dirty="0">
                <a:solidFill>
                  <a:srgbClr val="FF0000"/>
                </a:solidFill>
              </a:rPr>
              <a:t>Faster setup</a:t>
            </a:r>
          </a:p>
        </p:txBody>
      </p:sp>
    </p:spTree>
    <p:extLst>
      <p:ext uri="{BB962C8B-B14F-4D97-AF65-F5344CB8AC3E}">
        <p14:creationId xmlns:p14="http://schemas.microsoft.com/office/powerpoint/2010/main" val="382583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Better Traffic Management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
        <p:nvSpPr>
          <p:cNvPr id="19" name="TextBox 18">
            <a:extLst>
              <a:ext uri="{FF2B5EF4-FFF2-40B4-BE49-F238E27FC236}">
                <a16:creationId xmlns:a16="http://schemas.microsoft.com/office/drawing/2014/main" id="{A6F1839A-8D31-4492-8991-10AE549CB590}"/>
              </a:ext>
            </a:extLst>
          </p:cNvPr>
          <p:cNvSpPr txBox="1"/>
          <p:nvPr/>
        </p:nvSpPr>
        <p:spPr>
          <a:xfrm>
            <a:off x="8981461" y="1957132"/>
            <a:ext cx="1069524" cy="369332"/>
          </a:xfrm>
          <a:prstGeom prst="rect">
            <a:avLst/>
          </a:prstGeom>
          <a:noFill/>
        </p:spPr>
        <p:txBody>
          <a:bodyPr wrap="none" rtlCol="0">
            <a:spAutoFit/>
          </a:bodyPr>
          <a:lstStyle/>
          <a:p>
            <a:pPr defTabSz="449263" eaLnBrk="0" fontAlgn="base" latinLnBrk="0" hangingPunct="0">
              <a:spcBef>
                <a:spcPct val="0"/>
              </a:spcBef>
              <a:spcAft>
                <a:spcPct val="0"/>
              </a:spcAft>
              <a:buClr>
                <a:srgbClr val="000000"/>
              </a:buClr>
              <a:buSzPct val="100000"/>
              <a:buFont typeface="Times New Roman" pitchFamily="16" charset="0"/>
              <a:buNone/>
            </a:pPr>
            <a:r>
              <a:rPr lang="en-US" sz="1800" dirty="0">
                <a:solidFill>
                  <a:srgbClr val="000000"/>
                </a:solidFill>
                <a:latin typeface="Times New Roman" pitchFamily="16" charset="0"/>
                <a:ea typeface="MS Gothic" charset="-128"/>
              </a:rPr>
              <a:t>AP-MLD</a:t>
            </a:r>
          </a:p>
        </p:txBody>
      </p:sp>
      <p:pic>
        <p:nvPicPr>
          <p:cNvPr id="30" name="Picture 29"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58981" y="2319066"/>
            <a:ext cx="866615" cy="648878"/>
          </a:xfrm>
          <a:prstGeom prst="rect">
            <a:avLst/>
          </a:prstGeom>
        </p:spPr>
      </p:pic>
      <p:pic>
        <p:nvPicPr>
          <p:cNvPr id="33" name="Picture 6" descr="Cell phone - Free technology icons">
            <a:extLst>
              <a:ext uri="{FF2B5EF4-FFF2-40B4-BE49-F238E27FC236}">
                <a16:creationId xmlns:a16="http://schemas.microsoft.com/office/drawing/2014/main" id="{CFAAE935-D222-4463-BB41-4224E336888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18963" y="4369476"/>
            <a:ext cx="988785" cy="988785"/>
          </a:xfrm>
          <a:prstGeom prst="rect">
            <a:avLst/>
          </a:prstGeom>
          <a:noFill/>
          <a:extLst>
            <a:ext uri="{909E8E84-426E-40DD-AFC4-6F175D3DCCD1}">
              <a14:hiddenFill xmlns:a14="http://schemas.microsoft.com/office/drawing/2010/main">
                <a:solidFill>
                  <a:srgbClr val="FFFFFF"/>
                </a:solidFill>
              </a14:hiddenFill>
            </a:ext>
          </a:extLst>
        </p:spPr>
      </p:pic>
      <p:sp>
        <p:nvSpPr>
          <p:cNvPr id="34" name="Left-Right Arrow 78">
            <a:extLst>
              <a:ext uri="{FF2B5EF4-FFF2-40B4-BE49-F238E27FC236}">
                <a16:creationId xmlns:a16="http://schemas.microsoft.com/office/drawing/2014/main" id="{55FB3CEA-61EE-4F6D-98D9-2D121223112A}"/>
              </a:ext>
            </a:extLst>
          </p:cNvPr>
          <p:cNvSpPr/>
          <p:nvPr/>
        </p:nvSpPr>
        <p:spPr>
          <a:xfrm rot="5400000">
            <a:off x="8567053" y="3583768"/>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a:extLst>
              <a:ext uri="{FF2B5EF4-FFF2-40B4-BE49-F238E27FC236}">
                <a16:creationId xmlns:a16="http://schemas.microsoft.com/office/drawing/2014/main" id="{BF37288B-D5E3-489B-940E-DC51760CFF6D}"/>
              </a:ext>
            </a:extLst>
          </p:cNvPr>
          <p:cNvPicPr>
            <a:picLocks noChangeAspect="1"/>
          </p:cNvPicPr>
          <p:nvPr/>
        </p:nvPicPr>
        <p:blipFill>
          <a:blip r:embed="rId4"/>
          <a:stretch>
            <a:fillRect/>
          </a:stretch>
        </p:blipFill>
        <p:spPr>
          <a:xfrm>
            <a:off x="7138170" y="4754755"/>
            <a:ext cx="552450" cy="809625"/>
          </a:xfrm>
          <a:prstGeom prst="rect">
            <a:avLst/>
          </a:prstGeom>
        </p:spPr>
      </p:pic>
      <p:sp>
        <p:nvSpPr>
          <p:cNvPr id="36" name="TextBox 35">
            <a:extLst>
              <a:ext uri="{FF2B5EF4-FFF2-40B4-BE49-F238E27FC236}">
                <a16:creationId xmlns:a16="http://schemas.microsoft.com/office/drawing/2014/main" id="{8A87951D-C003-425A-B04B-6A8F0D33E46B}"/>
              </a:ext>
            </a:extLst>
          </p:cNvPr>
          <p:cNvSpPr txBox="1"/>
          <p:nvPr/>
        </p:nvSpPr>
        <p:spPr>
          <a:xfrm>
            <a:off x="9705525" y="3577743"/>
            <a:ext cx="598219" cy="261610"/>
          </a:xfrm>
          <a:prstGeom prst="rect">
            <a:avLst/>
          </a:prstGeom>
          <a:noFill/>
        </p:spPr>
        <p:txBody>
          <a:bodyPr wrap="square" rtlCol="0">
            <a:spAutoFit/>
          </a:bodyPr>
          <a:lstStyle/>
          <a:p>
            <a:r>
              <a:rPr lang="en-US" sz="1100" dirty="0">
                <a:solidFill>
                  <a:schemeClr val="tx1"/>
                </a:solidFill>
              </a:rPr>
              <a:t>6 GHz</a:t>
            </a:r>
          </a:p>
        </p:txBody>
      </p:sp>
      <p:sp>
        <p:nvSpPr>
          <p:cNvPr id="37" name="Left-Right Arrow 78">
            <a:extLst>
              <a:ext uri="{FF2B5EF4-FFF2-40B4-BE49-F238E27FC236}">
                <a16:creationId xmlns:a16="http://schemas.microsoft.com/office/drawing/2014/main" id="{B24653CF-AA44-4E7A-A1BB-DE17D7364450}"/>
              </a:ext>
            </a:extLst>
          </p:cNvPr>
          <p:cNvSpPr/>
          <p:nvPr/>
        </p:nvSpPr>
        <p:spPr>
          <a:xfrm rot="5400000">
            <a:off x="8834812" y="3583769"/>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Left-Right Arrow 78">
            <a:extLst>
              <a:ext uri="{FF2B5EF4-FFF2-40B4-BE49-F238E27FC236}">
                <a16:creationId xmlns:a16="http://schemas.microsoft.com/office/drawing/2014/main" id="{D4D62C77-8099-4B37-B098-712694EEE671}"/>
              </a:ext>
            </a:extLst>
          </p:cNvPr>
          <p:cNvSpPr/>
          <p:nvPr/>
        </p:nvSpPr>
        <p:spPr>
          <a:xfrm rot="5400000">
            <a:off x="9102570" y="3583769"/>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Left-Right Arrow 78">
            <a:extLst>
              <a:ext uri="{FF2B5EF4-FFF2-40B4-BE49-F238E27FC236}">
                <a16:creationId xmlns:a16="http://schemas.microsoft.com/office/drawing/2014/main" id="{EEA09161-160C-4F05-AF3C-5B387FE5751A}"/>
              </a:ext>
            </a:extLst>
          </p:cNvPr>
          <p:cNvSpPr/>
          <p:nvPr/>
        </p:nvSpPr>
        <p:spPr>
          <a:xfrm rot="10800000">
            <a:off x="9783981" y="4496711"/>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Left-Right Arrow 78">
            <a:extLst>
              <a:ext uri="{FF2B5EF4-FFF2-40B4-BE49-F238E27FC236}">
                <a16:creationId xmlns:a16="http://schemas.microsoft.com/office/drawing/2014/main" id="{6F3C3C09-6787-4D0D-8864-C7CABDA02C11}"/>
              </a:ext>
            </a:extLst>
          </p:cNvPr>
          <p:cNvSpPr/>
          <p:nvPr/>
        </p:nvSpPr>
        <p:spPr>
          <a:xfrm rot="10800000">
            <a:off x="9794971" y="4728669"/>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Left-Right Arrow 78">
            <a:extLst>
              <a:ext uri="{FF2B5EF4-FFF2-40B4-BE49-F238E27FC236}">
                <a16:creationId xmlns:a16="http://schemas.microsoft.com/office/drawing/2014/main" id="{0D529FFD-D225-4CF0-B248-38BB4D617F8E}"/>
              </a:ext>
            </a:extLst>
          </p:cNvPr>
          <p:cNvSpPr/>
          <p:nvPr/>
        </p:nvSpPr>
        <p:spPr>
          <a:xfrm rot="10800000">
            <a:off x="7764152" y="4482356"/>
            <a:ext cx="1206946" cy="155875"/>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Right Arrow 78">
            <a:extLst>
              <a:ext uri="{FF2B5EF4-FFF2-40B4-BE49-F238E27FC236}">
                <a16:creationId xmlns:a16="http://schemas.microsoft.com/office/drawing/2014/main" id="{56A80009-4253-40D7-8881-45F2180AD327}"/>
              </a:ext>
            </a:extLst>
          </p:cNvPr>
          <p:cNvSpPr/>
          <p:nvPr/>
        </p:nvSpPr>
        <p:spPr>
          <a:xfrm rot="10800000">
            <a:off x="7764152" y="5081630"/>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C456831E-7B64-4149-8F6C-B71B0416047D}"/>
              </a:ext>
            </a:extLst>
          </p:cNvPr>
          <p:cNvSpPr txBox="1"/>
          <p:nvPr/>
        </p:nvSpPr>
        <p:spPr>
          <a:xfrm>
            <a:off x="8781398" y="3578314"/>
            <a:ext cx="360996" cy="261610"/>
          </a:xfrm>
          <a:prstGeom prst="rect">
            <a:avLst/>
          </a:prstGeom>
          <a:noFill/>
        </p:spPr>
        <p:txBody>
          <a:bodyPr wrap="none" rtlCol="0">
            <a:spAutoFit/>
          </a:bodyPr>
          <a:lstStyle/>
          <a:p>
            <a:r>
              <a:rPr lang="en-US" sz="1100" dirty="0">
                <a:solidFill>
                  <a:schemeClr val="tx1"/>
                </a:solidFill>
              </a:rPr>
              <a:t>2.4</a:t>
            </a:r>
          </a:p>
        </p:txBody>
      </p:sp>
      <p:sp>
        <p:nvSpPr>
          <p:cNvPr id="44" name="TextBox 43">
            <a:extLst>
              <a:ext uri="{FF2B5EF4-FFF2-40B4-BE49-F238E27FC236}">
                <a16:creationId xmlns:a16="http://schemas.microsoft.com/office/drawing/2014/main" id="{7F46171D-1B2C-4F93-B173-60D33E75A1EF}"/>
              </a:ext>
            </a:extLst>
          </p:cNvPr>
          <p:cNvSpPr txBox="1"/>
          <p:nvPr/>
        </p:nvSpPr>
        <p:spPr>
          <a:xfrm>
            <a:off x="9200297" y="3576263"/>
            <a:ext cx="253287" cy="261610"/>
          </a:xfrm>
          <a:prstGeom prst="rect">
            <a:avLst/>
          </a:prstGeom>
          <a:noFill/>
        </p:spPr>
        <p:txBody>
          <a:bodyPr wrap="square" rtlCol="0">
            <a:spAutoFit/>
          </a:bodyPr>
          <a:lstStyle/>
          <a:p>
            <a:r>
              <a:rPr lang="en-US" sz="1100" dirty="0">
                <a:solidFill>
                  <a:schemeClr val="tx1"/>
                </a:solidFill>
              </a:rPr>
              <a:t>5</a:t>
            </a:r>
          </a:p>
        </p:txBody>
      </p:sp>
      <p:sp>
        <p:nvSpPr>
          <p:cNvPr id="45" name="TextBox 44">
            <a:extLst>
              <a:ext uri="{FF2B5EF4-FFF2-40B4-BE49-F238E27FC236}">
                <a16:creationId xmlns:a16="http://schemas.microsoft.com/office/drawing/2014/main" id="{357E24BA-4C4B-41AD-A723-06A58DA53EAA}"/>
              </a:ext>
            </a:extLst>
          </p:cNvPr>
          <p:cNvSpPr txBox="1"/>
          <p:nvPr/>
        </p:nvSpPr>
        <p:spPr>
          <a:xfrm>
            <a:off x="10150228" y="4842078"/>
            <a:ext cx="598219" cy="261610"/>
          </a:xfrm>
          <a:prstGeom prst="rect">
            <a:avLst/>
          </a:prstGeom>
          <a:noFill/>
        </p:spPr>
        <p:txBody>
          <a:bodyPr wrap="square" rtlCol="0">
            <a:spAutoFit/>
          </a:bodyPr>
          <a:lstStyle/>
          <a:p>
            <a:r>
              <a:rPr lang="en-US" sz="1100" dirty="0">
                <a:solidFill>
                  <a:schemeClr val="tx1"/>
                </a:solidFill>
              </a:rPr>
              <a:t>6 GHz</a:t>
            </a:r>
          </a:p>
        </p:txBody>
      </p:sp>
      <p:sp>
        <p:nvSpPr>
          <p:cNvPr id="46" name="TextBox 45">
            <a:extLst>
              <a:ext uri="{FF2B5EF4-FFF2-40B4-BE49-F238E27FC236}">
                <a16:creationId xmlns:a16="http://schemas.microsoft.com/office/drawing/2014/main" id="{AA327CED-ADA2-4FD5-A4BD-7D5D0FE60030}"/>
              </a:ext>
            </a:extLst>
          </p:cNvPr>
          <p:cNvSpPr txBox="1"/>
          <p:nvPr/>
        </p:nvSpPr>
        <p:spPr>
          <a:xfrm>
            <a:off x="10099094" y="4293262"/>
            <a:ext cx="720176" cy="261610"/>
          </a:xfrm>
          <a:prstGeom prst="rect">
            <a:avLst/>
          </a:prstGeom>
          <a:noFill/>
        </p:spPr>
        <p:txBody>
          <a:bodyPr wrap="square" rtlCol="0">
            <a:spAutoFit/>
          </a:bodyPr>
          <a:lstStyle/>
          <a:p>
            <a:r>
              <a:rPr lang="en-US" sz="1100" dirty="0">
                <a:solidFill>
                  <a:schemeClr val="tx1"/>
                </a:solidFill>
              </a:rPr>
              <a:t>2.4 GHz</a:t>
            </a:r>
          </a:p>
        </p:txBody>
      </p:sp>
      <p:sp>
        <p:nvSpPr>
          <p:cNvPr id="47" name="TextBox 46">
            <a:extLst>
              <a:ext uri="{FF2B5EF4-FFF2-40B4-BE49-F238E27FC236}">
                <a16:creationId xmlns:a16="http://schemas.microsoft.com/office/drawing/2014/main" id="{5E64963B-4D79-4605-ADCA-00A6DAB0788D}"/>
              </a:ext>
            </a:extLst>
          </p:cNvPr>
          <p:cNvSpPr txBox="1"/>
          <p:nvPr/>
        </p:nvSpPr>
        <p:spPr>
          <a:xfrm>
            <a:off x="7746118" y="4235100"/>
            <a:ext cx="1344441" cy="261610"/>
          </a:xfrm>
          <a:prstGeom prst="rect">
            <a:avLst/>
          </a:prstGeom>
          <a:noFill/>
        </p:spPr>
        <p:txBody>
          <a:bodyPr wrap="square" rtlCol="0">
            <a:spAutoFit/>
          </a:bodyPr>
          <a:lstStyle/>
          <a:p>
            <a:r>
              <a:rPr lang="en-US" sz="1100" dirty="0">
                <a:solidFill>
                  <a:schemeClr val="tx1"/>
                </a:solidFill>
              </a:rPr>
              <a:t>Off-channel TDLS</a:t>
            </a:r>
          </a:p>
        </p:txBody>
      </p:sp>
      <p:sp>
        <p:nvSpPr>
          <p:cNvPr id="48" name="TextBox 47">
            <a:extLst>
              <a:ext uri="{FF2B5EF4-FFF2-40B4-BE49-F238E27FC236}">
                <a16:creationId xmlns:a16="http://schemas.microsoft.com/office/drawing/2014/main" id="{2B2089BE-DF9D-430A-96E1-73694D01CC5F}"/>
              </a:ext>
            </a:extLst>
          </p:cNvPr>
          <p:cNvSpPr txBox="1"/>
          <p:nvPr/>
        </p:nvSpPr>
        <p:spPr>
          <a:xfrm>
            <a:off x="7746117" y="5227456"/>
            <a:ext cx="1344441" cy="261610"/>
          </a:xfrm>
          <a:prstGeom prst="rect">
            <a:avLst/>
          </a:prstGeom>
          <a:noFill/>
        </p:spPr>
        <p:txBody>
          <a:bodyPr wrap="square" rtlCol="0">
            <a:spAutoFit/>
          </a:bodyPr>
          <a:lstStyle/>
          <a:p>
            <a:r>
              <a:rPr lang="en-US" sz="1100" dirty="0">
                <a:solidFill>
                  <a:schemeClr val="tx1"/>
                </a:solidFill>
              </a:rPr>
              <a:t>TDLS Base channel</a:t>
            </a:r>
          </a:p>
        </p:txBody>
      </p:sp>
      <p:pic>
        <p:nvPicPr>
          <p:cNvPr id="49" name="Picture 20" descr="Thermostat - Free technology icons"/>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14970" y="4246424"/>
            <a:ext cx="482245" cy="482245"/>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10" descr="Laptop - Free computer icon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033804" y="4259489"/>
            <a:ext cx="822141" cy="822141"/>
          </a:xfrm>
          <a:prstGeom prst="rect">
            <a:avLst/>
          </a:prstGeom>
          <a:noFill/>
          <a:extLst>
            <a:ext uri="{909E8E84-426E-40DD-AFC4-6F175D3DCCD1}">
              <a14:hiddenFill xmlns:a14="http://schemas.microsoft.com/office/drawing/2010/main">
                <a:solidFill>
                  <a:srgbClr val="FFFFFF"/>
                </a:solidFill>
              </a14:hiddenFill>
            </a:ext>
          </a:extLst>
        </p:spPr>
      </p:pic>
      <p:sp>
        <p:nvSpPr>
          <p:cNvPr id="51" name="Content Placeholder 2"/>
          <p:cNvSpPr>
            <a:spLocks noGrp="1"/>
          </p:cNvSpPr>
          <p:nvPr>
            <p:ph idx="1"/>
          </p:nvPr>
        </p:nvSpPr>
        <p:spPr>
          <a:xfrm>
            <a:off x="914401" y="1981201"/>
            <a:ext cx="5881281" cy="4113213"/>
          </a:xfrm>
        </p:spPr>
        <p:txBody>
          <a:bodyPr/>
          <a:lstStyle/>
          <a:p>
            <a:pPr>
              <a:buFont typeface="Arial" panose="020B0604020202020204" pitchFamily="34" charset="0"/>
              <a:buChar char="•"/>
            </a:pPr>
            <a:r>
              <a:rPr lang="en-US" sz="1800" dirty="0"/>
              <a:t>A STA or non-AP MLD can have diverse P2P peers</a:t>
            </a:r>
          </a:p>
          <a:p>
            <a:pPr lvl="1">
              <a:buFont typeface="Arial" panose="020B0604020202020204" pitchFamily="34" charset="0"/>
              <a:buChar char="•"/>
            </a:pPr>
            <a:r>
              <a:rPr lang="en-US" sz="1400" dirty="0"/>
              <a:t>Peers can have different MLD capabilities, e.g., number of links and operating frequencies</a:t>
            </a:r>
          </a:p>
          <a:p>
            <a:pPr lvl="1">
              <a:buFont typeface="Arial" panose="020B0604020202020204" pitchFamily="34" charset="0"/>
              <a:buChar char="•"/>
            </a:pPr>
            <a:r>
              <a:rPr lang="en-US" sz="1400" dirty="0"/>
              <a:t>Peers can be operating on different operating constraints, e.g. NSTR/STR</a:t>
            </a:r>
          </a:p>
          <a:p>
            <a:pPr lvl="1">
              <a:buFont typeface="Arial" panose="020B0604020202020204" pitchFamily="34" charset="0"/>
              <a:buChar char="•"/>
            </a:pPr>
            <a:r>
              <a:rPr lang="en-US" sz="1400" dirty="0"/>
              <a:t>Peers can be on different operating modes, e.g., EMLSR, EMLMR, STR</a:t>
            </a:r>
          </a:p>
          <a:p>
            <a:pPr lvl="1">
              <a:buFont typeface="Arial" panose="020B0604020202020204" pitchFamily="34" charset="0"/>
              <a:buChar char="•"/>
            </a:pPr>
            <a:r>
              <a:rPr lang="en-US" sz="1400" dirty="0"/>
              <a:t>Peers can have different latency requirements or different priority levels</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The non-AP MLD, </a:t>
            </a:r>
            <a:r>
              <a:rPr lang="en-US" sz="1800" dirty="0">
                <a:solidFill>
                  <a:schemeClr val="tx1"/>
                </a:solidFill>
              </a:rPr>
              <a:t>in coordination with AP-MLD</a:t>
            </a:r>
            <a:r>
              <a:rPr lang="en-US" sz="1800" dirty="0"/>
              <a:t>, should be able to better manage this diverse peers and varying traffic characteristics including multi-link management</a:t>
            </a:r>
          </a:p>
          <a:p>
            <a:pPr lvl="1">
              <a:buFont typeface="Arial" panose="020B0604020202020204" pitchFamily="34" charset="0"/>
              <a:buChar char="•"/>
            </a:pPr>
            <a:r>
              <a:rPr lang="en-US" sz="1400" dirty="0"/>
              <a:t>T2LM can take into account both UL/DL and P2P</a:t>
            </a:r>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409742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Better Traffic Management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
        <p:nvSpPr>
          <p:cNvPr id="51" name="Content Placeholder 2"/>
          <p:cNvSpPr>
            <a:spLocks noGrp="1"/>
          </p:cNvSpPr>
          <p:nvPr>
            <p:ph idx="1"/>
          </p:nvPr>
        </p:nvSpPr>
        <p:spPr>
          <a:xfrm>
            <a:off x="743640" y="1530281"/>
            <a:ext cx="6426750" cy="4794319"/>
          </a:xfrm>
        </p:spPr>
        <p:txBody>
          <a:bodyPr/>
          <a:lstStyle/>
          <a:p>
            <a:pPr>
              <a:buFont typeface="Arial" panose="020B0604020202020204" pitchFamily="34" charset="0"/>
              <a:buChar char="•"/>
            </a:pPr>
            <a:r>
              <a:rPr lang="en-US" sz="1800" dirty="0">
                <a:solidFill>
                  <a:schemeClr val="tx1"/>
                </a:solidFill>
              </a:rPr>
              <a:t>A non-AP MLD can have latency-sensitive traffic requirements for one or more of its peer non-AP MLD(s)</a:t>
            </a:r>
          </a:p>
          <a:p>
            <a:pPr>
              <a:buFont typeface="Arial" panose="020B0604020202020204" pitchFamily="34" charset="0"/>
              <a:buChar char="•"/>
            </a:pPr>
            <a:r>
              <a:rPr lang="en-US" sz="1800" dirty="0">
                <a:solidFill>
                  <a:schemeClr val="tx1"/>
                </a:solidFill>
              </a:rPr>
              <a:t>The non-AP MLD should be able to utilize existing AP-to-STA low-latency traffic management mechanism (e.g. R-TWT) for P2P communication with tighter coordination with the AP MLD</a:t>
            </a:r>
          </a:p>
          <a:p>
            <a:pPr>
              <a:buFont typeface="Arial" panose="020B0604020202020204" pitchFamily="34" charset="0"/>
              <a:buChar char="•"/>
            </a:pPr>
            <a:r>
              <a:rPr lang="en-US" sz="1800" dirty="0">
                <a:solidFill>
                  <a:schemeClr val="tx1"/>
                </a:solidFill>
              </a:rPr>
              <a:t>P2P requirement-aware resource provisioning by AP-MLD</a:t>
            </a:r>
          </a:p>
          <a:p>
            <a:pPr lvl="1">
              <a:buFont typeface="Arial" panose="020B0604020202020204" pitchFamily="34" charset="0"/>
              <a:buChar char="•"/>
            </a:pPr>
            <a:r>
              <a:rPr lang="en-US" sz="1400" dirty="0">
                <a:solidFill>
                  <a:schemeClr val="tx1"/>
                </a:solidFill>
              </a:rPr>
              <a:t>The AP-MLD has the overall network state information, some of which is useful to share with the non-AP-MLD in supporting client’s P2P (and UL/DL) traffic management. For example, AP MLD may share channel occupancy information that he non-AP MLD can use for selecting P2P channel.</a:t>
            </a:r>
          </a:p>
          <a:p>
            <a:pPr lvl="1">
              <a:buFont typeface="Arial" panose="020B0604020202020204" pitchFamily="34" charset="0"/>
              <a:buChar char="•"/>
            </a:pPr>
            <a:r>
              <a:rPr lang="en-US" sz="1400" dirty="0">
                <a:solidFill>
                  <a:schemeClr val="tx1"/>
                </a:solidFill>
              </a:rPr>
              <a:t>Client can provide additional information, to support AP MLD’s provisioning. For example, STAs an share buffer status corresponding to P2P traffic. Alternative, STAs can indicate to the AP MLD how much resource it would need for P2P communication.</a:t>
            </a:r>
          </a:p>
          <a:p>
            <a:pPr lvl="1">
              <a:buFont typeface="Arial" panose="020B0604020202020204" pitchFamily="34" charset="0"/>
              <a:buChar char="•"/>
            </a:pPr>
            <a:r>
              <a:rPr lang="en-US" sz="1400" dirty="0">
                <a:solidFill>
                  <a:schemeClr val="tx1"/>
                </a:solidFill>
              </a:rPr>
              <a:t>The AP MLD can judge how much resource to allocate for the non-AP MLD’s P2P requirements.</a:t>
            </a:r>
          </a:p>
          <a:p>
            <a:pPr>
              <a:buFont typeface="Arial" panose="020B0604020202020204" pitchFamily="34" charset="0"/>
              <a:buChar char="•"/>
            </a:pPr>
            <a:endParaRPr lang="en-US" sz="1800" dirty="0"/>
          </a:p>
        </p:txBody>
      </p:sp>
      <p:sp>
        <p:nvSpPr>
          <p:cNvPr id="28" name="TextBox 27">
            <a:extLst>
              <a:ext uri="{FF2B5EF4-FFF2-40B4-BE49-F238E27FC236}">
                <a16:creationId xmlns:a16="http://schemas.microsoft.com/office/drawing/2014/main" id="{A6F1839A-8D31-4492-8991-10AE549CB590}"/>
              </a:ext>
            </a:extLst>
          </p:cNvPr>
          <p:cNvSpPr txBox="1"/>
          <p:nvPr/>
        </p:nvSpPr>
        <p:spPr>
          <a:xfrm>
            <a:off x="9206498" y="1702456"/>
            <a:ext cx="1069524" cy="369332"/>
          </a:xfrm>
          <a:prstGeom prst="rect">
            <a:avLst/>
          </a:prstGeom>
          <a:noFill/>
        </p:spPr>
        <p:txBody>
          <a:bodyPr wrap="none" rtlCol="0">
            <a:spAutoFit/>
          </a:bodyPr>
          <a:lstStyle/>
          <a:p>
            <a:pPr defTabSz="449263" eaLnBrk="0" fontAlgn="base" latinLnBrk="0" hangingPunct="0">
              <a:spcBef>
                <a:spcPct val="0"/>
              </a:spcBef>
              <a:spcAft>
                <a:spcPct val="0"/>
              </a:spcAft>
              <a:buClr>
                <a:srgbClr val="000000"/>
              </a:buClr>
              <a:buSzPct val="100000"/>
              <a:buFont typeface="Times New Roman" pitchFamily="16" charset="0"/>
              <a:buNone/>
            </a:pPr>
            <a:r>
              <a:rPr lang="en-US" sz="1800" dirty="0">
                <a:solidFill>
                  <a:srgbClr val="000000"/>
                </a:solidFill>
                <a:latin typeface="Times New Roman" pitchFamily="16" charset="0"/>
                <a:ea typeface="MS Gothic" charset="-128"/>
              </a:rPr>
              <a:t>AP-MLD</a:t>
            </a:r>
          </a:p>
        </p:txBody>
      </p:sp>
      <p:pic>
        <p:nvPicPr>
          <p:cNvPr id="29" name="Picture 28"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018" y="2064390"/>
            <a:ext cx="866615" cy="648878"/>
          </a:xfrm>
          <a:prstGeom prst="rect">
            <a:avLst/>
          </a:prstGeom>
        </p:spPr>
      </p:pic>
      <p:pic>
        <p:nvPicPr>
          <p:cNvPr id="32" name="Picture 4" descr="Ar glasses - Free technology icons">
            <a:extLst>
              <a:ext uri="{FF2B5EF4-FFF2-40B4-BE49-F238E27FC236}">
                <a16:creationId xmlns:a16="http://schemas.microsoft.com/office/drawing/2014/main" id="{36F04A7D-5D07-46EA-8E51-BD27D9136A6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6540" y="5319389"/>
            <a:ext cx="720176" cy="720176"/>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6" descr="Cell phone - Free technology icons">
            <a:extLst>
              <a:ext uri="{FF2B5EF4-FFF2-40B4-BE49-F238E27FC236}">
                <a16:creationId xmlns:a16="http://schemas.microsoft.com/office/drawing/2014/main" id="{CFAAE935-D222-4463-BB41-4224E336888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144000" y="4114800"/>
            <a:ext cx="988785" cy="988785"/>
          </a:xfrm>
          <a:prstGeom prst="rect">
            <a:avLst/>
          </a:prstGeom>
          <a:noFill/>
          <a:extLst>
            <a:ext uri="{909E8E84-426E-40DD-AFC4-6F175D3DCCD1}">
              <a14:hiddenFill xmlns:a14="http://schemas.microsoft.com/office/drawing/2010/main">
                <a:solidFill>
                  <a:srgbClr val="FFFFFF"/>
                </a:solidFill>
              </a14:hiddenFill>
            </a:ext>
          </a:extLst>
        </p:spPr>
      </p:pic>
      <p:sp>
        <p:nvSpPr>
          <p:cNvPr id="53" name="Left-Right Arrow 78">
            <a:extLst>
              <a:ext uri="{FF2B5EF4-FFF2-40B4-BE49-F238E27FC236}">
                <a16:creationId xmlns:a16="http://schemas.microsoft.com/office/drawing/2014/main" id="{55FB3CEA-61EE-4F6D-98D9-2D121223112A}"/>
              </a:ext>
            </a:extLst>
          </p:cNvPr>
          <p:cNvSpPr/>
          <p:nvPr/>
        </p:nvSpPr>
        <p:spPr>
          <a:xfrm rot="5400000">
            <a:off x="8792090" y="3329092"/>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8A87951D-C003-425A-B04B-6A8F0D33E46B}"/>
              </a:ext>
            </a:extLst>
          </p:cNvPr>
          <p:cNvSpPr txBox="1"/>
          <p:nvPr/>
        </p:nvSpPr>
        <p:spPr>
          <a:xfrm>
            <a:off x="9930562" y="3323067"/>
            <a:ext cx="598219" cy="261610"/>
          </a:xfrm>
          <a:prstGeom prst="rect">
            <a:avLst/>
          </a:prstGeom>
          <a:noFill/>
        </p:spPr>
        <p:txBody>
          <a:bodyPr wrap="square" rtlCol="0">
            <a:spAutoFit/>
          </a:bodyPr>
          <a:lstStyle/>
          <a:p>
            <a:r>
              <a:rPr lang="en-US" sz="1100" dirty="0">
                <a:solidFill>
                  <a:schemeClr val="tx1"/>
                </a:solidFill>
              </a:rPr>
              <a:t>6 GHz</a:t>
            </a:r>
          </a:p>
        </p:txBody>
      </p:sp>
      <p:sp>
        <p:nvSpPr>
          <p:cNvPr id="55" name="Left-Right Arrow 78">
            <a:extLst>
              <a:ext uri="{FF2B5EF4-FFF2-40B4-BE49-F238E27FC236}">
                <a16:creationId xmlns:a16="http://schemas.microsoft.com/office/drawing/2014/main" id="{B24653CF-AA44-4E7A-A1BB-DE17D7364450}"/>
              </a:ext>
            </a:extLst>
          </p:cNvPr>
          <p:cNvSpPr/>
          <p:nvPr/>
        </p:nvSpPr>
        <p:spPr>
          <a:xfrm rot="5400000">
            <a:off x="9059849" y="3329093"/>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Left-Right Arrow 78">
            <a:extLst>
              <a:ext uri="{FF2B5EF4-FFF2-40B4-BE49-F238E27FC236}">
                <a16:creationId xmlns:a16="http://schemas.microsoft.com/office/drawing/2014/main" id="{D4D62C77-8099-4B37-B098-712694EEE671}"/>
              </a:ext>
            </a:extLst>
          </p:cNvPr>
          <p:cNvSpPr/>
          <p:nvPr/>
        </p:nvSpPr>
        <p:spPr>
          <a:xfrm rot="5400000">
            <a:off x="9327607" y="3329093"/>
            <a:ext cx="1206946" cy="155875"/>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Left-Right Arrow 78">
            <a:extLst>
              <a:ext uri="{FF2B5EF4-FFF2-40B4-BE49-F238E27FC236}">
                <a16:creationId xmlns:a16="http://schemas.microsoft.com/office/drawing/2014/main" id="{56A80009-4253-40D7-8881-45F2180AD327}"/>
              </a:ext>
            </a:extLst>
          </p:cNvPr>
          <p:cNvSpPr/>
          <p:nvPr/>
        </p:nvSpPr>
        <p:spPr>
          <a:xfrm rot="8738618">
            <a:off x="8132350" y="5150295"/>
            <a:ext cx="1206946" cy="155875"/>
          </a:xfrm>
          <a:prstGeom prst="leftRight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C456831E-7B64-4149-8F6C-B71B0416047D}"/>
              </a:ext>
            </a:extLst>
          </p:cNvPr>
          <p:cNvSpPr txBox="1"/>
          <p:nvPr/>
        </p:nvSpPr>
        <p:spPr>
          <a:xfrm>
            <a:off x="9006435" y="3323638"/>
            <a:ext cx="360996" cy="261610"/>
          </a:xfrm>
          <a:prstGeom prst="rect">
            <a:avLst/>
          </a:prstGeom>
          <a:noFill/>
        </p:spPr>
        <p:txBody>
          <a:bodyPr wrap="none" rtlCol="0">
            <a:spAutoFit/>
          </a:bodyPr>
          <a:lstStyle/>
          <a:p>
            <a:r>
              <a:rPr lang="en-US" sz="1100" dirty="0">
                <a:solidFill>
                  <a:schemeClr val="tx1"/>
                </a:solidFill>
              </a:rPr>
              <a:t>2.4</a:t>
            </a:r>
          </a:p>
        </p:txBody>
      </p:sp>
      <p:sp>
        <p:nvSpPr>
          <p:cNvPr id="59" name="TextBox 58">
            <a:extLst>
              <a:ext uri="{FF2B5EF4-FFF2-40B4-BE49-F238E27FC236}">
                <a16:creationId xmlns:a16="http://schemas.microsoft.com/office/drawing/2014/main" id="{7F46171D-1B2C-4F93-B173-60D33E75A1EF}"/>
              </a:ext>
            </a:extLst>
          </p:cNvPr>
          <p:cNvSpPr txBox="1"/>
          <p:nvPr/>
        </p:nvSpPr>
        <p:spPr>
          <a:xfrm>
            <a:off x="9425334" y="3321587"/>
            <a:ext cx="253287" cy="261610"/>
          </a:xfrm>
          <a:prstGeom prst="rect">
            <a:avLst/>
          </a:prstGeom>
          <a:noFill/>
        </p:spPr>
        <p:txBody>
          <a:bodyPr wrap="square" rtlCol="0">
            <a:spAutoFit/>
          </a:bodyPr>
          <a:lstStyle/>
          <a:p>
            <a:r>
              <a:rPr lang="en-US" sz="1100" dirty="0">
                <a:solidFill>
                  <a:schemeClr val="tx1"/>
                </a:solidFill>
              </a:rPr>
              <a:t>5</a:t>
            </a:r>
          </a:p>
        </p:txBody>
      </p:sp>
      <p:sp>
        <p:nvSpPr>
          <p:cNvPr id="60" name="TextBox 59">
            <a:extLst>
              <a:ext uri="{FF2B5EF4-FFF2-40B4-BE49-F238E27FC236}">
                <a16:creationId xmlns:a16="http://schemas.microsoft.com/office/drawing/2014/main" id="{0EEA18A6-3B08-4835-BEBB-25675BE05C9C}"/>
              </a:ext>
            </a:extLst>
          </p:cNvPr>
          <p:cNvSpPr txBox="1"/>
          <p:nvPr/>
        </p:nvSpPr>
        <p:spPr>
          <a:xfrm rot="19519978">
            <a:off x="8225142" y="5191741"/>
            <a:ext cx="1175322" cy="261610"/>
          </a:xfrm>
          <a:prstGeom prst="rect">
            <a:avLst/>
          </a:prstGeom>
          <a:noFill/>
        </p:spPr>
        <p:txBody>
          <a:bodyPr wrap="none" rtlCol="0">
            <a:spAutoFit/>
          </a:bodyPr>
          <a:lstStyle/>
          <a:p>
            <a:r>
              <a:rPr lang="en-US" sz="1100" dirty="0">
                <a:solidFill>
                  <a:schemeClr val="tx1"/>
                </a:solidFill>
              </a:rPr>
              <a:t>Latency-sensitive</a:t>
            </a:r>
          </a:p>
        </p:txBody>
      </p:sp>
      <p:pic>
        <p:nvPicPr>
          <p:cNvPr id="61" name="Picture 60">
            <a:extLst>
              <a:ext uri="{FF2B5EF4-FFF2-40B4-BE49-F238E27FC236}">
                <a16:creationId xmlns:a16="http://schemas.microsoft.com/office/drawing/2014/main" id="{0C573573-8452-4114-8DD7-23722653968B}"/>
              </a:ext>
            </a:extLst>
          </p:cNvPr>
          <p:cNvPicPr>
            <a:picLocks noChangeAspect="1"/>
          </p:cNvPicPr>
          <p:nvPr/>
        </p:nvPicPr>
        <p:blipFill>
          <a:blip r:embed="rId5"/>
          <a:stretch>
            <a:fillRect/>
          </a:stretch>
        </p:blipFill>
        <p:spPr>
          <a:xfrm>
            <a:off x="10884308" y="5260599"/>
            <a:ext cx="755689" cy="804443"/>
          </a:xfrm>
          <a:prstGeom prst="rect">
            <a:avLst/>
          </a:prstGeom>
        </p:spPr>
      </p:pic>
      <p:sp>
        <p:nvSpPr>
          <p:cNvPr id="62" name="Left-Right Arrow 78">
            <a:extLst>
              <a:ext uri="{FF2B5EF4-FFF2-40B4-BE49-F238E27FC236}">
                <a16:creationId xmlns:a16="http://schemas.microsoft.com/office/drawing/2014/main" id="{C0E6673A-6772-4270-AEB9-BD00E4B6BDFF}"/>
              </a:ext>
            </a:extLst>
          </p:cNvPr>
          <p:cNvSpPr/>
          <p:nvPr/>
        </p:nvSpPr>
        <p:spPr>
          <a:xfrm rot="12768852">
            <a:off x="9930253" y="5071035"/>
            <a:ext cx="1206946" cy="155875"/>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3756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Improved Energy Efficiency</a:t>
            </a:r>
            <a:endParaRPr lang="en-US" dirty="0"/>
          </a:p>
        </p:txBody>
      </p:sp>
      <p:sp>
        <p:nvSpPr>
          <p:cNvPr id="3" name="Content Placeholder 2"/>
          <p:cNvSpPr>
            <a:spLocks noGrp="1"/>
          </p:cNvSpPr>
          <p:nvPr>
            <p:ph idx="1"/>
          </p:nvPr>
        </p:nvSpPr>
        <p:spPr>
          <a:xfrm>
            <a:off x="914401" y="1981201"/>
            <a:ext cx="10361084" cy="4419599"/>
          </a:xfrm>
        </p:spPr>
        <p:txBody>
          <a:bodyPr/>
          <a:lstStyle/>
          <a:p>
            <a:pPr>
              <a:buFont typeface="Arial" panose="020B0604020202020204" pitchFamily="34" charset="0"/>
              <a:buChar char="•"/>
            </a:pPr>
            <a:r>
              <a:rPr lang="en-US" sz="2000" dirty="0">
                <a:solidFill>
                  <a:schemeClr val="tx1"/>
                </a:solidFill>
              </a:rPr>
              <a:t>Power consumption has always been </a:t>
            </a:r>
            <a:r>
              <a:rPr lang="en-US" sz="2000">
                <a:solidFill>
                  <a:schemeClr val="tx1"/>
                </a:solidFill>
              </a:rPr>
              <a:t>a important </a:t>
            </a:r>
            <a:r>
              <a:rPr lang="en-US" sz="2000" dirty="0">
                <a:solidFill>
                  <a:schemeClr val="tx1"/>
                </a:solidFill>
              </a:rPr>
              <a:t>issue for P2P devices</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Non-AP MLD’s P2P power saving schedule should be established in coordination with the AP MLD</a:t>
            </a:r>
          </a:p>
          <a:p>
            <a:pPr lvl="1">
              <a:buFont typeface="Arial" panose="020B0604020202020204" pitchFamily="34" charset="0"/>
              <a:buChar char="•"/>
            </a:pPr>
            <a:r>
              <a:rPr lang="en-US" sz="1600" dirty="0">
                <a:solidFill>
                  <a:schemeClr val="tx1"/>
                </a:solidFill>
              </a:rPr>
              <a:t>P2P links may often have predictable traffic pattern</a:t>
            </a:r>
          </a:p>
          <a:p>
            <a:pPr lvl="1">
              <a:buFont typeface="Arial" panose="020B0604020202020204" pitchFamily="34" charset="0"/>
              <a:buChar char="•"/>
            </a:pPr>
            <a:r>
              <a:rPr lang="en-US" sz="1800" dirty="0"/>
              <a:t>The AP’s resource provisioning to the STA for enabling P2P communication should follow a schedule</a:t>
            </a:r>
          </a:p>
          <a:p>
            <a:pPr lvl="1">
              <a:buFont typeface="Arial" panose="020B0604020202020204" pitchFamily="34" charset="0"/>
              <a:buChar char="•"/>
            </a:pPr>
            <a:r>
              <a:rPr lang="en-US" sz="1800" dirty="0"/>
              <a:t>The STA’s power saving schedule over P2P link should coordinate with the AP’s P2P resource allocation schedule</a:t>
            </a:r>
          </a:p>
          <a:p>
            <a:pPr lvl="1">
              <a:buFont typeface="Arial" panose="020B0604020202020204" pitchFamily="34" charset="0"/>
              <a:buChar char="•"/>
            </a:pPr>
            <a:r>
              <a:rPr lang="en-US" sz="1800" dirty="0"/>
              <a:t>This way peer STAs’ energy efficiency can be improved</a:t>
            </a:r>
            <a:endParaRPr lang="en-US" sz="2000" dirty="0"/>
          </a:p>
          <a:p>
            <a:pPr>
              <a:buFont typeface="Arial" panose="020B0604020202020204" pitchFamily="34" charset="0"/>
              <a:buChar char="•"/>
            </a:pPr>
            <a:r>
              <a:rPr lang="en-US" sz="2000" dirty="0"/>
              <a:t>Harmonizing power saving schedules</a:t>
            </a:r>
          </a:p>
          <a:p>
            <a:pPr lvl="1">
              <a:buFont typeface="Arial" panose="020B0604020202020204" pitchFamily="34" charset="0"/>
              <a:buChar char="•"/>
            </a:pPr>
            <a:r>
              <a:rPr lang="en-US" sz="1800" dirty="0"/>
              <a:t>Option-1: Peer STAs first set up a PS schedule between them, and let AP know about the P2P schedule; or vice versa</a:t>
            </a:r>
          </a:p>
          <a:p>
            <a:pPr lvl="1">
              <a:buFont typeface="Arial" panose="020B0604020202020204" pitchFamily="34" charset="0"/>
              <a:buChar char="•"/>
            </a:pPr>
            <a:r>
              <a:rPr lang="en-US" sz="1800" dirty="0"/>
              <a:t>Option-2: Peer STAs follow some common schedule with the AP that enables P2P communication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77497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dirty="0"/>
              <a:t>Next generation Wi-Fi network should--</a:t>
            </a:r>
          </a:p>
          <a:p>
            <a:pPr lvl="1">
              <a:buFont typeface="Arial" panose="020B0604020202020204" pitchFamily="34" charset="0"/>
              <a:buChar char="•"/>
            </a:pPr>
            <a:r>
              <a:rPr lang="en-US" altLang="zh-CN" dirty="0"/>
              <a:t>Improve network manageability that can scale with the number of devices or links</a:t>
            </a:r>
          </a:p>
          <a:p>
            <a:pPr lvl="1">
              <a:buFont typeface="Arial" panose="020B0604020202020204" pitchFamily="34" charset="0"/>
              <a:buChar char="•"/>
            </a:pPr>
            <a:r>
              <a:rPr lang="en-US" altLang="zh-CN" dirty="0"/>
              <a:t>Reduce cross-link interference/collision &amp; improve network level spectrum utilization &amp; </a:t>
            </a:r>
            <a:r>
              <a:rPr lang="en-US" altLang="zh-CN" dirty="0" err="1"/>
              <a:t>QoS</a:t>
            </a:r>
            <a:r>
              <a:rPr lang="en-US" altLang="zh-CN" dirty="0"/>
              <a:t> assurance through tighter coordination between AP and STAs (including P2P)  </a:t>
            </a:r>
          </a:p>
          <a:p>
            <a:pPr lvl="1">
              <a:buFont typeface="Arial" panose="020B0604020202020204" pitchFamily="34" charset="0"/>
              <a:buChar char="•"/>
            </a:pPr>
            <a:r>
              <a:rPr lang="en-US" altLang="zh-CN" dirty="0"/>
              <a:t>Achieve latency reduction and low power operation</a:t>
            </a:r>
          </a:p>
          <a:p>
            <a:pPr lvl="1"/>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2090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altLang="zh-CN" dirty="0"/>
              <a:t>[1] </a:t>
            </a:r>
            <a:r>
              <a:rPr lang="en-US" dirty="0"/>
              <a:t>IEEE 802.11-22/932r0, “Thoughts on Beyond 802.11be”, June 2021</a:t>
            </a:r>
          </a:p>
          <a:p>
            <a:endParaRPr lang="en-GB"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US"/>
              <a:t>Rubayet Shafin, Samsung Research America</a:t>
            </a:r>
            <a:endParaRPr lang="en-GB" dirty="0"/>
          </a:p>
        </p:txBody>
      </p:sp>
      <p:sp>
        <p:nvSpPr>
          <p:cNvPr id="4" name="Date Placeholder 3"/>
          <p:cNvSpPr>
            <a:spLocks noGrp="1"/>
          </p:cNvSpPr>
          <p:nvPr>
            <p:ph type="dt" idx="15"/>
          </p:nvPr>
        </p:nvSpPr>
        <p:spPr/>
        <p:txBody>
          <a:bodyPr/>
          <a:lstStyle/>
          <a:p>
            <a:r>
              <a:rPr lang="en-US"/>
              <a:t>September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15893</TotalTime>
  <Words>782</Words>
  <Application>Microsoft Office PowerPoint</Application>
  <PresentationFormat>Widescreen</PresentationFormat>
  <Paragraphs>96</Paragraphs>
  <Slides>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MS Gothic</vt:lpstr>
      <vt:lpstr>Arial</vt:lpstr>
      <vt:lpstr>Arial Unicode MS</vt:lpstr>
      <vt:lpstr>Times New Roman</vt:lpstr>
      <vt:lpstr>Office Theme</vt:lpstr>
      <vt:lpstr>Document</vt:lpstr>
      <vt:lpstr>Enhanced Device Connectivity with Robust QoS Support</vt:lpstr>
      <vt:lpstr>Abstract</vt:lpstr>
      <vt:lpstr>Discovery and Setup of P2P Links</vt:lpstr>
      <vt:lpstr>Better Traffic Management (1)</vt:lpstr>
      <vt:lpstr>Better Traffic Management (2)</vt:lpstr>
      <vt:lpstr>Improved Energy Efficiency</vt:lpstr>
      <vt:lpstr>Summary</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Device Connectivity with Robust QoS Support</dc:title>
  <dc:creator>Rubayet Shafin/Future Cellular Systems /SRA/Engineer/Samsung Electronics;r.shafin@samsung.com</dc:creator>
  <cp:lastModifiedBy>Rubayet Shafin</cp:lastModifiedBy>
  <cp:revision>214</cp:revision>
  <cp:lastPrinted>1601-01-01T00:00:00Z</cp:lastPrinted>
  <dcterms:created xsi:type="dcterms:W3CDTF">2021-02-24T17:42:37Z</dcterms:created>
  <dcterms:modified xsi:type="dcterms:W3CDTF">2022-09-13T23:36:26Z</dcterms:modified>
</cp:coreProperties>
</file>