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85" r:id="rId5"/>
    <p:sldId id="284" r:id="rId6"/>
    <p:sldId id="286" r:id="rId7"/>
    <p:sldId id="287" r:id="rId8"/>
    <p:sldId id="288" r:id="rId9"/>
    <p:sldId id="289" r:id="rId10"/>
    <p:sldId id="290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1EAC63-DFD5-4FE2-8244-88910012E390}">
          <p14:sldIdLst>
            <p14:sldId id="256"/>
            <p14:sldId id="257"/>
            <p14:sldId id="267"/>
            <p14:sldId id="285"/>
            <p14:sldId id="284"/>
            <p14:sldId id="286"/>
            <p14:sldId id="287"/>
            <p14:sldId id="288"/>
            <p14:sldId id="289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9A9680-B237-4EE5-A1F1-E407ACFD04FA}" v="40" dt="2021-09-20T18:05:14.2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55" autoAdjust="0"/>
    <p:restoredTop sz="94660"/>
  </p:normalViewPr>
  <p:slideViewPr>
    <p:cSldViewPr>
      <p:cViewPr varScale="1">
        <p:scale>
          <a:sx n="78" d="100"/>
          <a:sy n="78" d="100"/>
        </p:scale>
        <p:origin x="48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2022/10/16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45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802.11-22/1521r4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021-14-0000-tgbd-mdr-report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P802.11bd Report </a:t>
            </a:r>
            <a:r>
              <a:rPr lang="en-US" dirty="0"/>
              <a:t>to EC </a:t>
            </a:r>
            <a:r>
              <a:rPr lang="en-US" dirty="0" smtClean="0"/>
              <a:t>on Conditional Approval to forward draft to </a:t>
            </a:r>
            <a:r>
              <a:rPr lang="en-US" dirty="0" err="1" smtClean="0"/>
              <a:t>RevCom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2022-10-16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Oct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904342"/>
              </p:ext>
            </p:extLst>
          </p:nvPr>
        </p:nvGraphicFramePr>
        <p:xfrm>
          <a:off x="1420813" y="3195638"/>
          <a:ext cx="9959975" cy="164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" name="Document" r:id="rId4" imgW="8290738" imgH="1371924" progId="Word.Document.8">
                  <p:embed/>
                </p:oleObj>
              </mc:Choice>
              <mc:Fallback>
                <p:oleObj name="Document" r:id="rId4" imgW="8290738" imgH="1371924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20813" y="3195638"/>
                        <a:ext cx="9959975" cy="16430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 err="1" smtClean="0"/>
              <a:t>TGbd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Oct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725139"/>
              </p:ext>
            </p:extLst>
          </p:nvPr>
        </p:nvGraphicFramePr>
        <p:xfrm>
          <a:off x="922066" y="1844824"/>
          <a:ext cx="9862119" cy="4450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397623">
                  <a:extLst>
                    <a:ext uri="{9D8B030D-6E8A-4147-A177-3AD203B41FA5}">
                      <a16:colId xmlns:a16="http://schemas.microsoft.com/office/drawing/2014/main" xmlns="" val="503046018"/>
                    </a:ext>
                  </a:extLst>
                </a:gridCol>
                <a:gridCol w="1998966">
                  <a:extLst>
                    <a:ext uri="{9D8B030D-6E8A-4147-A177-3AD203B41FA5}">
                      <a16:colId xmlns:a16="http://schemas.microsoft.com/office/drawing/2014/main" xmlns="" val="571804262"/>
                    </a:ext>
                  </a:extLst>
                </a:gridCol>
                <a:gridCol w="2465530">
                  <a:extLst>
                    <a:ext uri="{9D8B030D-6E8A-4147-A177-3AD203B41FA5}">
                      <a16:colId xmlns:a16="http://schemas.microsoft.com/office/drawing/2014/main" xmlns="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D4.0 </a:t>
                      </a:r>
                      <a:r>
                        <a:rPr lang="en-US" baseline="0" dirty="0" smtClean="0"/>
                        <a:t>WG Recirculation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 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EC</a:t>
                      </a:r>
                      <a:r>
                        <a:rPr lang="en-US" baseline="0" dirty="0" smtClean="0"/>
                        <a:t> (Conditional) Approval for SA Ballot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</a:t>
                      </a:r>
                      <a:r>
                        <a:rPr lang="en-US" baseline="0" dirty="0" smtClean="0"/>
                        <a:t>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SA </a:t>
                      </a:r>
                      <a:r>
                        <a:rPr lang="en-US" dirty="0"/>
                        <a:t>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 5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4 </a:t>
                      </a:r>
                      <a:r>
                        <a:rPr lang="en-US" dirty="0"/>
                        <a:t>(30 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SA </a:t>
                      </a:r>
                      <a:r>
                        <a:rPr lang="en-US" dirty="0"/>
                        <a:t>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 </a:t>
                      </a:r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Jul. </a:t>
                      </a:r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baseline="0" dirty="0" smtClean="0"/>
                        <a:t> SA Ballot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 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 2022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SA Ballot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Sep. 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Sep. 2022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SA Ballot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Oct. 3, 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Oct. 13,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2022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Final 802.11 WG Approval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Sep. 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Report to EC for conditional forwarding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Sep. </a:t>
                      </a:r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802 EC Approval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Oct. 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 to </a:t>
                      </a:r>
                      <a:r>
                        <a:rPr lang="en-US" dirty="0" smtClean="0"/>
                        <a:t>SASB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9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</a:t>
            </a:r>
            <a:r>
              <a:rPr lang="en-GB" dirty="0" smtClean="0">
                <a:ea typeface="ＭＳ Ｐゴシック" pitchFamily="34" charset="-128"/>
              </a:rPr>
              <a:t>conditional </a:t>
            </a:r>
            <a:r>
              <a:rPr lang="en-GB" dirty="0">
                <a:ea typeface="ＭＳ Ｐゴシック" pitchFamily="34" charset="-128"/>
              </a:rPr>
              <a:t>approval to send IEEE </a:t>
            </a:r>
            <a:r>
              <a:rPr lang="en-GB" dirty="0" smtClean="0">
                <a:ea typeface="ＭＳ Ｐゴシック" pitchFamily="34" charset="-128"/>
              </a:rPr>
              <a:t>P802.11bd 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 for approval.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ea typeface="ＭＳ Ｐゴシック" pitchFamily="34" charset="-128"/>
              </a:rPr>
              <a:t>The document was updated after the conditional approval, to capture the last SA Ballot result </a:t>
            </a:r>
            <a:endParaRPr lang="en-GB" dirty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IEEE P802.11bd drafts </a:t>
            </a:r>
            <a:r>
              <a:rPr lang="en-US" dirty="0"/>
              <a:t>went through </a:t>
            </a:r>
            <a:r>
              <a:rPr lang="en-US" dirty="0" smtClean="0"/>
              <a:t>5 SA Ballots with the first draft D4.0 achieving more than </a:t>
            </a:r>
            <a:r>
              <a:rPr lang="en-US" dirty="0"/>
              <a:t>75% </a:t>
            </a:r>
            <a:r>
              <a:rPr lang="en-US" dirty="0" smtClean="0"/>
              <a:t>supportive ratio needed </a:t>
            </a:r>
            <a:r>
              <a:rPr lang="en-US" dirty="0"/>
              <a:t>for an approved </a:t>
            </a:r>
            <a:r>
              <a:rPr lang="en-US" dirty="0" smtClean="0"/>
              <a:t>draft submitting for </a:t>
            </a:r>
            <a:r>
              <a:rPr lang="en-US" dirty="0" err="1" smtClean="0"/>
              <a:t>RevCom</a:t>
            </a:r>
            <a:r>
              <a:rPr lang="en-US" dirty="0" smtClean="0"/>
              <a:t> approval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 smtClean="0"/>
              <a:t>TGbd</a:t>
            </a:r>
            <a:r>
              <a:rPr lang="en-US" dirty="0" smtClean="0"/>
              <a:t> </a:t>
            </a:r>
            <a:r>
              <a:rPr lang="en-US" dirty="0"/>
              <a:t>has resolved over </a:t>
            </a:r>
            <a:r>
              <a:rPr lang="en-US" dirty="0" smtClean="0"/>
              <a:t>150 </a:t>
            </a:r>
            <a:r>
              <a:rPr lang="en-US" dirty="0"/>
              <a:t>comments received </a:t>
            </a:r>
            <a:r>
              <a:rPr lang="en-US" dirty="0" smtClean="0"/>
              <a:t>during SA Ballots for IEEE P802.11bd D4.0 </a:t>
            </a:r>
            <a:r>
              <a:rPr lang="en-US" dirty="0"/>
              <a:t>to </a:t>
            </a:r>
            <a:r>
              <a:rPr lang="en-US" dirty="0" smtClean="0"/>
              <a:t>D8.0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6E68E77-2030-2644-ACA0-6A2A18D87D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>
                <a:ea typeface="ＭＳ Ｐゴシック" pitchFamily="34" charset="-128"/>
              </a:rPr>
              <a:t>SA Ballot Results </a:t>
            </a:r>
            <a:r>
              <a:rPr lang="en-GB" altLang="zh-CN" dirty="0">
                <a:ea typeface="ＭＳ Ｐゴシック" pitchFamily="34" charset="-128"/>
              </a:rPr>
              <a:t>– P802.11bd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Oct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622703"/>
              </p:ext>
            </p:extLst>
          </p:nvPr>
        </p:nvGraphicFramePr>
        <p:xfrm>
          <a:off x="623392" y="1844824"/>
          <a:ext cx="10868115" cy="440566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830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32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7843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9659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1110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 May,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 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D4.0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05 Jul,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SA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D5.0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 Aug,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nd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SA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D6.0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Post Ballot Update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 Sep,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GB" altLang="zh-CN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rd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SA Recirculation Ballot for IEEE P802.11bd D7.0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 Oct,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GB" altLang="zh-CN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SA Recirculation Ballot for IEEE P802.11bd D8.0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010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>
                <a:solidFill>
                  <a:schemeClr val="tx1"/>
                </a:solidFill>
                <a:ea typeface="ＭＳ Ｐゴシック" pitchFamily="34" charset="-128"/>
              </a:rPr>
              <a:t>SA Ballot </a:t>
            </a:r>
            <a:r>
              <a:rPr lang="en-GB" altLang="zh-CN" dirty="0">
                <a:solidFill>
                  <a:schemeClr val="tx1"/>
                </a:solidFill>
                <a:ea typeface="ＭＳ Ｐゴシック" pitchFamily="34" charset="-128"/>
              </a:rPr>
              <a:t>Comments – </a:t>
            </a:r>
            <a:r>
              <a:rPr lang="en-GB" altLang="zh-CN" dirty="0" smtClean="0">
                <a:solidFill>
                  <a:schemeClr val="tx1"/>
                </a:solidFill>
                <a:ea typeface="ＭＳ Ｐゴシック" pitchFamily="34" charset="-128"/>
              </a:rPr>
              <a:t>IEEE P802.11bd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Oct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xmlns="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894308"/>
              </p:ext>
            </p:extLst>
          </p:nvPr>
        </p:nvGraphicFramePr>
        <p:xfrm>
          <a:off x="914401" y="1917110"/>
          <a:ext cx="10361083" cy="455830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832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53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614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109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60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SA1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 May,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 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D4.0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 (50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54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SA2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05 Jul,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SA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D5.0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 (21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SA3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 Aug,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nd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SA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D6.0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(1 T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SA4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 Sep,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GB" altLang="zh-CN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rd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SA Recirculation Ballot for IEEE P802.11bd D7.0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(0 T, 1 E, 0 G)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SA5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 Oct,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GB" altLang="zh-CN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SA Recirculation Ballot for IEEE P802.11bd D8.0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 (0 T, 0 E, 0 G)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151 (72 T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74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34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>
                <a:solidFill>
                  <a:schemeClr val="tx1"/>
                </a:solidFill>
                <a:ea typeface="ＭＳ Ｐゴシック" pitchFamily="34" charset="-128"/>
              </a:rPr>
              <a:t>DISAPPROVE AND MBS Y Comments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Oct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368735"/>
              </p:ext>
            </p:extLst>
          </p:nvPr>
        </p:nvGraphicFramePr>
        <p:xfrm>
          <a:off x="841917" y="2708920"/>
          <a:ext cx="10580086" cy="27424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44102">
                  <a:extLst>
                    <a:ext uri="{9D8B030D-6E8A-4147-A177-3AD203B41FA5}">
                      <a16:colId xmlns:a16="http://schemas.microsoft.com/office/drawing/2014/main" xmlns="" val="310604816"/>
                    </a:ext>
                  </a:extLst>
                </a:gridCol>
                <a:gridCol w="1560494">
                  <a:extLst>
                    <a:ext uri="{9D8B030D-6E8A-4147-A177-3AD203B41FA5}">
                      <a16:colId xmlns:a16="http://schemas.microsoft.com/office/drawing/2014/main" xmlns="" val="2765377680"/>
                    </a:ext>
                  </a:extLst>
                </a:gridCol>
                <a:gridCol w="1560494">
                  <a:extLst>
                    <a:ext uri="{9D8B030D-6E8A-4147-A177-3AD203B41FA5}">
                      <a16:colId xmlns:a16="http://schemas.microsoft.com/office/drawing/2014/main" xmlns="" val="838966622"/>
                    </a:ext>
                  </a:extLst>
                </a:gridCol>
                <a:gridCol w="1560494">
                  <a:extLst>
                    <a:ext uri="{9D8B030D-6E8A-4147-A177-3AD203B41FA5}">
                      <a16:colId xmlns:a16="http://schemas.microsoft.com/office/drawing/2014/main" xmlns="" val="3731898696"/>
                    </a:ext>
                  </a:extLst>
                </a:gridCol>
                <a:gridCol w="1560494"/>
                <a:gridCol w="1560494"/>
                <a:gridCol w="933514">
                  <a:extLst>
                    <a:ext uri="{9D8B030D-6E8A-4147-A177-3AD203B41FA5}">
                      <a16:colId xmlns:a16="http://schemas.microsoft.com/office/drawing/2014/main" xmlns="" val="1299444794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7050037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DISAPPROVE</a:t>
                      </a:r>
                      <a:r>
                        <a:rPr lang="en-US" sz="1600" baseline="0" dirty="0" smtClean="0"/>
                        <a:t> AND MBS 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4382544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DISAPPROVE AND MBS 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9837845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APPROVE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3260405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Comment</a:t>
                      </a:r>
                      <a:r>
                        <a:rPr lang="en-US" sz="1600" baseline="0" dirty="0" smtClean="0"/>
                        <a:t> Database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11-22/0730r4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11-22/0983r4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11-22/1433r3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11-22/1684r1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6616532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441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Unsatisfied Technical Comments by Commenters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 2022</a:t>
            </a:r>
            <a:endParaRPr lang="en-GB" dirty="0"/>
          </a:p>
        </p:txBody>
      </p:sp>
      <p:graphicFrame>
        <p:nvGraphicFramePr>
          <p:cNvPr id="8" name="Table 5">
            <a:extLst>
              <a:ext uri="{FF2B5EF4-FFF2-40B4-BE49-F238E27FC236}">
                <a16:creationId xmlns=""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647144"/>
              </p:ext>
            </p:extLst>
          </p:nvPr>
        </p:nvGraphicFramePr>
        <p:xfrm>
          <a:off x="877999" y="2132856"/>
          <a:ext cx="10368142" cy="2255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65617">
                  <a:extLst>
                    <a:ext uri="{9D8B030D-6E8A-4147-A177-3AD203B41FA5}">
                      <a16:colId xmlns="" xmlns:a16="http://schemas.microsoft.com/office/drawing/2014/main" val="310604816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765377680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838966622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3731898696"/>
                    </a:ext>
                  </a:extLst>
                </a:gridCol>
                <a:gridCol w="5319159"/>
                <a:gridCol w="1007102">
                  <a:extLst>
                    <a:ext uri="{9D8B030D-6E8A-4147-A177-3AD203B41FA5}">
                      <a16:colId xmlns="" xmlns:a16="http://schemas.microsoft.com/office/drawing/2014/main" val="1299444794"/>
                    </a:ext>
                  </a:extLst>
                </a:gridCol>
              </a:tblGrid>
              <a:tr h="31674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Voter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Comment Topics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07050037"/>
                  </a:ext>
                </a:extLst>
              </a:tr>
              <a:tr h="3134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James Lansford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Allow</a:t>
                      </a:r>
                      <a:r>
                        <a:rPr lang="en-US" sz="1600" baseline="0" dirty="0" smtClean="0"/>
                        <a:t> 11bd be detected by conventional </a:t>
                      </a:r>
                      <a:r>
                        <a:rPr lang="en-US" sz="1600" baseline="0" dirty="0" err="1" smtClean="0"/>
                        <a:t>wi-fi</a:t>
                      </a:r>
                      <a:r>
                        <a:rPr lang="en-US" sz="1600" baseline="0" dirty="0" smtClean="0"/>
                        <a:t> in U-NII-4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4382544"/>
                  </a:ext>
                </a:extLst>
              </a:tr>
              <a:tr h="31345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David Hunter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larification comments, all of which were accepted or accepted with minor editorial changes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8147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Youhan</a:t>
                      </a:r>
                      <a:r>
                        <a:rPr lang="en-US" sz="1600" dirty="0" smtClean="0"/>
                        <a:t> Kim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NGV-LTF-1x,</a:t>
                      </a:r>
                      <a:r>
                        <a:rPr lang="en-US" sz="1600" baseline="0" dirty="0" smtClean="0"/>
                        <a:t> CSD value for NGV, receiving combination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</a:tr>
              <a:tr h="3134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Abhishek </a:t>
                      </a:r>
                      <a:r>
                        <a:rPr lang="en-US" sz="1600" dirty="0" err="1" smtClean="0"/>
                        <a:t>Patil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Allow</a:t>
                      </a:r>
                      <a:r>
                        <a:rPr lang="en-US" altLang="zh-CN" sz="1600" baseline="0" dirty="0" smtClean="0"/>
                        <a:t> 11bd be detected by conventional </a:t>
                      </a:r>
                      <a:r>
                        <a:rPr lang="en-US" altLang="zh-CN" sz="1600" baseline="0" dirty="0" err="1" smtClean="0"/>
                        <a:t>wi-fi</a:t>
                      </a:r>
                      <a:r>
                        <a:rPr lang="en-US" altLang="zh-CN" sz="1600" baseline="0" dirty="0" smtClean="0"/>
                        <a:t> in U-NII-4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181476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735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Unsatisfied Comments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Oct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1055440" y="1981200"/>
            <a:ext cx="6336704" cy="1663824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</a:pPr>
            <a:r>
              <a:rPr lang="en-GB" sz="1800" kern="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SA ballots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kern="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kern="0" dirty="0" smtClean="0">
              <a:ea typeface="ＭＳ Ｐゴシック" pitchFamily="34" charset="-128"/>
            </a:endParaRPr>
          </a:p>
          <a:p>
            <a:endParaRPr lang="en-CA" kern="0" dirty="0"/>
          </a:p>
        </p:txBody>
      </p:sp>
      <p:sp>
        <p:nvSpPr>
          <p:cNvPr id="8" name="TextBox 12">
            <a:extLst>
              <a:ext uri="{FF2B5EF4-FFF2-40B4-BE49-F238E27FC236}">
                <a16:creationId xmlns="" xmlns:a16="http://schemas.microsoft.com/office/drawing/2014/main" id="{74052270-2648-4224-B921-855887F9EA2D}"/>
              </a:ext>
            </a:extLst>
          </p:cNvPr>
          <p:cNvSpPr txBox="1"/>
          <p:nvPr/>
        </p:nvSpPr>
        <p:spPr>
          <a:xfrm>
            <a:off x="7726123" y="1981200"/>
            <a:ext cx="3544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Unsatisfied </a:t>
            </a:r>
            <a:r>
              <a:rPr lang="en-US" sz="1600" dirty="0" smtClean="0">
                <a:solidFill>
                  <a:schemeClr val="tx1"/>
                </a:solidFill>
              </a:rPr>
              <a:t>comments during SA Ballots</a:t>
            </a: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486498"/>
              </p:ext>
            </p:extLst>
          </p:nvPr>
        </p:nvGraphicFramePr>
        <p:xfrm>
          <a:off x="8809570" y="2861816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工作表" showAsIcon="1" r:id="rId3" imgW="914400" imgH="806400" progId="Excel.Sheet.12">
                  <p:embed/>
                </p:oleObj>
              </mc:Choice>
              <mc:Fallback>
                <p:oleObj name="工作表" showAsIcon="1" r:id="rId3" imgW="914400" imgH="806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09570" y="2861816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6087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54C932-9022-43B8-BCA4-CABBB411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IEEE-SA Mandatory Editorial Coordination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B402289-072A-43FE-9C5B-9D92DCFBC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82199" cy="4113213"/>
          </a:xfrm>
        </p:spPr>
        <p:txBody>
          <a:bodyPr/>
          <a:lstStyle/>
          <a:p>
            <a:r>
              <a:rPr lang="en-US" dirty="0"/>
              <a:t>Mandatory Draft Review (MDR) and Mandatory Editorial Coordination (MEC) completed in the final report doc.: IEEE </a:t>
            </a:r>
            <a:r>
              <a:rPr lang="en-US" dirty="0" smtClean="0"/>
              <a:t>802.11-22/0021r14: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https://mentor.ieee.org/802.11/dcn/22/11-22-0021-14-0000-tgbd-mdr-report.docx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2E3D1BC-18A1-4CE6-B187-45291EF1BD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8473847-09D7-4389-BE81-AC7B338A85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A822B9B-58A7-4F65-A02F-7A558E1962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 2022</a:t>
            </a:r>
            <a:endParaRPr lang="en-GB" dirty="0"/>
          </a:p>
        </p:txBody>
      </p:sp>
      <p:graphicFrame>
        <p:nvGraphicFramePr>
          <p:cNvPr id="7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151737"/>
              </p:ext>
            </p:extLst>
          </p:nvPr>
        </p:nvGraphicFramePr>
        <p:xfrm>
          <a:off x="1631504" y="4203400"/>
          <a:ext cx="7992887" cy="2105920"/>
        </p:xfrm>
        <a:graphic>
          <a:graphicData uri="http://schemas.openxmlformats.org/drawingml/2006/table">
            <a:tbl>
              <a:tblPr/>
              <a:tblGrid>
                <a:gridCol w="32911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19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537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8593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0989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04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Mar 2022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98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31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5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817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36332</TotalTime>
  <Words>914</Words>
  <Application>Microsoft Office PowerPoint</Application>
  <PresentationFormat>宽屏</PresentationFormat>
  <Paragraphs>286</Paragraphs>
  <Slides>10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 Unicode MS</vt:lpstr>
      <vt:lpstr>MS Gothic</vt:lpstr>
      <vt:lpstr>ＭＳ Ｐゴシック</vt:lpstr>
      <vt:lpstr>Arial</vt:lpstr>
      <vt:lpstr>Times New Roman</vt:lpstr>
      <vt:lpstr>Office Theme</vt:lpstr>
      <vt:lpstr>Microsoft Word 97 - 2003 文档</vt:lpstr>
      <vt:lpstr>工作表</vt:lpstr>
      <vt:lpstr>P802.11bd Report to EC on Conditional Approval to forward draft to RevCom</vt:lpstr>
      <vt:lpstr>Introduction</vt:lpstr>
      <vt:lpstr>Status Summary</vt:lpstr>
      <vt:lpstr>SA Ballot Results – P802.11bd</vt:lpstr>
      <vt:lpstr>SA Ballot Comments – IEEE P802.11bd</vt:lpstr>
      <vt:lpstr>DISAPPROVE AND MBS Y Comments</vt:lpstr>
      <vt:lpstr>Unsatisfied Technical Comments by Commenters</vt:lpstr>
      <vt:lpstr>Unsatisfied Comments</vt:lpstr>
      <vt:lpstr>IEEE-SA Mandatory Editorial Coordination</vt:lpstr>
      <vt:lpstr>Current TGbd Timeline</vt:lpstr>
    </vt:vector>
  </TitlesOfParts>
  <Company>ZTE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P802.11bd Report to EC on Approval to go to SA Ballot</dc:title>
  <dc:creator>Bo Sun</dc:creator>
  <cp:keywords/>
  <cp:lastModifiedBy>孙波10013985</cp:lastModifiedBy>
  <cp:revision>308</cp:revision>
  <cp:lastPrinted>1601-01-01T00:00:00Z</cp:lastPrinted>
  <dcterms:created xsi:type="dcterms:W3CDTF">2019-11-09T15:46:46Z</dcterms:created>
  <dcterms:modified xsi:type="dcterms:W3CDTF">2022-10-16T03:33:10Z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