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890" r:id="rId3"/>
    <p:sldId id="905" r:id="rId4"/>
    <p:sldId id="875" r:id="rId5"/>
    <p:sldId id="896" r:id="rId6"/>
    <p:sldId id="874" r:id="rId7"/>
    <p:sldId id="901" r:id="rId8"/>
    <p:sldId id="887" r:id="rId9"/>
    <p:sldId id="897" r:id="rId10"/>
    <p:sldId id="877" r:id="rId11"/>
    <p:sldId id="891" r:id="rId12"/>
    <p:sldId id="881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ziyang" initials="g" lastIdx="5" clrIdx="0">
    <p:extLst>
      <p:ext uri="{19B8F6BF-5375-455C-9EA6-DF929625EA0E}">
        <p15:presenceInfo xmlns:p15="http://schemas.microsoft.com/office/powerpoint/2012/main" userId="S-1-5-21-147214757-305610072-1517763936-5955586" providerId="AD"/>
      </p:ext>
    </p:extLst>
  </p:cmAuthor>
  <p:cmAuthor id="2" name="Ming Gan" initials="MG" lastIdx="2" clrIdx="1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3"/>
  </p:normalViewPr>
  <p:slideViewPr>
    <p:cSldViewPr>
      <p:cViewPr varScale="1">
        <p:scale>
          <a:sx n="116" d="100"/>
          <a:sy n="116" d="100"/>
        </p:scale>
        <p:origin x="39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802.11-22/1519r0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smtClean="0"/>
              <a:t>Sep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Tongxin Shu,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802.11-22/1519r0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Tongxin Shu,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Sep 2022</a:t>
            </a:r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Tongxin Shu, Huawei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页眉占位符 1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doc.: IEEE 802.11-22/1519r0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Sep 2022</a:t>
            </a:r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Tongxin Shu, Huawei</a:t>
            </a:r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页眉占位符 5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doc.: IEEE 802.11-22/1519r0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41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Sep 2022</a:t>
            </a:r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Tongxin Shu, Huawei</a:t>
            </a:r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页眉占位符 4"/>
          <p:cNvSpPr>
            <a:spLocks noGrp="1"/>
          </p:cNvSpPr>
          <p:nvPr>
            <p:ph type="hdr" idx="13"/>
          </p:nvPr>
        </p:nvSpPr>
        <p:spPr/>
        <p:txBody>
          <a:bodyPr/>
          <a:lstStyle/>
          <a:p>
            <a:r>
              <a:rPr lang="en-US" smtClean="0"/>
              <a:t>doc.: IEEE 802.11-22/1519r0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43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Sep 2022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Tongxin Shu, Huawei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doc.: IEEE 802.11-22/1519r0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15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Sep 2022</a:t>
            </a:r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Tongxin Shu, Huawei</a:t>
            </a:r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页眉占位符 5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doc.: IEEE 802.11-22/1519r0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Tongxin Shu,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2022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Tongxin Shu, Huawei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2022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Tongxin Shu,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2022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Tongxin Shu, Huawei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2022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Tongxin Shu, Huawei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Tongxin Shu, Huawei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2022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Requirements of Low Latency in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2022-09-xx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127928"/>
              </p:ext>
            </p:extLst>
          </p:nvPr>
        </p:nvGraphicFramePr>
        <p:xfrm>
          <a:off x="1501899" y="2633663"/>
          <a:ext cx="9418637" cy="288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" name="Document" r:id="rId4" imgW="8243994" imgH="2529326" progId="Word.Document.8">
                  <p:embed/>
                </p:oleObj>
              </mc:Choice>
              <mc:Fallback>
                <p:oleObj name="Document" r:id="rId4" imgW="8243994" imgH="252932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1899" y="2633663"/>
                        <a:ext cx="9418637" cy="288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9376" y="1981201"/>
            <a:ext cx="1130525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L</a:t>
            </a:r>
            <a:r>
              <a:rPr lang="en-US" altLang="zh-CN" dirty="0" smtClean="0"/>
              <a:t>ots </a:t>
            </a:r>
            <a:r>
              <a:rPr lang="en-US" altLang="zh-CN" dirty="0"/>
              <a:t>of works </a:t>
            </a:r>
            <a:r>
              <a:rPr lang="en-US" altLang="zh-CN" dirty="0" smtClean="0"/>
              <a:t>have been done to </a:t>
            </a:r>
            <a:r>
              <a:rPr lang="en-US" altLang="zh-CN" dirty="0"/>
              <a:t>improve latency </a:t>
            </a:r>
            <a:r>
              <a:rPr lang="en-US" altLang="zh-CN" dirty="0" smtClean="0"/>
              <a:t>while </a:t>
            </a:r>
            <a:r>
              <a:rPr lang="en-US" altLang="zh-CN" dirty="0"/>
              <a:t>CSMA/CA is still the bottleneck of </a:t>
            </a:r>
            <a:r>
              <a:rPr lang="en-US" altLang="zh-CN" dirty="0" smtClean="0"/>
              <a:t>the latency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Machine learning techniques have shown effectiveness in reducing latency by studying the dynamic characteristics of the </a:t>
            </a:r>
            <a:r>
              <a:rPr lang="en-US" altLang="zh-CN" dirty="0" smtClean="0"/>
              <a:t>WLAN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propose to use AI/ML techniques to </a:t>
            </a:r>
            <a:r>
              <a:rPr lang="en-US" altLang="zh-CN" dirty="0"/>
              <a:t>further improve the </a:t>
            </a:r>
            <a:r>
              <a:rPr lang="en-US" altLang="zh-CN" dirty="0" smtClean="0"/>
              <a:t>latency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0" indent="0"/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3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723716"/>
            <a:ext cx="12192000" cy="45856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>
                <a:solidFill>
                  <a:schemeClr val="tx1"/>
                </a:solidFill>
              </a:rPr>
              <a:t>[1] </a:t>
            </a:r>
            <a:r>
              <a:rPr lang="en-US" altLang="zh-CN" sz="1200" b="0" dirty="0"/>
              <a:t>11-22-0723-00-0wng-further-discussion-on-next-generation-wlan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>
                <a:solidFill>
                  <a:schemeClr val="tx1"/>
                </a:solidFill>
              </a:rPr>
              <a:t>[2] </a:t>
            </a:r>
            <a:r>
              <a:rPr lang="en-US" altLang="zh-CN" sz="1200" b="0" dirty="0"/>
              <a:t>11-22-0979-01-aiml-applying-ml-to-802-11-current-research-and-emerging-use-cases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>
                <a:solidFill>
                  <a:schemeClr val="tx1"/>
                </a:solidFill>
              </a:rPr>
              <a:t>[3] </a:t>
            </a:r>
            <a:r>
              <a:rPr lang="en-US" altLang="zh-CN" sz="1200" b="0" dirty="0"/>
              <a:t>Serrano P, </a:t>
            </a:r>
            <a:r>
              <a:rPr lang="en-US" altLang="zh-CN" sz="1200" b="0" dirty="0" err="1"/>
              <a:t>Banchs</a:t>
            </a:r>
            <a:r>
              <a:rPr lang="en-US" altLang="zh-CN" sz="1200" b="0" dirty="0"/>
              <a:t> A, </a:t>
            </a:r>
            <a:r>
              <a:rPr lang="en-US" altLang="zh-CN" sz="1200" b="0" dirty="0" err="1"/>
              <a:t>Patras</a:t>
            </a:r>
            <a:r>
              <a:rPr lang="en-US" altLang="zh-CN" sz="1200" b="0" dirty="0"/>
              <a:t> P, et al. Optimal configuration of 802.11 e EDCA for real-time and data traffic[J]. IEEE Transactions on Vehicular Technology, 2010, 59(5): 2511-2528</a:t>
            </a:r>
            <a:r>
              <a:rPr lang="en-US" altLang="zh-CN" sz="12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/>
              <a:t>[4] </a:t>
            </a:r>
            <a:r>
              <a:rPr lang="en-US" altLang="zh-CN" sz="1200" b="0" dirty="0" err="1"/>
              <a:t>Adame</a:t>
            </a:r>
            <a:r>
              <a:rPr lang="en-US" altLang="zh-CN" sz="1200" b="0" dirty="0"/>
              <a:t> T, </a:t>
            </a:r>
            <a:r>
              <a:rPr lang="en-US" altLang="zh-CN" sz="1200" b="0" dirty="0" err="1"/>
              <a:t>Carrascosa-Zamacois</a:t>
            </a:r>
            <a:r>
              <a:rPr lang="en-US" altLang="zh-CN" sz="1200" b="0" dirty="0"/>
              <a:t> M, </a:t>
            </a:r>
            <a:r>
              <a:rPr lang="en-US" altLang="zh-CN" sz="1200" b="0" dirty="0" err="1"/>
              <a:t>Bellalta</a:t>
            </a:r>
            <a:r>
              <a:rPr lang="en-US" altLang="zh-CN" sz="1200" b="0" dirty="0"/>
              <a:t> B. Time-sensitive networking in IEEE 802.11 be: On the way to low-latency </a:t>
            </a:r>
            <a:r>
              <a:rPr lang="en-US" altLang="zh-CN" sz="1200" b="0" dirty="0" err="1"/>
              <a:t>WiFi</a:t>
            </a:r>
            <a:r>
              <a:rPr lang="en-US" altLang="zh-CN" sz="1200" b="0" dirty="0"/>
              <a:t> 7[J]. Sensors, 2021, 21(15): 4954.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/>
              <a:t>[5] </a:t>
            </a:r>
            <a:r>
              <a:rPr lang="en-US" altLang="zh-CN" sz="1200" b="0" dirty="0" err="1"/>
              <a:t>Georgiadis</a:t>
            </a:r>
            <a:r>
              <a:rPr lang="en-US" altLang="zh-CN" sz="1200" b="0" dirty="0"/>
              <a:t> L, </a:t>
            </a:r>
            <a:r>
              <a:rPr lang="en-US" altLang="zh-CN" sz="1200" b="0" dirty="0" err="1"/>
              <a:t>Guérin</a:t>
            </a:r>
            <a:r>
              <a:rPr lang="en-US" altLang="zh-CN" sz="1200" b="0" dirty="0"/>
              <a:t> R, </a:t>
            </a:r>
            <a:r>
              <a:rPr lang="en-US" altLang="zh-CN" sz="1200" b="0" dirty="0" err="1"/>
              <a:t>Peris</a:t>
            </a:r>
            <a:r>
              <a:rPr lang="en-US" altLang="zh-CN" sz="1200" b="0" dirty="0"/>
              <a:t> V, et al. Efficient network </a:t>
            </a:r>
            <a:r>
              <a:rPr lang="en-US" altLang="zh-CN" sz="1200" b="0" dirty="0" err="1"/>
              <a:t>QoS</a:t>
            </a:r>
            <a:r>
              <a:rPr lang="en-US" altLang="zh-CN" sz="1200" b="0" dirty="0"/>
              <a:t> provisioning based on per node traffic shaping[J]. IEEE/ACM transactions on networking, 1996, 4(4): </a:t>
            </a:r>
            <a:r>
              <a:rPr lang="en-US" altLang="zh-CN" sz="1200" b="0" dirty="0" smtClean="0"/>
              <a:t>482-501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/>
              <a:t>[6] </a:t>
            </a:r>
            <a:r>
              <a:rPr lang="en-US" altLang="zh-CN" sz="1200" b="0" dirty="0"/>
              <a:t>de </a:t>
            </a:r>
            <a:r>
              <a:rPr lang="en-US" altLang="zh-CN" sz="1200" b="0" dirty="0" err="1"/>
              <a:t>Carvalho</a:t>
            </a:r>
            <a:r>
              <a:rPr lang="en-US" altLang="zh-CN" sz="1200" b="0" dirty="0"/>
              <a:t> Rodrigues E, Garcia-Rodriguez A, Giordano L G, et al. On the Latency of IEEE 802.11 ax WLANs with Parameterized Spatial Reuse[C]//GLOBECOM 2020-2020 IEEE Global Communications Conference. IEEE, 2020: 1-6.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/>
              <a:t>[7] </a:t>
            </a:r>
            <a:r>
              <a:rPr lang="en-US" altLang="zh-CN" sz="1200" b="0" dirty="0" err="1"/>
              <a:t>Dhakal</a:t>
            </a:r>
            <a:r>
              <a:rPr lang="en-US" altLang="zh-CN" sz="1200" b="0" dirty="0"/>
              <a:t> S, Hayat M </a:t>
            </a:r>
            <a:r>
              <a:rPr lang="en-US" altLang="zh-CN" sz="1200" b="0" dirty="0" err="1"/>
              <a:t>M</a:t>
            </a:r>
            <a:r>
              <a:rPr lang="en-US" altLang="zh-CN" sz="1200" b="0" dirty="0"/>
              <a:t>, </a:t>
            </a:r>
            <a:r>
              <a:rPr lang="en-US" altLang="zh-CN" sz="1200" b="0" dirty="0" err="1"/>
              <a:t>Pezoa</a:t>
            </a:r>
            <a:r>
              <a:rPr lang="en-US" altLang="zh-CN" sz="1200" b="0" dirty="0"/>
              <a:t> J E, et al. Dynamic load balancing in distributed systems in the presence of delays: A regeneration-theory approach[J]. IEEE transactions on parallel and distributed systems, 2007, 18(4): 485-497</a:t>
            </a:r>
            <a:r>
              <a:rPr lang="en-US" altLang="zh-CN" sz="12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/>
              <a:t>[8] </a:t>
            </a:r>
            <a:r>
              <a:rPr lang="en-US" altLang="zh-CN" sz="1200" b="0" dirty="0"/>
              <a:t>11-22-1348-00-00be-lb266-cr-for-par-verification-low-latency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/>
              <a:t>[9] </a:t>
            </a:r>
            <a:r>
              <a:rPr lang="en-US" altLang="zh-CN" sz="1200" b="0" dirty="0" err="1"/>
              <a:t>Tickoo</a:t>
            </a:r>
            <a:r>
              <a:rPr lang="en-US" altLang="zh-CN" sz="1200" b="0" dirty="0"/>
              <a:t>, </a:t>
            </a:r>
            <a:r>
              <a:rPr lang="en-US" altLang="zh-CN" sz="1200" b="0" dirty="0" err="1"/>
              <a:t>Omesh</a:t>
            </a:r>
            <a:r>
              <a:rPr lang="en-US" altLang="zh-CN" sz="1200" b="0" dirty="0"/>
              <a:t>, and </a:t>
            </a:r>
            <a:r>
              <a:rPr lang="en-US" altLang="zh-CN" sz="1200" b="0" dirty="0" err="1"/>
              <a:t>Biplab</a:t>
            </a:r>
            <a:r>
              <a:rPr lang="en-US" altLang="zh-CN" sz="1200" b="0" dirty="0"/>
              <a:t> </a:t>
            </a:r>
            <a:r>
              <a:rPr lang="en-US" altLang="zh-CN" sz="1200" b="0" dirty="0" err="1"/>
              <a:t>Sikdar</a:t>
            </a:r>
            <a:r>
              <a:rPr lang="en-US" altLang="zh-CN" sz="1200" b="0" dirty="0"/>
              <a:t>. "Modeling queueing and channel access delay in unsaturated IEEE 802.11 random access MAC based wireless networks." IEEE/ACM transactions on networking 16.4 (2008): 878-891.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/>
              <a:t>[10] </a:t>
            </a:r>
            <a:r>
              <a:rPr lang="en-US" altLang="zh-CN" sz="1200" b="0" dirty="0" err="1"/>
              <a:t>Zhai</a:t>
            </a:r>
            <a:r>
              <a:rPr lang="en-US" altLang="zh-CN" sz="1200" b="0" dirty="0"/>
              <a:t>, </a:t>
            </a:r>
            <a:r>
              <a:rPr lang="en-US" altLang="zh-CN" sz="1200" b="0" dirty="0" err="1"/>
              <a:t>Hongqiang</a:t>
            </a:r>
            <a:r>
              <a:rPr lang="en-US" altLang="zh-CN" sz="1200" b="0" dirty="0"/>
              <a:t>, </a:t>
            </a:r>
            <a:r>
              <a:rPr lang="en-US" altLang="zh-CN" sz="1200" b="0" dirty="0" err="1"/>
              <a:t>Younggoo</a:t>
            </a:r>
            <a:r>
              <a:rPr lang="en-US" altLang="zh-CN" sz="1200" b="0" dirty="0"/>
              <a:t> Kwon, and </a:t>
            </a:r>
            <a:r>
              <a:rPr lang="en-US" altLang="zh-CN" sz="1200" b="0" dirty="0" err="1"/>
              <a:t>Yuguang</a:t>
            </a:r>
            <a:r>
              <a:rPr lang="en-US" altLang="zh-CN" sz="1200" b="0" dirty="0"/>
              <a:t> Fang. "Performance analysis of IEEE 802.11 MAC protocols in wireless LANs." Wireless communications and mobile computing 4.8 (2004): 917-931.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/>
              <a:t>[11] </a:t>
            </a:r>
            <a:r>
              <a:rPr lang="en-US" altLang="zh-CN" sz="1200" b="0" dirty="0" err="1"/>
              <a:t>Ziouva</a:t>
            </a:r>
            <a:r>
              <a:rPr lang="en-US" altLang="zh-CN" sz="1200" b="0" dirty="0"/>
              <a:t>, </a:t>
            </a:r>
            <a:r>
              <a:rPr lang="en-US" altLang="zh-CN" sz="1200" b="0" dirty="0" err="1"/>
              <a:t>Eustathia</a:t>
            </a:r>
            <a:r>
              <a:rPr lang="en-US" altLang="zh-CN" sz="1200" b="0" dirty="0"/>
              <a:t>, and Theodore </a:t>
            </a:r>
            <a:r>
              <a:rPr lang="en-US" altLang="zh-CN" sz="1200" b="0" dirty="0" err="1"/>
              <a:t>Antonakopoulos</a:t>
            </a:r>
            <a:r>
              <a:rPr lang="en-US" altLang="zh-CN" sz="1200" b="0" dirty="0"/>
              <a:t>. "CSMA/CA performance under high traffic conditions: throughput and delay analysis." Computer communications 25.3 (2002): 313-321.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/>
              <a:t>[12] </a:t>
            </a:r>
            <a:r>
              <a:rPr lang="en-US" altLang="zh-CN" sz="1200" b="0" dirty="0"/>
              <a:t>Huang, Ching-Ling, and </a:t>
            </a:r>
            <a:r>
              <a:rPr lang="en-US" altLang="zh-CN" sz="1200" b="0" dirty="0" err="1"/>
              <a:t>Wanjiun</a:t>
            </a:r>
            <a:r>
              <a:rPr lang="en-US" altLang="zh-CN" sz="1200" b="0" dirty="0"/>
              <a:t> Liao. "Throughput and delay performance of IEEE 802.11 e enhanced distributed channel access (EDCA) under saturation condition." IEEE Transactions on wireless communications 6.1 (2007): 136-145.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/>
              <a:t>[</a:t>
            </a:r>
            <a:r>
              <a:rPr lang="en-US" altLang="zh-CN" sz="1200" b="0" dirty="0"/>
              <a:t>13] Dai L, Sun X., “A Unified Analysis of IEEE 802.11 DCF Networks: Stability, Throughput, and Delay”, IEEE Transactions on Mobile Computing, Vol. 12, No. 8, 2013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2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2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69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References(cont’d)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279" y="1772816"/>
            <a:ext cx="11953327" cy="38884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/>
              <a:t>[14</a:t>
            </a:r>
            <a:r>
              <a:rPr lang="en-US" altLang="zh-CN" sz="1200" b="0" dirty="0"/>
              <a:t>] Chen C, Li J, </a:t>
            </a:r>
            <a:r>
              <a:rPr lang="en-US" altLang="zh-CN" sz="1200" b="0" dirty="0" err="1"/>
              <a:t>Balasubramaniam</a:t>
            </a:r>
            <a:r>
              <a:rPr lang="en-US" altLang="zh-CN" sz="1200" b="0" dirty="0"/>
              <a:t> V, et al. Contention resolution in Wi-Fi 6-enabled internet of things based on deep learning[J]. IEEE Internet of Things Journal, 2020, 8(7): 5309-5320.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/>
              <a:t>[15</a:t>
            </a:r>
            <a:r>
              <a:rPr lang="en-US" altLang="zh-CN" sz="1200" b="0" dirty="0"/>
              <a:t>] </a:t>
            </a:r>
            <a:r>
              <a:rPr lang="en-US" altLang="zh-CN" sz="1200" b="0" dirty="0" err="1"/>
              <a:t>Edalat</a:t>
            </a:r>
            <a:r>
              <a:rPr lang="en-US" altLang="zh-CN" sz="1200" b="0" dirty="0"/>
              <a:t> Y, </a:t>
            </a:r>
            <a:r>
              <a:rPr lang="en-US" altLang="zh-CN" sz="1200" b="0" dirty="0" err="1"/>
              <a:t>Obraczka</a:t>
            </a:r>
            <a:r>
              <a:rPr lang="en-US" altLang="zh-CN" sz="1200" b="0" dirty="0"/>
              <a:t> K. Dynamically Tuning IEEE 802.11's Contention Window Using Machine Learning[C]//Proceedings of the 22nd International ACM Conference on Modeling, Analysis and Simulation of Wireless and Mobile Systems. 2019: 19-26</a:t>
            </a:r>
            <a:r>
              <a:rPr lang="en-US" altLang="zh-CN" sz="12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200" b="0" dirty="0" smtClean="0"/>
              <a:t>[16</a:t>
            </a:r>
            <a:r>
              <a:rPr lang="en-US" altLang="zh-CN" sz="1200" b="0" dirty="0"/>
              <a:t>] </a:t>
            </a:r>
            <a:r>
              <a:rPr lang="en-US" altLang="zh-CN" sz="1200" b="0" dirty="0" err="1"/>
              <a:t>Taherkhani</a:t>
            </a:r>
            <a:r>
              <a:rPr lang="en-US" altLang="zh-CN" sz="1200" b="0" dirty="0"/>
              <a:t>, </a:t>
            </a:r>
            <a:r>
              <a:rPr lang="en-US" altLang="zh-CN" sz="1200" b="0" dirty="0" err="1"/>
              <a:t>Nasrin</a:t>
            </a:r>
            <a:r>
              <a:rPr lang="en-US" altLang="zh-CN" sz="1200" b="0" dirty="0"/>
              <a:t>, and Samuel Pierre. "Centralized and localized data congestion control strategy for vehicular ad hoc networks using a machine learning clustering algorithm." IEEE Transactions on Intelligent Transportation Systems 17.11 (2016): 3275-3285</a:t>
            </a:r>
            <a:r>
              <a:rPr lang="en-US" altLang="zh-CN" sz="1200" b="0" dirty="0" smtClean="0"/>
              <a:t>.</a:t>
            </a:r>
            <a:endParaRPr lang="en-US" altLang="zh-CN" sz="12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02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Cases of Low Latency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9452" y="191787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Low latency use </a:t>
            </a:r>
            <a:r>
              <a:rPr lang="en-US" altLang="zh-CN" dirty="0" smtClean="0"/>
              <a:t>cases </a:t>
            </a:r>
            <a:r>
              <a:rPr lang="en-US" altLang="zh-CN" dirty="0" smtClean="0">
                <a:solidFill>
                  <a:schemeClr val="tx1"/>
                </a:solidFill>
              </a:rPr>
              <a:t>have been discussed in</a:t>
            </a:r>
            <a:r>
              <a:rPr lang="en-US" altLang="zh-CN" dirty="0" smtClean="0"/>
              <a:t> [1]: 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err="1"/>
              <a:t>Metaverse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VR/AR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Cloud gaming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Real-time video streaming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In-vehicle infotainment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Tactile signals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Industrial PLC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P2P links(distributed sharing/operation between devices)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altLang="zh-CN" dirty="0"/>
              <a:t>	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26" y="1556039"/>
            <a:ext cx="1792557" cy="119490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444" y="2875090"/>
            <a:ext cx="1787882" cy="1191921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26" y="2877014"/>
            <a:ext cx="1792557" cy="119491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444" y="4181324"/>
            <a:ext cx="1787882" cy="116191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026" y="4182044"/>
            <a:ext cx="1792557" cy="11694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7158" y="5453857"/>
            <a:ext cx="1780265" cy="98738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444" y="5447950"/>
            <a:ext cx="1787882" cy="100538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444" y="1556792"/>
            <a:ext cx="1787882" cy="1202136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30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Cases of Low Latency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5360" y="1628800"/>
            <a:ext cx="11593288" cy="4113213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Latency requirements of some </a:t>
            </a:r>
            <a:r>
              <a:rPr lang="en-US" altLang="zh-CN" dirty="0" smtClean="0">
                <a:solidFill>
                  <a:schemeClr val="tx1"/>
                </a:solidFill>
              </a:rPr>
              <a:t>use cases:</a:t>
            </a:r>
            <a:endParaRPr lang="zh-CN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621392"/>
              </p:ext>
            </p:extLst>
          </p:nvPr>
        </p:nvGraphicFramePr>
        <p:xfrm>
          <a:off x="551384" y="2276872"/>
          <a:ext cx="10657183" cy="2531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83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16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208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962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xmlns="" val="1439355014"/>
                    </a:ext>
                  </a:extLst>
                </a:gridCol>
              </a:tblGrid>
              <a:tr h="347494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Use Cases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Equipment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Application Specification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Delay</a:t>
                      </a:r>
                      <a:r>
                        <a:rPr lang="en-US" altLang="zh-CN" sz="12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12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Bandwidth</a:t>
                      </a:r>
                      <a:endParaRPr lang="zh-CN" sz="1200" b="1" kern="1200" baseline="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3483">
                <a:tc>
                  <a:txBody>
                    <a:bodyPr/>
                    <a:lstStyle/>
                    <a:p>
                      <a:pPr marL="0" algn="ctr" defTabSz="914400" rtl="0" eaLnBrk="1" latinLnBrk="0" hangingPunct="0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Video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treaming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Sink:PC/Pad/Avatar/Large</a:t>
                      </a:r>
                      <a:r>
                        <a:rPr lang="en-US" sz="1200" kern="1200" baseline="0" dirty="0">
                          <a:effectLst/>
                        </a:rPr>
                        <a:t> Screen/Car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1200" kern="12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Source: </a:t>
                      </a:r>
                      <a:r>
                        <a:rPr lang="en-US" altLang="zh-CN" sz="1200" kern="12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Phone/Pad/PC</a:t>
                      </a:r>
                      <a:endParaRPr lang="en-US" altLang="zh-CN" sz="1200" kern="1200" dirty="0" smtClean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P2P Screen Sharing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Cloud-based Gaming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Web Conference</a:t>
                      </a:r>
                    </a:p>
                    <a:p>
                      <a:pPr algn="ctr" hangingPunct="0"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0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&lt;10ms@95%</a:t>
                      </a:r>
                    </a:p>
                    <a:p>
                      <a:pPr marL="0" algn="ctr" defTabSz="914400" rtl="0" eaLnBrk="1" fontAlgn="ctr" latinLnBrk="0" hangingPunct="0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&lt;100ms@99.99%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~25Mbps@2K</a:t>
                      </a:r>
                    </a:p>
                    <a:p>
                      <a:pPr marL="0" marR="0" lvl="0" indent="0" algn="ctr" defTabSz="914400" rtl="0" eaLnBrk="1" fontAlgn="ctr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~50Mbps@4K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8261">
                <a:tc rowSpan="2">
                  <a:txBody>
                    <a:bodyPr/>
                    <a:lstStyle/>
                    <a:p>
                      <a:pPr marL="0" algn="ctr" defTabSz="914400" rtl="0" eaLnBrk="1" latinLnBrk="0" hangingPunct="0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Control Messaging 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P2P Hardware Control (Keyboard/Mouse sharing)</a:t>
                      </a:r>
                      <a:endParaRPr lang="zh-CN" altLang="zh-C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Reverse haptic control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0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&lt;4ms@95%</a:t>
                      </a:r>
                    </a:p>
                    <a:p>
                      <a:pPr marL="0" marR="0" lvl="0" indent="0" algn="ctr" defTabSz="914400" rtl="0" eaLnBrk="1" fontAlgn="ctr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&lt;40ms@99.99%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0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~2Mbps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30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Keyboard and mouse</a:t>
                      </a:r>
                      <a:r>
                        <a:rPr lang="en-US" altLang="zh-CN" sz="1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feedback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0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&lt;4ms@95%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  <a:p>
                      <a:pPr marL="0" algn="ctr" defTabSz="914400" rtl="0" eaLnBrk="1" fontAlgn="ctr" latinLnBrk="0" hangingPunct="0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&lt;40ms@99.99%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0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~400Kbps</a:t>
                      </a:r>
                      <a:endParaRPr lang="zh-CN" sz="11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43069">
                <a:tc>
                  <a:txBody>
                    <a:bodyPr/>
                    <a:lstStyle/>
                    <a:p>
                      <a:pPr marL="88265" algn="ctr" hangingPunct="0"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V2X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Vehicle</a:t>
                      </a:r>
                      <a:endParaRPr lang="zh-CN" alt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altLang="zh-CN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Autonomous</a:t>
                      </a:r>
                      <a:r>
                        <a:rPr lang="en-US" altLang="zh-CN" sz="1100" baseline="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driving/Traffic safety control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zh-CN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10ms-20ms</a:t>
                      </a:r>
                      <a:r>
                        <a:rPr lang="en-US" altLang="zh-CN" sz="1000" kern="120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[23]</a:t>
                      </a:r>
                      <a:endParaRPr lang="zh-CN" sz="1000" kern="1200" baseline="30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kern="120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/</a:t>
                      </a:r>
                      <a:endParaRPr lang="zh-CN" sz="1600" kern="1200" baseline="30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09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Current Methods </a:t>
            </a:r>
            <a:r>
              <a:rPr lang="en-US" altLang="zh-CN" dirty="0"/>
              <a:t>to Reduce Latency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494213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+mn-cs"/>
              </a:rPr>
              <a:t>Increasing contention </a:t>
            </a:r>
            <a:r>
              <a:rPr lang="en-US" altLang="zh-CN" sz="2400" b="1" dirty="0" smtClean="0">
                <a:cs typeface="+mn-cs"/>
              </a:rPr>
              <a:t>opportunity </a:t>
            </a:r>
            <a:endParaRPr lang="en-US" altLang="zh-CN" sz="2400" b="1" dirty="0">
              <a:cs typeface="+mn-cs"/>
            </a:endParaRP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800" dirty="0" smtClean="0">
                <a:solidFill>
                  <a:schemeClr val="tx1"/>
                </a:solidFill>
              </a:rPr>
              <a:t>Multi-link operation(MLO), </a:t>
            </a:r>
            <a:r>
              <a:rPr lang="en-US" altLang="zh-CN" sz="1800" dirty="0">
                <a:solidFill>
                  <a:schemeClr val="tx1"/>
                </a:solidFill>
              </a:rPr>
              <a:t>optimized CSMA/CA </a:t>
            </a:r>
            <a:r>
              <a:rPr lang="en-US" altLang="zh-CN" sz="1800" dirty="0" smtClean="0">
                <a:solidFill>
                  <a:schemeClr val="tx1"/>
                </a:solidFill>
              </a:rPr>
              <a:t>[</a:t>
            </a:r>
            <a:r>
              <a:rPr lang="en-US" altLang="zh-CN" sz="1800" dirty="0">
                <a:solidFill>
                  <a:schemeClr val="tx1"/>
                </a:solidFill>
              </a:rPr>
              <a:t>2</a:t>
            </a:r>
            <a:r>
              <a:rPr lang="en-US" altLang="zh-CN" sz="1800" dirty="0" smtClean="0">
                <a:solidFill>
                  <a:schemeClr val="tx1"/>
                </a:solidFill>
              </a:rPr>
              <a:t>] </a:t>
            </a:r>
            <a:r>
              <a:rPr lang="en-US" altLang="zh-CN" sz="1800" dirty="0">
                <a:solidFill>
                  <a:schemeClr val="tx1"/>
                </a:solidFill>
              </a:rPr>
              <a:t>or EDCA parameters </a:t>
            </a:r>
            <a:r>
              <a:rPr lang="en-US" altLang="zh-CN" sz="1800" dirty="0" smtClean="0">
                <a:solidFill>
                  <a:schemeClr val="tx1"/>
                </a:solidFill>
              </a:rPr>
              <a:t>[</a:t>
            </a:r>
            <a:r>
              <a:rPr lang="en-US" altLang="zh-CN" sz="1800" dirty="0">
                <a:solidFill>
                  <a:schemeClr val="tx1"/>
                </a:solidFill>
              </a:rPr>
              <a:t>3</a:t>
            </a:r>
            <a:r>
              <a:rPr lang="en-US" altLang="zh-CN" sz="1800" dirty="0" smtClean="0">
                <a:solidFill>
                  <a:schemeClr val="tx1"/>
                </a:solidFill>
              </a:rPr>
              <a:t>] </a:t>
            </a:r>
            <a:r>
              <a:rPr lang="en-US" altLang="zh-CN" sz="1800" dirty="0">
                <a:solidFill>
                  <a:schemeClr val="tx1"/>
                </a:solidFill>
              </a:rPr>
              <a:t>and restricted TWT </a:t>
            </a:r>
            <a:r>
              <a:rPr lang="en-US" altLang="zh-CN" sz="1800" dirty="0" smtClean="0">
                <a:solidFill>
                  <a:schemeClr val="tx1"/>
                </a:solidFill>
              </a:rPr>
              <a:t>[</a:t>
            </a:r>
            <a:r>
              <a:rPr lang="en-US" altLang="zh-CN" sz="1800" dirty="0">
                <a:solidFill>
                  <a:schemeClr val="tx1"/>
                </a:solidFill>
              </a:rPr>
              <a:t>4</a:t>
            </a:r>
            <a:r>
              <a:rPr lang="en-US" altLang="zh-CN" sz="1800" dirty="0" smtClean="0">
                <a:solidFill>
                  <a:schemeClr val="tx1"/>
                </a:solidFill>
              </a:rPr>
              <a:t>]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800" dirty="0" smtClean="0">
                <a:solidFill>
                  <a:schemeClr val="tx1"/>
                </a:solidFill>
              </a:rPr>
              <a:t>Traffic shaping: prioritize critical applications while delaying less significant data packets [</a:t>
            </a:r>
            <a:r>
              <a:rPr lang="en-US" altLang="zh-CN" sz="1800" dirty="0">
                <a:solidFill>
                  <a:schemeClr val="tx1"/>
                </a:solidFill>
              </a:rPr>
              <a:t>5</a:t>
            </a:r>
            <a:r>
              <a:rPr lang="en-US" altLang="zh-CN" sz="1800" dirty="0" smtClean="0">
                <a:solidFill>
                  <a:schemeClr val="tx1"/>
                </a:solidFill>
              </a:rPr>
              <a:t>]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zh-CN" sz="1800" dirty="0">
              <a:solidFill>
                <a:schemeClr val="tx1"/>
              </a:solidFill>
            </a:endParaRP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+mn-cs"/>
              </a:rPr>
              <a:t>Reducing number of contentions </a:t>
            </a:r>
            <a:r>
              <a:rPr lang="en-US" altLang="zh-CN" sz="2400" b="1" dirty="0" smtClean="0">
                <a:cs typeface="+mn-cs"/>
              </a:rPr>
              <a:t>among </a:t>
            </a:r>
            <a:r>
              <a:rPr lang="en-US" altLang="zh-CN" sz="2400" b="1" dirty="0">
                <a:cs typeface="+mn-cs"/>
              </a:rPr>
              <a:t>STAs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800" dirty="0">
                <a:solidFill>
                  <a:schemeClr val="tx1"/>
                </a:solidFill>
              </a:rPr>
              <a:t>parallel transmission (OFDMA, MU-MIMO, Spatial reuse </a:t>
            </a:r>
            <a:r>
              <a:rPr lang="en-US" altLang="zh-CN" sz="1800" dirty="0" smtClean="0">
                <a:solidFill>
                  <a:schemeClr val="tx1"/>
                </a:solidFill>
              </a:rPr>
              <a:t>[</a:t>
            </a:r>
            <a:r>
              <a:rPr lang="en-US" altLang="zh-CN" sz="1800" dirty="0">
                <a:solidFill>
                  <a:schemeClr val="tx1"/>
                </a:solidFill>
              </a:rPr>
              <a:t>6</a:t>
            </a:r>
            <a:r>
              <a:rPr lang="en-US" altLang="zh-CN" sz="1800" dirty="0" smtClean="0">
                <a:solidFill>
                  <a:schemeClr val="tx1"/>
                </a:solidFill>
              </a:rPr>
              <a:t>])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800" dirty="0">
                <a:solidFill>
                  <a:schemeClr val="tx1"/>
                </a:solidFill>
              </a:rPr>
              <a:t>subgrouping: break the network down into smaller, more frequently communicated groups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800" dirty="0">
                <a:solidFill>
                  <a:schemeClr val="tx1"/>
                </a:solidFill>
              </a:rPr>
              <a:t>load balancing: distribute incoming network traffic over several servers on the backend </a:t>
            </a:r>
            <a:r>
              <a:rPr lang="en-US" altLang="zh-CN" sz="1800" dirty="0" smtClean="0">
                <a:solidFill>
                  <a:schemeClr val="tx1"/>
                </a:solidFill>
              </a:rPr>
              <a:t>[</a:t>
            </a:r>
            <a:r>
              <a:rPr lang="en-US" altLang="zh-CN" sz="1800" dirty="0">
                <a:solidFill>
                  <a:schemeClr val="tx1"/>
                </a:solidFill>
              </a:rPr>
              <a:t>7</a:t>
            </a:r>
            <a:r>
              <a:rPr lang="en-US" altLang="zh-CN" sz="1800" dirty="0" smtClean="0">
                <a:solidFill>
                  <a:schemeClr val="tx1"/>
                </a:solidFill>
              </a:rPr>
              <a:t>]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196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Current Methods to Reduce Latency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700808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Take MLO for an example, it is promising way to improve latency performance </a:t>
            </a:r>
            <a:r>
              <a:rPr lang="en-US" altLang="zh-CN" sz="2000" dirty="0" smtClean="0">
                <a:solidFill>
                  <a:schemeClr val="tx1"/>
                </a:solidFill>
              </a:rPr>
              <a:t>[</a:t>
            </a:r>
            <a:r>
              <a:rPr lang="en-US" altLang="zh-CN" sz="2000" dirty="0">
                <a:solidFill>
                  <a:schemeClr val="tx1"/>
                </a:solidFill>
              </a:rPr>
              <a:t>8</a:t>
            </a:r>
            <a:r>
              <a:rPr lang="en-US" altLang="zh-CN" sz="2000" dirty="0" smtClean="0">
                <a:solidFill>
                  <a:schemeClr val="tx1"/>
                </a:solidFill>
              </a:rPr>
              <a:t>]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2" y="3485216"/>
            <a:ext cx="3478765" cy="260808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148" y="3489867"/>
            <a:ext cx="3472562" cy="260342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19336" y="479715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Our</a:t>
            </a:r>
            <a:endParaRPr lang="zh-CN" altLang="en-US" dirty="0"/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929217" y="2132856"/>
            <a:ext cx="10513168" cy="855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kern="0" dirty="0">
                <a:solidFill>
                  <a:schemeClr val="tx1"/>
                </a:solidFill>
              </a:rPr>
              <a:t>The simulation setup assumes 5 BSSs are using the same channel, where there is 1 AP or AP MLD within each BSS. In 11ax, each AP is associated with 4 STAs, while in 11be, each AP MLD is associated with 4 non-AP MLDs.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kern="0" dirty="0">
                <a:solidFill>
                  <a:schemeClr val="tx1"/>
                </a:solidFill>
              </a:rPr>
              <a:t>The simulation results show that the latency of 11be is reduced around 32% compared to that of 11ax.</a:t>
            </a:r>
            <a:endParaRPr lang="zh-CN" altLang="en-US" sz="1800" b="0" kern="0" dirty="0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43672" y="6107569"/>
            <a:ext cx="151216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Downlink OFDMA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176120" y="6093296"/>
            <a:ext cx="151216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Uplink </a:t>
            </a:r>
            <a:r>
              <a:rPr lang="en-US" altLang="zh-CN" sz="1200" dirty="0">
                <a:solidFill>
                  <a:schemeClr val="tx1"/>
                </a:solidFill>
              </a:rPr>
              <a:t>OFDMA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960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Analysis of WLAN latency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168696" y="1427949"/>
            <a:ext cx="12360696" cy="4737355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cs typeface="+mn-cs"/>
              </a:rPr>
              <a:t>However, all of current methods can’t address the delay issue resulted from channel access</a:t>
            </a:r>
            <a:endParaRPr lang="en-US" altLang="zh-CN" b="1" dirty="0">
              <a:solidFill>
                <a:srgbClr val="FF0000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cs typeface="+mn-cs"/>
              </a:rPr>
              <a:t>Channel access become the bottleneck of latency performance improvement</a:t>
            </a:r>
            <a:endParaRPr lang="en-US" altLang="zh-CN" b="1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dirty="0" smtClean="0">
                <a:cs typeface="+mn-cs"/>
              </a:rPr>
              <a:t>Delay due to Channel </a:t>
            </a:r>
            <a:r>
              <a:rPr lang="en-US" altLang="zh-CN" b="1" dirty="0">
                <a:cs typeface="+mn-cs"/>
              </a:rPr>
              <a:t>access/collision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dirty="0">
                <a:solidFill>
                  <a:schemeClr val="tx1"/>
                </a:solidFill>
              </a:rPr>
              <a:t>Packets may be sent at irregular intervals due to the fact that multiple users are accessing the channel simultaneously and collision happens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dirty="0">
                <a:solidFill>
                  <a:schemeClr val="tx1"/>
                </a:solidFill>
              </a:rPr>
              <a:t>A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higher collision probability will likely result in a higher average </a:t>
            </a:r>
            <a:r>
              <a:rPr lang="en-US" altLang="zh-CN" dirty="0" smtClean="0">
                <a:solidFill>
                  <a:schemeClr val="tx1"/>
                </a:solidFill>
              </a:rPr>
              <a:t>delay </a:t>
            </a:r>
            <a:r>
              <a:rPr lang="en-US" altLang="zh-CN" b="1" dirty="0" smtClean="0">
                <a:solidFill>
                  <a:schemeClr val="tx1"/>
                </a:solidFill>
              </a:rPr>
              <a:t>[9][10]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dirty="0"/>
              <a:t>The delay is highly </a:t>
            </a:r>
            <a:r>
              <a:rPr lang="en-US" altLang="zh-CN" dirty="0" smtClean="0"/>
              <a:t>affected </a:t>
            </a:r>
            <a:r>
              <a:rPr lang="en-US" altLang="zh-CN" dirty="0"/>
              <a:t>by the CSMA/CA scheme with different </a:t>
            </a:r>
            <a:r>
              <a:rPr lang="en-US" altLang="zh-CN" dirty="0" smtClean="0"/>
              <a:t>mechanisms </a:t>
            </a:r>
            <a:r>
              <a:rPr lang="en-US" altLang="zh-CN" dirty="0" smtClean="0">
                <a:solidFill>
                  <a:schemeClr val="tx1"/>
                </a:solidFill>
              </a:rPr>
              <a:t>[11]</a:t>
            </a:r>
            <a:endParaRPr lang="en-US" altLang="zh-CN" dirty="0">
              <a:solidFill>
                <a:schemeClr val="tx1"/>
              </a:solidFill>
            </a:endParaRPr>
          </a:p>
          <a:p>
            <a:pPr lvl="3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zh-CN" sz="1400" b="1" dirty="0">
              <a:solidFill>
                <a:schemeClr val="tx1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44" y="3990824"/>
            <a:ext cx="2952328" cy="239050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143672" y="4869160"/>
            <a:ext cx="201622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200" dirty="0" smtClean="0">
                <a:solidFill>
                  <a:schemeClr val="tx1"/>
                </a:solidFill>
              </a:rPr>
              <a:t>An increased number of users results in a higher collision probability and delay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531773" y="4842585"/>
            <a:ext cx="260766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200" dirty="0" smtClean="0">
                <a:solidFill>
                  <a:schemeClr val="tx1"/>
                </a:solidFill>
              </a:rPr>
              <a:t>When the traffic is saturated, the delay is highly affected by initial window </a:t>
            </a:r>
            <a:r>
              <a:rPr lang="en-US" altLang="zh-CN" sz="1200" dirty="0">
                <a:solidFill>
                  <a:schemeClr val="tx1"/>
                </a:solidFill>
              </a:rPr>
              <a:t>s</a:t>
            </a:r>
            <a:r>
              <a:rPr lang="en-US" altLang="zh-CN" sz="1200" dirty="0" smtClean="0">
                <a:solidFill>
                  <a:schemeClr val="tx1"/>
                </a:solidFill>
              </a:rPr>
              <a:t>ize, maximum number of backoff, and the CSMA w/ or w/o RTC-CTS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0071" y="3968746"/>
            <a:ext cx="5253841" cy="248459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5519936" y="3968746"/>
            <a:ext cx="6669321" cy="248459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7487" y="4138325"/>
            <a:ext cx="3781728" cy="2239516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3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Analysis of WLAN latency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484784"/>
            <a:ext cx="10361084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b="1" dirty="0">
                <a:cs typeface="+mn-cs"/>
              </a:rPr>
              <a:t>Jitter due to Channel access/collision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dirty="0" smtClean="0">
                <a:solidFill>
                  <a:schemeClr val="tx1"/>
                </a:solidFill>
              </a:rPr>
              <a:t>As discussed in [12], the channel access scheme has an overwhelming impact on the jitter.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dirty="0" smtClean="0">
                <a:solidFill>
                  <a:schemeClr val="tx1"/>
                </a:solidFill>
              </a:rPr>
              <a:t>Theoretically</a:t>
            </a:r>
            <a:r>
              <a:rPr lang="en-US" altLang="zh-CN" dirty="0">
                <a:solidFill>
                  <a:schemeClr val="tx1"/>
                </a:solidFill>
              </a:rPr>
              <a:t>, jitter can be derived as the function of contention window, station number and packet length </a:t>
            </a:r>
            <a:r>
              <a:rPr lang="en-US" altLang="zh-CN" dirty="0" smtClean="0">
                <a:solidFill>
                  <a:schemeClr val="tx1"/>
                </a:solidFill>
              </a:rPr>
              <a:t>[13]. </a:t>
            </a:r>
          </a:p>
          <a:p>
            <a:pPr lvl="1" indent="228600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dirty="0" smtClean="0">
                <a:solidFill>
                  <a:schemeClr val="tx1"/>
                </a:solidFill>
              </a:rPr>
              <a:t>The </a:t>
            </a:r>
            <a:r>
              <a:rPr lang="en-US" altLang="zh-CN" dirty="0">
                <a:solidFill>
                  <a:schemeClr val="tx1"/>
                </a:solidFill>
              </a:rPr>
              <a:t>minimum jitter can be obtained by tuning the contention window for given network size and packet length. 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 indent="228600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dirty="0" smtClean="0">
                <a:solidFill>
                  <a:schemeClr val="tx1"/>
                </a:solidFill>
              </a:rPr>
              <a:t>It </a:t>
            </a:r>
            <a:r>
              <a:rPr lang="en-US" altLang="zh-CN" dirty="0">
                <a:solidFill>
                  <a:schemeClr val="tx1"/>
                </a:solidFill>
              </a:rPr>
              <a:t>implies that the jitter cannot be lower than certain value via any optimization w.r.t. CSMA/CA parameters. 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920" y="4149080"/>
            <a:ext cx="2592288" cy="2304256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013670" y="4978042"/>
            <a:ext cx="338392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200" dirty="0" smtClean="0">
                <a:solidFill>
                  <a:schemeClr val="tx1"/>
                </a:solidFill>
              </a:rPr>
              <a:t>The jitter increases as the station number increases given different initial window size and maximum number of backoff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29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4DDEEC0-DB86-47F6-B5E4-F1990AD66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Latency </a:t>
            </a:r>
            <a:r>
              <a:rPr lang="en-US" altLang="zh-CN" dirty="0" smtClean="0"/>
              <a:t>Performance </a:t>
            </a:r>
            <a:r>
              <a:rPr lang="en-US" altLang="zh-CN" dirty="0"/>
              <a:t>Improvement</a:t>
            </a:r>
            <a:r>
              <a:rPr lang="en-US" altLang="zh-CN" dirty="0" smtClean="0"/>
              <a:t> </a:t>
            </a:r>
            <a:r>
              <a:rPr lang="en-US" altLang="zh-CN" dirty="0"/>
              <a:t>with AI/ML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EF4AE6-005D-4A03-8DB0-8EE92902A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94521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Deep reinforcement learning(DRL) for optimizing contention window [</a:t>
            </a:r>
            <a:r>
              <a:rPr lang="en-US" altLang="zh-CN" dirty="0" smtClean="0"/>
              <a:t>14][15]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8116432E-6CAB-4F41-9977-749F1457D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788" y="3005020"/>
            <a:ext cx="4588530" cy="247152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0316" y="2852936"/>
            <a:ext cx="4122608" cy="2799938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67408" y="5644417"/>
            <a:ext cx="10297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/>
                </a:solidFill>
              </a:rPr>
              <a:t>This deep </a:t>
            </a:r>
            <a:r>
              <a:rPr lang="en-US" altLang="zh-CN" sz="1600" dirty="0">
                <a:solidFill>
                  <a:schemeClr val="tx1"/>
                </a:solidFill>
              </a:rPr>
              <a:t>learning scheme could always find the optimal CW adjustment multiple by adaptively perceiving the channel competition status. The finalized performance of </a:t>
            </a:r>
            <a:r>
              <a:rPr lang="en-US" altLang="zh-CN" sz="1600" dirty="0" smtClean="0">
                <a:solidFill>
                  <a:schemeClr val="tx1"/>
                </a:solidFill>
              </a:rPr>
              <a:t>the </a:t>
            </a:r>
            <a:r>
              <a:rPr lang="en-US" altLang="zh-CN" sz="1600" dirty="0">
                <a:solidFill>
                  <a:schemeClr val="tx1"/>
                </a:solidFill>
              </a:rPr>
              <a:t>model has been significantly improved in terms of system throughput, average transmission delay, and packet retransmission rate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91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Latency Performance Improvement with AI/ML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1"/>
            <a:ext cx="1065420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Machine learning based congestion control strategy for reducing latency </a:t>
            </a:r>
            <a:r>
              <a:rPr lang="en-US" altLang="zh-CN" dirty="0" smtClean="0">
                <a:solidFill>
                  <a:schemeClr val="tx1"/>
                </a:solidFill>
              </a:rPr>
              <a:t>[16]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688" y="3212976"/>
            <a:ext cx="5379805" cy="2556546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67625" y="5996633"/>
            <a:ext cx="11217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tx1"/>
                </a:solidFill>
              </a:rPr>
              <a:t>Based on the proposed DNN model, this contention </a:t>
            </a:r>
            <a:r>
              <a:rPr lang="en-US" altLang="zh-CN" sz="1400" dirty="0">
                <a:solidFill>
                  <a:schemeClr val="tx1"/>
                </a:solidFill>
              </a:rPr>
              <a:t>window adaptation algorithm is able to deliver consistently higher average throughput, lower end-to-end delay, as well as improved fairness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2022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Tongxin Shu, Huawei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42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26149</TotalTime>
  <Words>1399</Words>
  <Application>Microsoft Office PowerPoint</Application>
  <PresentationFormat>宽屏</PresentationFormat>
  <Paragraphs>170</Paragraphs>
  <Slides>12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宋体</vt:lpstr>
      <vt:lpstr>Arial</vt:lpstr>
      <vt:lpstr>Times New Roman</vt:lpstr>
      <vt:lpstr>Office</vt:lpstr>
      <vt:lpstr>Document</vt:lpstr>
      <vt:lpstr>Requirements of Low Latency in UHR</vt:lpstr>
      <vt:lpstr>Use Cases of Low Latency</vt:lpstr>
      <vt:lpstr>Use Cases of Low Latency</vt:lpstr>
      <vt:lpstr>Current Methods to Reduce Latency</vt:lpstr>
      <vt:lpstr>Current Methods to Reduce Latency</vt:lpstr>
      <vt:lpstr>Analysis of WLAN latency</vt:lpstr>
      <vt:lpstr>Analysis of WLAN latency</vt:lpstr>
      <vt:lpstr>Latency Performance Improvement with AI/ML</vt:lpstr>
      <vt:lpstr>Latency Performance Improvement with AI/ML</vt:lpstr>
      <vt:lpstr>Conclusion</vt:lpstr>
      <vt:lpstr>References</vt:lpstr>
      <vt:lpstr>References(cont’d)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 Channel Assessment (CCA) behavior of commerical Wi-Fi equipment</dc:title>
  <dc:creator>Guido R. Hiertz</dc:creator>
  <cp:lastModifiedBy>shutongxin</cp:lastModifiedBy>
  <cp:revision>448</cp:revision>
  <cp:lastPrinted>1601-01-01T00:00:00Z</cp:lastPrinted>
  <dcterms:created xsi:type="dcterms:W3CDTF">2022-07-07T19:12:59Z</dcterms:created>
  <dcterms:modified xsi:type="dcterms:W3CDTF">2022-09-07T08:57:47Z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(3)NTNk8B8Dh63Eilsa927101xRlbMAUJWNO3li1uVU2SvMSQsj2AuIIV2+YU5caI3QVu70ZWzv
eL/5B17PdTklEkPmPSqDdZIri33shrtBlgnb5UzYiwd5q98fMtfe34JZnvYN3vuqF7hhaRtc
ulyQ2bvu+dm8kCqCkGZn3Qh6YCibV8BA/Htm1YBK2T/mZxnvX77vAFbALI15LnXseP+y4xcU
lgecx40vZzzS1cB/Hs</vt:lpwstr>
  </property>
  <property fmtid="{D5CDD505-2E9C-101B-9397-08002B2CF9AE}" pid="3" name="_2015_ms_pID_7253431">
    <vt:lpwstr>3OajzXDcnIDZQBTuBMO8RbeSw27gefYYeJ5fp1BoiJNBvimdgzQD0b
kc2ZnMrJOVjpjwcqUK4s+hpKLV1FYT1KBWGUIvdGDYRVgsuUnd2YfcPtMg0nAKhRdzSzjX0K
Th/9K3odSY5TW2WUsRshIWWli0q4VRaGYkhQOOboK3YblkjmKc0O3H4UHNOGRnYk/VZ4x/G0
0ip/tYRKd+MUJKs7MpEiygLW2pzXyulcLHh/</vt:lpwstr>
  </property>
  <property fmtid="{D5CDD505-2E9C-101B-9397-08002B2CF9AE}" pid="4" name="_2015_ms_pID_7253432">
    <vt:lpwstr>Zg==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1662020783</vt:lpwstr>
  </property>
</Properties>
</file>