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464" r:id="rId6"/>
    <p:sldId id="499" r:id="rId7"/>
    <p:sldId id="506" r:id="rId8"/>
    <p:sldId id="504" r:id="rId9"/>
    <p:sldId id="496" r:id="rId10"/>
    <p:sldId id="497" r:id="rId11"/>
    <p:sldId id="498" r:id="rId12"/>
    <p:sldId id="505" r:id="rId13"/>
    <p:sldId id="500" r:id="rId14"/>
    <p:sldId id="503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269"/>
            <p14:sldId id="464"/>
            <p14:sldId id="499"/>
            <p14:sldId id="506"/>
            <p14:sldId id="504"/>
            <p14:sldId id="496"/>
            <p14:sldId id="497"/>
            <p14:sldId id="498"/>
            <p14:sldId id="505"/>
            <p14:sldId id="500"/>
            <p14:sldId id="5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/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>
        <p:scale>
          <a:sx n="100" d="100"/>
          <a:sy n="100" d="100"/>
        </p:scale>
        <p:origin x="1764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58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22" y="659098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4350"/>
            <a:ext cx="3395663" cy="25463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>
          <a:xfrm>
            <a:off x="6040740" y="6475413"/>
            <a:ext cx="2503186" cy="184666"/>
          </a:xfrm>
        </p:spPr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40740" y="6475413"/>
            <a:ext cx="25031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en-US"/>
              <a:t>Yusuke Tanaka (Sony Group Corporation)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71440" y="331808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 IEEE 802.11-22/</a:t>
            </a:r>
            <a:r>
              <a:rPr lang="en-US" altLang="ja-JP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1516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ja-JP" dirty="0"/>
              <a:t>Considerations on Multi-AP Coordination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2766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/>
              <a:t>Yusuke Tanaka (Sony Group Corporation)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24106"/>
              </p:ext>
            </p:extLst>
          </p:nvPr>
        </p:nvGraphicFramePr>
        <p:xfrm>
          <a:off x="384463" y="2819400"/>
          <a:ext cx="84582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Name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Company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Address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Phone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Email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Yusuke Tanaka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200" dirty="0"/>
                        <a:t>Sony Group Corporation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Yusuke.YT.Tanaka@sony.com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Kosuke Aio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Kosuke.Aio@sony.com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18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William Carney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William.Carney@sony.com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941711"/>
                  </a:ext>
                </a:extLst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526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72E7342-F39D-4D67-91AB-EB4315B3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This contribution reviewed </a:t>
            </a:r>
            <a:r>
              <a:rPr kumimoji="1" lang="ja-JP" altLang="ja-JP" sz="2000" dirty="0"/>
              <a:t>the discussions</a:t>
            </a:r>
            <a:r>
              <a:rPr kumimoji="1" lang="en-US" altLang="ja-JP" sz="2000" dirty="0"/>
              <a:t> about</a:t>
            </a:r>
            <a:r>
              <a:rPr kumimoji="1" lang="ja-JP" altLang="ja-JP" sz="2000" dirty="0"/>
              <a:t> </a:t>
            </a:r>
            <a:r>
              <a:rPr kumimoji="1" lang="en-US" altLang="ja-JP" sz="2000" dirty="0"/>
              <a:t>AP coordination during the WNG sessions and EHT SG/TGbe.</a:t>
            </a:r>
          </a:p>
          <a:p>
            <a:r>
              <a:rPr kumimoji="1" lang="en-US" altLang="ja-JP" sz="2000" dirty="0"/>
              <a:t>This contribution offered following way forwards based on the observation from the review.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dirty="0"/>
              <a:t>AP Coordination should be prioritized in UHR SG, and discussion about coordination subtypes, network structure, and performance evaluation should be proceeded.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dirty="0"/>
              <a:t>Related agreements for Multi-AP and previously approved as motions in the TGbe SFD, should carry over to UHR to allow faster progress on completing the PAR and spec development.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2D03F-0EC2-44D6-A82E-209DE407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FBE0D-F77D-481B-8014-2AC67D7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10783-4F3B-4AC4-808C-364EAF1E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1F48A29-105C-4664-BC9A-11D982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8341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[1] 22/734 “</a:t>
            </a:r>
            <a:r>
              <a:rPr kumimoji="1" lang="en-GB" altLang="ja-JP" sz="1600" b="1" dirty="0">
                <a:ea typeface="+mn-ea"/>
                <a:cs typeface="+mn-cs"/>
              </a:rPr>
              <a:t>Next Gen After 11be: Main Directions Proposal</a:t>
            </a:r>
            <a:r>
              <a:rPr kumimoji="1" lang="en-US" altLang="ja-JP" sz="1600" b="1" dirty="0">
                <a:ea typeface="+mn-ea"/>
                <a:cs typeface="+mn-cs"/>
              </a:rPr>
              <a:t>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[2] 22/729 “802.11 GEN8 Study Group”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[3] 22/932 “Thoughts on Beyond 802.11be”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[4] 22/965 “View on Beyond BE”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[5] 22/694 “Thoughts on Next Gen WLAN”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[6] 22/697 “</a:t>
            </a:r>
            <a:r>
              <a:rPr kumimoji="1" lang="en-US" altLang="zh-HK" sz="1600" b="1" dirty="0">
                <a:ea typeface="+mn-ea"/>
                <a:cs typeface="+mn-cs"/>
              </a:rPr>
              <a:t>Next-generation WLAN technology inspired by XR</a:t>
            </a:r>
            <a:r>
              <a:rPr kumimoji="1" lang="en-US" altLang="ja-JP" sz="1600" b="1" dirty="0">
                <a:ea typeface="+mn-ea"/>
                <a:cs typeface="+mn-cs"/>
              </a:rPr>
              <a:t>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[7] 18/1926 “</a:t>
            </a:r>
            <a:r>
              <a:rPr kumimoji="1" lang="en-GB" altLang="en-US" sz="1600" b="1" dirty="0">
                <a:ea typeface="+mn-ea"/>
                <a:cs typeface="+mn-cs"/>
              </a:rPr>
              <a:t>Terminology for AP Coordination</a:t>
            </a:r>
            <a:r>
              <a:rPr kumimoji="1" lang="en-US" altLang="ja-JP" sz="1600" b="1" dirty="0">
                <a:ea typeface="+mn-ea"/>
                <a:cs typeface="+mn-cs"/>
              </a:rPr>
              <a:t>”</a:t>
            </a:r>
            <a:endParaRPr kumimoji="1" lang="en-US" altLang="ja-JP" sz="1600" b="1" dirty="0">
              <a:highlight>
                <a:srgbClr val="FFFF00"/>
              </a:highlight>
              <a:ea typeface="+mn-ea"/>
              <a:cs typeface="+mn-cs"/>
            </a:endParaRP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[8] 19/1895 “Setup for Multi-AP coordination”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[9] 18/1509 “Discussions on Multi-AP Coordination”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[10] 20/0032 “Consideration on Multi-AP Home Mesh AP Scenario”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[11] 19/1262 “Specification framework for TGbe”</a:t>
            </a:r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DAC3F-D1AD-4F68-9DE8-F17FF748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575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72E7342-F39D-4D67-91AB-EB4315B3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Multiple AP environment and AP coordination technology were discussed in the recent WNG sessions and previously EHT SG/TGbe as worthwhile topics for the next generation WLAN.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T</a:t>
            </a:r>
            <a:r>
              <a:rPr kumimoji="1" lang="ja-JP" altLang="ja-JP" sz="2000" dirty="0"/>
              <a:t>his contribution review</a:t>
            </a:r>
            <a:r>
              <a:rPr kumimoji="1" lang="en-US" altLang="ja-JP" sz="2000" dirty="0"/>
              <a:t>s</a:t>
            </a:r>
            <a:r>
              <a:rPr kumimoji="1" lang="ja-JP" altLang="ja-JP" sz="2000" dirty="0"/>
              <a:t> discussions </a:t>
            </a:r>
            <a:r>
              <a:rPr kumimoji="1" lang="en-US" altLang="ja-JP" sz="2000" dirty="0"/>
              <a:t>related to AP coordination during the WNG sessions and EHT SG/TGbe. Based on the observation, this contribution proposes some way forwards for the future discussion.</a:t>
            </a:r>
            <a:endParaRPr kumimoji="1" lang="ja-JP" altLang="ja-JP" sz="20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2D03F-0EC2-44D6-A82E-209DE407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FBE0D-F77D-481B-8014-2AC67D7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Yusuke Tanaka (Sony Group Corporation)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10783-4F3B-4AC4-808C-364EAF1E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1F48A29-105C-4664-BC9A-11D982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9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6BF151F-4132-41E9-AD3A-E28056A0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Various envisioned use cases were proposed during WNG, and diverse requirements to realize them were shown.</a:t>
            </a:r>
          </a:p>
          <a:p>
            <a:r>
              <a:rPr kumimoji="1" lang="ja-JP" altLang="ja-JP" sz="2000" dirty="0"/>
              <a:t>In consideration of </a:t>
            </a:r>
            <a:r>
              <a:rPr kumimoji="1" lang="en-US" altLang="ja-JP" sz="2000" dirty="0"/>
              <a:t>those</a:t>
            </a:r>
            <a:r>
              <a:rPr kumimoji="1" lang="ja-JP" altLang="ja-JP" sz="2000" dirty="0"/>
              <a:t> </a:t>
            </a:r>
            <a:r>
              <a:rPr kumimoji="1" lang="en-US" altLang="ja-JP" sz="2000" dirty="0"/>
              <a:t>proposals</a:t>
            </a:r>
            <a:r>
              <a:rPr kumimoji="1" lang="ja-JP" altLang="ja-JP" sz="2000" dirty="0"/>
              <a:t>, the motion</a:t>
            </a:r>
            <a:r>
              <a:rPr kumimoji="1" lang="en-US" altLang="ja-JP" sz="2000" dirty="0"/>
              <a:t> to form</a:t>
            </a:r>
            <a:r>
              <a:rPr kumimoji="1" lang="ja-JP" altLang="ja-JP" sz="2000" dirty="0"/>
              <a:t> UHR SG with the following </a:t>
            </a:r>
            <a:r>
              <a:rPr kumimoji="1" lang="en-US" altLang="ja-JP" sz="2000" dirty="0"/>
              <a:t>multiple</a:t>
            </a:r>
            <a:r>
              <a:rPr kumimoji="1" lang="ja-JP" altLang="ja-JP" sz="2000" dirty="0"/>
              <a:t> </a:t>
            </a:r>
            <a:r>
              <a:rPr kumimoji="1" lang="en-US" altLang="ja-JP" sz="2000" dirty="0"/>
              <a:t>objectives</a:t>
            </a:r>
            <a:r>
              <a:rPr kumimoji="1" lang="ja-JP" altLang="ja-JP" sz="2000" dirty="0"/>
              <a:t> was approved.</a:t>
            </a:r>
          </a:p>
          <a:p>
            <a:pPr lvl="1"/>
            <a:r>
              <a:rPr lang="en-US" altLang="ja-JP" sz="1600" dirty="0"/>
              <a:t>Improve reliability of WLAN connectivity</a:t>
            </a:r>
          </a:p>
          <a:p>
            <a:pPr lvl="1"/>
            <a:r>
              <a:rPr lang="en-US" altLang="ja-JP" sz="1600" dirty="0"/>
              <a:t>Reduce latencies</a:t>
            </a:r>
          </a:p>
          <a:p>
            <a:pPr lvl="1"/>
            <a:r>
              <a:rPr lang="en-US" altLang="ja-JP" sz="1600" dirty="0"/>
              <a:t>Increase manageability</a:t>
            </a:r>
          </a:p>
          <a:p>
            <a:pPr lvl="1"/>
            <a:r>
              <a:rPr lang="en-US" altLang="ja-JP" sz="1600" dirty="0"/>
              <a:t>Increase throughput at different SNR levels</a:t>
            </a:r>
          </a:p>
          <a:p>
            <a:pPr lvl="1"/>
            <a:r>
              <a:rPr lang="en-US" altLang="ja-JP" sz="1600" dirty="0"/>
              <a:t>Reduce device level power consumption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To meet these objectives, it is effective to give priority to features that are able to address several objectives with one feature.</a:t>
            </a:r>
          </a:p>
          <a:p>
            <a:pPr marR="0" lvl="1" defTabSz="914400" latinLnBrk="0">
              <a:lnSpc>
                <a:spcPct val="100000"/>
              </a:lnSpc>
              <a:buClrTx/>
              <a:buSzTx/>
              <a:buFontTx/>
              <a:buChar char="–"/>
              <a:tabLst/>
            </a:pPr>
            <a:r>
              <a:rPr lang="en-US" altLang="ja-JP" sz="1600" dirty="0"/>
              <a:t>I</a:t>
            </a:r>
            <a:r>
              <a:rPr lang="ja-JP" altLang="ja-JP" sz="1600" dirty="0"/>
              <a:t>t is possible to reduce the amount of amendment and standardization work, and to allocate standardization resources to other complementary </a:t>
            </a:r>
            <a:r>
              <a:rPr lang="en-US" altLang="ja-JP" sz="1600" dirty="0"/>
              <a:t>features</a:t>
            </a:r>
            <a:r>
              <a:rPr lang="ja-JP" altLang="ja-JP" sz="1600" dirty="0"/>
              <a:t>. 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0676CB4-9F2D-41B1-AA6C-B0AA7E77A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A1BA33-32FF-4BD1-AD06-DA5F3FCE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C15264-318E-466A-82F9-E7F26E82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C3E8220-014D-43F6-9E19-71D1B58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Review of WNG</a:t>
            </a:r>
            <a:r>
              <a:rPr kumimoji="1" lang="ja-JP" altLang="en-US" dirty="0"/>
              <a:t> </a:t>
            </a:r>
            <a:r>
              <a:rPr kumimoji="1" lang="en-US" altLang="ja-JP" dirty="0"/>
              <a:t>discussion (1/2)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927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6BF151F-4132-41E9-AD3A-E28056A0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AP coordination are able to address the several objectives by its coordination subtypes.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b="1" dirty="0"/>
              <a:t>Coordinated OFDMA:</a:t>
            </a:r>
            <a:r>
              <a:rPr kumimoji="1" lang="en-US" altLang="ja-JP" sz="1600" dirty="0"/>
              <a:t> Multiple APs coordinate RUs and perform OFDMA.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b="1" dirty="0"/>
              <a:t>Coordinated Spatial Reuse:</a:t>
            </a:r>
            <a:r>
              <a:rPr kumimoji="1" lang="en-US" altLang="ja-JP" sz="1600" dirty="0"/>
              <a:t> Multiple APs coordinate or instruct transmission parameters (e.g., transmission power) and perform spatial reuse.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b="1" dirty="0"/>
              <a:t>Coordinated Beamforming:</a:t>
            </a:r>
            <a:r>
              <a:rPr kumimoji="1" lang="en-US" altLang="ja-JP" sz="1600" dirty="0"/>
              <a:t> Multiple APs form b</a:t>
            </a:r>
            <a:r>
              <a:rPr kumimoji="1" lang="ja-JP" altLang="ja-JP" sz="1600" dirty="0"/>
              <a:t>eam</a:t>
            </a:r>
            <a:r>
              <a:rPr kumimoji="1" lang="en-US" altLang="ja-JP" sz="1600" dirty="0"/>
              <a:t>/</a:t>
            </a:r>
            <a:r>
              <a:rPr kumimoji="1" lang="ja-JP" altLang="ja-JP" sz="1600" dirty="0"/>
              <a:t>null so as not to interfere with </a:t>
            </a:r>
            <a:r>
              <a:rPr kumimoji="1" lang="en-US" altLang="ja-JP" sz="1600" dirty="0"/>
              <a:t>each</a:t>
            </a:r>
            <a:r>
              <a:rPr kumimoji="1" lang="ja-JP" altLang="ja-JP" sz="1600" dirty="0"/>
              <a:t> BSSs.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600" b="1" dirty="0"/>
              <a:t>Joint Transmission:</a:t>
            </a:r>
            <a:r>
              <a:rPr kumimoji="1" lang="en-US" altLang="ja-JP" sz="1600" dirty="0"/>
              <a:t> Multiple APs transmit to the same single or multiple STAs simultaneously as if these are a single AP.</a:t>
            </a:r>
          </a:p>
          <a:p>
            <a:pPr lvl="1"/>
            <a:r>
              <a:rPr kumimoji="1" lang="en-US" altLang="ja-JP" sz="1600" dirty="0"/>
              <a:t>All subtypes enable parallel transmission without waiting and </a:t>
            </a:r>
            <a:r>
              <a:rPr kumimoji="1" lang="en-US" altLang="ja-JP" sz="1600" u="sng" dirty="0"/>
              <a:t>achieve low latency</a:t>
            </a:r>
            <a:r>
              <a:rPr kumimoji="1" lang="en-US" altLang="ja-JP" sz="1600" dirty="0"/>
              <a:t>.</a:t>
            </a:r>
          </a:p>
          <a:p>
            <a:pPr marR="0" lvl="1" defTabSz="914400" latinLnBrk="0">
              <a:lnSpc>
                <a:spcPct val="100000"/>
              </a:lnSpc>
              <a:buClrTx/>
              <a:buSzTx/>
              <a:buFontTx/>
              <a:buChar char="–"/>
              <a:tabLst/>
            </a:pPr>
            <a:r>
              <a:rPr kumimoji="1" lang="ja-JP" altLang="ja-JP" sz="1600" dirty="0"/>
              <a:t>All subtypes enable collision avoidance between APs and </a:t>
            </a:r>
            <a:r>
              <a:rPr kumimoji="1" lang="ja-JP" altLang="ja-JP" sz="1600" u="sng" dirty="0"/>
              <a:t>achieve high reliability</a:t>
            </a:r>
            <a:r>
              <a:rPr kumimoji="1" lang="ja-JP" altLang="ja-JP" sz="1600" dirty="0"/>
              <a:t>. </a:t>
            </a:r>
          </a:p>
          <a:p>
            <a:pPr lvl="1"/>
            <a:r>
              <a:rPr kumimoji="1" lang="en-US" altLang="ja-JP" sz="1600" dirty="0"/>
              <a:t>All subtypes are able to </a:t>
            </a:r>
            <a:r>
              <a:rPr kumimoji="1" lang="en-US" altLang="ja-JP" sz="1600" u="sng" dirty="0"/>
              <a:t>improve throughput</a:t>
            </a:r>
            <a:r>
              <a:rPr kumimoji="1" lang="en-US" altLang="ja-JP" sz="1600" dirty="0"/>
              <a:t>. Principles differs for each subtype (better spectrum utilization, interference reduction etc.), and the amount of improvement is generally large in the order of 4. (largest) &gt; 3. &gt; 2. &gt; 1. &gt; no coordination.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0676CB4-9F2D-41B1-AA6C-B0AA7E77A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A1BA33-32FF-4BD1-AD06-DA5F3FCE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C15264-318E-466A-82F9-E7F26E82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C3E8220-014D-43F6-9E19-71D1B58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Review of WNG</a:t>
            </a:r>
            <a:r>
              <a:rPr kumimoji="1" lang="ja-JP" altLang="en-US" dirty="0"/>
              <a:t> </a:t>
            </a:r>
            <a:r>
              <a:rPr kumimoji="1" lang="en-US" altLang="ja-JP" dirty="0"/>
              <a:t>discussion (2/2)</a:t>
            </a:r>
            <a:endParaRPr kumimoji="1"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6197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56944FB-5798-4754-B642-CD740040C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/>
              <a:t>Many </a:t>
            </a:r>
            <a:r>
              <a:rPr lang="ja-JP" altLang="ja-JP" sz="2000" dirty="0"/>
              <a:t>contributions</a:t>
            </a:r>
            <a:r>
              <a:rPr lang="en-US" altLang="ja-JP" sz="2000" dirty="0"/>
              <a:t>[1-6] also expect that </a:t>
            </a:r>
            <a:r>
              <a:rPr lang="ja-JP" altLang="ja-JP" sz="2000" dirty="0"/>
              <a:t>AP coordination </a:t>
            </a:r>
            <a:r>
              <a:rPr lang="en-US" altLang="ja-JP" sz="2000" dirty="0"/>
              <a:t>is </a:t>
            </a:r>
            <a:r>
              <a:rPr lang="ja-JP" altLang="ja-JP" sz="2000" dirty="0"/>
              <a:t>a </a:t>
            </a:r>
            <a:r>
              <a:rPr lang="en-US" altLang="ja-JP" sz="2000" dirty="0"/>
              <a:t>mean</a:t>
            </a:r>
            <a:r>
              <a:rPr lang="ja-JP" altLang="ja-JP" sz="2000" dirty="0"/>
              <a:t> to achieve </a:t>
            </a:r>
            <a:r>
              <a:rPr lang="en-US" altLang="ja-JP" sz="2000" dirty="0"/>
              <a:t>the </a:t>
            </a:r>
            <a:r>
              <a:rPr lang="ja-JP" altLang="ja-JP" sz="2000" dirty="0"/>
              <a:t>objectives</a:t>
            </a:r>
            <a:r>
              <a:rPr lang="en-US" altLang="ja-JP" sz="2000" dirty="0"/>
              <a:t> and realize the use cases</a:t>
            </a:r>
            <a:r>
              <a:rPr lang="ja-JP" altLang="ja-JP" sz="2000" dirty="0"/>
              <a:t>.</a:t>
            </a:r>
            <a:endParaRPr kumimoji="1" lang="en-US" altLang="ja-JP" sz="2000" dirty="0"/>
          </a:p>
          <a:p>
            <a:r>
              <a:rPr kumimoji="1" lang="en-US" altLang="ja-JP" sz="2000" dirty="0"/>
              <a:t>Considering these points, AP coordination is a potential feature and should be prioritized in UHR discussion.</a:t>
            </a:r>
          </a:p>
          <a:p>
            <a:endParaRPr kumimoji="1" lang="en-US" altLang="ja-JP" sz="2000" dirty="0"/>
          </a:p>
          <a:p>
            <a:r>
              <a:rPr kumimoji="1" lang="en-US" altLang="ja-JP" dirty="0"/>
              <a:t>Proposed way forwards based on the review of WNG discussion:</a:t>
            </a:r>
          </a:p>
          <a:p>
            <a:pPr lvl="1"/>
            <a:r>
              <a:rPr lang="en-US" altLang="ja-JP" sz="1800" dirty="0"/>
              <a:t>AP Coordination should be prioritized in UHR SG, and discussion about coordination subtypes, network structure, and performance evaluation should be proceeded.</a:t>
            </a:r>
          </a:p>
          <a:p>
            <a:pPr lvl="1"/>
            <a:r>
              <a:rPr kumimoji="1" lang="en-US" altLang="ja-JP" sz="1800" dirty="0"/>
              <a:t>Multi-AP environment and/or </a:t>
            </a:r>
            <a:r>
              <a:rPr kumimoji="1" lang="ja-JP" altLang="ja-JP" sz="1800" dirty="0"/>
              <a:t>AP coordination </a:t>
            </a:r>
            <a:r>
              <a:rPr kumimoji="1" lang="en-US" altLang="ja-JP" sz="1800" dirty="0"/>
              <a:t>should be captured </a:t>
            </a:r>
            <a:r>
              <a:rPr kumimoji="1" lang="ja-JP" altLang="ja-JP" sz="1800" dirty="0"/>
              <a:t>in </a:t>
            </a:r>
            <a:r>
              <a:rPr kumimoji="1" lang="en-US" altLang="ja-JP" sz="1800" dirty="0"/>
              <a:t>the </a:t>
            </a:r>
            <a:r>
              <a:rPr kumimoji="1" lang="ja-JP" altLang="ja-JP" sz="1800" dirty="0"/>
              <a:t>PAR </a:t>
            </a:r>
            <a:r>
              <a:rPr kumimoji="1" lang="en-US" altLang="ja-JP" sz="1800" dirty="0"/>
              <a:t>to be constructed, but it is a future discussion.</a:t>
            </a:r>
            <a:endParaRPr lang="en-US" altLang="ja-JP" sz="18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11AF54-4739-4450-BA20-C231EA08D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6A3F85-3362-40DE-9250-310476D7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011FDB-30C0-4B3A-86FA-1AD745A75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84E2F78-CB24-46CF-9636-34A34715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 and way forwards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490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8E25B96-238A-49BC-B484-64B90CFB4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The following items had been profoundly discussed, and the useful fruits are provided as contributions and are available for reuse.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Terminology [7], [8]</a:t>
            </a:r>
          </a:p>
          <a:p>
            <a:pPr lvl="1"/>
            <a:r>
              <a:rPr kumimoji="1" lang="en-US" altLang="ja-JP" sz="1600" dirty="0"/>
              <a:t>“Coordinated” techniques and “Joint” techniques</a:t>
            </a:r>
          </a:p>
          <a:p>
            <a:pPr lvl="1"/>
            <a:r>
              <a:rPr kumimoji="1" lang="en-US" altLang="ja-JP" sz="1600" dirty="0"/>
              <a:t>“Sharing AP” &amp; “Shared AP”</a:t>
            </a:r>
          </a:p>
          <a:p>
            <a:r>
              <a:rPr kumimoji="1" lang="en-US" altLang="ja-JP" sz="2000" dirty="0"/>
              <a:t>Coordination type [7], [9]</a:t>
            </a:r>
          </a:p>
          <a:p>
            <a:pPr lvl="1"/>
            <a:r>
              <a:rPr kumimoji="1" lang="en-US" altLang="ko-KR" sz="1600" dirty="0"/>
              <a:t>Joint processing (transmission/reception)</a:t>
            </a:r>
          </a:p>
          <a:p>
            <a:pPr lvl="1"/>
            <a:r>
              <a:rPr kumimoji="1" lang="en-US" altLang="ko-KR" sz="1600" dirty="0"/>
              <a:t>Coordinated OFDMA, Coordinated Spatial Reuse</a:t>
            </a:r>
          </a:p>
          <a:p>
            <a:pPr lvl="1"/>
            <a:r>
              <a:rPr kumimoji="1" lang="en-US" altLang="ko-KR" sz="1600" dirty="0"/>
              <a:t>Coordinated Beamforming, Coordinated Nulling</a:t>
            </a:r>
          </a:p>
          <a:p>
            <a:r>
              <a:rPr kumimoji="1" lang="en-US" altLang="ja-JP" sz="2000" dirty="0"/>
              <a:t>Scenario [10]</a:t>
            </a:r>
          </a:p>
          <a:p>
            <a:pPr lvl="1"/>
            <a:r>
              <a:rPr kumimoji="1" lang="en-US" altLang="ja-JP" sz="1600" dirty="0"/>
              <a:t>“Home Mesh AP Scenario” and detailed parameters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DD5FB0-F7CC-4AD8-8D87-6657A3384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E87449-C06C-4425-9961-8C8BFC39C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11F07F-78DE-435E-B0A5-6045E048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BFC8237-6638-46EA-8FEF-F6FA13E20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/>
          <a:lstStyle/>
          <a:p>
            <a:r>
              <a:rPr kumimoji="1" lang="en-US" altLang="ja-JP" dirty="0"/>
              <a:t>Review of EHT SG/TGbe discussion (1/3)</a:t>
            </a:r>
            <a:endParaRPr kumimoji="1"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9254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886D3BB-6458-4B94-9403-ADD47EEF9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Spec Framework Document [11]</a:t>
            </a:r>
          </a:p>
          <a:p>
            <a:pPr lvl="1"/>
            <a:r>
              <a:rPr kumimoji="1" lang="en-US" altLang="ja-JP" sz="1600" dirty="0"/>
              <a:t>The TGbe SFD included a subclause about Multi-AP, “9. Multi-AP operation,” based on a bunch of approved motions. </a:t>
            </a:r>
            <a:r>
              <a:rPr kumimoji="1" lang="ja-JP" altLang="ja-JP" sz="1600" dirty="0"/>
              <a:t>Below is a summary of what each </a:t>
            </a:r>
            <a:r>
              <a:rPr kumimoji="1" lang="en-US" altLang="ja-JP" sz="1600" dirty="0"/>
              <a:t>subclause</a:t>
            </a:r>
            <a:r>
              <a:rPr kumimoji="1" lang="ja-JP" altLang="ja-JP" sz="1600" dirty="0"/>
              <a:t> contains. </a:t>
            </a:r>
            <a:endParaRPr kumimoji="1" lang="en-US" altLang="ja-JP" sz="1600" dirty="0"/>
          </a:p>
          <a:p>
            <a:pPr lvl="1"/>
            <a:endParaRPr kumimoji="1" lang="ja-JP" altLang="ja-JP" sz="1600" dirty="0"/>
          </a:p>
          <a:p>
            <a:r>
              <a:rPr kumimoji="1" lang="en-US" altLang="ja-JP" sz="2000" i="1" dirty="0"/>
              <a:t>9.1 General</a:t>
            </a:r>
          </a:p>
          <a:p>
            <a:r>
              <a:rPr kumimoji="1" lang="en-US" altLang="ja-JP" sz="2000" i="1" dirty="0"/>
              <a:t>9.2 Setup</a:t>
            </a:r>
          </a:p>
          <a:p>
            <a:pPr lvl="1"/>
            <a:r>
              <a:rPr kumimoji="1" lang="en-US" altLang="ja-JP" sz="1600" dirty="0"/>
              <a:t>Definition of “sharing AP” and “shared AP”</a:t>
            </a:r>
          </a:p>
          <a:p>
            <a:pPr lvl="1"/>
            <a:r>
              <a:rPr kumimoji="1" lang="en-US" altLang="ja-JP" sz="1600" dirty="0"/>
              <a:t>Primary 20MHz setting in sharing AP and shared AP</a:t>
            </a:r>
          </a:p>
          <a:p>
            <a:pPr>
              <a:buFont typeface="+mj-lt"/>
              <a:buChar char="–"/>
            </a:pPr>
            <a:r>
              <a:rPr kumimoji="1" lang="en-GB" altLang="ja-JP" sz="2000" i="1" dirty="0"/>
              <a:t>9.3 Channel sounding</a:t>
            </a:r>
            <a:endParaRPr kumimoji="1" lang="ja-JP" altLang="ja-JP" sz="2000" i="1" dirty="0"/>
          </a:p>
          <a:p>
            <a:pPr lvl="1"/>
            <a:r>
              <a:rPr kumimoji="1" lang="en-US" altLang="ja-JP" sz="1600" dirty="0"/>
              <a:t>Joint NDP sounding scheme</a:t>
            </a:r>
          </a:p>
          <a:p>
            <a:pPr lvl="1"/>
            <a:r>
              <a:rPr kumimoji="1" lang="en-US" altLang="ja-JP" sz="1600" dirty="0"/>
              <a:t>Sequential 11ax-like sounding sequence to collect CSI from in-BSS/OBSS STAs</a:t>
            </a:r>
          </a:p>
          <a:p>
            <a:pPr lvl="1"/>
            <a:r>
              <a:rPr kumimoji="1" lang="en-US" altLang="ja-JP" sz="1600" dirty="0"/>
              <a:t>NDPA frame and BFRP Trigger frame design (OBSS STA’s ID) and behavior of STA received the frames from OBSS AP</a:t>
            </a:r>
          </a:p>
          <a:p>
            <a:pPr lvl="1"/>
            <a:endParaRPr kumimoji="1" lang="ja-JP" altLang="en-US" sz="18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EF42438-63EE-44C0-9E08-F84CD415A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6259EE-BD20-4876-84C1-B5CF35F28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9A2A2-F7F1-4CCE-A786-687437D3D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DF19670-96D3-43A8-8EE9-BD3D93390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Review of EHT SG/TGbe discussion (2/3)</a:t>
            </a:r>
            <a:endParaRPr kumimoji="1"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7140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EF8F1C1-DD83-4A10-BE64-8AD3B9752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+mj-lt"/>
              <a:buChar char="•"/>
            </a:pPr>
            <a:r>
              <a:rPr kumimoji="1" lang="en-GB" altLang="ja-JP" b="1" i="1" dirty="0">
                <a:ea typeface="+mn-ea"/>
                <a:cs typeface="+mn-cs"/>
              </a:rPr>
              <a:t>9.4 Coordinated transmission</a:t>
            </a:r>
          </a:p>
          <a:p>
            <a:pPr lvl="1"/>
            <a:r>
              <a:rPr kumimoji="1" lang="en-GB" altLang="ja-JP" sz="1600" dirty="0"/>
              <a:t>AP candidate set (APs that can initiate or participate in multi-AP coordination)</a:t>
            </a:r>
            <a:endParaRPr kumimoji="1" lang="en-US" altLang="ja-JP" sz="1600" dirty="0"/>
          </a:p>
          <a:p>
            <a:pPr lvl="1"/>
            <a:r>
              <a:rPr kumimoji="1" lang="en-GB" altLang="ja-JP" sz="1600" dirty="0"/>
              <a:t>A procedure for an AP to share its frequency/time resources</a:t>
            </a:r>
            <a:endParaRPr kumimoji="1" lang="en-US" altLang="ja-JP" sz="1600" dirty="0"/>
          </a:p>
          <a:p>
            <a:pPr lvl="1"/>
            <a:r>
              <a:rPr kumimoji="1" lang="en-US" altLang="ja-JP" sz="1600" dirty="0"/>
              <a:t>Optional feedback from APs from the AP candidate set to learn the resource needs</a:t>
            </a:r>
          </a:p>
          <a:p>
            <a:pPr lvl="1"/>
            <a:r>
              <a:rPr kumimoji="1" lang="en-US" altLang="ja-JP" sz="1600" dirty="0"/>
              <a:t>Coordinated OFDMA</a:t>
            </a:r>
          </a:p>
          <a:p>
            <a:pPr lvl="1"/>
            <a:r>
              <a:rPr kumimoji="1" lang="en-US" altLang="ja-JP" sz="1600" dirty="0"/>
              <a:t>Coordinated UL MU-MIMO</a:t>
            </a:r>
          </a:p>
          <a:p>
            <a:pPr marL="342900" lvl="1" indent="-342900">
              <a:buFont typeface="+mj-lt"/>
              <a:buChar char="•"/>
            </a:pPr>
            <a:r>
              <a:rPr kumimoji="1" lang="en-GB" altLang="ja-JP" b="1" i="1" dirty="0">
                <a:ea typeface="+mn-ea"/>
                <a:cs typeface="+mn-cs"/>
              </a:rPr>
              <a:t>9.5 Other Multi-AP coordination schemes</a:t>
            </a:r>
          </a:p>
          <a:p>
            <a:pPr lvl="1"/>
            <a:r>
              <a:rPr kumimoji="1" lang="en-US" altLang="ja-JP" sz="1600" dirty="0"/>
              <a:t>Coordinated spatial reuse</a:t>
            </a:r>
          </a:p>
          <a:p>
            <a:pPr lvl="1"/>
            <a:r>
              <a:rPr kumimoji="1" lang="en-US" altLang="ja-JP" sz="1600" dirty="0"/>
              <a:t>Joint transmission for single- and multi-user</a:t>
            </a:r>
          </a:p>
          <a:p>
            <a:pPr lvl="1"/>
            <a:r>
              <a:rPr kumimoji="1" lang="en-US" altLang="ja-JP" sz="1600" dirty="0"/>
              <a:t>Coordinated BF</a:t>
            </a:r>
          </a:p>
          <a:p>
            <a:endParaRPr kumimoji="1" lang="en-US" altLang="ja-JP" sz="2200" dirty="0"/>
          </a:p>
          <a:p>
            <a:pPr marL="342900" lvl="1" indent="-342900">
              <a:buFont typeface="+mj-lt"/>
              <a:buChar char="•"/>
            </a:pPr>
            <a:endParaRPr kumimoji="1" lang="en-US" altLang="ja-JP" b="1" dirty="0">
              <a:ea typeface="+mn-ea"/>
              <a:cs typeface="+mn-cs"/>
            </a:endParaRPr>
          </a:p>
          <a:p>
            <a:endParaRPr kumimoji="1" lang="en-US" altLang="ja-JP" sz="22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5C6976-C805-4B6E-B9B2-5111A869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48F0AF-2367-4847-ADAA-842F756C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833F83-AADF-4627-A124-B4E38E30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DDAB495-D9E9-45BB-8C7B-51336CAAE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Review of EHT SG/TGbe discussion (3/3)</a:t>
            </a:r>
            <a:endParaRPr kumimoji="1"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10434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56944FB-5798-4754-B642-CD740040C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1" dirty="0">
                <a:ea typeface="+mn-ea"/>
                <a:cs typeface="+mn-cs"/>
              </a:rPr>
              <a:t>The </a:t>
            </a:r>
            <a:r>
              <a:rPr kumimoji="1" lang="ja-JP" altLang="ja-JP" sz="2000" b="1" dirty="0">
                <a:ea typeface="+mn-ea"/>
                <a:cs typeface="+mn-cs"/>
              </a:rPr>
              <a:t>SFD </a:t>
            </a:r>
            <a:r>
              <a:rPr kumimoji="1" lang="en-US" altLang="ja-JP" sz="2000" b="1" dirty="0">
                <a:ea typeface="+mn-ea"/>
                <a:cs typeface="+mn-cs"/>
              </a:rPr>
              <a:t>well </a:t>
            </a:r>
            <a:r>
              <a:rPr kumimoji="1" lang="ja-JP" altLang="ja-JP" sz="2000" b="1" dirty="0">
                <a:ea typeface="+mn-ea"/>
                <a:cs typeface="+mn-cs"/>
              </a:rPr>
              <a:t>covers basic definitions and </a:t>
            </a:r>
            <a:r>
              <a:rPr kumimoji="1" lang="en-US" altLang="ja-JP" sz="2000" b="1" dirty="0">
                <a:ea typeface="+mn-ea"/>
                <a:cs typeface="+mn-cs"/>
              </a:rPr>
              <a:t>procedures</a:t>
            </a:r>
            <a:r>
              <a:rPr kumimoji="1" lang="ja-JP" altLang="ja-JP" sz="2000" b="1" dirty="0">
                <a:ea typeface="+mn-ea"/>
                <a:cs typeface="+mn-cs"/>
              </a:rPr>
              <a:t>, as well as descriptions of </a:t>
            </a:r>
            <a:r>
              <a:rPr kumimoji="1" lang="en-US" altLang="ja-JP" sz="2000" b="1" dirty="0">
                <a:ea typeface="+mn-ea"/>
                <a:cs typeface="+mn-cs"/>
              </a:rPr>
              <a:t>support of </a:t>
            </a:r>
            <a:r>
              <a:rPr kumimoji="1" lang="ja-JP" altLang="ja-JP" sz="2000" b="1" dirty="0">
                <a:ea typeface="+mn-ea"/>
                <a:cs typeface="+mn-cs"/>
              </a:rPr>
              <a:t>high-level </a:t>
            </a:r>
            <a:r>
              <a:rPr kumimoji="1" lang="en-US" altLang="ja-JP" sz="2000" b="1" dirty="0">
                <a:ea typeface="+mn-ea"/>
                <a:cs typeface="+mn-cs"/>
              </a:rPr>
              <a:t>coordination subtypes</a:t>
            </a:r>
            <a:r>
              <a:rPr kumimoji="1" lang="ja-JP" altLang="ja-JP" sz="2000" b="1" dirty="0">
                <a:ea typeface="+mn-ea"/>
                <a:cs typeface="+mn-cs"/>
              </a:rPr>
              <a:t>. </a:t>
            </a:r>
          </a:p>
          <a:p>
            <a:endParaRPr kumimoji="1" lang="en-US" altLang="ja-JP" sz="2000" dirty="0"/>
          </a:p>
          <a:p>
            <a:r>
              <a:rPr kumimoji="1" lang="en-US" altLang="ja-JP" dirty="0"/>
              <a:t>Proposed Way Forwards based on review of EHT SG/TGbe discussion</a:t>
            </a:r>
          </a:p>
          <a:p>
            <a:pPr lvl="1"/>
            <a:r>
              <a:rPr lang="en-US" altLang="ja-JP" sz="1800" dirty="0"/>
              <a:t>Related agreements for Multi-AP and previously approved as motions in the TGbe SFD, should carry over to UHR to allow faster progress on completing the PAR and spec development.</a:t>
            </a:r>
          </a:p>
          <a:p>
            <a:pPr lvl="2"/>
            <a:r>
              <a:rPr lang="en-US" altLang="ja-JP" sz="1600" dirty="0"/>
              <a:t>Minor </a:t>
            </a:r>
            <a:r>
              <a:rPr lang="ja-JP" altLang="ja-JP" sz="1600" dirty="0"/>
              <a:t>change</a:t>
            </a:r>
            <a:r>
              <a:rPr lang="en-US" altLang="ja-JP" sz="1600" dirty="0"/>
              <a:t>s like</a:t>
            </a:r>
            <a:r>
              <a:rPr lang="ja-JP" altLang="ja-JP" sz="1600" dirty="0"/>
              <a:t> </a:t>
            </a:r>
            <a:r>
              <a:rPr lang="en-US" altLang="ja-JP" sz="1600" dirty="0"/>
              <a:t>subclause</a:t>
            </a:r>
            <a:r>
              <a:rPr lang="ja-JP" altLang="ja-JP" sz="1600" dirty="0"/>
              <a:t> structure</a:t>
            </a:r>
            <a:r>
              <a:rPr lang="en-US" altLang="ja-JP" sz="1600" dirty="0"/>
              <a:t> or Notes</a:t>
            </a:r>
            <a:r>
              <a:rPr lang="ja-JP" altLang="ja-JP" sz="1600" dirty="0"/>
              <a:t> could be considered. </a:t>
            </a:r>
          </a:p>
          <a:p>
            <a:pPr lvl="2">
              <a:buFontTx/>
              <a:buChar char="•"/>
            </a:pPr>
            <a:r>
              <a:rPr lang="en-US" altLang="ja-JP" sz="1600" dirty="0"/>
              <a:t>Modification</a:t>
            </a:r>
            <a:r>
              <a:rPr lang="ja-JP" altLang="ja-JP" sz="1600" dirty="0"/>
              <a:t> </a:t>
            </a:r>
            <a:r>
              <a:rPr lang="en-US" altLang="ja-JP" sz="1600" dirty="0"/>
              <a:t>based on</a:t>
            </a:r>
            <a:r>
              <a:rPr lang="ja-JP" altLang="ja-JP" sz="1600" dirty="0"/>
              <a:t> changes </a:t>
            </a:r>
            <a:r>
              <a:rPr lang="en-US" altLang="ja-JP" sz="1600" dirty="0"/>
              <a:t>since then (e.g. Multi-Link feature)</a:t>
            </a:r>
            <a:r>
              <a:rPr lang="ja-JP" altLang="ja-JP" sz="1600" dirty="0"/>
              <a:t> should be </a:t>
            </a:r>
            <a:r>
              <a:rPr lang="en-US" altLang="ja-JP" sz="1600" dirty="0"/>
              <a:t>reexamined</a:t>
            </a:r>
            <a:r>
              <a:rPr lang="ja-JP" altLang="ja-JP" sz="1600" dirty="0"/>
              <a:t>. </a:t>
            </a:r>
          </a:p>
          <a:p>
            <a:pPr lvl="1"/>
            <a:endParaRPr lang="ja-JP" altLang="en-US" sz="16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11AF54-4739-4450-BA20-C231EA08D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6A3F85-3362-40DE-9250-310476D7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011FDB-30C0-4B3A-86FA-1AD745A75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84E2F78-CB24-46CF-9636-34A34715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 and way forwards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92106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BC0439-38CF-460A-9FEB-CC0FF31E8B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1178E-C156-4903-B3C5-FACA01B08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CEEBB7-88B4-4B78-9172-0DD8612A8CF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9f9165a0-2197-4ad8-a0aa-dc75c8979fda"/>
    <ds:schemaRef ds:uri="7fd4e17a-388a-44c6-bd21-933d62697e6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11287</TotalTime>
  <Words>1228</Words>
  <Application>Microsoft Office PowerPoint</Application>
  <PresentationFormat>画面に合わせる (4:3)</PresentationFormat>
  <Paragraphs>143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Times New Roman</vt:lpstr>
      <vt:lpstr>Default Design</vt:lpstr>
      <vt:lpstr>Considerations on Multi-AP Coordination</vt:lpstr>
      <vt:lpstr>Introduction</vt:lpstr>
      <vt:lpstr>Review of WNG discussion (1/2)</vt:lpstr>
      <vt:lpstr>Review of WNG discussion (2/2)</vt:lpstr>
      <vt:lpstr>Observation and way forwards</vt:lpstr>
      <vt:lpstr>Review of EHT SG/TGbe discussion (1/3)</vt:lpstr>
      <vt:lpstr>Review of EHT SG/TGbe discussion (2/3)</vt:lpstr>
      <vt:lpstr>Review of EHT SG/TGbe discussion (3/3)</vt:lpstr>
      <vt:lpstr>Observation and way forwards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 on Beyond BE</dc:title>
  <dc:creator>Yusuke.YT.Tanaka@sony.com</dc:creator>
  <cp:lastModifiedBy>Tanaka, Yusuke (SGC)</cp:lastModifiedBy>
  <cp:revision>3116</cp:revision>
  <cp:lastPrinted>2018-09-03T08:43:03Z</cp:lastPrinted>
  <dcterms:created xsi:type="dcterms:W3CDTF">1998-02-10T13:07:52Z</dcterms:created>
  <dcterms:modified xsi:type="dcterms:W3CDTF">2022-09-13T20:06:49Z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0x01010088C04131D785E54BAD8E7F2BBC0D3A9B</vt:lpwstr>
  </property>
  <property fmtid="{D5CDD505-2E9C-101B-9397-08002B2CF9AE}" pid="3" name="MediaServiceImageTags">
    <vt:lpwstr/>
  </property>
</Properties>
</file>