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347" r:id="rId3"/>
    <p:sldId id="328" r:id="rId4"/>
    <p:sldId id="306" r:id="rId5"/>
    <p:sldId id="327" r:id="rId6"/>
    <p:sldId id="330" r:id="rId7"/>
    <p:sldId id="322" r:id="rId8"/>
    <p:sldId id="343" r:id="rId9"/>
    <p:sldId id="344" r:id="rId10"/>
    <p:sldId id="345" r:id="rId11"/>
    <p:sldId id="324" r:id="rId12"/>
    <p:sldId id="348" r:id="rId13"/>
    <p:sldId id="336" r:id="rId14"/>
    <p:sldId id="333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Xin, Liangxiao" initials="XL" lastIdx="3" clrIdx="0">
    <p:extLst>
      <p:ext uri="{19B8F6BF-5375-455C-9EA6-DF929625EA0E}">
        <p15:presenceInfo xmlns:p15="http://schemas.microsoft.com/office/powerpoint/2012/main" userId="S::Liangxiao.Xin@sony.com::1b2f1062-4cc4-4f33-a6d9-97dda6208ec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232" autoAdjust="0"/>
    <p:restoredTop sz="94660"/>
  </p:normalViewPr>
  <p:slideViewPr>
    <p:cSldViewPr>
      <p:cViewPr varScale="1">
        <p:scale>
          <a:sx n="114" d="100"/>
          <a:sy n="114" d="100"/>
        </p:scale>
        <p:origin x="2178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0" d="100"/>
          <a:sy n="50" d="100"/>
        </p:scale>
        <p:origin x="2696" y="3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Liangxiao Xin, Sony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Liangxiao Xin, Sony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42FAF30-C43A-4388-82B3-9DD3FB4187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Liangxiao Xin, Sony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Liangxiao Xin, Sony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Liangxiao Xin, Sony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Liangxiao Xin, Sony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Liangxiao Xin, Sony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Liangxiao Xin, Sony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Liangxiao Xin, Sony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Liangxiao Xin, Sony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802.11-22/1508r0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Liangxiao</a:t>
            </a:r>
            <a:r>
              <a:rPr lang="en-GB" dirty="0"/>
              <a:t> Xin, Sony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Non-zero backoff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891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2021-05-18</a:t>
            </a:r>
          </a:p>
        </p:txBody>
      </p:sp>
      <p:sp>
        <p:nvSpPr>
          <p:cNvPr id="9" name="Rectangle 12">
            <a:extLst>
              <a:ext uri="{FF2B5EF4-FFF2-40B4-BE49-F238E27FC236}">
                <a16:creationId xmlns:a16="http://schemas.microsoft.com/office/drawing/2014/main" id="{2E812CC5-3775-4286-8212-CBF309C328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72796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 dirty="0"/>
              <a:t>Authors:</a:t>
            </a:r>
            <a:endParaRPr lang="en-US" sz="2000" b="0" dirty="0"/>
          </a:p>
        </p:txBody>
      </p:sp>
      <p:graphicFrame>
        <p:nvGraphicFramePr>
          <p:cNvPr id="10" name="表 20">
            <a:extLst>
              <a:ext uri="{FF2B5EF4-FFF2-40B4-BE49-F238E27FC236}">
                <a16:creationId xmlns:a16="http://schemas.microsoft.com/office/drawing/2014/main" id="{B274B698-194B-4DC6-B24E-0C6B81086A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6577291"/>
              </p:ext>
            </p:extLst>
          </p:nvPr>
        </p:nvGraphicFramePr>
        <p:xfrm>
          <a:off x="483361" y="3108960"/>
          <a:ext cx="8177277" cy="2560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005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9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54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85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533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Name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Company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Address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Phone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Email</a:t>
                      </a:r>
                      <a:endParaRPr kumimoji="1" lang="ja-JP" altLang="en-US" sz="15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/>
                        <a:t>Liangxiao Xin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rowSpan="7">
                  <a:txBody>
                    <a:bodyPr/>
                    <a:lstStyle/>
                    <a:p>
                      <a:r>
                        <a:rPr kumimoji="1" lang="en-US" altLang="ja-JP" sz="1500" dirty="0"/>
                        <a:t>Sony Corporation</a:t>
                      </a:r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/>
                        <a:t>Liangxiao.Xin@sony.com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Li-Hsiang Sun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Li-Hsiang.Sun@sony.com</a:t>
                      </a:r>
                      <a:endParaRPr kumimoji="1" lang="ja-JP" alt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729650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7389795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5427887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485418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41123169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0089938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1A19F8-111D-4653-8E63-47AA82B10B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Simulation 3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B63BB4-BB13-450C-B942-D8873F95F6F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C97654-FB0D-477E-8CEB-BBA8560B851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Liangxiao Xin, Sony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6A05744-B5A9-4D7E-96BF-71DF625AE89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E72F1A49-346D-4960-9B7D-4CDDEA4460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Each STA of BSS1 and BSS2 generates 30 pkts burst traffic every 0.012s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LHS figure: STAs of BSS1 use non-zero backoff with AIFSN=1 while STAs of BSS2 use legacy backoff with AIFSN=2.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RHS figure: STAs of BSS1 use non-zero backoff with AIFSN=2 while STAs of BSS2 use legacy backoff with AIFSN=2.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The simulation results show that the non-zero backoff with AIFSN =1 has higher priority than legacy backoff (AC_VO).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pic>
        <p:nvPicPr>
          <p:cNvPr id="7" name="Picture 6" descr="Chart&#10;&#10;Description automatically generated">
            <a:extLst>
              <a:ext uri="{FF2B5EF4-FFF2-40B4-BE49-F238E27FC236}">
                <a16:creationId xmlns:a16="http://schemas.microsoft.com/office/drawing/2014/main" id="{ED8C5AFE-F066-49C5-99C2-2E230B7C4F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3962399"/>
            <a:ext cx="3352800" cy="251460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67F554A8-2539-4ACC-8F7D-83B28588D5CA}"/>
              </a:ext>
            </a:extLst>
          </p:cNvPr>
          <p:cNvSpPr txBox="1"/>
          <p:nvPr/>
        </p:nvSpPr>
        <p:spPr>
          <a:xfrm>
            <a:off x="2571735" y="4425953"/>
            <a:ext cx="19267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</a:rPr>
              <a:t>95-pc latency of non-zero backoff with AIFSN=1 is 17.9% shorter</a:t>
            </a:r>
          </a:p>
        </p:txBody>
      </p:sp>
      <p:pic>
        <p:nvPicPr>
          <p:cNvPr id="17" name="Picture 16" descr="Chart&#10;&#10;Description automatically generated with medium confidence">
            <a:extLst>
              <a:ext uri="{FF2B5EF4-FFF2-40B4-BE49-F238E27FC236}">
                <a16:creationId xmlns:a16="http://schemas.microsoft.com/office/drawing/2014/main" id="{8215C725-89E3-46CB-BBB0-8155DACF14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8225" y="3962399"/>
            <a:ext cx="3352801" cy="2514601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2EF24406-B1F1-4A94-9912-9DB2CEA51AB2}"/>
              </a:ext>
            </a:extLst>
          </p:cNvPr>
          <p:cNvSpPr txBox="1"/>
          <p:nvPr/>
        </p:nvSpPr>
        <p:spPr>
          <a:xfrm>
            <a:off x="6248400" y="4555866"/>
            <a:ext cx="16912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Non-zero backoff with AIFSN=2 has lower priority than legacy backoff with AIFSN=2</a:t>
            </a:r>
          </a:p>
        </p:txBody>
      </p:sp>
    </p:spTree>
    <p:extLst>
      <p:ext uri="{BB962C8B-B14F-4D97-AF65-F5344CB8AC3E}">
        <p14:creationId xmlns:p14="http://schemas.microsoft.com/office/powerpoint/2010/main" val="29409853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1A19F8-111D-4653-8E63-47AA82B10B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B63BB4-BB13-450C-B942-D8873F95F6F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C97654-FB0D-477E-8CEB-BBA8560B851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Liangxiao Xin, Sony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6A05744-B5A9-4D7E-96BF-71DF625AE89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E72F1A49-346D-4960-9B7D-4CDDEA4460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Non-zero backoff has the bounded contention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Max contention time = # backoff slots * (</a:t>
            </a:r>
            <a:r>
              <a:rPr lang="en-US" sz="1400" dirty="0" err="1"/>
              <a:t>TXOP_limit</a:t>
            </a:r>
            <a:r>
              <a:rPr lang="en-US" sz="1400" dirty="0"/>
              <a:t> + </a:t>
            </a:r>
            <a:r>
              <a:rPr lang="en-US" sz="1400" dirty="0" err="1"/>
              <a:t>aAIFSTime</a:t>
            </a:r>
            <a:r>
              <a:rPr lang="en-US" sz="1400" dirty="0"/>
              <a:t> + </a:t>
            </a:r>
            <a:r>
              <a:rPr lang="en-US" sz="1400" dirty="0" err="1"/>
              <a:t>aSlotTime</a:t>
            </a:r>
            <a:r>
              <a:rPr lang="en-US" sz="1400" dirty="0"/>
              <a:t>) according to theoretical analysis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Worst-case latency and jitter are reduced compared with legacy backoff according to simulation results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Non-zero backoff can set AIFSN = 1 to prioritize the latency sensitive traffic and EPCS traffic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Give the higher priority of channel access compared with legacy traffic (e.g., AC_VO)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No scheduling is required and can be used in any network scenarios including OBSS interference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Compliant with the legacy EDCA mechanism.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9997695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12DDBE1-C4E0-454B-A4E7-8D7CC1538A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non-zero backoff to the spec?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183BC72-C0CD-425B-BD09-573594887DE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BE23B3-D039-49D6-B1CA-8F5A468532E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Liangxiao Xin, Sony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E8CC3D-F70C-4414-80FB-9A37C925BFC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F9102EA-9196-4167-8207-11D536940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</p:spTree>
    <p:extLst>
      <p:ext uri="{BB962C8B-B14F-4D97-AF65-F5344CB8AC3E}">
        <p14:creationId xmlns:p14="http://schemas.microsoft.com/office/powerpoint/2010/main" val="2745725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0BA324-CFD7-4DA7-A609-B07C3969C23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backup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9F7BD6-8C67-421E-B507-29D2CD631CD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64FAA2-222F-4662-8A5B-AA688C075BD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17B9AE-F1B8-4CCE-8D7A-721995B92B5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Liangxiao Xin, Sony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05075D-261A-4D71-ADE3-D49394A11D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15971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3CDCE3F5-DF55-4F2A-8A05-07E4B193E0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1973752"/>
              </p:ext>
            </p:extLst>
          </p:nvPr>
        </p:nvGraphicFramePr>
        <p:xfrm>
          <a:off x="1695251" y="2360613"/>
          <a:ext cx="5828109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2703">
                  <a:extLst>
                    <a:ext uri="{9D8B030D-6E8A-4147-A177-3AD203B41FA5}">
                      <a16:colId xmlns:a16="http://schemas.microsoft.com/office/drawing/2014/main" val="2031578736"/>
                    </a:ext>
                  </a:extLst>
                </a:gridCol>
                <a:gridCol w="1942703">
                  <a:extLst>
                    <a:ext uri="{9D8B030D-6E8A-4147-A177-3AD203B41FA5}">
                      <a16:colId xmlns:a16="http://schemas.microsoft.com/office/drawing/2014/main" val="102256184"/>
                    </a:ext>
                  </a:extLst>
                </a:gridCol>
                <a:gridCol w="1942703">
                  <a:extLst>
                    <a:ext uri="{9D8B030D-6E8A-4147-A177-3AD203B41FA5}">
                      <a16:colId xmlns:a16="http://schemas.microsoft.com/office/drawing/2014/main" val="21440714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Number of Nodes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Legacy </a:t>
                      </a:r>
                      <a:r>
                        <a:rPr lang="en-US" dirty="0" err="1"/>
                        <a:t>bakcoff</a:t>
                      </a:r>
                      <a:r>
                        <a:rPr lang="en-US" dirty="0"/>
                        <a:t>  with AIFSN =2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Non-zero backoff  with AIFSN =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70243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206.54 Mbps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206.31 Mbps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4031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203.48 Mbps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198.14 Mbps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61414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211.69 Mbps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208.81 Mbps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8350746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22BA8E9-1D59-4011-86EE-6DBA8513D1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3DE054-1144-42EC-848C-B4E795CE247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Liangxiao Xin, Sony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8E4A18-027F-4AAC-8829-75336D36EA3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1900C60D-FE16-4D29-8276-811BF8F86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3: Throughput of the network (saturation throughput of the network)</a:t>
            </a:r>
          </a:p>
        </p:txBody>
      </p:sp>
    </p:spTree>
    <p:extLst>
      <p:ext uri="{BB962C8B-B14F-4D97-AF65-F5344CB8AC3E}">
        <p14:creationId xmlns:p14="http://schemas.microsoft.com/office/powerpoint/2010/main" val="1124834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C153A1FE-9A9C-49C2-B1FD-6AC8E9F7676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8078740"/>
              </p:ext>
            </p:extLst>
          </p:nvPr>
        </p:nvGraphicFramePr>
        <p:xfrm>
          <a:off x="685799" y="1981200"/>
          <a:ext cx="7770810" cy="3279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135">
                  <a:extLst>
                    <a:ext uri="{9D8B030D-6E8A-4147-A177-3AD203B41FA5}">
                      <a16:colId xmlns:a16="http://schemas.microsoft.com/office/drawing/2014/main" val="2724094437"/>
                    </a:ext>
                  </a:extLst>
                </a:gridCol>
                <a:gridCol w="1295135">
                  <a:extLst>
                    <a:ext uri="{9D8B030D-6E8A-4147-A177-3AD203B41FA5}">
                      <a16:colId xmlns:a16="http://schemas.microsoft.com/office/drawing/2014/main" val="2415909079"/>
                    </a:ext>
                  </a:extLst>
                </a:gridCol>
                <a:gridCol w="1295135">
                  <a:extLst>
                    <a:ext uri="{9D8B030D-6E8A-4147-A177-3AD203B41FA5}">
                      <a16:colId xmlns:a16="http://schemas.microsoft.com/office/drawing/2014/main" val="443576650"/>
                    </a:ext>
                  </a:extLst>
                </a:gridCol>
                <a:gridCol w="1295135">
                  <a:extLst>
                    <a:ext uri="{9D8B030D-6E8A-4147-A177-3AD203B41FA5}">
                      <a16:colId xmlns:a16="http://schemas.microsoft.com/office/drawing/2014/main" val="1872204544"/>
                    </a:ext>
                  </a:extLst>
                </a:gridCol>
                <a:gridCol w="1295135">
                  <a:extLst>
                    <a:ext uri="{9D8B030D-6E8A-4147-A177-3AD203B41FA5}">
                      <a16:colId xmlns:a16="http://schemas.microsoft.com/office/drawing/2014/main" val="3592263890"/>
                    </a:ext>
                  </a:extLst>
                </a:gridCol>
                <a:gridCol w="1295135">
                  <a:extLst>
                    <a:ext uri="{9D8B030D-6E8A-4147-A177-3AD203B41FA5}">
                      <a16:colId xmlns:a16="http://schemas.microsoft.com/office/drawing/2014/main" val="3423150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CID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Commenter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Clause Number(C)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Comment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Proposed Change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Resolution</a:t>
                      </a: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12187095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10702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Liangxiao Xin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35.17.3.2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It is not clear how to provide prioritized access for EPCS traffic using EPCS EDCA parameters. How EPCS EDCA parameters gives higher priority than regular EDCA parameter of AC_VO?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Commenter will bring a contribution for the resolution of this CID.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Revised</a:t>
                      </a:r>
                    </a:p>
                    <a:p>
                      <a:pPr algn="l" fontAlgn="t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Agree with the commenter. Provide non-zero backoff procedure with AIFSN=1 to have higher priority than AC_VO</a:t>
                      </a: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2526862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l" defTabSz="914400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10697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defTabSz="914400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Liangxiao Xin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defTabSz="914400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35.9.4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defTabSz="914400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Should give higher priority of member STAs and scheduling AP to gain the channel access during R-TWT SP compared with OBSS STAs.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defTabSz="914400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 backoff procedure with higher priority needs to be added. Commenter will bring a contribution for the resolution of this CID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Revised</a:t>
                      </a:r>
                    </a:p>
                    <a:p>
                      <a:pPr algn="l" fontAlgn="t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Agree with the commenter. Provide non-zero backoff procedure with AIFSN=1 to have higher priority than AC_VO</a:t>
                      </a: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4151921898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1CBAEFC-71DE-4821-B5D5-EA208A7C955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0F7CAB-84D8-4CF7-ABE9-693C8A34AA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Liangxiao Xin, Sony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142E78-3EC6-4E58-BC87-73915F04EDF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232726BF-17C7-4F15-AC7A-F12A6E214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Related Comments</a:t>
            </a:r>
          </a:p>
        </p:txBody>
      </p:sp>
    </p:spTree>
    <p:extLst>
      <p:ext uri="{BB962C8B-B14F-4D97-AF65-F5344CB8AC3E}">
        <p14:creationId xmlns:p14="http://schemas.microsoft.com/office/powerpoint/2010/main" val="3778390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1A19F8-111D-4653-8E63-47AA82B10B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B63BB4-BB13-450C-B942-D8873F95F6F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C97654-FB0D-477E-8CEB-BBA8560B851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Liangxiao Xin, Sony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6A05744-B5A9-4D7E-96BF-71DF625AE89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E72F1A49-346D-4960-9B7D-4CDDEA4460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err="1"/>
              <a:t>TGbe</a:t>
            </a:r>
            <a:r>
              <a:rPr lang="en-US" sz="1800" dirty="0"/>
              <a:t> defines latency sensitive traffic and EPCS traffic which require higher priority than regular traffic.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However, those two types of traffic still use regular EDCA for channel contention, which makes it vulnerable to the OBSS channel contention.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Channel access mechanisms for latency sensitive traffic and EPCS traffic only take effect inside BSS.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OBSS, especially legacy OBSS, can still use EDCAF of AC_VO to contend the channel and ignore the existence of the mechanisms for latency sensitive traffic and EPCS traffic. 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In order to provide higher priority to latency sensitive traffic and EPCS traffic, a channel access mechanism with higher priority than AC_VO is needed.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We propose a non-zero backoff procedure to bound the contention time and have higher priority than legacy backoff procedure, such as AC_VO.</a:t>
            </a: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549276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1A19F8-111D-4653-8E63-47AA82B10B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Problem of legacy backoff procedure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B63BB4-BB13-450C-B942-D8873F95F6F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C97654-FB0D-477E-8CEB-BBA8560B851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Liangxiao Xin, Sony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6A05744-B5A9-4D7E-96BF-71DF625AE89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E72F1A49-346D-4960-9B7D-4CDDEA4460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Contention time has significant impact on the worst-case latency.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Contention time is denoted as the time from starting backoff until access the channel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The number of backoff slots during contention time is randomized due to the CW.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The contention time is not bounded because there are cases that the backoff counters do not count down between two consecutive TXOPs of other STAs.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The problem occurs because the backoff count can be initialized to be 0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For the same EDCAF, if another STA initializes its backoff count = 0, it gains the channel access and transmits first. Then, STA 1 enters CCA busy without counting down its backoff counter.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pic>
        <p:nvPicPr>
          <p:cNvPr id="7" name="Picture 6" descr="Text&#10;&#10;Description automatically generated">
            <a:extLst>
              <a:ext uri="{FF2B5EF4-FFF2-40B4-BE49-F238E27FC236}">
                <a16:creationId xmlns:a16="http://schemas.microsoft.com/office/drawing/2014/main" id="{5BA6C926-9CA7-43AE-AEAD-CFCBF51F0B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505200"/>
            <a:ext cx="3276600" cy="1072241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199D1EC2-5237-4051-A9DD-7C2675AB97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7065" y="3505200"/>
            <a:ext cx="3968735" cy="1209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6447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1A19F8-111D-4653-8E63-47AA82B10B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Non-zero backoff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B63BB4-BB13-450C-B942-D8873F95F6F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C97654-FB0D-477E-8CEB-BBA8560B851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Liangxiao Xin, Sony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6A05744-B5A9-4D7E-96BF-71DF625AE89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E72F1A49-346D-4960-9B7D-4CDDEA4460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When setting the backoff counter, the number of backoff slots is always greater than 0.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STA1 counts down backoff counter at least by 1 between two consecutive TXOPs of other STAs.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The contention time is bounded by # backoff slots * (</a:t>
            </a:r>
            <a:r>
              <a:rPr lang="en-US" sz="1400" dirty="0" err="1"/>
              <a:t>TXOP_limit</a:t>
            </a:r>
            <a:r>
              <a:rPr lang="en-US" sz="1400" dirty="0"/>
              <a:t> + </a:t>
            </a:r>
            <a:r>
              <a:rPr lang="en-US" sz="1400" dirty="0" err="1"/>
              <a:t>aAIFSTime</a:t>
            </a:r>
            <a:r>
              <a:rPr lang="en-US" sz="1400" dirty="0"/>
              <a:t> + </a:t>
            </a:r>
            <a:r>
              <a:rPr lang="en-US" sz="1400" dirty="0" err="1"/>
              <a:t>aSlotTime</a:t>
            </a:r>
            <a:r>
              <a:rPr lang="en-US" sz="1400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494341F-4E1E-4D44-A27B-652C2B9BD0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1671" y="3654280"/>
            <a:ext cx="5499069" cy="1676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07704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1A19F8-111D-4653-8E63-47AA82B10B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Non-zero backoff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B63BB4-BB13-450C-B942-D8873F95F6F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6A05744-B5A9-4D7E-96BF-71DF625AE89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E72F1A49-346D-4960-9B7D-4CDDEA4460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The non-zero backoff procedure can set its AIFSN = 1.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For legacy backoff, AIFSN &gt;=2 because its AIFS time has to be greater than PIFS.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In non-zero backoff, AIFSN = 1 is possible because AIFS is always followed by at least one backoff slot.</a:t>
            </a:r>
            <a:endParaRPr lang="en-US" sz="1400" dirty="0">
              <a:sym typeface="Wingdings" panose="05000000000000000000" pitchFamily="2" charset="2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>
                <a:sym typeface="Wingdings" panose="05000000000000000000" pitchFamily="2" charset="2"/>
              </a:rPr>
              <a:t>Min non-zero backoff time = </a:t>
            </a:r>
            <a:r>
              <a:rPr lang="en-US" sz="1200" dirty="0" err="1">
                <a:sym typeface="Wingdings" panose="05000000000000000000" pitchFamily="2" charset="2"/>
              </a:rPr>
              <a:t>aAIFSTime</a:t>
            </a:r>
            <a:r>
              <a:rPr lang="en-US" sz="1200" dirty="0">
                <a:sym typeface="Wingdings" panose="05000000000000000000" pitchFamily="2" charset="2"/>
              </a:rPr>
              <a:t>(AIFSN=1) + </a:t>
            </a:r>
            <a:r>
              <a:rPr lang="en-US" sz="1200" dirty="0" err="1">
                <a:sym typeface="Wingdings" panose="05000000000000000000" pitchFamily="2" charset="2"/>
              </a:rPr>
              <a:t>aSlotTime</a:t>
            </a:r>
            <a:r>
              <a:rPr lang="en-US" sz="1200" dirty="0">
                <a:sym typeface="Wingdings" panose="05000000000000000000" pitchFamily="2" charset="2"/>
              </a:rPr>
              <a:t> = </a:t>
            </a:r>
            <a:r>
              <a:rPr lang="en-US" sz="1200" dirty="0" err="1">
                <a:sym typeface="Wingdings" panose="05000000000000000000" pitchFamily="2" charset="2"/>
              </a:rPr>
              <a:t>aAIFSTime</a:t>
            </a:r>
            <a:r>
              <a:rPr lang="en-US" sz="1200" dirty="0">
                <a:sym typeface="Wingdings" panose="05000000000000000000" pitchFamily="2" charset="2"/>
              </a:rPr>
              <a:t>(AIFSN=2) = Min legacy backoff time of AC_VO &gt; </a:t>
            </a:r>
            <a:r>
              <a:rPr lang="en-US" sz="1200" dirty="0" err="1">
                <a:sym typeface="Wingdings" panose="05000000000000000000" pitchFamily="2" charset="2"/>
              </a:rPr>
              <a:t>aPIFSTime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39CE746-FB05-4C2A-9373-279FD4E4C1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0596" y="3782796"/>
            <a:ext cx="5761219" cy="1676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563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1A19F8-111D-4653-8E63-47AA82B10B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Simulation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B63BB4-BB13-450C-B942-D8873F95F6F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C97654-FB0D-477E-8CEB-BBA8560B851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Liangxiao Xin, Sony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6A05744-B5A9-4D7E-96BF-71DF625AE89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E72F1A49-346D-4960-9B7D-4CDDEA4460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Simulation Setting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Two BSSs, each BSS has one AP and four 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STAs in BSS1 and BSS2 transmits AC_VO traffic to AP1, AP2, respectively.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Packet size = 1000 bytes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MCS = 64QAM_5/6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Channel bandwidth = 80MHz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ym typeface="Wingdings" panose="05000000000000000000" pitchFamily="2" charset="2"/>
              </a:rPr>
              <a:t>Non-zero backoff: </a:t>
            </a:r>
            <a:r>
              <a:rPr lang="en-US" sz="1400" dirty="0"/>
              <a:t>the backoff count is set between [1, CW[AC_VO]+1]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ym typeface="Wingdings" panose="05000000000000000000" pitchFamily="2" charset="2"/>
              </a:rPr>
              <a:t>Legacy backoff: </a:t>
            </a:r>
            <a:r>
              <a:rPr lang="en-US" sz="1400" dirty="0"/>
              <a:t>the backoff count is set between [0, CW[AC_VO]]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ym typeface="Wingdings" panose="05000000000000000000" pitchFamily="2" charset="2"/>
              </a:rPr>
              <a:t>TXOP limit = 3ms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42E107A-02BE-4DAC-88E3-E84D177C7D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4303" y="4572000"/>
            <a:ext cx="3653806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68865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1A19F8-111D-4653-8E63-47AA82B10B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Simulation Result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B63BB4-BB13-450C-B942-D8873F95F6F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C97654-FB0D-477E-8CEB-BBA8560B851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Liangxiao Xin, Sony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6A05744-B5A9-4D7E-96BF-71DF625AE89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E72F1A49-346D-4960-9B7D-4CDDEA4460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Each STA of BSS1 and BSS2 generates 30 pkts burst traffic every 0.012s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We repeated simulation for 100 times. In each simulation,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The traffic start time of each STA is randomly distributed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The simulation result shows non-zero backoff with AIFSN=1 can improve the 95-pc latency and jitter of the network.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graphicFrame>
        <p:nvGraphicFramePr>
          <p:cNvPr id="11" name="Table 12">
            <a:extLst>
              <a:ext uri="{FF2B5EF4-FFF2-40B4-BE49-F238E27FC236}">
                <a16:creationId xmlns:a16="http://schemas.microsoft.com/office/drawing/2014/main" id="{1548C3BF-52DF-476E-9985-05D4EFCC1D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8951639"/>
              </p:ext>
            </p:extLst>
          </p:nvPr>
        </p:nvGraphicFramePr>
        <p:xfrm>
          <a:off x="4648200" y="3825876"/>
          <a:ext cx="3905252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6313">
                  <a:extLst>
                    <a:ext uri="{9D8B030D-6E8A-4147-A177-3AD203B41FA5}">
                      <a16:colId xmlns:a16="http://schemas.microsoft.com/office/drawing/2014/main" val="2782831541"/>
                    </a:ext>
                  </a:extLst>
                </a:gridCol>
                <a:gridCol w="976313">
                  <a:extLst>
                    <a:ext uri="{9D8B030D-6E8A-4147-A177-3AD203B41FA5}">
                      <a16:colId xmlns:a16="http://schemas.microsoft.com/office/drawing/2014/main" val="2445534947"/>
                    </a:ext>
                  </a:extLst>
                </a:gridCol>
                <a:gridCol w="976313">
                  <a:extLst>
                    <a:ext uri="{9D8B030D-6E8A-4147-A177-3AD203B41FA5}">
                      <a16:colId xmlns:a16="http://schemas.microsoft.com/office/drawing/2014/main" val="2917294624"/>
                    </a:ext>
                  </a:extLst>
                </a:gridCol>
                <a:gridCol w="976313">
                  <a:extLst>
                    <a:ext uri="{9D8B030D-6E8A-4147-A177-3AD203B41FA5}">
                      <a16:colId xmlns:a16="http://schemas.microsoft.com/office/drawing/2014/main" val="22571244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legacy backoff with AIFSN=2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non-zero backoff with AIFSN=2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non-zero backoff with AIFSN=1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8494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95-pc latency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5.44 </a:t>
                      </a:r>
                      <a:r>
                        <a:rPr lang="en-US" sz="1400" dirty="0" err="1"/>
                        <a:t>ms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5.16 </a:t>
                      </a:r>
                      <a:r>
                        <a:rPr lang="en-US" sz="1400" dirty="0" err="1"/>
                        <a:t>ms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5.04 </a:t>
                      </a:r>
                      <a:r>
                        <a:rPr lang="en-US" sz="1400" dirty="0" err="1"/>
                        <a:t>ms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3671135"/>
                  </a:ext>
                </a:extLst>
              </a:tr>
              <a:tr h="244757">
                <a:tc>
                  <a:txBody>
                    <a:bodyPr/>
                    <a:lstStyle/>
                    <a:p>
                      <a:r>
                        <a:rPr lang="en-US" sz="1400" dirty="0"/>
                        <a:t>Avg latency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1.61 </a:t>
                      </a:r>
                      <a:r>
                        <a:rPr lang="en-US" sz="1400" dirty="0" err="1"/>
                        <a:t>ms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1.68 </a:t>
                      </a:r>
                      <a:r>
                        <a:rPr lang="en-US" sz="1400" dirty="0" err="1"/>
                        <a:t>ms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1.65 </a:t>
                      </a:r>
                      <a:r>
                        <a:rPr lang="en-US" sz="1400" dirty="0" err="1"/>
                        <a:t>ms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212232"/>
                  </a:ext>
                </a:extLst>
              </a:tr>
              <a:tr h="244757">
                <a:tc>
                  <a:txBody>
                    <a:bodyPr/>
                    <a:lstStyle/>
                    <a:p>
                      <a:r>
                        <a:rPr lang="en-US" sz="1400" dirty="0"/>
                        <a:t>Jitter (SD)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1.39 </a:t>
                      </a:r>
                      <a:r>
                        <a:rPr lang="en-US" sz="1400" dirty="0" err="1"/>
                        <a:t>ms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1.33 </a:t>
                      </a:r>
                      <a:r>
                        <a:rPr lang="en-US" sz="1400" dirty="0" err="1"/>
                        <a:t>ms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1.31 </a:t>
                      </a:r>
                      <a:r>
                        <a:rPr lang="en-US" sz="1400" dirty="0" err="1"/>
                        <a:t>ms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5836706"/>
                  </a:ext>
                </a:extLst>
              </a:tr>
            </a:tbl>
          </a:graphicData>
        </a:graphic>
      </p:graphicFrame>
      <p:pic>
        <p:nvPicPr>
          <p:cNvPr id="17" name="Picture 16" descr="Chart, line chart&#10;&#10;Description automatically generated">
            <a:extLst>
              <a:ext uri="{FF2B5EF4-FFF2-40B4-BE49-F238E27FC236}">
                <a16:creationId xmlns:a16="http://schemas.microsoft.com/office/drawing/2014/main" id="{35225DA7-C8CE-42CC-851C-6094B43EB5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3601037"/>
            <a:ext cx="3832502" cy="2874376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E7D06387-562D-4698-9B5B-301697274DB0}"/>
              </a:ext>
            </a:extLst>
          </p:cNvPr>
          <p:cNvSpPr txBox="1"/>
          <p:nvPr/>
        </p:nvSpPr>
        <p:spPr>
          <a:xfrm>
            <a:off x="2286000" y="4326519"/>
            <a:ext cx="21202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</a:rPr>
              <a:t>95-pc latency of non-zero backoff with AIFSN=1 is 7.4% shorter</a:t>
            </a:r>
          </a:p>
        </p:txBody>
      </p:sp>
    </p:spTree>
    <p:extLst>
      <p:ext uri="{BB962C8B-B14F-4D97-AF65-F5344CB8AC3E}">
        <p14:creationId xmlns:p14="http://schemas.microsoft.com/office/powerpoint/2010/main" val="9195293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1A19F8-111D-4653-8E63-47AA82B10B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Simulation Result 2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B63BB4-BB13-450C-B942-D8873F95F6F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C97654-FB0D-477E-8CEB-BBA8560B851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Liangxiao Xin, Sony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6A05744-B5A9-4D7E-96BF-71DF625AE89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E72F1A49-346D-4960-9B7D-4CDDEA4460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Each STA of BSS1 and BSS2 generates 30 pkts burst traffic every 0.015s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Besides, there is one more node transmit saturated AC_BK traffic to AP2.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pic>
        <p:nvPicPr>
          <p:cNvPr id="21" name="Picture 20" descr="Chart, line chart&#10;&#10;Description automatically generated">
            <a:extLst>
              <a:ext uri="{FF2B5EF4-FFF2-40B4-BE49-F238E27FC236}">
                <a16:creationId xmlns:a16="http://schemas.microsoft.com/office/drawing/2014/main" id="{BC08F561-2E23-49E5-97DF-6B458668381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1646" y="2667000"/>
            <a:ext cx="3207812" cy="2405859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A861BB06-7768-498A-947F-211C41C8D153}"/>
              </a:ext>
            </a:extLst>
          </p:cNvPr>
          <p:cNvSpPr txBox="1"/>
          <p:nvPr/>
        </p:nvSpPr>
        <p:spPr>
          <a:xfrm>
            <a:off x="2571735" y="3215213"/>
            <a:ext cx="19071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</a:rPr>
              <a:t>95-pc latency of non-zero backoff with AIFSN=1 is 5.7% shorter</a:t>
            </a:r>
          </a:p>
        </p:txBody>
      </p:sp>
      <p:pic>
        <p:nvPicPr>
          <p:cNvPr id="18" name="Picture 17" descr="Chart&#10;&#10;Description automatically generated">
            <a:extLst>
              <a:ext uri="{FF2B5EF4-FFF2-40B4-BE49-F238E27FC236}">
                <a16:creationId xmlns:a16="http://schemas.microsoft.com/office/drawing/2014/main" id="{D5ED9336-66AF-402C-B301-4ACEAC71EE3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188" y="2667001"/>
            <a:ext cx="3207812" cy="2405859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38C78130-4FE3-497A-88F6-496B33354FC7}"/>
              </a:ext>
            </a:extLst>
          </p:cNvPr>
          <p:cNvSpPr txBox="1"/>
          <p:nvPr/>
        </p:nvSpPr>
        <p:spPr>
          <a:xfrm>
            <a:off x="5943600" y="3129908"/>
            <a:ext cx="18372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</a:rPr>
              <a:t>95-pc latency of non-zero backoff with AIFSN=1 is 7.5% shorter</a:t>
            </a:r>
          </a:p>
        </p:txBody>
      </p:sp>
      <p:graphicFrame>
        <p:nvGraphicFramePr>
          <p:cNvPr id="19" name="Table 12">
            <a:extLst>
              <a:ext uri="{FF2B5EF4-FFF2-40B4-BE49-F238E27FC236}">
                <a16:creationId xmlns:a16="http://schemas.microsoft.com/office/drawing/2014/main" id="{79BD7FB7-82ED-460E-B32D-48CA28AA05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731532"/>
              </p:ext>
            </p:extLst>
          </p:nvPr>
        </p:nvGraphicFramePr>
        <p:xfrm>
          <a:off x="1382712" y="5029200"/>
          <a:ext cx="6618288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9486">
                  <a:extLst>
                    <a:ext uri="{9D8B030D-6E8A-4147-A177-3AD203B41FA5}">
                      <a16:colId xmlns:a16="http://schemas.microsoft.com/office/drawing/2014/main" val="2782831541"/>
                    </a:ext>
                  </a:extLst>
                </a:gridCol>
                <a:gridCol w="1438468">
                  <a:extLst>
                    <a:ext uri="{9D8B030D-6E8A-4147-A177-3AD203B41FA5}">
                      <a16:colId xmlns:a16="http://schemas.microsoft.com/office/drawing/2014/main" val="3215378669"/>
                    </a:ext>
                  </a:extLst>
                </a:gridCol>
                <a:gridCol w="1550167">
                  <a:extLst>
                    <a:ext uri="{9D8B030D-6E8A-4147-A177-3AD203B41FA5}">
                      <a16:colId xmlns:a16="http://schemas.microsoft.com/office/drawing/2014/main" val="3739219681"/>
                    </a:ext>
                  </a:extLst>
                </a:gridCol>
                <a:gridCol w="1550167">
                  <a:extLst>
                    <a:ext uri="{9D8B030D-6E8A-4147-A177-3AD203B41FA5}">
                      <a16:colId xmlns:a16="http://schemas.microsoft.com/office/drawing/2014/main" val="2257124474"/>
                    </a:ext>
                  </a:extLst>
                </a:gridCol>
              </a:tblGrid>
              <a:tr h="159024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legacy backoff with AIFSN=2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non-zero backoff with AIFSN=2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non-zero backoff with AIFSN=1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849472"/>
                  </a:ext>
                </a:extLst>
              </a:tr>
              <a:tr h="1590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95-pc latency (TXOP limit of AC_BK = 5 </a:t>
                      </a:r>
                      <a:r>
                        <a:rPr lang="en-US" sz="1200" dirty="0" err="1"/>
                        <a:t>ms</a:t>
                      </a:r>
                      <a:r>
                        <a:rPr lang="en-US" sz="1200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4.71 </a:t>
                      </a:r>
                      <a:r>
                        <a:rPr lang="en-US" sz="1200" dirty="0" err="1"/>
                        <a:t>ms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4.53 </a:t>
                      </a:r>
                      <a:r>
                        <a:rPr lang="en-US" sz="1200" dirty="0" err="1"/>
                        <a:t>ms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4.44 </a:t>
                      </a:r>
                      <a:r>
                        <a:rPr lang="en-US" sz="1200" dirty="0" err="1"/>
                        <a:t>ms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3671135"/>
                  </a:ext>
                </a:extLst>
              </a:tr>
              <a:tr h="1590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95-pc latency (TXOP limit of AC_BK = 10 </a:t>
                      </a:r>
                      <a:r>
                        <a:rPr lang="en-US" sz="1200" dirty="0" err="1"/>
                        <a:t>ms</a:t>
                      </a:r>
                      <a:r>
                        <a:rPr lang="en-US" sz="1200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5.05 </a:t>
                      </a:r>
                      <a:r>
                        <a:rPr lang="en-US" sz="1200" dirty="0" err="1"/>
                        <a:t>ms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4.80 </a:t>
                      </a:r>
                      <a:r>
                        <a:rPr lang="en-US" sz="1200" dirty="0" err="1"/>
                        <a:t>ms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4.67 </a:t>
                      </a:r>
                      <a:r>
                        <a:rPr lang="en-US" sz="1200" dirty="0" err="1"/>
                        <a:t>ms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6634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51606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136551</TotalTime>
  <Words>1305</Words>
  <Application>Microsoft Office PowerPoint</Application>
  <PresentationFormat>On-screen Show (4:3)</PresentationFormat>
  <Paragraphs>219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Office Theme</vt:lpstr>
      <vt:lpstr>Non-zero backoff</vt:lpstr>
      <vt:lpstr>Related Comments</vt:lpstr>
      <vt:lpstr>Introduction</vt:lpstr>
      <vt:lpstr>Problem of legacy backoff procedure</vt:lpstr>
      <vt:lpstr>Non-zero backoff</vt:lpstr>
      <vt:lpstr>Non-zero backoff</vt:lpstr>
      <vt:lpstr>Simulation </vt:lpstr>
      <vt:lpstr>Simulation Result 1</vt:lpstr>
      <vt:lpstr>Simulation Result 2 </vt:lpstr>
      <vt:lpstr>Simulation 3 </vt:lpstr>
      <vt:lpstr>Summary</vt:lpstr>
      <vt:lpstr>SP</vt:lpstr>
      <vt:lpstr>backup</vt:lpstr>
      <vt:lpstr>Test 3: Throughput of the network (saturation throughput of the network)</vt:lpstr>
    </vt:vector>
  </TitlesOfParts>
  <Company>Sony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Hashemi, Morteza</dc:creator>
  <cp:lastModifiedBy>Xin, Liangxiao</cp:lastModifiedBy>
  <cp:revision>850</cp:revision>
  <cp:lastPrinted>1601-01-01T00:00:00Z</cp:lastPrinted>
  <dcterms:created xsi:type="dcterms:W3CDTF">2018-07-24T22:57:41Z</dcterms:created>
  <dcterms:modified xsi:type="dcterms:W3CDTF">2022-09-06T18:37:11Z</dcterms:modified>
</cp:coreProperties>
</file>