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90" r:id="rId3"/>
    <p:sldId id="291" r:id="rId4"/>
    <p:sldId id="296" r:id="rId5"/>
    <p:sldId id="292" r:id="rId6"/>
    <p:sldId id="297" r:id="rId7"/>
    <p:sldId id="293" r:id="rId8"/>
    <p:sldId id="298" r:id="rId9"/>
    <p:sldId id="295" r:id="rId10"/>
    <p:sldId id="294" r:id="rId11"/>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1" autoAdjust="0"/>
    <p:restoredTop sz="96727" autoAdjust="0"/>
  </p:normalViewPr>
  <p:slideViewPr>
    <p:cSldViewPr>
      <p:cViewPr varScale="1">
        <p:scale>
          <a:sx n="67" d="100"/>
          <a:sy n="67" d="100"/>
        </p:scale>
        <p:origin x="1608" y="4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Sept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Sept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802.11-22/1507r0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dirty="0"/>
              <a:t>Sept 2022</a:t>
            </a:r>
          </a:p>
        </p:txBody>
      </p:sp>
      <p:sp>
        <p:nvSpPr>
          <p:cNvPr id="3077" name="Rectangle 2"/>
          <p:cNvSpPr>
            <a:spLocks noGrp="1" noChangeArrowheads="1"/>
          </p:cNvSpPr>
          <p:nvPr>
            <p:ph type="title"/>
          </p:nvPr>
        </p:nvSpPr>
        <p:spPr>
          <a:xfrm>
            <a:off x="685800" y="838200"/>
            <a:ext cx="7772400" cy="1066800"/>
          </a:xfrm>
          <a:noFill/>
        </p:spPr>
        <p:txBody>
          <a:bodyPr/>
          <a:lstStyle/>
          <a:p>
            <a:r>
              <a:rPr lang="en-US" dirty="0" err="1"/>
              <a:t>TGme</a:t>
            </a:r>
            <a:br>
              <a:rPr lang="en-US" dirty="0"/>
            </a:br>
            <a:r>
              <a:rPr lang="en-US" dirty="0"/>
              <a:t>Clause 6.3 re-write</a:t>
            </a:r>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a:t>Date:</a:t>
            </a:r>
            <a:r>
              <a:rPr lang="en-US" sz="2000" b="0" dirty="0"/>
              <a:t> 2022-09</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825856320"/>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B911AA4-AE86-7841-7A55-27E1EF8F20B6}"/>
              </a:ext>
            </a:extLst>
          </p:cNvPr>
          <p:cNvSpPr>
            <a:spLocks noGrp="1"/>
          </p:cNvSpPr>
          <p:nvPr>
            <p:ph idx="1"/>
          </p:nvPr>
        </p:nvSpPr>
        <p:spPr/>
        <p:txBody>
          <a:bodyPr/>
          <a:lstStyle/>
          <a:p>
            <a:r>
              <a:rPr lang="en-US" dirty="0">
                <a:solidFill>
                  <a:srgbClr val="FF0000"/>
                </a:solidFill>
              </a:rPr>
              <a:t>Estimated reduction in pages:  300+</a:t>
            </a:r>
          </a:p>
          <a:p>
            <a:endParaRPr lang="en-US" dirty="0"/>
          </a:p>
          <a:p>
            <a:r>
              <a:rPr lang="en-US" dirty="0"/>
              <a:t>Suggested strategy is that “experts” should look at the primitives in their area(s) and confirm that they are content that the new format works for them.</a:t>
            </a:r>
          </a:p>
          <a:p>
            <a:endParaRPr lang="en-US" dirty="0"/>
          </a:p>
          <a:p>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A1E5CFB8-1BB9-BB68-BD34-10FA46E79A5F}"/>
              </a:ext>
            </a:extLst>
          </p:cNvPr>
          <p:cNvSpPr>
            <a:spLocks noGrp="1"/>
          </p:cNvSpPr>
          <p:nvPr>
            <p:ph type="title"/>
          </p:nvPr>
        </p:nvSpPr>
        <p:spPr/>
        <p:txBody>
          <a:bodyPr/>
          <a:lstStyle/>
          <a:p>
            <a:r>
              <a:rPr lang="en-US" dirty="0"/>
              <a:t>Proposed Change Text in 22/0916r6</a:t>
            </a:r>
          </a:p>
        </p:txBody>
      </p:sp>
      <p:sp>
        <p:nvSpPr>
          <p:cNvPr id="4" name="Date Placeholder 3">
            <a:extLst>
              <a:ext uri="{FF2B5EF4-FFF2-40B4-BE49-F238E27FC236}">
                <a16:creationId xmlns:a16="http://schemas.microsoft.com/office/drawing/2014/main" id="{6F6735DA-1DDD-E53B-F76C-56C6675FC515}"/>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8E4C12C9-6EAC-8F9C-3DE7-E7AE301E581E}"/>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B8C8C97-39AF-93AC-C5B7-CB71FC9AFE2D}"/>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4215992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221B95-5CFE-3620-B9E0-08AC2FD5BF26}"/>
              </a:ext>
            </a:extLst>
          </p:cNvPr>
          <p:cNvSpPr>
            <a:spLocks noGrp="1"/>
          </p:cNvSpPr>
          <p:nvPr>
            <p:ph idx="1"/>
          </p:nvPr>
        </p:nvSpPr>
        <p:spPr>
          <a:xfrm>
            <a:off x="685800" y="1600199"/>
            <a:ext cx="7772400" cy="4875213"/>
          </a:xfrm>
        </p:spPr>
        <p:txBody>
          <a:bodyPr/>
          <a:lstStyle/>
          <a:p>
            <a:pPr marL="0" marR="0">
              <a:spcBef>
                <a:spcPts val="0"/>
              </a:spcBef>
              <a:spcAft>
                <a:spcPts val="0"/>
              </a:spcAft>
            </a:pPr>
            <a:r>
              <a:rPr lang="en-GB" sz="1800" dirty="0">
                <a:effectLst/>
                <a:latin typeface="Times New Roman" panose="02020603050405020304" pitchFamily="18" charset="0"/>
                <a:ea typeface="MS Mincho" panose="02020609040205080304" pitchFamily="49" charset="-128"/>
              </a:rPr>
              <a:t>In writing some proposed new text for a number of request / response exchanges, I was informed that I needed to add text to Clause 6.  I then went through the routine of writing descriptions for each request, plus the response, plus the indication plus the confirm.  10 pages later I started to think.</a:t>
            </a:r>
            <a:endParaRPr lang="en-US" sz="1800" dirty="0">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r>
              <a:rPr lang="en-GB" sz="1800" dirty="0">
                <a:effectLst/>
                <a:latin typeface="Times New Roman" panose="02020603050405020304" pitchFamily="18" charset="0"/>
                <a:ea typeface="MS Mincho" panose="02020609040205080304" pitchFamily="49" charset="-128"/>
              </a:rPr>
              <a:t> </a:t>
            </a:r>
            <a:endParaRPr lang="en-US" sz="1800"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GB" sz="1800" dirty="0">
                <a:solidFill>
                  <a:srgbClr val="FF0000"/>
                </a:solidFill>
                <a:effectLst/>
                <a:latin typeface="Times New Roman" panose="02020603050405020304" pitchFamily="18" charset="0"/>
                <a:ea typeface="MS Mincho" panose="02020609040205080304" pitchFamily="49" charset="-128"/>
              </a:rPr>
              <a:t>Clause 6 consumes </a:t>
            </a:r>
            <a:r>
              <a:rPr lang="en-GB" sz="1800" u="sng" dirty="0">
                <a:solidFill>
                  <a:srgbClr val="FF0000"/>
                </a:solidFill>
                <a:effectLst/>
                <a:latin typeface="Times New Roman" panose="02020603050405020304" pitchFamily="18" charset="0"/>
                <a:ea typeface="MS Mincho" panose="02020609040205080304" pitchFamily="49" charset="-128"/>
              </a:rPr>
              <a:t>434 pages </a:t>
            </a:r>
          </a:p>
          <a:p>
            <a:pPr marL="0" marR="0">
              <a:spcBef>
                <a:spcPts val="0"/>
              </a:spcBef>
              <a:spcAft>
                <a:spcPts val="0"/>
              </a:spcAft>
            </a:pPr>
            <a:r>
              <a:rPr lang="en-GB" sz="1800" dirty="0">
                <a:solidFill>
                  <a:srgbClr val="FF0000"/>
                </a:solidFill>
                <a:effectLst/>
                <a:latin typeface="Times New Roman" panose="02020603050405020304" pitchFamily="18" charset="0"/>
                <a:ea typeface="MS Mincho" panose="02020609040205080304" pitchFamily="49" charset="-128"/>
              </a:rPr>
              <a:t>MORE THAN Clause 11  (398 pages) !!! </a:t>
            </a:r>
            <a:endParaRPr lang="en-US" sz="1800" dirty="0">
              <a:solidFill>
                <a:srgbClr val="FF0000"/>
              </a:solidFill>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endParaRPr lang="en-US" sz="1800" dirty="0">
              <a:effectLst/>
              <a:latin typeface="Times New Roman" panose="02020603050405020304" pitchFamily="18" charset="0"/>
              <a:ea typeface="MS Mincho" panose="02020609040205080304" pitchFamily="49" charset="-128"/>
            </a:endParaRPr>
          </a:p>
          <a:p>
            <a:pPr marL="0" marR="0">
              <a:spcBef>
                <a:spcPts val="0"/>
              </a:spcBef>
              <a:spcAft>
                <a:spcPts val="0"/>
              </a:spcAft>
            </a:pPr>
            <a:r>
              <a:rPr lang="en-GB" sz="1800" dirty="0">
                <a:effectLst/>
                <a:latin typeface="Times New Roman" panose="02020603050405020304" pitchFamily="18" charset="0"/>
                <a:ea typeface="MS Mincho" panose="02020609040205080304" pitchFamily="49" charset="-128"/>
              </a:rPr>
              <a:t>Boy, this must be good stuff, thinks I… then I realized that what I am adding, in fact, was obvious from th</a:t>
            </a:r>
            <a:r>
              <a:rPr lang="en-GB" sz="1800" dirty="0">
                <a:latin typeface="Times New Roman" panose="02020603050405020304" pitchFamily="18" charset="0"/>
                <a:ea typeface="MS Mincho" panose="02020609040205080304" pitchFamily="49" charset="-128"/>
              </a:rPr>
              <a:t>e text and frames, i.e., “boilerplate”</a:t>
            </a:r>
            <a:endParaRPr lang="en-US" sz="1800" dirty="0">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endParaRPr lang="en-US" sz="1800" dirty="0">
              <a:effectLst/>
              <a:latin typeface="Times New Roman" panose="02020603050405020304" pitchFamily="18" charset="0"/>
              <a:ea typeface="MS Mincho" panose="02020609040205080304" pitchFamily="49" charset="-128"/>
            </a:endParaRPr>
          </a:p>
          <a:p>
            <a:r>
              <a:rPr lang="en-US" sz="1800" dirty="0"/>
              <a:t>A presentation 21/1822 was originally made in ARC prior to the comment.  </a:t>
            </a:r>
          </a:p>
          <a:p>
            <a:r>
              <a:rPr lang="en-US" sz="1800" dirty="0">
                <a:solidFill>
                  <a:srgbClr val="0070C0"/>
                </a:solidFill>
              </a:rPr>
              <a:t>ARC members indicated strong support to do something hence a comment was subsequently submitted to </a:t>
            </a:r>
            <a:r>
              <a:rPr lang="en-US" sz="1800" dirty="0" err="1">
                <a:solidFill>
                  <a:srgbClr val="0070C0"/>
                </a:solidFill>
              </a:rPr>
              <a:t>TGme</a:t>
            </a:r>
            <a:endParaRPr lang="en-US" sz="1800" dirty="0">
              <a:solidFill>
                <a:srgbClr val="0070C0"/>
              </a:solidFill>
            </a:endParaRPr>
          </a:p>
        </p:txBody>
      </p:sp>
      <p:sp>
        <p:nvSpPr>
          <p:cNvPr id="3" name="Title 2">
            <a:extLst>
              <a:ext uri="{FF2B5EF4-FFF2-40B4-BE49-F238E27FC236}">
                <a16:creationId xmlns:a16="http://schemas.microsoft.com/office/drawing/2014/main" id="{8B7A8654-CD45-E516-880F-5BC77E39EAF5}"/>
              </a:ext>
            </a:extLst>
          </p:cNvPr>
          <p:cNvSpPr>
            <a:spLocks noGrp="1"/>
          </p:cNvSpPr>
          <p:nvPr>
            <p:ph type="title"/>
          </p:nvPr>
        </p:nvSpPr>
        <p:spPr/>
        <p:txBody>
          <a:bodyPr/>
          <a:lstStyle/>
          <a:p>
            <a:r>
              <a:rPr lang="en-GB" dirty="0">
                <a:latin typeface="Times New Roman" panose="02020603050405020304" pitchFamily="18" charset="0"/>
                <a:ea typeface="MS Mincho" panose="02020609040205080304" pitchFamily="49" charset="-128"/>
              </a:rPr>
              <a:t>Background:</a:t>
            </a:r>
            <a:endParaRPr lang="en-US" dirty="0"/>
          </a:p>
        </p:txBody>
      </p:sp>
      <p:sp>
        <p:nvSpPr>
          <p:cNvPr id="4" name="Date Placeholder 3">
            <a:extLst>
              <a:ext uri="{FF2B5EF4-FFF2-40B4-BE49-F238E27FC236}">
                <a16:creationId xmlns:a16="http://schemas.microsoft.com/office/drawing/2014/main" id="{AD4C760C-ABF2-12AD-E84E-A2638D71E268}"/>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79292289-BDA2-2100-A60E-B3F8C291A12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5ED3BA9-C8C6-3781-F21B-B8956024028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381615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72A7CA-FB8B-29BD-1103-7974DBD5D8B4}"/>
              </a:ext>
            </a:extLst>
          </p:cNvPr>
          <p:cNvSpPr>
            <a:spLocks noGrp="1"/>
          </p:cNvSpPr>
          <p:nvPr>
            <p:ph idx="1"/>
          </p:nvPr>
        </p:nvSpPr>
        <p:spPr>
          <a:xfrm>
            <a:off x="696913" y="1600200"/>
            <a:ext cx="7772400" cy="4648200"/>
          </a:xfrm>
        </p:spPr>
        <p:txBody>
          <a:bodyPr/>
          <a:lstStyle/>
          <a:p>
            <a:pPr marL="0" marR="0">
              <a:spcBef>
                <a:spcPts val="0"/>
              </a:spcBef>
              <a:spcAft>
                <a:spcPts val="0"/>
              </a:spcAft>
            </a:pPr>
            <a:r>
              <a:rPr lang="en-US" sz="2000" dirty="0">
                <a:effectLst/>
                <a:latin typeface="Times New Roman" panose="02020603050405020304" pitchFamily="18" charset="0"/>
                <a:ea typeface="TimesNewRoman"/>
              </a:rPr>
              <a:t>“These services are described in an abstract way…and do not imply any particular implementation….”</a:t>
            </a:r>
            <a:endParaRPr lang="en-US" sz="2000" dirty="0">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r>
              <a:rPr lang="en-GB" sz="2000" dirty="0">
                <a:effectLst/>
                <a:latin typeface="Times New Roman" panose="02020603050405020304" pitchFamily="18" charset="0"/>
                <a:ea typeface="MS Mincho" panose="02020609040205080304" pitchFamily="49" charset="-128"/>
              </a:rPr>
              <a:t> </a:t>
            </a:r>
            <a:endParaRPr lang="en-US" sz="2000" dirty="0">
              <a:effectLst/>
              <a:latin typeface="Times New Roman" panose="02020603050405020304" pitchFamily="18" charset="0"/>
              <a:ea typeface="MS Mincho" panose="02020609040205080304" pitchFamily="49" charset="-128"/>
            </a:endParaRPr>
          </a:p>
          <a:p>
            <a:pPr marL="0" marR="0" indent="0">
              <a:spcBef>
                <a:spcPts val="0"/>
              </a:spcBef>
              <a:spcAft>
                <a:spcPts val="0"/>
              </a:spcAft>
              <a:buNone/>
            </a:pPr>
            <a:r>
              <a:rPr lang="en-GB" sz="2000" dirty="0">
                <a:effectLst/>
                <a:latin typeface="Times New Roman" panose="02020603050405020304" pitchFamily="18" charset="0"/>
                <a:ea typeface="MS Mincho" panose="02020609040205080304" pitchFamily="49" charset="-128"/>
              </a:rPr>
              <a:t>MLME SAP primitives are of the general form </a:t>
            </a:r>
            <a:endParaRPr lang="en-US" sz="2000"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r>
              <a:rPr lang="en-GB" sz="1600" dirty="0" err="1">
                <a:effectLst/>
                <a:latin typeface="Times New Roman" panose="02020603050405020304" pitchFamily="18" charset="0"/>
                <a:ea typeface="MS Mincho" panose="02020609040205080304" pitchFamily="49" charset="-128"/>
              </a:rPr>
              <a:t>ACTION.request</a:t>
            </a:r>
            <a:r>
              <a:rPr lang="en-GB" sz="1600" dirty="0">
                <a:effectLst/>
                <a:latin typeface="Times New Roman" panose="02020603050405020304" pitchFamily="18" charset="0"/>
                <a:ea typeface="MS Mincho" panose="02020609040205080304" pitchFamily="49" charset="-128"/>
              </a:rPr>
              <a:t> primitive, </a:t>
            </a:r>
            <a:endParaRPr lang="en-US" sz="1600" dirty="0">
              <a:effectLst/>
              <a:latin typeface="Times New Roman" panose="02020603050405020304" pitchFamily="18" charset="0"/>
              <a:ea typeface="MS Mincho" panose="02020609040205080304" pitchFamily="49" charset="-128"/>
            </a:endParaRPr>
          </a:p>
          <a:p>
            <a:pPr lvl="2" indent="-285750">
              <a:spcBef>
                <a:spcPts val="0"/>
              </a:spcBef>
              <a:spcAft>
                <a:spcPts val="0"/>
              </a:spcAft>
              <a:buFont typeface="Courier New" panose="02070309020205020404" pitchFamily="49" charset="0"/>
              <a:buChar char="o"/>
            </a:pPr>
            <a:r>
              <a:rPr lang="en-GB" dirty="0">
                <a:effectLst/>
                <a:latin typeface="Times New Roman" panose="02020603050405020304" pitchFamily="18" charset="0"/>
                <a:ea typeface="MS Mincho" panose="02020609040205080304" pitchFamily="49" charset="-128"/>
              </a:rPr>
              <a:t>Initiates request for a procedure</a:t>
            </a:r>
            <a:endParaRPr lang="en-US"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r>
              <a:rPr lang="en-GB" sz="1600" dirty="0" err="1">
                <a:effectLst/>
                <a:latin typeface="Times New Roman" panose="02020603050405020304" pitchFamily="18" charset="0"/>
                <a:ea typeface="MS Mincho" panose="02020609040205080304" pitchFamily="49" charset="-128"/>
              </a:rPr>
              <a:t>ACTION.confirm</a:t>
            </a:r>
            <a:r>
              <a:rPr lang="en-GB" sz="1600" dirty="0">
                <a:effectLst/>
                <a:latin typeface="Times New Roman" panose="02020603050405020304" pitchFamily="18" charset="0"/>
                <a:ea typeface="MS Mincho" panose="02020609040205080304" pitchFamily="49" charset="-128"/>
              </a:rPr>
              <a:t> primitive (for an exchange initiated by the SAP client) </a:t>
            </a:r>
            <a:endParaRPr lang="en-US" sz="1600" dirty="0">
              <a:effectLst/>
              <a:latin typeface="Times New Roman" panose="02020603050405020304" pitchFamily="18" charset="0"/>
              <a:ea typeface="MS Mincho" panose="02020609040205080304" pitchFamily="49" charset="-128"/>
            </a:endParaRPr>
          </a:p>
          <a:p>
            <a:pPr lvl="2" indent="-285750">
              <a:spcBef>
                <a:spcPts val="0"/>
              </a:spcBef>
              <a:spcAft>
                <a:spcPts val="0"/>
              </a:spcAft>
              <a:buFont typeface="Courier New" panose="02070309020205020404" pitchFamily="49" charset="0"/>
              <a:buChar char="o"/>
            </a:pPr>
            <a:r>
              <a:rPr lang="en-GB" dirty="0">
                <a:effectLst/>
                <a:latin typeface="Times New Roman" panose="02020603050405020304" pitchFamily="18" charset="0"/>
                <a:ea typeface="MS Mincho" panose="02020609040205080304" pitchFamily="49" charset="-128"/>
              </a:rPr>
              <a:t>Reports result of request (success?)</a:t>
            </a:r>
            <a:endParaRPr lang="en-US"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r>
              <a:rPr lang="en-GB" sz="1600" dirty="0" err="1">
                <a:effectLst/>
                <a:latin typeface="Times New Roman" panose="02020603050405020304" pitchFamily="18" charset="0"/>
                <a:ea typeface="MS Mincho" panose="02020609040205080304" pitchFamily="49" charset="-128"/>
              </a:rPr>
              <a:t>ACTION.indication</a:t>
            </a:r>
            <a:r>
              <a:rPr lang="en-GB" sz="1600" dirty="0">
                <a:effectLst/>
                <a:latin typeface="Times New Roman" panose="02020603050405020304" pitchFamily="18" charset="0"/>
                <a:ea typeface="MS Mincho" panose="02020609040205080304" pitchFamily="49" charset="-128"/>
              </a:rPr>
              <a:t> primitive </a:t>
            </a:r>
            <a:endParaRPr lang="en-US" sz="1600" dirty="0">
              <a:effectLst/>
              <a:latin typeface="Times New Roman" panose="02020603050405020304" pitchFamily="18" charset="0"/>
              <a:ea typeface="MS Mincho" panose="02020609040205080304" pitchFamily="49" charset="-128"/>
            </a:endParaRPr>
          </a:p>
          <a:p>
            <a:pPr lvl="2" indent="-285750">
              <a:spcBef>
                <a:spcPts val="0"/>
              </a:spcBef>
              <a:spcAft>
                <a:spcPts val="0"/>
              </a:spcAft>
              <a:buFont typeface="Courier New" panose="02070309020205020404" pitchFamily="49" charset="0"/>
              <a:buChar char="o"/>
            </a:pPr>
            <a:r>
              <a:rPr lang="en-GB" dirty="0">
                <a:effectLst/>
                <a:latin typeface="Times New Roman" panose="02020603050405020304" pitchFamily="18" charset="0"/>
                <a:ea typeface="MS Mincho" panose="02020609040205080304" pitchFamily="49" charset="-128"/>
              </a:rPr>
              <a:t>Result of receipt of request for procedure</a:t>
            </a:r>
            <a:endParaRPr lang="en-US" dirty="0">
              <a:effectLst/>
              <a:latin typeface="Times New Roman" panose="02020603050405020304" pitchFamily="18" charset="0"/>
              <a:ea typeface="MS Mincho" panose="02020609040205080304" pitchFamily="49" charset="-128"/>
            </a:endParaRPr>
          </a:p>
          <a:p>
            <a:pPr lvl="1" indent="-342900">
              <a:spcBef>
                <a:spcPts val="0"/>
              </a:spcBef>
              <a:spcAft>
                <a:spcPts val="0"/>
              </a:spcAft>
              <a:buFont typeface="Symbol" panose="05050102010706020507" pitchFamily="18" charset="2"/>
              <a:buChar char=""/>
            </a:pPr>
            <a:r>
              <a:rPr lang="en-GB" sz="1600" dirty="0" err="1">
                <a:effectLst/>
                <a:latin typeface="Times New Roman" panose="02020603050405020304" pitchFamily="18" charset="0"/>
                <a:ea typeface="MS Mincho" panose="02020609040205080304" pitchFamily="49" charset="-128"/>
              </a:rPr>
              <a:t>ACTION.response</a:t>
            </a:r>
            <a:r>
              <a:rPr lang="en-GB" sz="1600" dirty="0">
                <a:effectLst/>
                <a:latin typeface="Times New Roman" panose="02020603050405020304" pitchFamily="18" charset="0"/>
                <a:ea typeface="MS Mincho" panose="02020609040205080304" pitchFamily="49" charset="-128"/>
              </a:rPr>
              <a:t> primitive (for an exchange initiated by the MLME)</a:t>
            </a:r>
            <a:endParaRPr lang="en-US" sz="1600" dirty="0">
              <a:effectLst/>
              <a:latin typeface="Times New Roman" panose="02020603050405020304" pitchFamily="18" charset="0"/>
              <a:ea typeface="MS Mincho" panose="02020609040205080304" pitchFamily="49" charset="-128"/>
            </a:endParaRPr>
          </a:p>
          <a:p>
            <a:pPr lvl="2" indent="-285750">
              <a:spcBef>
                <a:spcPts val="0"/>
              </a:spcBef>
              <a:spcAft>
                <a:spcPts val="0"/>
              </a:spcAft>
              <a:buFont typeface="Courier New" panose="02070309020205020404" pitchFamily="49" charset="0"/>
              <a:buChar char="o"/>
            </a:pPr>
            <a:r>
              <a:rPr lang="en-GB" dirty="0">
                <a:effectLst/>
                <a:latin typeface="Times New Roman" panose="02020603050405020304" pitchFamily="18" charset="0"/>
                <a:ea typeface="MS Mincho" panose="02020609040205080304" pitchFamily="49" charset="-128"/>
              </a:rPr>
              <a:t>Initiate transmission of the requested procedure</a:t>
            </a:r>
          </a:p>
          <a:p>
            <a:pPr marL="800100" lvl="2" indent="0">
              <a:spcBef>
                <a:spcPts val="0"/>
              </a:spcBef>
              <a:spcAft>
                <a:spcPts val="0"/>
              </a:spcAft>
              <a:buNone/>
            </a:pPr>
            <a:endParaRPr lang="en-GB" dirty="0">
              <a:latin typeface="Times New Roman" panose="02020603050405020304" pitchFamily="18" charset="0"/>
              <a:ea typeface="MS Mincho" panose="02020609040205080304" pitchFamily="49" charset="-128"/>
            </a:endParaRPr>
          </a:p>
          <a:p>
            <a:pPr marL="57150" indent="0">
              <a:spcBef>
                <a:spcPts val="0"/>
              </a:spcBef>
              <a:spcAft>
                <a:spcPts val="0"/>
              </a:spcAft>
              <a:buNone/>
            </a:pPr>
            <a:r>
              <a:rPr lang="en-GB" sz="2000" dirty="0">
                <a:effectLst/>
                <a:latin typeface="Times New Roman" panose="02020603050405020304" pitchFamily="18" charset="0"/>
                <a:ea typeface="MS Mincho" panose="02020609040205080304" pitchFamily="49" charset="-128"/>
              </a:rPr>
              <a:t>BUT on investigation I found there are 7 different “types”</a:t>
            </a:r>
          </a:p>
          <a:p>
            <a:endParaRPr lang="en-US" dirty="0"/>
          </a:p>
        </p:txBody>
      </p:sp>
      <p:sp>
        <p:nvSpPr>
          <p:cNvPr id="3" name="Title 2">
            <a:extLst>
              <a:ext uri="{FF2B5EF4-FFF2-40B4-BE49-F238E27FC236}">
                <a16:creationId xmlns:a16="http://schemas.microsoft.com/office/drawing/2014/main" id="{90717A22-DF26-D8AA-AA57-C9B52B4D342C}"/>
              </a:ext>
            </a:extLst>
          </p:cNvPr>
          <p:cNvSpPr>
            <a:spLocks noGrp="1"/>
          </p:cNvSpPr>
          <p:nvPr>
            <p:ph type="title"/>
          </p:nvPr>
        </p:nvSpPr>
        <p:spPr/>
        <p:txBody>
          <a:bodyPr/>
          <a:lstStyle/>
          <a:p>
            <a:r>
              <a:rPr lang="en-US" dirty="0">
                <a:latin typeface="Times New Roman" panose="02020603050405020304" pitchFamily="18" charset="0"/>
                <a:ea typeface="TimesNewRoman"/>
              </a:rPr>
              <a:t>6.3 MLME SAP interface</a:t>
            </a:r>
            <a:br>
              <a:rPr lang="en-US" dirty="0">
                <a:latin typeface="Times New Roman" panose="02020603050405020304" pitchFamily="18" charset="0"/>
                <a:ea typeface="MS Mincho" panose="02020609040205080304" pitchFamily="49" charset="-128"/>
              </a:rPr>
            </a:br>
            <a:endParaRPr lang="en-US" dirty="0"/>
          </a:p>
        </p:txBody>
      </p:sp>
      <p:sp>
        <p:nvSpPr>
          <p:cNvPr id="4" name="Date Placeholder 3">
            <a:extLst>
              <a:ext uri="{FF2B5EF4-FFF2-40B4-BE49-F238E27FC236}">
                <a16:creationId xmlns:a16="http://schemas.microsoft.com/office/drawing/2014/main" id="{0DB757A0-9004-371C-62C6-B1CA0E7A379E}"/>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4D814041-90C2-2B40-9C55-01FABECADDA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F8FA39E-FAC0-594A-7AD5-EBA14ECAEC9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3355199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F9EBBD-52EF-6737-D728-94403583F9FA}"/>
              </a:ext>
            </a:extLst>
          </p:cNvPr>
          <p:cNvSpPr>
            <a:spLocks noGrp="1"/>
          </p:cNvSpPr>
          <p:nvPr>
            <p:ph type="title"/>
          </p:nvPr>
        </p:nvSpPr>
        <p:spPr>
          <a:xfrm>
            <a:off x="685800" y="685800"/>
            <a:ext cx="7772400" cy="433368"/>
          </a:xfrm>
        </p:spPr>
        <p:txBody>
          <a:bodyPr/>
          <a:lstStyle/>
          <a:p>
            <a:r>
              <a:rPr lang="en-US" dirty="0"/>
              <a:t>MLME-SAP Types</a:t>
            </a:r>
          </a:p>
        </p:txBody>
      </p:sp>
      <p:sp>
        <p:nvSpPr>
          <p:cNvPr id="4" name="Date Placeholder 3">
            <a:extLst>
              <a:ext uri="{FF2B5EF4-FFF2-40B4-BE49-F238E27FC236}">
                <a16:creationId xmlns:a16="http://schemas.microsoft.com/office/drawing/2014/main" id="{4FC082DB-ADE2-D0EA-B338-80FBAFAE98E0}"/>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CC40F9F1-9A03-903C-DAD9-DBE702D05BBE}"/>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F62C8AB-D3AB-BDDB-B081-04E41C9CDD94}"/>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pic>
        <p:nvPicPr>
          <p:cNvPr id="7" name="Picture 6">
            <a:extLst>
              <a:ext uri="{FF2B5EF4-FFF2-40B4-BE49-F238E27FC236}">
                <a16:creationId xmlns:a16="http://schemas.microsoft.com/office/drawing/2014/main" id="{C4417490-A0FC-5935-61B5-E1C67C59C746}"/>
              </a:ext>
            </a:extLst>
          </p:cNvPr>
          <p:cNvPicPr>
            <a:picLocks noChangeAspect="1"/>
          </p:cNvPicPr>
          <p:nvPr/>
        </p:nvPicPr>
        <p:blipFill>
          <a:blip r:embed="rId2"/>
          <a:stretch>
            <a:fillRect/>
          </a:stretch>
        </p:blipFill>
        <p:spPr>
          <a:xfrm>
            <a:off x="717886" y="1423544"/>
            <a:ext cx="3742924" cy="1654883"/>
          </a:xfrm>
          <a:prstGeom prst="rect">
            <a:avLst/>
          </a:prstGeom>
        </p:spPr>
      </p:pic>
      <p:pic>
        <p:nvPicPr>
          <p:cNvPr id="8" name="Picture 7">
            <a:extLst>
              <a:ext uri="{FF2B5EF4-FFF2-40B4-BE49-F238E27FC236}">
                <a16:creationId xmlns:a16="http://schemas.microsoft.com/office/drawing/2014/main" id="{90D99DCB-4829-C74E-4B3F-FA8A9C5226CF}"/>
              </a:ext>
            </a:extLst>
          </p:cNvPr>
          <p:cNvPicPr>
            <a:picLocks noChangeAspect="1"/>
          </p:cNvPicPr>
          <p:nvPr/>
        </p:nvPicPr>
        <p:blipFill>
          <a:blip r:embed="rId3"/>
          <a:stretch>
            <a:fillRect/>
          </a:stretch>
        </p:blipFill>
        <p:spPr>
          <a:xfrm>
            <a:off x="738494" y="3650152"/>
            <a:ext cx="3742924" cy="921848"/>
          </a:xfrm>
          <a:prstGeom prst="rect">
            <a:avLst/>
          </a:prstGeom>
        </p:spPr>
      </p:pic>
      <p:pic>
        <p:nvPicPr>
          <p:cNvPr id="9" name="Picture 8">
            <a:extLst>
              <a:ext uri="{FF2B5EF4-FFF2-40B4-BE49-F238E27FC236}">
                <a16:creationId xmlns:a16="http://schemas.microsoft.com/office/drawing/2014/main" id="{729575D4-DB07-61FA-CED6-19DD00A40976}"/>
              </a:ext>
            </a:extLst>
          </p:cNvPr>
          <p:cNvPicPr>
            <a:picLocks noChangeAspect="1"/>
          </p:cNvPicPr>
          <p:nvPr/>
        </p:nvPicPr>
        <p:blipFill>
          <a:blip r:embed="rId4"/>
          <a:stretch>
            <a:fillRect/>
          </a:stretch>
        </p:blipFill>
        <p:spPr>
          <a:xfrm>
            <a:off x="685800" y="4871489"/>
            <a:ext cx="3811814" cy="921848"/>
          </a:xfrm>
          <a:prstGeom prst="rect">
            <a:avLst/>
          </a:prstGeom>
        </p:spPr>
      </p:pic>
      <p:pic>
        <p:nvPicPr>
          <p:cNvPr id="10" name="Picture 9">
            <a:extLst>
              <a:ext uri="{FF2B5EF4-FFF2-40B4-BE49-F238E27FC236}">
                <a16:creationId xmlns:a16="http://schemas.microsoft.com/office/drawing/2014/main" id="{17E766BE-8CDF-1C15-707B-FBD78E85371F}"/>
              </a:ext>
            </a:extLst>
          </p:cNvPr>
          <p:cNvPicPr>
            <a:picLocks noChangeAspect="1"/>
          </p:cNvPicPr>
          <p:nvPr/>
        </p:nvPicPr>
        <p:blipFill>
          <a:blip r:embed="rId5"/>
          <a:stretch>
            <a:fillRect/>
          </a:stretch>
        </p:blipFill>
        <p:spPr>
          <a:xfrm>
            <a:off x="4492894" y="1600200"/>
            <a:ext cx="2741116" cy="1278766"/>
          </a:xfrm>
          <a:prstGeom prst="rect">
            <a:avLst/>
          </a:prstGeom>
        </p:spPr>
      </p:pic>
      <p:pic>
        <p:nvPicPr>
          <p:cNvPr id="11" name="Picture 10">
            <a:extLst>
              <a:ext uri="{FF2B5EF4-FFF2-40B4-BE49-F238E27FC236}">
                <a16:creationId xmlns:a16="http://schemas.microsoft.com/office/drawing/2014/main" id="{49085DC5-9B28-8711-094E-3BA302EF7D36}"/>
              </a:ext>
            </a:extLst>
          </p:cNvPr>
          <p:cNvPicPr>
            <a:picLocks noChangeAspect="1"/>
          </p:cNvPicPr>
          <p:nvPr/>
        </p:nvPicPr>
        <p:blipFill>
          <a:blip r:embed="rId6"/>
          <a:stretch>
            <a:fillRect/>
          </a:stretch>
        </p:blipFill>
        <p:spPr>
          <a:xfrm>
            <a:off x="6563029" y="2745029"/>
            <a:ext cx="2172529" cy="1278767"/>
          </a:xfrm>
          <a:prstGeom prst="rect">
            <a:avLst/>
          </a:prstGeom>
        </p:spPr>
      </p:pic>
      <p:pic>
        <p:nvPicPr>
          <p:cNvPr id="12" name="Picture 11">
            <a:extLst>
              <a:ext uri="{FF2B5EF4-FFF2-40B4-BE49-F238E27FC236}">
                <a16:creationId xmlns:a16="http://schemas.microsoft.com/office/drawing/2014/main" id="{5AEC5659-2E73-1C4F-BB02-BEF33C4A007B}"/>
              </a:ext>
            </a:extLst>
          </p:cNvPr>
          <p:cNvPicPr>
            <a:picLocks noChangeAspect="1"/>
          </p:cNvPicPr>
          <p:nvPr/>
        </p:nvPicPr>
        <p:blipFill>
          <a:blip r:embed="rId7"/>
          <a:stretch>
            <a:fillRect/>
          </a:stretch>
        </p:blipFill>
        <p:spPr>
          <a:xfrm>
            <a:off x="4387868" y="4242012"/>
            <a:ext cx="2248103" cy="1330364"/>
          </a:xfrm>
          <a:prstGeom prst="rect">
            <a:avLst/>
          </a:prstGeom>
        </p:spPr>
      </p:pic>
      <p:pic>
        <p:nvPicPr>
          <p:cNvPr id="13" name="Picture 12">
            <a:extLst>
              <a:ext uri="{FF2B5EF4-FFF2-40B4-BE49-F238E27FC236}">
                <a16:creationId xmlns:a16="http://schemas.microsoft.com/office/drawing/2014/main" id="{11096FF4-ED41-27EC-CA2A-2470E4CCBF18}"/>
              </a:ext>
            </a:extLst>
          </p:cNvPr>
          <p:cNvPicPr>
            <a:picLocks noChangeAspect="1"/>
          </p:cNvPicPr>
          <p:nvPr/>
        </p:nvPicPr>
        <p:blipFill>
          <a:blip r:embed="rId8"/>
          <a:stretch>
            <a:fillRect/>
          </a:stretch>
        </p:blipFill>
        <p:spPr>
          <a:xfrm>
            <a:off x="6557340" y="4504828"/>
            <a:ext cx="1970846" cy="1012711"/>
          </a:xfrm>
          <a:prstGeom prst="rect">
            <a:avLst/>
          </a:prstGeom>
        </p:spPr>
      </p:pic>
      <p:sp>
        <p:nvSpPr>
          <p:cNvPr id="14" name="TextBox 13">
            <a:extLst>
              <a:ext uri="{FF2B5EF4-FFF2-40B4-BE49-F238E27FC236}">
                <a16:creationId xmlns:a16="http://schemas.microsoft.com/office/drawing/2014/main" id="{A3A4619B-5D27-8256-EA51-C189782CB7ED}"/>
              </a:ext>
            </a:extLst>
          </p:cNvPr>
          <p:cNvSpPr txBox="1"/>
          <p:nvPr/>
        </p:nvSpPr>
        <p:spPr>
          <a:xfrm>
            <a:off x="645952" y="1218811"/>
            <a:ext cx="1745991" cy="261610"/>
          </a:xfrm>
          <a:prstGeom prst="rect">
            <a:avLst/>
          </a:prstGeom>
          <a:noFill/>
        </p:spPr>
        <p:txBody>
          <a:bodyPr wrap="none" rtlCol="0">
            <a:spAutoFit/>
          </a:bodyPr>
          <a:lstStyle/>
          <a:p>
            <a:r>
              <a:rPr lang="en-US" sz="1100" dirty="0"/>
              <a:t>Type 1 – request/response</a:t>
            </a:r>
          </a:p>
        </p:txBody>
      </p:sp>
      <p:sp>
        <p:nvSpPr>
          <p:cNvPr id="15" name="TextBox 14">
            <a:extLst>
              <a:ext uri="{FF2B5EF4-FFF2-40B4-BE49-F238E27FC236}">
                <a16:creationId xmlns:a16="http://schemas.microsoft.com/office/drawing/2014/main" id="{21FFDAC9-EAF9-F48A-DFD2-BAE895BEDAA0}"/>
              </a:ext>
            </a:extLst>
          </p:cNvPr>
          <p:cNvSpPr txBox="1"/>
          <p:nvPr/>
        </p:nvSpPr>
        <p:spPr>
          <a:xfrm>
            <a:off x="621484" y="3211234"/>
            <a:ext cx="2452916" cy="430887"/>
          </a:xfrm>
          <a:prstGeom prst="rect">
            <a:avLst/>
          </a:prstGeom>
          <a:noFill/>
        </p:spPr>
        <p:txBody>
          <a:bodyPr wrap="none" rtlCol="0">
            <a:spAutoFit/>
          </a:bodyPr>
          <a:lstStyle/>
          <a:p>
            <a:r>
              <a:rPr lang="en-US" sz="1100" dirty="0"/>
              <a:t>Type 2 – request only with confirm</a:t>
            </a:r>
          </a:p>
          <a:p>
            <a:r>
              <a:rPr lang="en-US" sz="1100" b="0" dirty="0"/>
              <a:t>e.g., disassociate, channel measurement</a:t>
            </a:r>
          </a:p>
        </p:txBody>
      </p:sp>
      <p:sp>
        <p:nvSpPr>
          <p:cNvPr id="16" name="TextBox 15">
            <a:extLst>
              <a:ext uri="{FF2B5EF4-FFF2-40B4-BE49-F238E27FC236}">
                <a16:creationId xmlns:a16="http://schemas.microsoft.com/office/drawing/2014/main" id="{D76A7159-A277-CDC3-2542-B828724783FC}"/>
              </a:ext>
            </a:extLst>
          </p:cNvPr>
          <p:cNvSpPr txBox="1"/>
          <p:nvPr/>
        </p:nvSpPr>
        <p:spPr>
          <a:xfrm>
            <a:off x="615814" y="4661477"/>
            <a:ext cx="1476686" cy="261610"/>
          </a:xfrm>
          <a:prstGeom prst="rect">
            <a:avLst/>
          </a:prstGeom>
          <a:noFill/>
        </p:spPr>
        <p:txBody>
          <a:bodyPr wrap="none" rtlCol="0">
            <a:spAutoFit/>
          </a:bodyPr>
          <a:lstStyle/>
          <a:p>
            <a:r>
              <a:rPr lang="en-US" sz="1100" dirty="0"/>
              <a:t>Type 3 – request only</a:t>
            </a:r>
          </a:p>
        </p:txBody>
      </p:sp>
      <p:sp>
        <p:nvSpPr>
          <p:cNvPr id="17" name="TextBox 16">
            <a:extLst>
              <a:ext uri="{FF2B5EF4-FFF2-40B4-BE49-F238E27FC236}">
                <a16:creationId xmlns:a16="http://schemas.microsoft.com/office/drawing/2014/main" id="{0A64A92F-E5F7-D593-7DAE-C4B59144DA23}"/>
              </a:ext>
            </a:extLst>
          </p:cNvPr>
          <p:cNvSpPr txBox="1"/>
          <p:nvPr/>
        </p:nvSpPr>
        <p:spPr>
          <a:xfrm>
            <a:off x="6301332" y="1369803"/>
            <a:ext cx="1627224" cy="430887"/>
          </a:xfrm>
          <a:prstGeom prst="rect">
            <a:avLst/>
          </a:prstGeom>
          <a:noFill/>
        </p:spPr>
        <p:txBody>
          <a:bodyPr wrap="square" rtlCol="0">
            <a:spAutoFit/>
          </a:bodyPr>
          <a:lstStyle/>
          <a:p>
            <a:r>
              <a:rPr lang="en-US" sz="1100" dirty="0"/>
              <a:t>Type 4 – send a frame (</a:t>
            </a:r>
            <a:r>
              <a:rPr lang="en-US" sz="1100" b="0" dirty="0"/>
              <a:t>Only 1, TPC request)</a:t>
            </a:r>
          </a:p>
        </p:txBody>
      </p:sp>
      <p:sp>
        <p:nvSpPr>
          <p:cNvPr id="18" name="TextBox 17">
            <a:extLst>
              <a:ext uri="{FF2B5EF4-FFF2-40B4-BE49-F238E27FC236}">
                <a16:creationId xmlns:a16="http://schemas.microsoft.com/office/drawing/2014/main" id="{45FA3AC8-6E19-667C-D1CD-1C2F0D8F5722}"/>
              </a:ext>
            </a:extLst>
          </p:cNvPr>
          <p:cNvSpPr txBox="1"/>
          <p:nvPr/>
        </p:nvSpPr>
        <p:spPr>
          <a:xfrm>
            <a:off x="5290406" y="3172762"/>
            <a:ext cx="1824538" cy="600164"/>
          </a:xfrm>
          <a:prstGeom prst="rect">
            <a:avLst/>
          </a:prstGeom>
          <a:noFill/>
        </p:spPr>
        <p:txBody>
          <a:bodyPr wrap="none" rtlCol="0">
            <a:spAutoFit/>
          </a:bodyPr>
          <a:lstStyle/>
          <a:p>
            <a:r>
              <a:rPr lang="en-US" sz="1100" dirty="0"/>
              <a:t>Type 5 – perform a process</a:t>
            </a:r>
          </a:p>
          <a:p>
            <a:r>
              <a:rPr lang="en-US" sz="1100" b="0" dirty="0"/>
              <a:t>e.g., activate power save,</a:t>
            </a:r>
          </a:p>
          <a:p>
            <a:r>
              <a:rPr lang="en-US" sz="1100" b="0" dirty="0"/>
              <a:t>        get TSF </a:t>
            </a:r>
          </a:p>
        </p:txBody>
      </p:sp>
      <p:sp>
        <p:nvSpPr>
          <p:cNvPr id="19" name="TextBox 18">
            <a:extLst>
              <a:ext uri="{FF2B5EF4-FFF2-40B4-BE49-F238E27FC236}">
                <a16:creationId xmlns:a16="http://schemas.microsoft.com/office/drawing/2014/main" id="{4F7D5451-6D06-5AF0-910E-FF9731C68180}"/>
              </a:ext>
            </a:extLst>
          </p:cNvPr>
          <p:cNvSpPr txBox="1"/>
          <p:nvPr/>
        </p:nvSpPr>
        <p:spPr>
          <a:xfrm>
            <a:off x="4665125" y="5287851"/>
            <a:ext cx="1824538" cy="600164"/>
          </a:xfrm>
          <a:prstGeom prst="rect">
            <a:avLst/>
          </a:prstGeom>
          <a:noFill/>
        </p:spPr>
        <p:txBody>
          <a:bodyPr wrap="none" rtlCol="0">
            <a:spAutoFit/>
          </a:bodyPr>
          <a:lstStyle/>
          <a:p>
            <a:r>
              <a:rPr lang="en-US" sz="1100" dirty="0"/>
              <a:t>Type 6 – perform a process</a:t>
            </a:r>
          </a:p>
          <a:p>
            <a:r>
              <a:rPr lang="en-US" sz="1100" b="0" dirty="0"/>
              <a:t>e.g., set protection</a:t>
            </a:r>
          </a:p>
          <a:p>
            <a:r>
              <a:rPr lang="en-US" sz="1100" b="0" dirty="0"/>
              <a:t>        QMF policy set</a:t>
            </a:r>
          </a:p>
        </p:txBody>
      </p:sp>
      <p:sp>
        <p:nvSpPr>
          <p:cNvPr id="20" name="TextBox 19">
            <a:extLst>
              <a:ext uri="{FF2B5EF4-FFF2-40B4-BE49-F238E27FC236}">
                <a16:creationId xmlns:a16="http://schemas.microsoft.com/office/drawing/2014/main" id="{FC6BC12C-4DE9-AA55-E49C-7DB6CC708717}"/>
              </a:ext>
            </a:extLst>
          </p:cNvPr>
          <p:cNvSpPr txBox="1"/>
          <p:nvPr/>
        </p:nvSpPr>
        <p:spPr>
          <a:xfrm>
            <a:off x="6623388" y="5434213"/>
            <a:ext cx="1754006" cy="430887"/>
          </a:xfrm>
          <a:prstGeom prst="rect">
            <a:avLst/>
          </a:prstGeom>
          <a:noFill/>
        </p:spPr>
        <p:txBody>
          <a:bodyPr wrap="none" rtlCol="0">
            <a:spAutoFit/>
          </a:bodyPr>
          <a:lstStyle/>
          <a:p>
            <a:r>
              <a:rPr lang="en-US" sz="1100" dirty="0"/>
              <a:t>Type 7 – indicate an event</a:t>
            </a:r>
          </a:p>
          <a:p>
            <a:r>
              <a:rPr lang="en-US" sz="1100" b="0" dirty="0"/>
              <a:t>e.g., MIC Failure</a:t>
            </a:r>
          </a:p>
        </p:txBody>
      </p:sp>
      <p:sp>
        <p:nvSpPr>
          <p:cNvPr id="21" name="TextBox 20">
            <a:extLst>
              <a:ext uri="{FF2B5EF4-FFF2-40B4-BE49-F238E27FC236}">
                <a16:creationId xmlns:a16="http://schemas.microsoft.com/office/drawing/2014/main" id="{B58F7A08-379F-2436-7847-1B230C40DE9D}"/>
              </a:ext>
            </a:extLst>
          </p:cNvPr>
          <p:cNvSpPr txBox="1"/>
          <p:nvPr/>
        </p:nvSpPr>
        <p:spPr>
          <a:xfrm>
            <a:off x="1022818" y="5778656"/>
            <a:ext cx="2738250" cy="261610"/>
          </a:xfrm>
          <a:prstGeom prst="rect">
            <a:avLst/>
          </a:prstGeom>
          <a:noFill/>
        </p:spPr>
        <p:txBody>
          <a:bodyPr wrap="none" rtlCol="0">
            <a:spAutoFit/>
          </a:bodyPr>
          <a:lstStyle/>
          <a:p>
            <a:r>
              <a:rPr lang="en-US" sz="1100" b="0" dirty="0"/>
              <a:t>Often two type 3 used rather than one Type 1</a:t>
            </a:r>
          </a:p>
        </p:txBody>
      </p:sp>
    </p:spTree>
    <p:extLst>
      <p:ext uri="{BB962C8B-B14F-4D97-AF65-F5344CB8AC3E}">
        <p14:creationId xmlns:p14="http://schemas.microsoft.com/office/powerpoint/2010/main" val="796966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92DA21-AA18-325A-4DB7-8C18E9E4FE03}"/>
              </a:ext>
            </a:extLst>
          </p:cNvPr>
          <p:cNvSpPr>
            <a:spLocks noGrp="1"/>
          </p:cNvSpPr>
          <p:nvPr>
            <p:ph idx="1"/>
          </p:nvPr>
        </p:nvSpPr>
        <p:spPr>
          <a:xfrm>
            <a:off x="676275" y="1447800"/>
            <a:ext cx="7772400" cy="4876800"/>
          </a:xfrm>
        </p:spPr>
        <p:txBody>
          <a:bodyPr/>
          <a:lstStyle/>
          <a:p>
            <a:r>
              <a:rPr lang="en-US" dirty="0"/>
              <a:t>In the vast majority of cases the primitives are simply boiler-plate and do not need to be spelled out in all their glory.</a:t>
            </a:r>
          </a:p>
          <a:p>
            <a:pPr lvl="1"/>
            <a:r>
              <a:rPr lang="en-US" dirty="0"/>
              <a:t>Straightforward to construct the primitives based upon the descriptions and action frames.</a:t>
            </a:r>
          </a:p>
          <a:p>
            <a:pPr lvl="1"/>
            <a:endParaRPr lang="en-US" dirty="0"/>
          </a:p>
          <a:p>
            <a:pPr marL="457200" lvl="1" indent="0">
              <a:buNone/>
            </a:pPr>
            <a:r>
              <a:rPr lang="en-US" dirty="0"/>
              <a:t>BUT</a:t>
            </a:r>
          </a:p>
          <a:p>
            <a:r>
              <a:rPr lang="en-US" dirty="0"/>
              <a:t>Some primitives are not obvious and describe actions that are basic.  These tend to be the first ones in 6.3 such as:  </a:t>
            </a:r>
            <a:r>
              <a:rPr lang="en-US" b="0" dirty="0"/>
              <a:t>Authenticate, Associate, Start, Stop, Spectrum management/measurement, SetKeys, Set Protection, Event, DMG Beamforming, Update, etc.</a:t>
            </a:r>
          </a:p>
          <a:p>
            <a:pPr lvl="1"/>
            <a:endParaRPr lang="en-US" dirty="0"/>
          </a:p>
          <a:p>
            <a:pPr marL="0" indent="0">
              <a:buNone/>
            </a:pPr>
            <a:endParaRPr lang="en-US" dirty="0"/>
          </a:p>
          <a:p>
            <a:pPr lvl="1"/>
            <a:endParaRPr lang="en-US" dirty="0"/>
          </a:p>
        </p:txBody>
      </p:sp>
      <p:sp>
        <p:nvSpPr>
          <p:cNvPr id="4" name="Date Placeholder 3">
            <a:extLst>
              <a:ext uri="{FF2B5EF4-FFF2-40B4-BE49-F238E27FC236}">
                <a16:creationId xmlns:a16="http://schemas.microsoft.com/office/drawing/2014/main" id="{2C020865-58AC-A0A8-6B2E-6DABCFF5006D}"/>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812714E9-679B-FCED-0128-125E2AAE23B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E1ECD31-0AC9-1840-53A6-7F3711DB35D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434609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2E4778-E8C1-4946-182D-C9557A827730}"/>
              </a:ext>
            </a:extLst>
          </p:cNvPr>
          <p:cNvSpPr>
            <a:spLocks noGrp="1"/>
          </p:cNvSpPr>
          <p:nvPr>
            <p:ph idx="1"/>
          </p:nvPr>
        </p:nvSpPr>
        <p:spPr/>
        <p:txBody>
          <a:bodyPr/>
          <a:lstStyle/>
          <a:p>
            <a:r>
              <a:rPr lang="en-US" dirty="0"/>
              <a:t>The work was carried out in the ARC SC over several months and thanks must be made to the participation and contributions of the members, with special mention to </a:t>
            </a:r>
          </a:p>
          <a:p>
            <a:pPr lvl="1"/>
            <a:r>
              <a:rPr lang="en-US" dirty="0"/>
              <a:t>Joe Levy</a:t>
            </a:r>
          </a:p>
          <a:p>
            <a:pPr lvl="1"/>
            <a:r>
              <a:rPr lang="en-US" dirty="0"/>
              <a:t>Mark Hamilton</a:t>
            </a:r>
          </a:p>
          <a:p>
            <a:pPr lvl="1"/>
            <a:r>
              <a:rPr lang="en-US" dirty="0" err="1"/>
              <a:t>Journi</a:t>
            </a:r>
            <a:r>
              <a:rPr lang="en-US" dirty="0"/>
              <a:t> </a:t>
            </a:r>
            <a:r>
              <a:rPr lang="en-US" dirty="0" err="1"/>
              <a:t>Malinen</a:t>
            </a:r>
            <a:endParaRPr lang="en-US" dirty="0"/>
          </a:p>
        </p:txBody>
      </p:sp>
      <p:sp>
        <p:nvSpPr>
          <p:cNvPr id="3" name="Title 2">
            <a:extLst>
              <a:ext uri="{FF2B5EF4-FFF2-40B4-BE49-F238E27FC236}">
                <a16:creationId xmlns:a16="http://schemas.microsoft.com/office/drawing/2014/main" id="{18277979-E3E9-3017-D65C-23B49906C310}"/>
              </a:ext>
            </a:extLst>
          </p:cNvPr>
          <p:cNvSpPr>
            <a:spLocks noGrp="1"/>
          </p:cNvSpPr>
          <p:nvPr>
            <p:ph type="title"/>
          </p:nvPr>
        </p:nvSpPr>
        <p:spPr/>
        <p:txBody>
          <a:bodyPr/>
          <a:lstStyle/>
          <a:p>
            <a:r>
              <a:rPr lang="en-US" dirty="0"/>
              <a:t>Work in ARC</a:t>
            </a:r>
          </a:p>
        </p:txBody>
      </p:sp>
      <p:sp>
        <p:nvSpPr>
          <p:cNvPr id="4" name="Date Placeholder 3">
            <a:extLst>
              <a:ext uri="{FF2B5EF4-FFF2-40B4-BE49-F238E27FC236}">
                <a16:creationId xmlns:a16="http://schemas.microsoft.com/office/drawing/2014/main" id="{5952F453-7BCF-6036-D472-77D82AF80205}"/>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8A24DB5B-9F2E-1138-6B59-73778CE86B63}"/>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07DAF40-A852-F9C9-8EE2-117288894F2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1534755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9E31AE-B9DB-32A1-8B37-BC82F479FE82}"/>
              </a:ext>
            </a:extLst>
          </p:cNvPr>
          <p:cNvSpPr>
            <a:spLocks noGrp="1"/>
          </p:cNvSpPr>
          <p:nvPr>
            <p:ph idx="1"/>
          </p:nvPr>
        </p:nvSpPr>
        <p:spPr>
          <a:xfrm>
            <a:off x="664828" y="1371600"/>
            <a:ext cx="7772400" cy="4876800"/>
          </a:xfrm>
        </p:spPr>
        <p:txBody>
          <a:bodyPr/>
          <a:lstStyle/>
          <a:p>
            <a:r>
              <a:rPr lang="en-US" dirty="0"/>
              <a:t>The following basic Way Forward was adopted </a:t>
            </a:r>
          </a:p>
          <a:p>
            <a:pPr lvl="1"/>
            <a:r>
              <a:rPr lang="en-US" dirty="0"/>
              <a:t>Identify the different ‘Types’.</a:t>
            </a:r>
          </a:p>
          <a:p>
            <a:pPr lvl="1"/>
            <a:r>
              <a:rPr lang="en-US" dirty="0">
                <a:latin typeface="Times New Roman" panose="02020603050405020304" pitchFamily="18" charset="0"/>
              </a:rPr>
              <a:t>Construct a table that provides the MLME-XXX name, Type and gives references. (New Clause 6.4)</a:t>
            </a:r>
          </a:p>
          <a:p>
            <a:pPr lvl="1"/>
            <a:r>
              <a:rPr lang="en-US" dirty="0"/>
              <a:t>Identify </a:t>
            </a:r>
            <a:r>
              <a:rPr lang="en-US" dirty="0">
                <a:effectLst/>
                <a:latin typeface="Times New Roman" panose="02020603050405020304" pitchFamily="18" charset="0"/>
                <a:ea typeface="TimesNewRoman"/>
              </a:rPr>
              <a:t>MLME SAP primitives that are not “obvious” or have specific content that it not covered well by text.</a:t>
            </a:r>
          </a:p>
          <a:p>
            <a:pPr lvl="2"/>
            <a:r>
              <a:rPr lang="en-US" sz="2000" dirty="0">
                <a:latin typeface="Times New Roman" panose="02020603050405020304" pitchFamily="18" charset="0"/>
                <a:ea typeface="TimesNewRoman"/>
              </a:rPr>
              <a:t>Keep these in full</a:t>
            </a:r>
            <a:r>
              <a:rPr lang="en-US" sz="2000" dirty="0">
                <a:effectLst/>
                <a:latin typeface="Times New Roman" panose="02020603050405020304" pitchFamily="18" charset="0"/>
                <a:ea typeface="TimesNewRoman"/>
              </a:rPr>
              <a:t>  (moved to new Clause 6.5)</a:t>
            </a:r>
          </a:p>
          <a:p>
            <a:pPr lvl="1"/>
            <a:r>
              <a:rPr lang="en-US" dirty="0">
                <a:solidFill>
                  <a:srgbClr val="FF0000"/>
                </a:solidFill>
                <a:latin typeface="Times New Roman" panose="02020603050405020304" pitchFamily="18" charset="0"/>
              </a:rPr>
              <a:t>try not to correct or improve the primitives</a:t>
            </a:r>
          </a:p>
          <a:p>
            <a:pPr lvl="2"/>
            <a:r>
              <a:rPr lang="en-US" b="1" dirty="0">
                <a:solidFill>
                  <a:srgbClr val="00B050"/>
                </a:solidFill>
                <a:latin typeface="Times New Roman" panose="02020603050405020304" pitchFamily="18" charset="0"/>
              </a:rPr>
              <a:t>This is important.  As each was examined in detail, the choices of the Type(s) used, and content details were found to be arbitrary. </a:t>
            </a:r>
          </a:p>
          <a:p>
            <a:pPr lvl="3"/>
            <a:r>
              <a:rPr lang="en-US" sz="1800" b="1" dirty="0">
                <a:solidFill>
                  <a:srgbClr val="00B050"/>
                </a:solidFill>
                <a:latin typeface="Times New Roman" panose="02020603050405020304" pitchFamily="18" charset="0"/>
              </a:rPr>
              <a:t>Hence, at this stage do not “Repair” what was 6.3</a:t>
            </a:r>
          </a:p>
          <a:p>
            <a:pPr marL="857250" lvl="2" indent="0">
              <a:buNone/>
            </a:pPr>
            <a:r>
              <a:rPr lang="en-US" b="1" dirty="0">
                <a:solidFill>
                  <a:srgbClr val="00B050"/>
                </a:solidFill>
                <a:latin typeface="Times New Roman" panose="02020603050405020304" pitchFamily="18" charset="0"/>
              </a:rPr>
              <a:t>Changes and comments could be accepted in future ballots.</a:t>
            </a:r>
          </a:p>
          <a:p>
            <a:pPr marL="857250" lvl="2" indent="0">
              <a:buNone/>
            </a:pPr>
            <a:r>
              <a:rPr lang="en-US" b="1" dirty="0">
                <a:latin typeface="Times New Roman" panose="02020603050405020304" pitchFamily="18" charset="0"/>
              </a:rPr>
              <a:t>(However, some details in 6.3 that were not, for some reason, in main text, were inserted into the main text where the SG thought important not to lose the Figure or reference.)</a:t>
            </a:r>
          </a:p>
          <a:p>
            <a:pPr lvl="1"/>
            <a:endParaRPr lang="en-US" dirty="0"/>
          </a:p>
          <a:p>
            <a:endParaRPr lang="en-US" dirty="0"/>
          </a:p>
        </p:txBody>
      </p:sp>
      <p:sp>
        <p:nvSpPr>
          <p:cNvPr id="3" name="Title 2">
            <a:extLst>
              <a:ext uri="{FF2B5EF4-FFF2-40B4-BE49-F238E27FC236}">
                <a16:creationId xmlns:a16="http://schemas.microsoft.com/office/drawing/2014/main" id="{224FA976-E50A-5456-7B4B-99F779339ECC}"/>
              </a:ext>
            </a:extLst>
          </p:cNvPr>
          <p:cNvSpPr>
            <a:spLocks noGrp="1"/>
          </p:cNvSpPr>
          <p:nvPr>
            <p:ph type="title"/>
          </p:nvPr>
        </p:nvSpPr>
        <p:spPr>
          <a:xfrm>
            <a:off x="685800" y="685800"/>
            <a:ext cx="7772400" cy="609600"/>
          </a:xfrm>
        </p:spPr>
        <p:txBody>
          <a:bodyPr/>
          <a:lstStyle/>
          <a:p>
            <a:r>
              <a:rPr lang="en-US" dirty="0"/>
              <a:t>Way Forward</a:t>
            </a:r>
          </a:p>
        </p:txBody>
      </p:sp>
      <p:sp>
        <p:nvSpPr>
          <p:cNvPr id="4" name="Date Placeholder 3">
            <a:extLst>
              <a:ext uri="{FF2B5EF4-FFF2-40B4-BE49-F238E27FC236}">
                <a16:creationId xmlns:a16="http://schemas.microsoft.com/office/drawing/2014/main" id="{301BB6E9-8429-55B5-BB9B-373A4E190BAD}"/>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50B60F99-0DF3-EE9F-6745-65FDEF00738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1BD184D-1766-751D-074C-E09DAE84A977}"/>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3181807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36B2585-4C05-8D5A-AB9F-75F1452273AE}"/>
              </a:ext>
            </a:extLst>
          </p:cNvPr>
          <p:cNvSpPr>
            <a:spLocks noGrp="1"/>
          </p:cNvSpPr>
          <p:nvPr>
            <p:ph type="title"/>
          </p:nvPr>
        </p:nvSpPr>
        <p:spPr>
          <a:xfrm>
            <a:off x="685800" y="685800"/>
            <a:ext cx="7772400" cy="381000"/>
          </a:xfrm>
        </p:spPr>
        <p:txBody>
          <a:bodyPr/>
          <a:lstStyle/>
          <a:p>
            <a:r>
              <a:rPr lang="en-US" dirty="0"/>
              <a:t>Excerpt from proposed Table 6.4</a:t>
            </a:r>
          </a:p>
        </p:txBody>
      </p:sp>
      <p:sp>
        <p:nvSpPr>
          <p:cNvPr id="4" name="Date Placeholder 3">
            <a:extLst>
              <a:ext uri="{FF2B5EF4-FFF2-40B4-BE49-F238E27FC236}">
                <a16:creationId xmlns:a16="http://schemas.microsoft.com/office/drawing/2014/main" id="{DF88EE84-55A2-CE60-6C8B-24530200D48A}"/>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FE461C2D-07C8-1958-2A58-314BCA2DB9ED}"/>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133F4AB6-DC7A-7776-2FCA-8E8ABFE894BB}"/>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pic>
        <p:nvPicPr>
          <p:cNvPr id="8" name="Picture 7">
            <a:extLst>
              <a:ext uri="{FF2B5EF4-FFF2-40B4-BE49-F238E27FC236}">
                <a16:creationId xmlns:a16="http://schemas.microsoft.com/office/drawing/2014/main" id="{ED010B8A-95AF-FD3B-DC92-8E7A8AF20029}"/>
              </a:ext>
            </a:extLst>
          </p:cNvPr>
          <p:cNvPicPr>
            <a:picLocks noChangeAspect="1"/>
          </p:cNvPicPr>
          <p:nvPr/>
        </p:nvPicPr>
        <p:blipFill>
          <a:blip r:embed="rId2"/>
          <a:stretch>
            <a:fillRect/>
          </a:stretch>
        </p:blipFill>
        <p:spPr>
          <a:xfrm>
            <a:off x="1903164" y="1081045"/>
            <a:ext cx="5337672" cy="5304622"/>
          </a:xfrm>
          <a:prstGeom prst="rect">
            <a:avLst/>
          </a:prstGeom>
        </p:spPr>
      </p:pic>
    </p:spTree>
    <p:extLst>
      <p:ext uri="{BB962C8B-B14F-4D97-AF65-F5344CB8AC3E}">
        <p14:creationId xmlns:p14="http://schemas.microsoft.com/office/powerpoint/2010/main" val="842576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3E0AB3-49FC-6828-B470-7B5D7094E0AA}"/>
              </a:ext>
            </a:extLst>
          </p:cNvPr>
          <p:cNvSpPr>
            <a:spLocks noGrp="1"/>
          </p:cNvSpPr>
          <p:nvPr>
            <p:ph idx="1"/>
          </p:nvPr>
        </p:nvSpPr>
        <p:spPr/>
        <p:txBody>
          <a:bodyPr/>
          <a:lstStyle/>
          <a:p>
            <a:r>
              <a:rPr lang="en-US" dirty="0"/>
              <a:t>New amendments can simply add line to the Table in 6.4</a:t>
            </a:r>
          </a:p>
          <a:p>
            <a:pPr lvl="1"/>
            <a:r>
              <a:rPr lang="en-US" dirty="0"/>
              <a:t>And ensure the text references are correct</a:t>
            </a:r>
          </a:p>
          <a:p>
            <a:pPr marL="0" indent="0">
              <a:buNone/>
            </a:pPr>
            <a:r>
              <a:rPr lang="en-US" dirty="0"/>
              <a:t>OR</a:t>
            </a:r>
          </a:p>
          <a:p>
            <a:r>
              <a:rPr lang="en-US" dirty="0"/>
              <a:t>They can add to the Table in 6.4 AND insert the full primitives, in all their glory, in 6.5</a:t>
            </a:r>
          </a:p>
        </p:txBody>
      </p:sp>
      <p:sp>
        <p:nvSpPr>
          <p:cNvPr id="3" name="Title 2">
            <a:extLst>
              <a:ext uri="{FF2B5EF4-FFF2-40B4-BE49-F238E27FC236}">
                <a16:creationId xmlns:a16="http://schemas.microsoft.com/office/drawing/2014/main" id="{2D1F0BDB-5865-8098-C0BC-F5D90E7509EE}"/>
              </a:ext>
            </a:extLst>
          </p:cNvPr>
          <p:cNvSpPr>
            <a:spLocks noGrp="1"/>
          </p:cNvSpPr>
          <p:nvPr>
            <p:ph type="title"/>
          </p:nvPr>
        </p:nvSpPr>
        <p:spPr/>
        <p:txBody>
          <a:bodyPr/>
          <a:lstStyle/>
          <a:p>
            <a:r>
              <a:rPr lang="en-US" dirty="0"/>
              <a:t>New Amendments</a:t>
            </a:r>
          </a:p>
        </p:txBody>
      </p:sp>
      <p:sp>
        <p:nvSpPr>
          <p:cNvPr id="4" name="Date Placeholder 3">
            <a:extLst>
              <a:ext uri="{FF2B5EF4-FFF2-40B4-BE49-F238E27FC236}">
                <a16:creationId xmlns:a16="http://schemas.microsoft.com/office/drawing/2014/main" id="{EFEEDA53-71D0-3DA6-4B71-52E00734865E}"/>
              </a:ext>
            </a:extLst>
          </p:cNvPr>
          <p:cNvSpPr>
            <a:spLocks noGrp="1"/>
          </p:cNvSpPr>
          <p:nvPr>
            <p:ph type="dt" sz="half" idx="10"/>
          </p:nvPr>
        </p:nvSpPr>
        <p:spPr/>
        <p:txBody>
          <a:bodyPr/>
          <a:lstStyle/>
          <a:p>
            <a:pPr>
              <a:defRPr/>
            </a:pPr>
            <a:r>
              <a:rPr lang="en-US"/>
              <a:t>Sept 2022</a:t>
            </a:r>
            <a:endParaRPr lang="en-US" dirty="0"/>
          </a:p>
        </p:txBody>
      </p:sp>
      <p:sp>
        <p:nvSpPr>
          <p:cNvPr id="5" name="Footer Placeholder 4">
            <a:extLst>
              <a:ext uri="{FF2B5EF4-FFF2-40B4-BE49-F238E27FC236}">
                <a16:creationId xmlns:a16="http://schemas.microsoft.com/office/drawing/2014/main" id="{E03069AF-EBB3-E9C6-D7FE-230B6A65F0B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120BE64A-3057-B257-24EF-A9AD9C109F0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3157221278"/>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107747</TotalTime>
  <Words>860</Words>
  <Application>Microsoft Office PowerPoint</Application>
  <PresentationFormat>On-screen Show (4:3)</PresentationFormat>
  <Paragraphs>120</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Courier New</vt:lpstr>
      <vt:lpstr>Symbol</vt:lpstr>
      <vt:lpstr>Times New Roman</vt:lpstr>
      <vt:lpstr>Default Design</vt:lpstr>
      <vt:lpstr>TGme Clause 6.3 re-write</vt:lpstr>
      <vt:lpstr>Background:</vt:lpstr>
      <vt:lpstr>6.3 MLME SAP interface </vt:lpstr>
      <vt:lpstr>MLME-SAP Types</vt:lpstr>
      <vt:lpstr>PowerPoint Presentation</vt:lpstr>
      <vt:lpstr>Work in ARC</vt:lpstr>
      <vt:lpstr>Way Forward</vt:lpstr>
      <vt:lpstr>Excerpt from proposed Table 6.4</vt:lpstr>
      <vt:lpstr>New Amendments</vt:lpstr>
      <vt:lpstr>Proposed Change Text in 22/0916r6</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1843</cp:revision>
  <cp:lastPrinted>1998-02-10T13:28:06Z</cp:lastPrinted>
  <dcterms:created xsi:type="dcterms:W3CDTF">1998-02-10T13:07:52Z</dcterms:created>
  <dcterms:modified xsi:type="dcterms:W3CDTF">2022-09-06T17:27:56Z</dcterms:modified>
</cp:coreProperties>
</file>