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309" r:id="rId4"/>
    <p:sldId id="316" r:id="rId5"/>
    <p:sldId id="287" r:id="rId6"/>
    <p:sldId id="308" r:id="rId7"/>
    <p:sldId id="379" r:id="rId8"/>
    <p:sldId id="300" r:id="rId9"/>
    <p:sldId id="301" r:id="rId10"/>
    <p:sldId id="303" r:id="rId11"/>
    <p:sldId id="304" r:id="rId12"/>
    <p:sldId id="305" r:id="rId13"/>
    <p:sldId id="302" r:id="rId14"/>
    <p:sldId id="306" r:id="rId15"/>
    <p:sldId id="342" r:id="rId16"/>
    <p:sldId id="343" r:id="rId17"/>
    <p:sldId id="385" r:id="rId18"/>
    <p:sldId id="381" r:id="rId19"/>
    <p:sldId id="347" r:id="rId20"/>
    <p:sldId id="344" r:id="rId21"/>
    <p:sldId id="372" r:id="rId22"/>
    <p:sldId id="322" r:id="rId23"/>
    <p:sldId id="320" r:id="rId24"/>
    <p:sldId id="327" r:id="rId25"/>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16" autoAdjust="0"/>
    <p:restoredTop sz="94694"/>
  </p:normalViewPr>
  <p:slideViewPr>
    <p:cSldViewPr>
      <p:cViewPr varScale="1">
        <p:scale>
          <a:sx n="161" d="100"/>
          <a:sy n="161" d="100"/>
        </p:scale>
        <p:origin x="688"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802.11-22/1494</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September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802.11-22/1494</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September 2022</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802.11-22/1494</a:t>
            </a:r>
            <a:endParaRPr lang="en-US"/>
          </a:p>
        </p:txBody>
      </p:sp>
      <p:sp>
        <p:nvSpPr>
          <p:cNvPr id="5" name="Rectangle 3"/>
          <p:cNvSpPr>
            <a:spLocks noGrp="1" noChangeArrowheads="1"/>
          </p:cNvSpPr>
          <p:nvPr>
            <p:ph type="dt"/>
          </p:nvPr>
        </p:nvSpPr>
        <p:spPr>
          <a:ln/>
        </p:spPr>
        <p:txBody>
          <a:bodyPr/>
          <a:lstStyle/>
          <a:p>
            <a:r>
              <a:rPr lang="en-GB"/>
              <a:t>September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802.11-22/1494</a:t>
            </a:r>
            <a:endParaRPr lang="en-US"/>
          </a:p>
        </p:txBody>
      </p:sp>
      <p:sp>
        <p:nvSpPr>
          <p:cNvPr id="5" name="Rectangle 3"/>
          <p:cNvSpPr>
            <a:spLocks noGrp="1" noChangeArrowheads="1"/>
          </p:cNvSpPr>
          <p:nvPr>
            <p:ph type="dt"/>
          </p:nvPr>
        </p:nvSpPr>
        <p:spPr>
          <a:ln/>
        </p:spPr>
        <p:txBody>
          <a:bodyPr/>
          <a:lstStyle/>
          <a:p>
            <a:r>
              <a:rPr lang="en-GB"/>
              <a:t>September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September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September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September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September 2022</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September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September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September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September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September 2022</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802.11-22/1494r00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eeesa.webex.com/ieeesa/j.php?MTID=m28432558f3001ab1279c1ffcd44f65f3"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September 2022</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September 06, 2022</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2022-09-06</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3409973476"/>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name="Document" r:id="rId3" imgW="8432800" imgH="1473200" progId="Word.Document.8">
                  <p:embed/>
                </p:oleObj>
              </mc:Choice>
              <mc:Fallback>
                <p:oleObj name="Document" r:id="rId3"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4"/>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Comment resolution</a:t>
            </a:r>
          </a:p>
        </p:txBody>
      </p:sp>
      <p:sp>
        <p:nvSpPr>
          <p:cNvPr id="6" name="Datumsplatzhalter 5"/>
          <p:cNvSpPr>
            <a:spLocks noGrp="1"/>
          </p:cNvSpPr>
          <p:nvPr>
            <p:ph type="dt" idx="10"/>
          </p:nvPr>
        </p:nvSpPr>
        <p:spPr/>
        <p:txBody>
          <a:bodyPr/>
          <a:lstStyle/>
          <a:p>
            <a:r>
              <a:rPr lang="en-GB"/>
              <a:t>September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42812843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September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2101672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September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September 2022</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September 06, 2022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September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sz="2000" dirty="0"/>
              <a:t>Current </a:t>
            </a:r>
            <a:r>
              <a:rPr lang="en-US" sz="2000" dirty="0" err="1"/>
              <a:t>TGbc</a:t>
            </a:r>
            <a:r>
              <a:rPr lang="en-US" sz="2000" dirty="0"/>
              <a:t> Schedule (Revision as of 2022-05-03)</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sz="1400" dirty="0">
                <a:solidFill>
                  <a:schemeClr val="tx1"/>
                </a:solidFill>
              </a:rPr>
              <a:t>January 2019		First meeting as a task group</a:t>
            </a:r>
          </a:p>
          <a:p>
            <a:pPr marL="0" indent="0">
              <a:lnSpc>
                <a:spcPct val="80000"/>
              </a:lnSpc>
            </a:pPr>
            <a:r>
              <a:rPr lang="en-US" altLang="en-US" sz="1400" dirty="0">
                <a:solidFill>
                  <a:schemeClr val="tx1"/>
                </a:solidFill>
              </a:rPr>
              <a:t>June 2020			Call for comments on D0.1</a:t>
            </a:r>
          </a:p>
          <a:p>
            <a:pPr marL="0" indent="0">
              <a:lnSpc>
                <a:spcPct val="80000"/>
              </a:lnSpc>
            </a:pPr>
            <a:r>
              <a:rPr lang="en-US" altLang="en-US" sz="1400" dirty="0">
                <a:solidFill>
                  <a:schemeClr val="tx1"/>
                </a:solidFill>
              </a:rPr>
              <a:t>November 2020		Initial WGLB (D1.0)</a:t>
            </a:r>
          </a:p>
          <a:p>
            <a:pPr marL="0" indent="0">
              <a:lnSpc>
                <a:spcPct val="80000"/>
              </a:lnSpc>
            </a:pPr>
            <a:r>
              <a:rPr lang="en-US" altLang="en-US" sz="1400" dirty="0">
                <a:solidFill>
                  <a:schemeClr val="tx1"/>
                </a:solidFill>
              </a:rPr>
              <a:t>September 2021		D2.0 WG Recirculation LB</a:t>
            </a:r>
          </a:p>
          <a:p>
            <a:pPr marL="0" indent="0">
              <a:lnSpc>
                <a:spcPct val="80000"/>
              </a:lnSpc>
            </a:pPr>
            <a:r>
              <a:rPr lang="en-US" altLang="en-US" sz="1400" dirty="0">
                <a:solidFill>
                  <a:schemeClr val="tx1"/>
                </a:solidFill>
              </a:rPr>
              <a:t>March 2022			D3.0 WG Recirculation LB</a:t>
            </a:r>
          </a:p>
          <a:p>
            <a:pPr marL="0" indent="0">
              <a:lnSpc>
                <a:spcPct val="80000"/>
              </a:lnSpc>
            </a:pPr>
            <a:r>
              <a:rPr lang="en-US" altLang="en-US" sz="1400" dirty="0">
                <a:solidFill>
                  <a:schemeClr val="tx1"/>
                </a:solidFill>
              </a:rPr>
              <a:t>May				intermediate version D3.1</a:t>
            </a:r>
          </a:p>
          <a:p>
            <a:pPr marL="0" indent="0">
              <a:lnSpc>
                <a:spcPct val="80000"/>
              </a:lnSpc>
            </a:pPr>
            <a:r>
              <a:rPr lang="en-US" altLang="en-US" sz="1400" dirty="0">
                <a:solidFill>
                  <a:schemeClr val="tx1"/>
                </a:solidFill>
              </a:rPr>
              <a:t>					Editorial reviews: MEC &amp; MDR on D3.1</a:t>
            </a:r>
          </a:p>
          <a:p>
            <a:pPr marL="0" indent="0">
              <a:lnSpc>
                <a:spcPct val="80000"/>
              </a:lnSpc>
            </a:pPr>
            <a:r>
              <a:rPr lang="en-US" altLang="en-US" sz="1400" dirty="0">
                <a:solidFill>
                  <a:schemeClr val="tx1"/>
                </a:solidFill>
              </a:rPr>
              <a:t>June				Form SAB Pool</a:t>
            </a:r>
          </a:p>
          <a:p>
            <a:pPr marL="0" indent="0">
              <a:lnSpc>
                <a:spcPct val="80000"/>
              </a:lnSpc>
            </a:pPr>
            <a:r>
              <a:rPr lang="en-US" altLang="en-US" sz="1400" dirty="0">
                <a:solidFill>
                  <a:schemeClr val="tx1"/>
                </a:solidFill>
                <a:highlight>
                  <a:srgbClr val="FFFF00"/>
                </a:highlight>
              </a:rPr>
              <a:t>July 	2022		D4.0 WG Recirculation LB </a:t>
            </a:r>
          </a:p>
          <a:p>
            <a:pPr marL="0" indent="0">
              <a:lnSpc>
                <a:spcPct val="80000"/>
              </a:lnSpc>
            </a:pPr>
            <a:r>
              <a:rPr lang="en-US" altLang="en-US" sz="1400" dirty="0">
                <a:solidFill>
                  <a:schemeClr val="tx1"/>
                </a:solidFill>
              </a:rPr>
              <a:t>					EC Request for conditional approval</a:t>
            </a:r>
          </a:p>
          <a:p>
            <a:pPr marL="0" indent="0">
              <a:lnSpc>
                <a:spcPct val="80000"/>
              </a:lnSpc>
            </a:pPr>
            <a:r>
              <a:rPr lang="en-US" altLang="en-US" sz="1400" dirty="0">
                <a:solidFill>
                  <a:schemeClr val="tx1"/>
                </a:solidFill>
              </a:rPr>
              <a:t>Jul -- Sep 2022		D4.0-unchanged WG Recirculation LB (if required)</a:t>
            </a:r>
          </a:p>
          <a:p>
            <a:pPr marL="0" indent="0">
              <a:lnSpc>
                <a:spcPct val="80000"/>
              </a:lnSpc>
            </a:pPr>
            <a:r>
              <a:rPr lang="en-US" altLang="en-US" sz="1400" dirty="0">
                <a:solidFill>
                  <a:schemeClr val="tx1"/>
                </a:solidFill>
              </a:rPr>
              <a:t>August				Initial SAB (D4.0)</a:t>
            </a:r>
          </a:p>
          <a:p>
            <a:pPr marL="0" indent="0">
              <a:lnSpc>
                <a:spcPct val="80000"/>
              </a:lnSpc>
            </a:pPr>
            <a:r>
              <a:rPr lang="en-US" altLang="en-US" sz="1400" dirty="0">
                <a:solidFill>
                  <a:schemeClr val="tx1"/>
                </a:solidFill>
              </a:rPr>
              <a:t>January 2023		Recirculation SAB</a:t>
            </a:r>
          </a:p>
          <a:p>
            <a:pPr marL="0" indent="0">
              <a:lnSpc>
                <a:spcPct val="80000"/>
              </a:lnSpc>
            </a:pPr>
            <a:r>
              <a:rPr lang="en-US" altLang="en-US" sz="1400" dirty="0">
                <a:solidFill>
                  <a:schemeClr val="tx1"/>
                </a:solidFill>
              </a:rPr>
              <a:t>July 2023			EC approval to </a:t>
            </a:r>
            <a:r>
              <a:rPr lang="en-US" altLang="en-US" sz="1400" dirty="0" err="1">
                <a:solidFill>
                  <a:schemeClr val="tx1"/>
                </a:solidFill>
              </a:rPr>
              <a:t>RevCom</a:t>
            </a:r>
            <a:endParaRPr lang="en-US" altLang="en-US" sz="1400" dirty="0">
              <a:solidFill>
                <a:schemeClr val="tx1"/>
              </a:solidFill>
            </a:endParaRPr>
          </a:p>
          <a:p>
            <a:pPr marL="0" indent="0">
              <a:lnSpc>
                <a:spcPct val="80000"/>
              </a:lnSpc>
            </a:pPr>
            <a:r>
              <a:rPr lang="en-US" altLang="en-US" sz="1400" dirty="0">
                <a:solidFill>
                  <a:schemeClr val="tx1"/>
                </a:solidFill>
              </a:rPr>
              <a:t>July 2023			</a:t>
            </a:r>
            <a:r>
              <a:rPr lang="en-US" altLang="en-US" sz="1400" dirty="0" err="1">
                <a:solidFill>
                  <a:schemeClr val="tx1"/>
                </a:solidFill>
              </a:rPr>
              <a:t>RevCom</a:t>
            </a:r>
            <a:r>
              <a:rPr lang="en-US" altLang="en-US" sz="1400" dirty="0">
                <a:solidFill>
                  <a:schemeClr val="tx1"/>
                </a:solidFill>
              </a:rPr>
              <a:t>/SASB approval</a:t>
            </a:r>
            <a:endParaRPr lang="en-US" sz="1400" dirty="0">
              <a:solidFill>
                <a:schemeClr val="tx1"/>
              </a:solidFill>
            </a:endParaRPr>
          </a:p>
          <a:p>
            <a:endParaRPr lang="en-US" sz="14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3573856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September 2022</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22</a:t>
            </a:fld>
            <a:endParaRPr lang="en-GB"/>
          </a:p>
        </p:txBody>
      </p:sp>
    </p:spTree>
    <p:extLst>
      <p:ext uri="{BB962C8B-B14F-4D97-AF65-F5344CB8AC3E}">
        <p14:creationId xmlns:p14="http://schemas.microsoft.com/office/powerpoint/2010/main" val="34387422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September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Meeting link: </a:t>
            </a:r>
            <a:r>
              <a:rPr lang="en-GB" sz="1600" dirty="0">
                <a:hlinkClick r:id="rId2"/>
              </a:rPr>
              <a:t>https://ieeesa.webex.com/ieeesa/j.php?MTID=m28432558f3001ab1279c1ffcd44f65f3</a:t>
            </a:r>
            <a:r>
              <a:rPr lang="en-GB" sz="1600" dirty="0"/>
              <a:t> </a:t>
            </a:r>
          </a:p>
          <a:p>
            <a:endParaRPr lang="en-GB" sz="1600" dirty="0"/>
          </a:p>
          <a:p>
            <a:r>
              <a:rPr lang="en-GB" sz="1600" dirty="0"/>
              <a:t>Meeting number: 2333 166 0371</a:t>
            </a:r>
          </a:p>
          <a:p>
            <a:endParaRPr lang="en-GB" sz="1600" dirty="0"/>
          </a:p>
          <a:p>
            <a:r>
              <a:rPr lang="en-GB" sz="1600" dirty="0"/>
              <a:t>Meeting password: wireless</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September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September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131590"/>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dirty="0"/>
              <a:t>Comment resolution</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September 2022</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7F37D-1BCC-0ACA-EAAA-D89A76F7F653}"/>
              </a:ext>
            </a:extLst>
          </p:cNvPr>
          <p:cNvSpPr>
            <a:spLocks noGrp="1"/>
          </p:cNvSpPr>
          <p:nvPr>
            <p:ph type="title"/>
          </p:nvPr>
        </p:nvSpPr>
        <p:spPr/>
        <p:txBody>
          <a:bodyPr/>
          <a:lstStyle/>
          <a:p>
            <a:r>
              <a:rPr lang="en-US" dirty="0"/>
              <a:t>Submission List</a:t>
            </a:r>
          </a:p>
        </p:txBody>
      </p:sp>
      <p:sp>
        <p:nvSpPr>
          <p:cNvPr id="4" name="Slide Number Placeholder 3">
            <a:extLst>
              <a:ext uri="{FF2B5EF4-FFF2-40B4-BE49-F238E27FC236}">
                <a16:creationId xmlns:a16="http://schemas.microsoft.com/office/drawing/2014/main" id="{1C2F9252-1C78-6E03-EE46-18FBF9A3D86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5663395-E41A-66ED-761C-A743BFA2D73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103F3D-840C-52D4-886C-CEB85BB64619}"/>
              </a:ext>
            </a:extLst>
          </p:cNvPr>
          <p:cNvSpPr>
            <a:spLocks noGrp="1"/>
          </p:cNvSpPr>
          <p:nvPr>
            <p:ph type="dt" idx="15"/>
          </p:nvPr>
        </p:nvSpPr>
        <p:spPr/>
        <p:txBody>
          <a:bodyPr/>
          <a:lstStyle/>
          <a:p>
            <a:r>
              <a:rPr lang="en-GB"/>
              <a:t>September 2022</a:t>
            </a:r>
            <a:endParaRPr lang="en-GB" dirty="0"/>
          </a:p>
        </p:txBody>
      </p:sp>
      <p:graphicFrame>
        <p:nvGraphicFramePr>
          <p:cNvPr id="3" name="Content Placeholder 2">
            <a:extLst>
              <a:ext uri="{FF2B5EF4-FFF2-40B4-BE49-F238E27FC236}">
                <a16:creationId xmlns:a16="http://schemas.microsoft.com/office/drawing/2014/main" id="{C47E9B3C-F7BD-8EB5-9A77-90838F903FE4}"/>
              </a:ext>
            </a:extLst>
          </p:cNvPr>
          <p:cNvGraphicFramePr>
            <a:graphicFrameLocks noGrp="1"/>
          </p:cNvGraphicFramePr>
          <p:nvPr>
            <p:ph idx="1"/>
          </p:nvPr>
        </p:nvGraphicFramePr>
        <p:xfrm>
          <a:off x="1173956" y="1899444"/>
          <a:ext cx="6794500" cy="2257425"/>
        </p:xfrm>
        <a:graphic>
          <a:graphicData uri="http://schemas.openxmlformats.org/drawingml/2006/table">
            <a:tbl>
              <a:tblPr>
                <a:tableStyleId>{5C22544A-7EE6-4342-B048-85BDC9FD1C3A}</a:tableStyleId>
              </a:tblPr>
              <a:tblGrid>
                <a:gridCol w="828288">
                  <a:extLst>
                    <a:ext uri="{9D8B030D-6E8A-4147-A177-3AD203B41FA5}">
                      <a16:colId xmlns:a16="http://schemas.microsoft.com/office/drawing/2014/main" val="3767932097"/>
                    </a:ext>
                  </a:extLst>
                </a:gridCol>
                <a:gridCol w="431598">
                  <a:extLst>
                    <a:ext uri="{9D8B030D-6E8A-4147-A177-3AD203B41FA5}">
                      <a16:colId xmlns:a16="http://schemas.microsoft.com/office/drawing/2014/main" val="2843535011"/>
                    </a:ext>
                  </a:extLst>
                </a:gridCol>
                <a:gridCol w="431598">
                  <a:extLst>
                    <a:ext uri="{9D8B030D-6E8A-4147-A177-3AD203B41FA5}">
                      <a16:colId xmlns:a16="http://schemas.microsoft.com/office/drawing/2014/main" val="3511222392"/>
                    </a:ext>
                  </a:extLst>
                </a:gridCol>
                <a:gridCol w="431598">
                  <a:extLst>
                    <a:ext uri="{9D8B030D-6E8A-4147-A177-3AD203B41FA5}">
                      <a16:colId xmlns:a16="http://schemas.microsoft.com/office/drawing/2014/main" val="221566229"/>
                    </a:ext>
                  </a:extLst>
                </a:gridCol>
                <a:gridCol w="2335709">
                  <a:extLst>
                    <a:ext uri="{9D8B030D-6E8A-4147-A177-3AD203B41FA5}">
                      <a16:colId xmlns:a16="http://schemas.microsoft.com/office/drawing/2014/main" val="2147111304"/>
                    </a:ext>
                  </a:extLst>
                </a:gridCol>
                <a:gridCol w="2335709">
                  <a:extLst>
                    <a:ext uri="{9D8B030D-6E8A-4147-A177-3AD203B41FA5}">
                      <a16:colId xmlns:a16="http://schemas.microsoft.com/office/drawing/2014/main" val="2379113315"/>
                    </a:ext>
                  </a:extLst>
                </a:gridCol>
              </a:tblGrid>
              <a:tr h="355600">
                <a:tc>
                  <a:txBody>
                    <a:bodyPr/>
                    <a:lstStyle/>
                    <a:p>
                      <a:pPr algn="l" fontAlgn="b"/>
                      <a:r>
                        <a:rPr lang="en-GB" sz="1000" u="none" strike="noStrike">
                          <a:effectLst/>
                        </a:rPr>
                        <a:t>Discussion Order</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Year</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DCN</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Rev</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Title</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Author (Affiliation)</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113871041"/>
                  </a:ext>
                </a:extLst>
              </a:tr>
              <a:tr h="165100">
                <a:tc>
                  <a:txBody>
                    <a:bodyPr/>
                    <a:lstStyle/>
                    <a:p>
                      <a:pPr algn="r" fontAlgn="b"/>
                      <a:r>
                        <a:rPr lang="en-GB" sz="1000" u="none" strike="noStrike">
                          <a:effectLst/>
                        </a:rPr>
                        <a:t>10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2022</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1438</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LB268 Comment Resolution Assigned to Hitoshi</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Hitoshi Morioka (SRC Software)</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4271357282"/>
                  </a:ext>
                </a:extLst>
              </a:tr>
              <a:tr h="165100">
                <a:tc>
                  <a:txBody>
                    <a:bodyPr/>
                    <a:lstStyle/>
                    <a:p>
                      <a:pPr algn="r" fontAlgn="b"/>
                      <a:r>
                        <a:rPr lang="en-GB" sz="1000" u="none" strike="noStrike">
                          <a:effectLst/>
                        </a:rPr>
                        <a:t>20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2022</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1447</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Proposed Resolution - LB268 CID 4032 (word)</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John Wullert (Peraton Labs)</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963707059"/>
                  </a:ext>
                </a:extLst>
              </a:tr>
              <a:tr h="165100">
                <a:tc>
                  <a:txBody>
                    <a:bodyPr/>
                    <a:lstStyle/>
                    <a:p>
                      <a:pPr algn="r" fontAlgn="b"/>
                      <a:r>
                        <a:rPr lang="en-GB" sz="1000" u="none" strike="noStrike">
                          <a:effectLst/>
                        </a:rPr>
                        <a:t>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2022</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1448</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Proposed Resolution - LB268 CID 4032 (Excel)</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John Wullert (Peraton Labs)</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590009412"/>
                  </a:ext>
                </a:extLst>
              </a:tr>
              <a:tr h="165100">
                <a:tc>
                  <a:txBody>
                    <a:bodyPr/>
                    <a:lstStyle/>
                    <a:p>
                      <a:pPr algn="r" fontAlgn="b"/>
                      <a:r>
                        <a:rPr lang="en-GB" sz="1000" u="none" strike="noStrike">
                          <a:effectLst/>
                        </a:rPr>
                        <a:t>30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2022</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1450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LB268: CIDs assigned to Abhi</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Abhishek Patil (Qualcomm)</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636373914"/>
                  </a:ext>
                </a:extLst>
              </a:tr>
              <a:tr h="165100">
                <a:tc>
                  <a:txBody>
                    <a:bodyPr/>
                    <a:lstStyle/>
                    <a:p>
                      <a:pPr algn="r" fontAlgn="b"/>
                      <a:r>
                        <a:rPr lang="en-GB" sz="1000" u="none" strike="noStrike">
                          <a:effectLst/>
                        </a:rPr>
                        <a:t>31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2022</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1451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LB268: [XLS] CIDs assigned to Abhi</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Abhishek Patil (Qualcomm)</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172422573"/>
                  </a:ext>
                </a:extLst>
              </a:tr>
              <a:tr h="165100">
                <a:tc>
                  <a:txBody>
                    <a:bodyPr/>
                    <a:lstStyle/>
                    <a:p>
                      <a:pPr algn="r" fontAlgn="b"/>
                      <a:r>
                        <a:rPr lang="en-GB" sz="1000" u="none" strike="noStrike">
                          <a:effectLst/>
                        </a:rPr>
                        <a:t>40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2022</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1475</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Word Resolution CIDs 4026, 4027, 4030, 4035</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Antonio de la Oliva (InterDigital, UC3M)</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632262332"/>
                  </a:ext>
                </a:extLst>
              </a:tr>
              <a:tr h="165100">
                <a:tc>
                  <a:txBody>
                    <a:bodyPr/>
                    <a:lstStyle/>
                    <a:p>
                      <a:pPr algn="r" fontAlgn="b"/>
                      <a:r>
                        <a:rPr lang="en-GB" sz="1000" u="none" strike="noStrike">
                          <a:effectLst/>
                        </a:rPr>
                        <a:t>41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2022</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1476</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Excel resolution CIDs 4026 4027 4030 and 4035</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dirty="0">
                          <a:effectLst/>
                        </a:rPr>
                        <a:t>Antonio de la Oliva (</a:t>
                      </a:r>
                      <a:r>
                        <a:rPr lang="en-GB" sz="1000" u="none" strike="noStrike" dirty="0" err="1">
                          <a:effectLst/>
                        </a:rPr>
                        <a:t>InterDigital</a:t>
                      </a:r>
                      <a:r>
                        <a:rPr lang="en-GB" sz="1000" u="none" strike="noStrike" dirty="0">
                          <a:effectLst/>
                        </a:rPr>
                        <a:t>, UC3M)</a:t>
                      </a:r>
                      <a:endParaRPr lang="en-GB" sz="10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1721324875"/>
                  </a:ext>
                </a:extLst>
              </a:tr>
            </a:tbl>
          </a:graphicData>
        </a:graphic>
      </p:graphicFrame>
    </p:spTree>
    <p:extLst>
      <p:ext uri="{BB962C8B-B14F-4D97-AF65-F5344CB8AC3E}">
        <p14:creationId xmlns:p14="http://schemas.microsoft.com/office/powerpoint/2010/main" val="938269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September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2022</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7250</TotalTime>
  <Words>2229</Words>
  <Application>Microsoft Macintosh PowerPoint</Application>
  <PresentationFormat>On-screen Show (16:9)</PresentationFormat>
  <Paragraphs>274</Paragraphs>
  <Slides>24</Slides>
  <Notes>2</Notes>
  <HiddenSlides>5</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0" baseType="lpstr">
      <vt:lpstr>Arial</vt:lpstr>
      <vt:lpstr>Calibri</vt:lpstr>
      <vt:lpstr>Monotype Sorts</vt:lpstr>
      <vt:lpstr>Times New Roman</vt:lpstr>
      <vt:lpstr>802-11-BCS-Chair-Slides-Template</vt:lpstr>
      <vt:lpstr>Document</vt:lpstr>
      <vt:lpstr>Agenda TGbc Telco September 06, 2022</vt:lpstr>
      <vt:lpstr>Abstract</vt:lpstr>
      <vt:lpstr>Dial-in Information</vt:lpstr>
      <vt:lpstr>Call Meeting to Order</vt:lpstr>
      <vt:lpstr>Approval of Agenda</vt:lpstr>
      <vt:lpstr>Agenda</vt:lpstr>
      <vt:lpstr>Submission List</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Comment resolution</vt:lpstr>
      <vt:lpstr>AOB</vt:lpstr>
      <vt:lpstr>Adjourn</vt:lpstr>
      <vt:lpstr>Timeline</vt:lpstr>
      <vt:lpstr>Current TGbc Schedule (Revision as of 2022-05-03)</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460</cp:revision>
  <cp:lastPrinted>1601-01-01T00:00:00Z</cp:lastPrinted>
  <dcterms:created xsi:type="dcterms:W3CDTF">2020-02-25T15:01:23Z</dcterms:created>
  <dcterms:modified xsi:type="dcterms:W3CDTF">2022-09-06T12:23:37Z</dcterms:modified>
  <cp:category/>
</cp:coreProperties>
</file>