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301" r:id="rId3"/>
    <p:sldId id="316" r:id="rId4"/>
    <p:sldId id="322" r:id="rId5"/>
    <p:sldId id="313" r:id="rId6"/>
    <p:sldId id="312" r:id="rId7"/>
    <p:sldId id="314" r:id="rId8"/>
    <p:sldId id="305" r:id="rId9"/>
    <p:sldId id="320" r:id="rId10"/>
    <p:sldId id="310" r:id="rId11"/>
    <p:sldId id="264" r:id="rId12"/>
  </p:sldIdLst>
  <p:sldSz cx="12192000" cy="6858000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359" autoAdjust="0"/>
    <p:restoredTop sz="83927" autoAdjust="0"/>
  </p:normalViewPr>
  <p:slideViewPr>
    <p:cSldViewPr>
      <p:cViewPr varScale="1">
        <p:scale>
          <a:sx n="91" d="100"/>
          <a:sy n="91" d="100"/>
        </p:scale>
        <p:origin x="552" y="56"/>
      </p:cViewPr>
      <p:guideLst>
        <p:guide orient="horz" pos="2160"/>
        <p:guide pos="384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9/15/2022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 smtClean="0"/>
              <a:t>September 2022</a:t>
            </a:r>
            <a:endParaRPr lang="en-US" dirty="0"/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5763" y="701675"/>
            <a:ext cx="6161087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 smtClean="0"/>
              <a:t>Akira Kishida, NTT</a:t>
            </a:r>
            <a:endParaRPr lang="en-US" dirty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dirty="0" smtClean="0"/>
              <a:t>September 2022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dirty="0" smtClean="0"/>
              <a:t>Akira Kishida, NTT</a:t>
            </a:r>
            <a:endParaRPr 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802.11-yy/xxxxr0</a:t>
            </a:r>
            <a:endParaRPr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dirty="0" smtClean="0"/>
              <a:t>September 2022</a:t>
            </a:r>
            <a:endParaRPr 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Akira Kishida, NTT</a:t>
            </a:r>
            <a:endParaRPr 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3720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802.11-yy/xxxxr0</a:t>
            </a:r>
            <a:endParaRPr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dirty="0" smtClean="0"/>
              <a:t>September 2022</a:t>
            </a:r>
            <a:endParaRPr 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Akira Kishida, NTT</a:t>
            </a:r>
            <a:endParaRPr 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5575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802.11-yy/xxxxr0</a:t>
            </a:r>
            <a:endParaRPr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dirty="0" smtClean="0"/>
              <a:t>September 2022</a:t>
            </a:r>
            <a:endParaRPr 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Akira Kishida, NTT</a:t>
            </a:r>
            <a:endParaRPr 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0554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802.11-yy/xxxxr0</a:t>
            </a:r>
            <a:endParaRPr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dirty="0" smtClean="0"/>
              <a:t>September 2022</a:t>
            </a:r>
            <a:endParaRPr 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Akira Kishida, NTT</a:t>
            </a:r>
            <a:endParaRPr 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5505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802.11-yy/xxxxr0</a:t>
            </a:r>
            <a:endParaRPr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dirty="0" smtClean="0"/>
              <a:t>September 2022</a:t>
            </a:r>
            <a:endParaRPr 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Akira Kishida, NTT</a:t>
            </a:r>
            <a:endParaRPr 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4354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dirty="0" smtClean="0"/>
              <a:t>September 2022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dirty="0" smtClean="0"/>
              <a:t>Akira Kishida, NTT</a:t>
            </a:r>
            <a:endParaRPr 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11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446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September 2022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Akira Kishida, NTT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 smtClean="0"/>
              <a:t>Akira Kishida, NTT</a:t>
            </a:r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 smtClean="0"/>
              <a:t>September 2022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September 2022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Akira Kishida, NTT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1" y="1981201"/>
            <a:ext cx="5077884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981201"/>
            <a:ext cx="508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September 2022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Akira Kishida, NTT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September 2022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7524760" y="6475414"/>
            <a:ext cx="3865024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Akira Kishida, NTT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September 2022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Akira Kishida, NTT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September 2022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Akira Kishida, NTT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September 2022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Akira Kishida, NTT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1" y="685801"/>
            <a:ext cx="2588684" cy="5408613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1"/>
            <a:ext cx="7569200" cy="5408613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September 2022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Akira Kishida, NTT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1" y="685801"/>
            <a:ext cx="10361084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1981201"/>
            <a:ext cx="10361084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 smtClean="0"/>
              <a:t>September 2022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 smtClean="0"/>
              <a:t>Akira Kishida, NTT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793318" y="6475414"/>
            <a:ext cx="704849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914400" y="609600"/>
            <a:ext cx="103632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12285" y="6475413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477000"/>
            <a:ext cx="104648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6667504" y="357166"/>
            <a:ext cx="466728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</a:t>
            </a: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802.11-22/1493r1</a:t>
            </a:r>
            <a:endParaRPr kumimoji="0" lang="en-GB" sz="18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S Gothic" charset="-128"/>
              <a:cs typeface="Arial Unicode M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timing>
    <p:tnLst>
      <p:par>
        <p:cTn id="1" dur="indefinite" restart="never" nodeType="tmRoot"/>
      </p:par>
    </p:tnLst>
  </p:timing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914400" y="606425"/>
            <a:ext cx="10363200" cy="13335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ja-JP" sz="2800" dirty="0" smtClean="0"/>
              <a:t>Use Cases for Wi-Fi Business Solutions in UHR</a:t>
            </a:r>
            <a:endParaRPr lang="en-GB" sz="2800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1617166"/>
            <a:ext cx="8534400" cy="476250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</a:t>
            </a:r>
            <a:r>
              <a:rPr lang="en-GB" sz="2000" b="0" dirty="0" smtClean="0"/>
              <a:t>2022-09-15</a:t>
            </a:r>
            <a:endParaRPr lang="en-GB" sz="2000" b="0" dirty="0"/>
          </a:p>
        </p:txBody>
      </p:sp>
      <p:sp>
        <p:nvSpPr>
          <p:cNvPr id="6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 smtClean="0"/>
              <a:t>September 2022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dirty="0" smtClean="0"/>
              <a:t>Akira Kishida, NTT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1929297"/>
              </p:ext>
            </p:extLst>
          </p:nvPr>
        </p:nvGraphicFramePr>
        <p:xfrm>
          <a:off x="987425" y="2835275"/>
          <a:ext cx="9921875" cy="2449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5" name="Document" r:id="rId4" imgW="10439485" imgH="2583459" progId="Word.Document.8">
                  <p:embed/>
                </p:oleObj>
              </mc:Choice>
              <mc:Fallback>
                <p:oleObj name="Document" r:id="rId4" imgW="10439485" imgH="2583459" progId="Word.Documen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7425" y="2835275"/>
                        <a:ext cx="9921875" cy="244951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993775" y="2392501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Summary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914401" y="1981201"/>
            <a:ext cx="10361084" cy="4256111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ja-JP" dirty="0"/>
              <a:t>In this contribution, applications for Wi-Fi business solutions </a:t>
            </a:r>
            <a:r>
              <a:rPr lang="en-US" altLang="ja-JP" dirty="0" smtClean="0"/>
              <a:t>and </a:t>
            </a:r>
            <a:r>
              <a:rPr lang="en-US" altLang="ja-JP" dirty="0"/>
              <a:t>examples of use cases </a:t>
            </a:r>
            <a:r>
              <a:rPr lang="en-US" altLang="ja-JP" dirty="0" smtClean="0"/>
              <a:t>are </a:t>
            </a:r>
            <a:r>
              <a:rPr lang="en-US" altLang="ja-JP" dirty="0"/>
              <a:t>introduced.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dirty="0"/>
              <a:t>There are several factors of WLAN’s reliability, and discussion for enhancement of these factors will be required to consider KPIs that UHR SG/TG should focus on.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 smtClean="0"/>
              <a:t>Akira Kishida, NTT</a:t>
            </a:r>
            <a:endParaRPr lang="en-GB" dirty="0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 smtClean="0"/>
              <a:t>September 2022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8782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References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1" y="1614900"/>
            <a:ext cx="10361084" cy="4846338"/>
          </a:xfrm>
        </p:spPr>
        <p:txBody>
          <a:bodyPr>
            <a:normAutofit/>
          </a:bodyPr>
          <a:lstStyle/>
          <a:p>
            <a:pPr marL="0" indent="0"/>
            <a:r>
              <a:rPr lang="en-GB" dirty="0" smtClean="0">
                <a:solidFill>
                  <a:schemeClr val="tx1"/>
                </a:solidFill>
              </a:rPr>
              <a:t>[1]	</a:t>
            </a:r>
            <a:r>
              <a:rPr lang="en-US" altLang="ja-JP" dirty="0" smtClean="0">
                <a:solidFill>
                  <a:schemeClr val="tx1"/>
                </a:solidFill>
              </a:rPr>
              <a:t>11-22-0961-00-0wng-network-operator-s-perspective-on-next-generation-wlan</a:t>
            </a:r>
          </a:p>
          <a:p>
            <a:pPr marL="0" indent="0"/>
            <a:r>
              <a:rPr lang="en-US" altLang="ja-JP" dirty="0" smtClean="0">
                <a:solidFill>
                  <a:schemeClr val="tx1"/>
                </a:solidFill>
              </a:rPr>
              <a:t>[</a:t>
            </a:r>
            <a:r>
              <a:rPr lang="en-US" altLang="ja-JP" dirty="0">
                <a:solidFill>
                  <a:schemeClr val="tx1"/>
                </a:solidFill>
              </a:rPr>
              <a:t>2]</a:t>
            </a:r>
            <a:r>
              <a:rPr lang="en-US" altLang="ja-JP">
                <a:solidFill>
                  <a:schemeClr val="tx1"/>
                </a:solidFill>
              </a:rPr>
              <a:t>	</a:t>
            </a:r>
            <a:r>
              <a:rPr lang="en-US" altLang="ja-JP" smtClean="0">
                <a:solidFill>
                  <a:schemeClr val="tx1"/>
                </a:solidFill>
              </a:rPr>
              <a:t>11-22-0708-03-0wng-beyond-be-next-step</a:t>
            </a:r>
            <a:endParaRPr lang="en-US" altLang="ja-JP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531D307C-65C7-4BB3-B44A-1501D36803F7}" type="slidenum">
              <a:rPr lang="en-GB"/>
              <a:pPr/>
              <a:t>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 smtClean="0"/>
              <a:t>Akira Kishida, NTT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 smtClean="0"/>
              <a:t>September 2022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Introduction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914401" y="1981201"/>
            <a:ext cx="10361084" cy="4494213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ja-JP" dirty="0"/>
              <a:t>This contribution introduces some use cases for Wi-Fi business solutions that require high reliability.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ja-JP" dirty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dirty="0"/>
              <a:t>These use cases will expand the Wi-Fi market in addition to existing use cases for customer services, such as providing internet services at </a:t>
            </a:r>
            <a:r>
              <a:rPr lang="en-US" altLang="ja-JP" dirty="0" smtClean="0"/>
              <a:t>residential, </a:t>
            </a:r>
            <a:r>
              <a:rPr lang="en-US" altLang="ja-JP" dirty="0"/>
              <a:t>offices, and stations.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ja-JP" dirty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dirty="0"/>
              <a:t>UHR SG/TG will enhance those use cases by raising the reliability of Wi-Fi, which can promote Wi-Fi as essential access to network services.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 smtClean="0"/>
              <a:t>Akira Kishida, NTT</a:t>
            </a:r>
            <a:endParaRPr lang="en-GB" dirty="0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 smtClean="0"/>
              <a:t>September 2022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5361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Needs for Wi-Fi business solutions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914401" y="1981201"/>
            <a:ext cx="10361084" cy="4494213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ja-JP" dirty="0"/>
              <a:t>Wi-Fi will be more important not only for customer </a:t>
            </a:r>
            <a:r>
              <a:rPr lang="en-US" altLang="ja-JP" dirty="0" smtClean="0"/>
              <a:t>services at residential </a:t>
            </a:r>
            <a:r>
              <a:rPr lang="en-US" altLang="ja-JP" dirty="0"/>
              <a:t>but also for business solutions [1].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ja-JP" sz="11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dirty="0"/>
              <a:t>Though mobile access has been utilized for network services with mission-critical </a:t>
            </a:r>
            <a:r>
              <a:rPr lang="en-US" altLang="ja-JP" dirty="0" smtClean="0"/>
              <a:t>applications </a:t>
            </a:r>
            <a:r>
              <a:rPr lang="en-US" altLang="ja-JP" dirty="0"/>
              <a:t>previously, Wi-Fi could be used for these network services as Wi-Fi business solutions by enhancing the reliability of Wi-Fi.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ja-JP" sz="11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dirty="0"/>
              <a:t>To realize the fundamental digital formation (DX) of industry, it is necessary not only to provide best-effort communication but also to provide reliable connections in all industries via Wi-Fi.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ja-JP" sz="11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dirty="0" smtClean="0"/>
              <a:t>The motion of the foundation of UHR SG [2] aims to improve WLAN's reliability and meets this direction.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 smtClean="0"/>
              <a:t>Akira Kishida, NTT</a:t>
            </a:r>
            <a:endParaRPr lang="en-GB" dirty="0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 smtClean="0"/>
              <a:t>September 2022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8819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Examples of Wi-Fi business solutions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914401" y="1981201"/>
            <a:ext cx="10361084" cy="4494213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ja-JP" dirty="0"/>
              <a:t>The following slides show example use cases for Wi-Fi business solutions.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dirty="0" smtClean="0"/>
              <a:t>Applications </a:t>
            </a:r>
            <a:r>
              <a:rPr lang="en-US" altLang="ja-JP" dirty="0"/>
              <a:t>of these use cases are categorized according to the magnitude of a problem that occurs if the Wi-Fi cannot operate with anticipated reliability.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ja-JP" b="1" dirty="0" smtClean="0"/>
              <a:t>Tier </a:t>
            </a:r>
            <a:r>
              <a:rPr lang="en-US" altLang="ja-JP" b="1" dirty="0"/>
              <a:t>1 </a:t>
            </a:r>
            <a:r>
              <a:rPr lang="en-US" altLang="ja-JP" b="1" dirty="0" smtClean="0"/>
              <a:t>(mission </a:t>
            </a:r>
            <a:r>
              <a:rPr lang="en-US" altLang="ja-JP" b="1" dirty="0"/>
              <a:t>critical): </a:t>
            </a:r>
            <a:r>
              <a:rPr lang="en-US" altLang="ja-JP" dirty="0"/>
              <a:t>machine control, remote control, haptics, and control for autonomous robots.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ja-JP" b="1" dirty="0" smtClean="0"/>
              <a:t>Tier </a:t>
            </a:r>
            <a:r>
              <a:rPr lang="en-US" altLang="ja-JP" b="1" dirty="0"/>
              <a:t>2 </a:t>
            </a:r>
            <a:r>
              <a:rPr lang="en-US" altLang="ja-JP" b="1" dirty="0" smtClean="0"/>
              <a:t>(</a:t>
            </a:r>
            <a:r>
              <a:rPr lang="en-US" altLang="ja-JP" b="1" dirty="0"/>
              <a:t>s</a:t>
            </a:r>
            <a:r>
              <a:rPr lang="en-US" altLang="ja-JP" b="1" dirty="0" smtClean="0"/>
              <a:t>ervice </a:t>
            </a:r>
            <a:r>
              <a:rPr lang="en-US" altLang="ja-JP" b="1" dirty="0" smtClean="0"/>
              <a:t>interruption): </a:t>
            </a:r>
            <a:r>
              <a:rPr lang="en-US" altLang="ja-JP" dirty="0" smtClean="0"/>
              <a:t>video streaming</a:t>
            </a:r>
            <a:r>
              <a:rPr lang="en-US" altLang="ja-JP" dirty="0"/>
              <a:t>, monitoring, image diagnosis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ja-JP" b="1" dirty="0" smtClean="0"/>
              <a:t>Tier </a:t>
            </a:r>
            <a:r>
              <a:rPr lang="en-US" altLang="ja-JP" b="1" dirty="0"/>
              <a:t>3 </a:t>
            </a:r>
            <a:r>
              <a:rPr lang="en-US" altLang="ja-JP" b="1" dirty="0" smtClean="0"/>
              <a:t>(quality </a:t>
            </a:r>
            <a:r>
              <a:rPr lang="en-US" altLang="ja-JP" b="1" dirty="0"/>
              <a:t>of service </a:t>
            </a:r>
            <a:r>
              <a:rPr lang="en-US" altLang="ja-JP" b="1" dirty="0" smtClean="0"/>
              <a:t>degradation</a:t>
            </a:r>
            <a:r>
              <a:rPr lang="en-US" altLang="ja-JP" b="1" dirty="0"/>
              <a:t>): </a:t>
            </a:r>
            <a:r>
              <a:rPr lang="en-US" altLang="ja-JP" dirty="0"/>
              <a:t>data collection, internet access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ja-JP" sz="1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dirty="0"/>
              <a:t>Use cases introduced in </a:t>
            </a:r>
            <a:r>
              <a:rPr lang="en-US" altLang="ja-JP" dirty="0" smtClean="0"/>
              <a:t>the following </a:t>
            </a:r>
            <a:r>
              <a:rPr lang="en-US" altLang="ja-JP" dirty="0"/>
              <a:t>slides include several </a:t>
            </a:r>
            <a:r>
              <a:rPr lang="en-US" altLang="ja-JP" dirty="0" smtClean="0"/>
              <a:t>applications </a:t>
            </a:r>
            <a:r>
              <a:rPr lang="en-US" altLang="ja-JP" dirty="0"/>
              <a:t>and </a:t>
            </a:r>
            <a:r>
              <a:rPr lang="en-US" altLang="ja-JP" dirty="0" smtClean="0"/>
              <a:t>are categorized </a:t>
            </a:r>
            <a:r>
              <a:rPr lang="en-US" altLang="ja-JP" dirty="0"/>
              <a:t>according to the magnitude of these factors.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 smtClean="0"/>
              <a:t>Akira Kishida, NTT</a:t>
            </a:r>
            <a:endParaRPr lang="en-GB" dirty="0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 smtClean="0"/>
              <a:t>September 2022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59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Example use case</a:t>
            </a:r>
            <a:r>
              <a:rPr lang="ja-JP" altLang="en-US" dirty="0"/>
              <a:t> </a:t>
            </a:r>
            <a:r>
              <a:rPr lang="en-US" altLang="ja-JP" dirty="0" smtClean="0"/>
              <a:t>1</a:t>
            </a:r>
            <a:r>
              <a:rPr kumimoji="1" lang="en-US" altLang="ja-JP" dirty="0" smtClean="0"/>
              <a:t>: Industrial </a:t>
            </a:r>
            <a:r>
              <a:rPr kumimoji="1" lang="en-US" altLang="ja-JP" dirty="0" err="1" smtClean="0"/>
              <a:t>IoT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914401" y="1981201"/>
            <a:ext cx="6477743" cy="4494213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ja-JP" dirty="0" smtClean="0"/>
              <a:t>Characteristic - </a:t>
            </a:r>
            <a:r>
              <a:rPr lang="en-US" altLang="ja-JP" dirty="0"/>
              <a:t>Tier 1 (mission critical</a:t>
            </a:r>
            <a:r>
              <a:rPr lang="en-US" altLang="ja-JP" dirty="0" smtClean="0"/>
              <a:t>):</a:t>
            </a:r>
            <a:endParaRPr lang="en-US" altLang="ja-JP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ja-JP" dirty="0" smtClean="0"/>
              <a:t>Machine control, remote control, image diagnosis, and precise machining operation such as haptics are target applications in the Industrial </a:t>
            </a:r>
            <a:r>
              <a:rPr lang="en-US" altLang="ja-JP" dirty="0" err="1" smtClean="0"/>
              <a:t>IoT</a:t>
            </a:r>
            <a:r>
              <a:rPr lang="en-US" altLang="ja-JP" dirty="0" smtClean="0"/>
              <a:t>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ja-JP" dirty="0" smtClean="0"/>
              <a:t>Reliable </a:t>
            </a:r>
            <a:r>
              <a:rPr lang="en-US" altLang="ja-JP" dirty="0"/>
              <a:t>data collection and secure control of machines should be required</a:t>
            </a:r>
            <a:r>
              <a:rPr lang="en-US" altLang="ja-JP" dirty="0" smtClean="0"/>
              <a:t>.</a:t>
            </a:r>
            <a:endParaRPr kumimoji="1" lang="en-US" altLang="ja-JP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dirty="0" smtClean="0"/>
              <a:t>Requirements:</a:t>
            </a:r>
            <a:endParaRPr lang="en-US" altLang="ja-JP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ja-JP" dirty="0"/>
              <a:t>Enhancement of reliability for </a:t>
            </a:r>
            <a:r>
              <a:rPr lang="en-US" altLang="ja-JP" dirty="0" smtClean="0"/>
              <a:t>machine control.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ja-JP" dirty="0" smtClean="0"/>
              <a:t>Lower </a:t>
            </a:r>
            <a:r>
              <a:rPr lang="en-US" altLang="ja-JP" dirty="0"/>
              <a:t>latency and jitter for scheduled traffic.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ja-JP" dirty="0"/>
              <a:t>Interference </a:t>
            </a:r>
            <a:r>
              <a:rPr lang="en-US" altLang="ja-JP" dirty="0" smtClean="0"/>
              <a:t>mitigation from </a:t>
            </a:r>
            <a:r>
              <a:rPr lang="en-US" altLang="ja-JP" dirty="0"/>
              <a:t>unmanaged networks</a:t>
            </a:r>
            <a:r>
              <a:rPr lang="en-US" altLang="ja-JP" dirty="0" smtClean="0"/>
              <a:t>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ja-JP" dirty="0"/>
              <a:t>Realization of stable area handover</a:t>
            </a:r>
            <a:r>
              <a:rPr lang="en-US" altLang="ja-JP" dirty="0" smtClean="0"/>
              <a:t>.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Akira Kishida, NTT</a:t>
            </a:r>
            <a:endParaRPr lang="en-GB" dirty="0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 smtClean="0"/>
              <a:t>September 2022</a:t>
            </a:r>
            <a:endParaRPr lang="en-GB" dirty="0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144" y="2427398"/>
            <a:ext cx="4502274" cy="3601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23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Example u</a:t>
            </a:r>
            <a:r>
              <a:rPr lang="en-US" altLang="ja-JP" dirty="0" smtClean="0"/>
              <a:t>se </a:t>
            </a:r>
            <a:r>
              <a:rPr kumimoji="1" lang="en-US" altLang="ja-JP" dirty="0" smtClean="0"/>
              <a:t>case 2: </a:t>
            </a:r>
            <a:r>
              <a:rPr kumimoji="1" lang="en-US" altLang="ja-JP" dirty="0" smtClean="0"/>
              <a:t>Logistics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914401" y="1981201"/>
            <a:ext cx="6477743" cy="4616151"/>
          </a:xfrm>
        </p:spPr>
        <p:txBody>
          <a:bodyPr>
            <a:normAutofit fontScale="77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ja-JP" dirty="0"/>
              <a:t>Characteristic - Tier 1 (mission critical</a:t>
            </a:r>
            <a:r>
              <a:rPr lang="en-US" altLang="ja-JP" dirty="0" smtClean="0"/>
              <a:t>) / </a:t>
            </a:r>
            <a:r>
              <a:rPr lang="en-US" altLang="ja-JP" dirty="0"/>
              <a:t>Tier 3 (quality of service degradation</a:t>
            </a:r>
            <a:r>
              <a:rPr lang="en-US" altLang="ja-JP" dirty="0" smtClean="0"/>
              <a:t>):</a:t>
            </a:r>
            <a:endParaRPr lang="en-US" altLang="ja-JP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ja-JP" dirty="0" smtClean="0"/>
              <a:t>Goods </a:t>
            </a:r>
            <a:r>
              <a:rPr lang="en-US" altLang="ja-JP" dirty="0"/>
              <a:t>management is mainly controlled by scanning RFID tags equipped for storage</a:t>
            </a:r>
            <a:r>
              <a:rPr lang="en-US" altLang="ja-JP" dirty="0" smtClean="0"/>
              <a:t>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ja-JP" dirty="0" smtClean="0"/>
              <a:t>Automatic Guided Vehicles (AGVs) controlled by Wi-Fi will be used for carrying goods or storage.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ja-JP" dirty="0" smtClean="0"/>
              <a:t>Scanning RFID tags will be realized using autonomous robots, manned/</a:t>
            </a:r>
            <a:r>
              <a:rPr lang="en-US" altLang="ja-JP" dirty="0" err="1" smtClean="0"/>
              <a:t>uncrewed</a:t>
            </a:r>
            <a:r>
              <a:rPr lang="en-US" altLang="ja-JP" dirty="0" smtClean="0"/>
              <a:t> vehicles, and logistics staff, and information on goods/storage will be transferred to the networks via Wi-Fi.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ja-JP" dirty="0" smtClean="0"/>
              <a:t>Reliable </a:t>
            </a:r>
            <a:r>
              <a:rPr lang="en-US" altLang="ja-JP" dirty="0"/>
              <a:t>data collection, </a:t>
            </a:r>
            <a:r>
              <a:rPr lang="en-US" altLang="ja-JP" dirty="0" smtClean="0"/>
              <a:t>sufficient coverage of Wi-Fi, a countermeasure </a:t>
            </a:r>
            <a:r>
              <a:rPr lang="en-US" altLang="ja-JP" dirty="0"/>
              <a:t>for NLOS, and control for autonomous robots are required</a:t>
            </a:r>
            <a:r>
              <a:rPr lang="en-US" altLang="ja-JP" dirty="0" smtClean="0"/>
              <a:t>.</a:t>
            </a:r>
            <a:endParaRPr kumimoji="1" lang="en-US" altLang="ja-JP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dirty="0"/>
              <a:t>Requirements: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ja-JP" dirty="0" smtClean="0"/>
              <a:t>Compensation of received </a:t>
            </a:r>
            <a:r>
              <a:rPr lang="en-US" altLang="ja-JP" dirty="0"/>
              <a:t>power fading due to propagation change or NLOS created by storage in </a:t>
            </a:r>
            <a:r>
              <a:rPr lang="en-US" altLang="ja-JP" dirty="0" smtClean="0"/>
              <a:t>warehouses.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ja-JP" dirty="0"/>
              <a:t>Stabilization for unstable connectivity according to the limited coverage of Wi-Fi AP by NLOS and frequent handover</a:t>
            </a:r>
            <a:r>
              <a:rPr lang="en-US" altLang="ja-JP" dirty="0" smtClean="0"/>
              <a:t>.</a:t>
            </a:r>
            <a:endParaRPr lang="en-US" altLang="ja-JP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ja-JP" dirty="0" smtClean="0"/>
              <a:t>Enhancement </a:t>
            </a:r>
            <a:r>
              <a:rPr lang="en-US" altLang="ja-JP" dirty="0"/>
              <a:t>of reliability for control of autonomous </a:t>
            </a:r>
            <a:r>
              <a:rPr lang="en-US" altLang="ja-JP" dirty="0" smtClean="0"/>
              <a:t>robots or AGVs.</a:t>
            </a:r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Akira Kishida, NTT</a:t>
            </a:r>
            <a:endParaRPr lang="en-GB" dirty="0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 smtClean="0"/>
              <a:t>September 2022</a:t>
            </a:r>
            <a:endParaRPr lang="en-GB" dirty="0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971" y="2636912"/>
            <a:ext cx="4583832" cy="343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109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Example u</a:t>
            </a:r>
            <a:r>
              <a:rPr kumimoji="1" lang="en-US" altLang="ja-JP" dirty="0" smtClean="0"/>
              <a:t>se case 3: </a:t>
            </a:r>
            <a:r>
              <a:rPr lang="en-US" altLang="ja-JP" dirty="0"/>
              <a:t>Smart </a:t>
            </a:r>
            <a:r>
              <a:rPr lang="en-US" altLang="ja-JP" dirty="0" smtClean="0"/>
              <a:t>Agriculture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914401" y="1981201"/>
            <a:ext cx="6477743" cy="4494213"/>
          </a:xfrm>
        </p:spPr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ja-JP" dirty="0" smtClean="0"/>
              <a:t>Characteristic - </a:t>
            </a:r>
            <a:r>
              <a:rPr lang="en-US" altLang="ja-JP" dirty="0"/>
              <a:t>Tier 1 (mission critical</a:t>
            </a:r>
            <a:r>
              <a:rPr lang="en-US" altLang="ja-JP" dirty="0" smtClean="0"/>
              <a:t>) / </a:t>
            </a:r>
            <a:r>
              <a:rPr lang="en-US" altLang="ja-JP" dirty="0"/>
              <a:t>Tier 2 (service interruption</a:t>
            </a:r>
            <a:r>
              <a:rPr lang="en-US" altLang="ja-JP" dirty="0" smtClean="0"/>
              <a:t>):</a:t>
            </a:r>
            <a:endParaRPr lang="en-US" altLang="ja-JP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ja-JP" dirty="0"/>
              <a:t>Wi-Fi will be utilized for autonomous control of agricultural machines, monitoring for growing conditions of crops, and general network access, including access to the internet</a:t>
            </a:r>
            <a:r>
              <a:rPr lang="en-US" altLang="ja-JP" dirty="0" smtClean="0"/>
              <a:t>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ja-JP" dirty="0" smtClean="0"/>
              <a:t>Radio </a:t>
            </a:r>
            <a:r>
              <a:rPr lang="en-US" altLang="ja-JP" dirty="0"/>
              <a:t>propagation might change according to crops' growing conditions in the case of a plastic </a:t>
            </a:r>
            <a:r>
              <a:rPr lang="en-US" altLang="ja-JP" dirty="0" smtClean="0"/>
              <a:t>greenhouse.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ja-JP" dirty="0" smtClean="0"/>
              <a:t>Comprehensive </a:t>
            </a:r>
            <a:r>
              <a:rPr lang="en-US" altLang="ja-JP" dirty="0"/>
              <a:t>area coverage and follow-up control for agricultural and farm </a:t>
            </a:r>
            <a:r>
              <a:rPr lang="en-US" altLang="ja-JP" dirty="0" smtClean="0"/>
              <a:t>machinery</a:t>
            </a:r>
            <a:r>
              <a:rPr lang="ja-JP" altLang="en-US" dirty="0"/>
              <a:t> </a:t>
            </a:r>
            <a:r>
              <a:rPr lang="en-US" altLang="ja-JP" dirty="0" smtClean="0"/>
              <a:t>are needed. </a:t>
            </a:r>
            <a:endParaRPr lang="en-US" altLang="ja-JP" dirty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dirty="0"/>
              <a:t>Requirements: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ja-JP" dirty="0" smtClean="0"/>
              <a:t>Virtual </a:t>
            </a:r>
            <a:r>
              <a:rPr lang="en-US" altLang="ja-JP" dirty="0"/>
              <a:t>extension of </a:t>
            </a:r>
            <a:r>
              <a:rPr lang="en-US" altLang="ja-JP" dirty="0" smtClean="0"/>
              <a:t>the coverage area of Wi-Fi.</a:t>
            </a:r>
            <a:endParaRPr lang="en-US" altLang="ja-JP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ja-JP" dirty="0" smtClean="0"/>
              <a:t>Hitless area </a:t>
            </a:r>
            <a:r>
              <a:rPr lang="en-US" altLang="ja-JP" dirty="0"/>
              <a:t>handover</a:t>
            </a:r>
            <a:r>
              <a:rPr lang="en-US" altLang="ja-JP" dirty="0" smtClean="0"/>
              <a:t>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ja-JP" dirty="0"/>
              <a:t>Enhancement of reliability for control of agricultural and farm </a:t>
            </a:r>
            <a:r>
              <a:rPr lang="en-US" altLang="ja-JP" dirty="0" smtClean="0"/>
              <a:t>machinery.</a:t>
            </a:r>
            <a:endParaRPr kumimoji="1" lang="en-US" altLang="ja-JP" dirty="0" smtClean="0"/>
          </a:p>
          <a:p>
            <a:pPr lvl="2">
              <a:buFont typeface="Arial" panose="020B0604020202020204" pitchFamily="34" charset="0"/>
              <a:buChar char="•"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Akira Kishida, NTT</a:t>
            </a:r>
            <a:endParaRPr lang="en-GB" dirty="0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 smtClean="0"/>
              <a:t>September 2022</a:t>
            </a:r>
            <a:endParaRPr lang="en-GB" dirty="0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6450" y="2996952"/>
            <a:ext cx="4543588" cy="303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922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Example use </a:t>
            </a:r>
            <a:r>
              <a:rPr lang="en-US" altLang="ja-JP" dirty="0" smtClean="0"/>
              <a:t>case </a:t>
            </a:r>
            <a:r>
              <a:rPr kumimoji="1" lang="en-US" altLang="ja-JP" dirty="0" smtClean="0"/>
              <a:t>4: Stadium </a:t>
            </a:r>
            <a:r>
              <a:rPr lang="en-US" altLang="ja-JP" dirty="0" smtClean="0"/>
              <a:t>Wi-Fi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914401" y="1981201"/>
            <a:ext cx="6477743" cy="4113213"/>
          </a:xfrm>
        </p:spPr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ja-JP" dirty="0" smtClean="0"/>
              <a:t>Characteristic -</a:t>
            </a:r>
            <a:r>
              <a:rPr lang="en-US" altLang="ja-JP" dirty="0" smtClean="0"/>
              <a:t> </a:t>
            </a:r>
            <a:r>
              <a:rPr lang="en-US" altLang="ja-JP" dirty="0"/>
              <a:t>Tier 2 (service interruption) </a:t>
            </a:r>
            <a:r>
              <a:rPr lang="en-US" altLang="ja-JP" dirty="0" smtClean="0"/>
              <a:t>/ Tier </a:t>
            </a:r>
            <a:r>
              <a:rPr lang="en-US" altLang="ja-JP" dirty="0"/>
              <a:t>3 (quality of service degradation</a:t>
            </a:r>
            <a:r>
              <a:rPr lang="en-US" altLang="ja-JP" dirty="0" smtClean="0"/>
              <a:t>):   </a:t>
            </a:r>
            <a:endParaRPr lang="en-US" altLang="ja-JP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ja-JP" dirty="0"/>
              <a:t>Tens of thousands of audiences have smartphones and </a:t>
            </a:r>
            <a:r>
              <a:rPr lang="en-US" altLang="ja-JP" dirty="0" smtClean="0"/>
              <a:t>will get </a:t>
            </a:r>
            <a:r>
              <a:rPr lang="en-US" altLang="ja-JP" dirty="0"/>
              <a:t>live </a:t>
            </a:r>
            <a:r>
              <a:rPr lang="en-US" altLang="ja-JP" dirty="0" smtClean="0"/>
              <a:t>streaming and utilize </a:t>
            </a:r>
            <a:r>
              <a:rPr lang="en-US" altLang="ja-JP" dirty="0"/>
              <a:t>SNS </a:t>
            </a:r>
            <a:r>
              <a:rPr lang="en-US" altLang="ja-JP" dirty="0" smtClean="0"/>
              <a:t>services and/or mobile orders.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ja-JP" dirty="0"/>
              <a:t>Wi-Fi APs are deployed under seats in an equidistant manner.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kumimoji="1" lang="en-US" altLang="ja-JP" dirty="0" smtClean="0"/>
              <a:t>Countermeasures of the dense environment should be required.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dirty="0"/>
              <a:t>Requirements: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ja-JP" dirty="0" smtClean="0"/>
              <a:t>Interference mitigation between </a:t>
            </a:r>
            <a:r>
              <a:rPr lang="en-US" altLang="ja-JP" dirty="0" smtClean="0"/>
              <a:t>APs or STAs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kumimoji="1" lang="en-US" altLang="ja-JP" dirty="0" smtClean="0"/>
              <a:t>Optimization of associating AP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kumimoji="1" lang="en-US" altLang="ja-JP" dirty="0" smtClean="0"/>
              <a:t>Proper frequency resource allocation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Akira Kishida, NTT</a:t>
            </a:r>
            <a:endParaRPr lang="en-GB" dirty="0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 smtClean="0"/>
              <a:t>September 2022</a:t>
            </a:r>
            <a:endParaRPr lang="en-GB" dirty="0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168" y="2492896"/>
            <a:ext cx="4271514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652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Aspects of reliability </a:t>
            </a:r>
            <a:r>
              <a:rPr lang="en-US" altLang="ja-JP" dirty="0"/>
              <a:t>for Wi-Fi business solution use cases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914401" y="1981201"/>
            <a:ext cx="10361084" cy="4494213"/>
          </a:xfrm>
        </p:spPr>
        <p:txBody>
          <a:bodyPr>
            <a:normAutofit fontScale="850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ja-JP" dirty="0"/>
              <a:t>These use cases require "reliability," but these are several aspects of "reliability," as shown below.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dirty="0"/>
              <a:t>To consider KPIs that UHR SG/TG should focus on, discussion for enhancement of these factors will be required.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ja-JP" b="1" dirty="0" smtClean="0"/>
              <a:t>Lower latency and jitter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ja-JP" dirty="0" smtClean="0"/>
              <a:t>Support for latency sensitive traffic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ja-JP" dirty="0" smtClean="0"/>
              <a:t>Support for live </a:t>
            </a:r>
            <a:r>
              <a:rPr lang="en-US" altLang="ja-JP" dirty="0" smtClean="0"/>
              <a:t>video streaming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ja-JP" b="1" dirty="0" smtClean="0"/>
              <a:t>Handover and area coverage</a:t>
            </a:r>
            <a:endParaRPr lang="en-US" altLang="ja-JP" b="1" dirty="0" smtClean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ja-JP" dirty="0" smtClean="0"/>
              <a:t>Stable </a:t>
            </a:r>
            <a:r>
              <a:rPr lang="en-US" altLang="ja-JP" dirty="0" smtClean="0"/>
              <a:t>handover (make before break)</a:t>
            </a:r>
            <a:endParaRPr lang="en-US" altLang="ja-JP" dirty="0" smtClean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ja-JP" dirty="0" smtClean="0"/>
              <a:t>Extensive area coverage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ja-JP" b="1" dirty="0" smtClean="0"/>
              <a:t>Quality </a:t>
            </a:r>
            <a:r>
              <a:rPr lang="en-US" altLang="ja-JP" b="1" dirty="0" smtClean="0"/>
              <a:t>of </a:t>
            </a:r>
            <a:r>
              <a:rPr lang="en-US" altLang="ja-JP" b="1" dirty="0" smtClean="0"/>
              <a:t>services enhancement</a:t>
            </a:r>
            <a:endParaRPr lang="en-US" altLang="ja-JP" b="1" dirty="0" smtClean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ja-JP" dirty="0" smtClean="0"/>
              <a:t>Interference mitigation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ja-JP" dirty="0" smtClean="0"/>
              <a:t>Countermeasure of the dense environment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ja-JP" dirty="0" smtClean="0"/>
              <a:t>Compensate for received </a:t>
            </a:r>
            <a:r>
              <a:rPr lang="en-US" altLang="ja-JP" dirty="0"/>
              <a:t>power </a:t>
            </a:r>
            <a:r>
              <a:rPr lang="en-US" altLang="ja-JP" dirty="0" smtClean="0"/>
              <a:t>fading</a:t>
            </a:r>
            <a:endParaRPr lang="en-US" altLang="ja-JP" b="1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ja-JP" b="1" dirty="0" smtClean="0"/>
              <a:t>Connectivity</a:t>
            </a:r>
            <a:endParaRPr lang="en-US" altLang="ja-JP" b="1" dirty="0" smtClean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ja-JP" dirty="0"/>
              <a:t>Optimization of associating </a:t>
            </a:r>
            <a:r>
              <a:rPr lang="en-US" altLang="ja-JP" dirty="0" smtClean="0"/>
              <a:t>AP</a:t>
            </a:r>
            <a:endParaRPr lang="en-US" altLang="ja-JP" dirty="0" smtClean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ja-JP" dirty="0" smtClean="0"/>
              <a:t>Frequency resource allocation</a:t>
            </a: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 smtClean="0"/>
              <a:t>Akira Kishida, NTT</a:t>
            </a:r>
            <a:endParaRPr lang="en-GB" dirty="0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 smtClean="0"/>
              <a:t>September 2022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1108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802-11-Submission-16-9.potx" id="{5CD6ABF7-B8BD-443A-9DC0-E5B38AC683DA}" vid="{19A33F2F-E7B4-4D20-A394-337028C24156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802-11-Submission-16-9</Template>
  <TotalTime>5286</TotalTime>
  <Words>1052</Words>
  <Application>Microsoft Office PowerPoint</Application>
  <PresentationFormat>ワイド画面</PresentationFormat>
  <Paragraphs>145</Paragraphs>
  <Slides>11</Slides>
  <Notes>7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11</vt:i4>
      </vt:variant>
    </vt:vector>
  </HeadingPairs>
  <TitlesOfParts>
    <vt:vector size="18" baseType="lpstr">
      <vt:lpstr>Arial Unicode MS</vt:lpstr>
      <vt:lpstr>ＭＳ Ｐゴシック</vt:lpstr>
      <vt:lpstr>MS Gothic</vt:lpstr>
      <vt:lpstr>Arial</vt:lpstr>
      <vt:lpstr>Times New Roman</vt:lpstr>
      <vt:lpstr>Office テーマ</vt:lpstr>
      <vt:lpstr>Document</vt:lpstr>
      <vt:lpstr>Use Cases for Wi-Fi Business Solutions in UHR</vt:lpstr>
      <vt:lpstr>Introduction</vt:lpstr>
      <vt:lpstr>Needs for Wi-Fi business solutions</vt:lpstr>
      <vt:lpstr>Examples of Wi-Fi business solutions</vt:lpstr>
      <vt:lpstr>Example use case 1: Industrial IoT</vt:lpstr>
      <vt:lpstr>Example use case 2: Logistics</vt:lpstr>
      <vt:lpstr>Example use case 3: Smart Agriculture</vt:lpstr>
      <vt:lpstr>Example use case 4: Stadium Wi-Fi</vt:lpstr>
      <vt:lpstr>Aspects of reliability for Wi-Fi business solution use cases</vt:lpstr>
      <vt:lpstr>Summary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Considerations on Next-Generation Wi-Fi from Network Operator’s Perspective</dc:title>
  <dc:creator>7878767@ntt-hd.local</dc:creator>
  <cp:lastModifiedBy>岸田朗</cp:lastModifiedBy>
  <cp:revision>262</cp:revision>
  <cp:lastPrinted>1601-01-01T00:00:00Z</cp:lastPrinted>
  <dcterms:created xsi:type="dcterms:W3CDTF">2022-06-09T01:00:07Z</dcterms:created>
  <dcterms:modified xsi:type="dcterms:W3CDTF">2022-09-15T10:11:42Z</dcterms:modified>
</cp:coreProperties>
</file>