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1" r:id="rId3"/>
    <p:sldId id="316" r:id="rId4"/>
    <p:sldId id="322" r:id="rId5"/>
    <p:sldId id="313" r:id="rId6"/>
    <p:sldId id="312" r:id="rId7"/>
    <p:sldId id="314" r:id="rId8"/>
    <p:sldId id="305" r:id="rId9"/>
    <p:sldId id="320" r:id="rId10"/>
    <p:sldId id="317" r:id="rId11"/>
    <p:sldId id="310" r:id="rId12"/>
    <p:sldId id="315" r:id="rId13"/>
    <p:sldId id="321" r:id="rId14"/>
    <p:sldId id="264" r:id="rId15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59" autoAdjust="0"/>
    <p:restoredTop sz="83927" autoAdjust="0"/>
  </p:normalViewPr>
  <p:slideViewPr>
    <p:cSldViewPr>
      <p:cViewPr varScale="1">
        <p:scale>
          <a:sx n="98" d="100"/>
          <a:sy n="98" d="100"/>
        </p:scale>
        <p:origin x="1254" y="7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2022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Akira Kishida, NTT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July 2022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Akira Kishida, NTT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2022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Akira Kishida, NTT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72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2022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Akira Kishida, NTT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57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2022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Akira Kishida, NTT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55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2022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Akira Kishida, NTT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5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2022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Akira Kishida, NTT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77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2022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Akira Kishida, NTT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35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July 2022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Akira Kishida, NTT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2022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2022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2022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2022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September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802.11-22/xxxxr0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06425"/>
            <a:ext cx="10363200" cy="13335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2800" dirty="0" smtClean="0"/>
              <a:t>Use Cases for Wi-Fi Business Solutions in UHR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617166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2022-09-DD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929297"/>
              </p:ext>
            </p:extLst>
          </p:nvPr>
        </p:nvGraphicFramePr>
        <p:xfrm>
          <a:off x="987425" y="2835275"/>
          <a:ext cx="9921875" cy="244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" name="Document" r:id="rId4" imgW="10439485" imgH="2583459" progId="Word.Document.8">
                  <p:embed/>
                </p:oleObj>
              </mc:Choice>
              <mc:Fallback>
                <p:oleObj name="Document" r:id="rId4" imgW="10439485" imgH="2583459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2835275"/>
                        <a:ext cx="9921875" cy="24495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39250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Requirement of reliability factors for </a:t>
            </a:r>
            <a:r>
              <a:rPr lang="en-US" altLang="ja-JP" dirty="0" smtClean="0"/>
              <a:t>application</a:t>
            </a:r>
            <a:br>
              <a:rPr lang="en-US" altLang="ja-JP" dirty="0" smtClean="0"/>
            </a:br>
            <a:r>
              <a:rPr lang="en-US" altLang="ja-JP" dirty="0" smtClean="0"/>
              <a:t>for </a:t>
            </a:r>
            <a:r>
              <a:rPr lang="en-US" altLang="ja-JP" dirty="0"/>
              <a:t>Wi-Fi business solution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GB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275128"/>
              </p:ext>
            </p:extLst>
          </p:nvPr>
        </p:nvGraphicFramePr>
        <p:xfrm>
          <a:off x="551384" y="1747969"/>
          <a:ext cx="10945217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577">
                  <a:extLst>
                    <a:ext uri="{9D8B030D-6E8A-4147-A177-3AD203B41FA5}">
                      <a16:colId xmlns:a16="http://schemas.microsoft.com/office/drawing/2014/main" val="4227488437"/>
                    </a:ext>
                  </a:extLst>
                </a:gridCol>
                <a:gridCol w="3676256">
                  <a:extLst>
                    <a:ext uri="{9D8B030D-6E8A-4147-A177-3AD203B41FA5}">
                      <a16:colId xmlns:a16="http://schemas.microsoft.com/office/drawing/2014/main" val="2405539484"/>
                    </a:ext>
                  </a:extLst>
                </a:gridCol>
                <a:gridCol w="1838128">
                  <a:extLst>
                    <a:ext uri="{9D8B030D-6E8A-4147-A177-3AD203B41FA5}">
                      <a16:colId xmlns:a16="http://schemas.microsoft.com/office/drawing/2014/main" val="4256054897"/>
                    </a:ext>
                  </a:extLst>
                </a:gridCol>
                <a:gridCol w="1838128">
                  <a:extLst>
                    <a:ext uri="{9D8B030D-6E8A-4147-A177-3AD203B41FA5}">
                      <a16:colId xmlns:a16="http://schemas.microsoft.com/office/drawing/2014/main" val="1322868485"/>
                    </a:ext>
                  </a:extLst>
                </a:gridCol>
                <a:gridCol w="1838128">
                  <a:extLst>
                    <a:ext uri="{9D8B030D-6E8A-4147-A177-3AD203B41FA5}">
                      <a16:colId xmlns:a16="http://schemas.microsoft.com/office/drawing/2014/main" val="3886441853"/>
                    </a:ext>
                  </a:extLst>
                </a:gridCol>
              </a:tblGrid>
              <a:tr h="284663">
                <a:tc rowSpan="2"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KPI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Factors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dirty="0" smtClean="0"/>
                        <a:t>Use Cases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594083"/>
                  </a:ext>
                </a:extLst>
              </a:tr>
              <a:tr h="379167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Tier 1</a:t>
                      </a:r>
                      <a:b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</a:rPr>
                        <a:t>(Mission Critical)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Tier 2</a:t>
                      </a:r>
                      <a:b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</a:rPr>
                        <a:t>(Service Interruption)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Tier 3</a:t>
                      </a:r>
                      <a:b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kumimoji="1" lang="en-US" altLang="ja-JP" sz="1600" dirty="0" err="1" smtClean="0">
                          <a:solidFill>
                            <a:schemeClr val="bg1"/>
                          </a:solidFill>
                        </a:rPr>
                        <a:t>QoS</a:t>
                      </a:r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</a:rPr>
                        <a:t> Degradation)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21165"/>
                  </a:ext>
                </a:extLst>
              </a:tr>
              <a:tr h="284663">
                <a:tc row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Latency / Jitter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Support for Latency Sensitive Traffic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682626"/>
                  </a:ext>
                </a:extLst>
              </a:tr>
              <a:tr h="284663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Live Video Streaming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482355"/>
                  </a:ext>
                </a:extLst>
              </a:tr>
              <a:tr h="284663">
                <a:tc row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Mobility /Coverage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Stable Handover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866026"/>
                  </a:ext>
                </a:extLst>
              </a:tr>
              <a:tr h="284663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Extensive Area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289721"/>
                  </a:ext>
                </a:extLst>
              </a:tr>
              <a:tr h="284663">
                <a:tc rowSpan="3"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Manageability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Interference 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904205"/>
                  </a:ext>
                </a:extLst>
              </a:tr>
              <a:tr h="49816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Countermeasure of the </a:t>
                      </a:r>
                      <a:br>
                        <a:rPr lang="en-US" altLang="ja-JP" dirty="0" smtClean="0"/>
                      </a:br>
                      <a:r>
                        <a:rPr kumimoji="1" lang="en-US" altLang="ja-JP" dirty="0" smtClean="0"/>
                        <a:t>Dense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520696"/>
                  </a:ext>
                </a:extLst>
              </a:tr>
              <a:tr h="49816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Compensate for </a:t>
                      </a:r>
                      <a:r>
                        <a:rPr kumimoji="1" lang="en-US" altLang="ja-JP" dirty="0" smtClean="0"/>
                        <a:t>Received Power Fading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448099"/>
                  </a:ext>
                </a:extLst>
              </a:tr>
              <a:tr h="284663">
                <a:tc row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Connectivity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Optimization of Associating 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099280"/>
                  </a:ext>
                </a:extLst>
              </a:tr>
              <a:tr h="284663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Frequency Resource Allocation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036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2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2561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In this contribution, applications for Wi-Fi business solutions are categorized into 3 tiers and examples of use cases that include those tiers are introduced.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There are several factors of WLAN’s reliability, and discussion for enhancement of these factors will be required to consider KPIs that UHR SG/TG should focus 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7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 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2561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Do you agree that example use cases for Wi-Fi business solutions shown in slides 5-8 are important and should be discussed to include PAR&amp;CSD towards the UHR TG?</a:t>
            </a:r>
          </a:p>
          <a:p>
            <a:pPr marL="457200" lvl="1" indent="0"/>
            <a:r>
              <a:rPr lang="en-US" altLang="ja-JP" dirty="0" smtClean="0"/>
              <a:t>-Yes</a:t>
            </a:r>
          </a:p>
          <a:p>
            <a:pPr marL="457200" lvl="1" indent="0"/>
            <a:r>
              <a:rPr lang="en-US" altLang="ja-JP" dirty="0" smtClean="0"/>
              <a:t>-No</a:t>
            </a:r>
          </a:p>
          <a:p>
            <a:pPr marL="457200" lvl="1" indent="0"/>
            <a:r>
              <a:rPr lang="en-US" altLang="ja-JP" dirty="0" smtClean="0"/>
              <a:t>-Need More Discussion</a:t>
            </a:r>
          </a:p>
          <a:p>
            <a:pPr marL="457200" lvl="1" indent="0"/>
            <a:r>
              <a:rPr lang="en-US" altLang="ja-JP" dirty="0" smtClean="0"/>
              <a:t>-Abstain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8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 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2561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Do you agree </a:t>
            </a:r>
            <a:r>
              <a:rPr lang="en-US" altLang="ja-JP" dirty="0" smtClean="0"/>
              <a:t>that factors of reliability shown </a:t>
            </a:r>
            <a:r>
              <a:rPr lang="en-US" altLang="ja-JP" dirty="0"/>
              <a:t>in slide </a:t>
            </a:r>
            <a:r>
              <a:rPr lang="en-US" altLang="ja-JP" dirty="0" smtClean="0"/>
              <a:t>10 </a:t>
            </a:r>
            <a:r>
              <a:rPr lang="en-US" altLang="ja-JP" dirty="0"/>
              <a:t>are important and should be discussed to include PAR&amp;CSD towards the UHR TG?</a:t>
            </a:r>
          </a:p>
          <a:p>
            <a:pPr marL="457200" lvl="1" indent="0"/>
            <a:r>
              <a:rPr lang="en-US" altLang="ja-JP" dirty="0"/>
              <a:t>-Yes</a:t>
            </a:r>
          </a:p>
          <a:p>
            <a:pPr marL="457200" lvl="1" indent="0"/>
            <a:r>
              <a:rPr lang="en-US" altLang="ja-JP" dirty="0"/>
              <a:t>-No</a:t>
            </a:r>
          </a:p>
          <a:p>
            <a:pPr marL="457200" lvl="1" indent="0"/>
            <a:r>
              <a:rPr lang="en-US" altLang="ja-JP" dirty="0"/>
              <a:t>-Need More Discussion</a:t>
            </a:r>
          </a:p>
          <a:p>
            <a:pPr marL="457200" lvl="1" indent="0"/>
            <a:r>
              <a:rPr lang="en-US" altLang="ja-JP" dirty="0"/>
              <a:t>-Abstain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0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1614900"/>
            <a:ext cx="10361084" cy="4846338"/>
          </a:xfrm>
        </p:spPr>
        <p:txBody>
          <a:bodyPr>
            <a:normAutofit/>
          </a:bodyPr>
          <a:lstStyle/>
          <a:p>
            <a:pPr marL="0" indent="0"/>
            <a:r>
              <a:rPr lang="en-GB" dirty="0" smtClean="0">
                <a:solidFill>
                  <a:schemeClr val="tx1"/>
                </a:solidFill>
              </a:rPr>
              <a:t>[1]	</a:t>
            </a:r>
            <a:r>
              <a:rPr lang="en-US" altLang="ja-JP" dirty="0" smtClean="0">
                <a:solidFill>
                  <a:schemeClr val="tx1"/>
                </a:solidFill>
              </a:rPr>
              <a:t>11-22-0961-00-0wng-network-operator-s-perspective-on-next-generation-wlan</a:t>
            </a:r>
          </a:p>
          <a:p>
            <a:pPr marL="0" indent="0"/>
            <a:r>
              <a:rPr lang="en-US" altLang="ja-JP" dirty="0" smtClean="0">
                <a:solidFill>
                  <a:schemeClr val="tx1"/>
                </a:solidFill>
              </a:rPr>
              <a:t>[</a:t>
            </a:r>
            <a:r>
              <a:rPr lang="en-US" altLang="ja-JP" dirty="0">
                <a:solidFill>
                  <a:schemeClr val="tx1"/>
                </a:solidFill>
              </a:rPr>
              <a:t>2]</a:t>
            </a:r>
            <a:r>
              <a:rPr lang="en-US" altLang="ja-JP">
                <a:solidFill>
                  <a:schemeClr val="tx1"/>
                </a:solidFill>
              </a:rPr>
              <a:t>	</a:t>
            </a:r>
            <a:r>
              <a:rPr lang="en-US" altLang="ja-JP" smtClean="0">
                <a:solidFill>
                  <a:schemeClr val="tx1"/>
                </a:solidFill>
              </a:rPr>
              <a:t>11-22-0708-03-0wng-beyond-be-next-step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This contribution introduces some use cases for Wi-Fi business solutions that require high reliability.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These use cases will expand the Wi-Fi market in addition to existing use cases for customer services, such as providing internet services at homes, offices, and stations.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UHR SG/TG will enhance those use cases by raising the reliability of Wi-Fi, which can promote Wi-Fi as essential access to network services.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3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Needs for Wi-Fi business solutions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Wi-Fi will be more important not only for customer services, such as providing internet services but also for business solutions [1].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Though mobile access has been utilized for network services with mission-critical </a:t>
            </a:r>
            <a:r>
              <a:rPr lang="en-US" altLang="ja-JP" dirty="0" smtClean="0"/>
              <a:t>applications </a:t>
            </a:r>
            <a:r>
              <a:rPr lang="en-US" altLang="ja-JP" dirty="0"/>
              <a:t>previously, Wi-Fi could be used for these network services as Wi-Fi business solutions by enhancing the reliability of Wi-Fi.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To realize the fundamental digital formation (DX) of industry, it is necessary not only to provide best-effort communication but also to provide reliable connections in all industries via Wi-Fi.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1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The motion of the foundation of UHR SG [2] aims to improve WLAN's reliability and meets this direction.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8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Examples of Wi-Fi business solutions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The following slides show example use cases for Wi-Fi business solutions.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Applications </a:t>
            </a:r>
            <a:r>
              <a:rPr lang="en-US" altLang="ja-JP" dirty="0"/>
              <a:t>of these use cases are categorized according to the magnitude of a problem that occurs if the Wi-Fi cannot operate with anticipated reliability.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b="1" dirty="0" smtClean="0"/>
              <a:t>Tier </a:t>
            </a:r>
            <a:r>
              <a:rPr lang="en-US" altLang="ja-JP" b="1" dirty="0"/>
              <a:t>1 (Mission critical): </a:t>
            </a:r>
            <a:r>
              <a:rPr lang="en-US" altLang="ja-JP" dirty="0"/>
              <a:t>machine control, remote control, haptics, and control for autonomous robots.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b="1" dirty="0" smtClean="0"/>
              <a:t>Tier </a:t>
            </a:r>
            <a:r>
              <a:rPr lang="en-US" altLang="ja-JP" b="1" dirty="0"/>
              <a:t>2 (</a:t>
            </a:r>
            <a:r>
              <a:rPr lang="en-US" altLang="ja-JP" b="1" dirty="0" smtClean="0"/>
              <a:t>Service interruption): </a:t>
            </a:r>
            <a:r>
              <a:rPr lang="en-US" altLang="ja-JP" dirty="0" smtClean="0"/>
              <a:t>video streaming</a:t>
            </a:r>
            <a:r>
              <a:rPr lang="en-US" altLang="ja-JP" dirty="0"/>
              <a:t>, monitoring, image diagnosis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b="1" dirty="0" smtClean="0"/>
              <a:t>Tier </a:t>
            </a:r>
            <a:r>
              <a:rPr lang="en-US" altLang="ja-JP" b="1" dirty="0"/>
              <a:t>3 (Quality of service </a:t>
            </a:r>
            <a:r>
              <a:rPr lang="en-US" altLang="ja-JP" b="1" dirty="0" smtClean="0"/>
              <a:t>degradation</a:t>
            </a:r>
            <a:r>
              <a:rPr lang="en-US" altLang="ja-JP" b="1" dirty="0"/>
              <a:t>): </a:t>
            </a:r>
            <a:r>
              <a:rPr lang="en-US" altLang="ja-JP" dirty="0"/>
              <a:t>data collection, internet access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Use cases introduced in </a:t>
            </a:r>
            <a:r>
              <a:rPr lang="en-US" altLang="ja-JP" dirty="0" smtClean="0"/>
              <a:t>the following </a:t>
            </a:r>
            <a:r>
              <a:rPr lang="en-US" altLang="ja-JP" dirty="0"/>
              <a:t>slides include several </a:t>
            </a:r>
            <a:r>
              <a:rPr lang="en-US" altLang="ja-JP" dirty="0" smtClean="0"/>
              <a:t>applications </a:t>
            </a:r>
            <a:r>
              <a:rPr lang="en-US" altLang="ja-JP" dirty="0"/>
              <a:t>and </a:t>
            </a:r>
            <a:r>
              <a:rPr lang="en-US" altLang="ja-JP" dirty="0" smtClean="0"/>
              <a:t>are categorized </a:t>
            </a:r>
            <a:r>
              <a:rPr lang="en-US" altLang="ja-JP" dirty="0"/>
              <a:t>according to the magnitude of these factors.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 use case</a:t>
            </a:r>
            <a:r>
              <a:rPr lang="ja-JP" altLang="en-US" dirty="0"/>
              <a:t> </a:t>
            </a:r>
            <a:r>
              <a:rPr lang="en-US" altLang="ja-JP" dirty="0" smtClean="0"/>
              <a:t>1</a:t>
            </a:r>
            <a:r>
              <a:rPr kumimoji="1" lang="en-US" altLang="ja-JP" dirty="0" smtClean="0"/>
              <a:t>: Industrial IoT (Tier 1)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1" y="1981201"/>
            <a:ext cx="6477743" cy="44942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Characteristic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Machine control, remote control, image diagnosis, and precise machining operation such as haptics are target applications in the Industrial IoT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Reliable </a:t>
            </a:r>
            <a:r>
              <a:rPr lang="en-US" altLang="ja-JP" dirty="0"/>
              <a:t>data collection and secure control of machines should be required</a:t>
            </a:r>
            <a:r>
              <a:rPr lang="en-US" altLang="ja-JP" dirty="0" smtClean="0"/>
              <a:t>.</a:t>
            </a:r>
            <a:endParaRPr kumimoji="1" lang="en-US" altLang="ja-JP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Issues: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Enhancement of reliability for </a:t>
            </a:r>
            <a:r>
              <a:rPr lang="en-US" altLang="ja-JP" dirty="0" smtClean="0"/>
              <a:t>machine control.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Lower </a:t>
            </a:r>
            <a:r>
              <a:rPr lang="en-US" altLang="ja-JP" dirty="0"/>
              <a:t>latency and jitter for scheduled traffic.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Interference from unmanaged networks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Realization of stable area handover.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2022</a:t>
            </a:r>
            <a:endParaRPr lang="en-GB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2427398"/>
            <a:ext cx="4502274" cy="360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Example u</a:t>
            </a:r>
            <a:r>
              <a:rPr lang="en-US" altLang="ja-JP" dirty="0" smtClean="0"/>
              <a:t>se </a:t>
            </a:r>
            <a:r>
              <a:rPr kumimoji="1" lang="en-US" altLang="ja-JP" dirty="0" smtClean="0"/>
              <a:t>case 2: Logistics (Tier 1 and 3)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1" y="1981201"/>
            <a:ext cx="6477743" cy="4494213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Characteristic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Goods management is mainly controlled by scanning RFID tags equipped for storage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Automatic Guided Vehicles (AGVs) controlled by Wi-Fi will be used for carrying goods or storage.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Scanning RFID tags will be realized using autonomous robots, manned/</a:t>
            </a:r>
            <a:r>
              <a:rPr lang="en-US" altLang="ja-JP" dirty="0" err="1" smtClean="0"/>
              <a:t>uncrewed</a:t>
            </a:r>
            <a:r>
              <a:rPr lang="en-US" altLang="ja-JP" dirty="0" smtClean="0"/>
              <a:t> vehicles, and logistics staff, and information on goods/storage will be transferred to the networks via Wi-Fi.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Reliable </a:t>
            </a:r>
            <a:r>
              <a:rPr lang="en-US" altLang="ja-JP" dirty="0"/>
              <a:t>data collection, </a:t>
            </a:r>
            <a:r>
              <a:rPr lang="en-US" altLang="ja-JP" dirty="0" smtClean="0"/>
              <a:t>sufficient coverage of Wi-Fi, a countermeasure </a:t>
            </a:r>
            <a:r>
              <a:rPr lang="en-US" altLang="ja-JP" dirty="0"/>
              <a:t>for NLOS, and control for autonomous robots are required</a:t>
            </a:r>
            <a:r>
              <a:rPr lang="en-US" altLang="ja-JP" dirty="0" smtClean="0"/>
              <a:t>.</a:t>
            </a:r>
            <a:endParaRPr kumimoji="1" lang="en-US" altLang="ja-JP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Issues: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Received power fading due to propagation change or NLOS created by storage in </a:t>
            </a:r>
            <a:r>
              <a:rPr lang="en-US" altLang="ja-JP" dirty="0" smtClean="0"/>
              <a:t>warehouses.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Unstable connectivity according to narrow coverage of Wi-Fi AP by NLOS and frequent </a:t>
            </a:r>
            <a:r>
              <a:rPr lang="en-US" altLang="ja-JP" dirty="0" smtClean="0"/>
              <a:t>handover.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/>
              <a:t>Realization of stable area handover.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Enhancement </a:t>
            </a:r>
            <a:r>
              <a:rPr lang="en-US" altLang="ja-JP" dirty="0"/>
              <a:t>of reliability for control of autonomous </a:t>
            </a:r>
            <a:r>
              <a:rPr lang="en-US" altLang="ja-JP" dirty="0" smtClean="0"/>
              <a:t>robots or AGVs.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2022</a:t>
            </a:r>
            <a:endParaRPr lang="en-GB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971" y="2636912"/>
            <a:ext cx="4583832" cy="343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Example u</a:t>
            </a:r>
            <a:r>
              <a:rPr kumimoji="1" lang="en-US" altLang="ja-JP" dirty="0" smtClean="0"/>
              <a:t>se case 3: </a:t>
            </a:r>
            <a:r>
              <a:rPr lang="en-US" altLang="ja-JP" dirty="0"/>
              <a:t>Smart </a:t>
            </a:r>
            <a:r>
              <a:rPr lang="en-US" altLang="ja-JP" dirty="0" smtClean="0"/>
              <a:t>Agriculture </a:t>
            </a:r>
            <a:r>
              <a:rPr lang="en-US" altLang="ja-JP" dirty="0"/>
              <a:t>(Tier 1 and </a:t>
            </a:r>
            <a:r>
              <a:rPr lang="en-US" altLang="ja-JP" dirty="0" smtClean="0"/>
              <a:t>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1" y="1981201"/>
            <a:ext cx="6477743" cy="44942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Characteristic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Wi-Fi will be utilized for autonomous control of agricultural machines, monitoring for growing conditions of crops, and general network access, including access to the internet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Radio </a:t>
            </a:r>
            <a:r>
              <a:rPr lang="en-US" altLang="ja-JP" dirty="0"/>
              <a:t>propagation might change according to crops' growing conditions in the case of a plastic </a:t>
            </a:r>
            <a:r>
              <a:rPr lang="en-US" altLang="ja-JP" dirty="0" smtClean="0"/>
              <a:t>greenhouse.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Comprehensive </a:t>
            </a:r>
            <a:r>
              <a:rPr lang="en-US" altLang="ja-JP" dirty="0"/>
              <a:t>area coverage and follow-up control for agricultural and farm </a:t>
            </a:r>
            <a:r>
              <a:rPr lang="en-US" altLang="ja-JP" dirty="0" smtClean="0"/>
              <a:t>machinery</a:t>
            </a:r>
            <a:r>
              <a:rPr lang="ja-JP" altLang="en-US" dirty="0"/>
              <a:t> </a:t>
            </a:r>
            <a:r>
              <a:rPr lang="en-US" altLang="ja-JP" dirty="0" smtClean="0"/>
              <a:t>are needed. 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Issues: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Virtual extension of </a:t>
            </a:r>
            <a:r>
              <a:rPr lang="en-US" altLang="ja-JP" dirty="0" smtClean="0"/>
              <a:t>the coverage area of Wi-Fi.</a:t>
            </a:r>
            <a:endParaRPr lang="en-US" altLang="ja-JP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Realization of stable </a:t>
            </a:r>
            <a:r>
              <a:rPr lang="en-US" altLang="ja-JP" dirty="0"/>
              <a:t>area handover</a:t>
            </a:r>
            <a:r>
              <a:rPr lang="en-US" altLang="ja-JP" dirty="0" smtClean="0"/>
              <a:t>.</a:t>
            </a:r>
            <a:endParaRPr kumimoji="1" lang="en-US" altLang="ja-JP" dirty="0" smtClean="0"/>
          </a:p>
          <a:p>
            <a:pPr lvl="2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2022</a:t>
            </a:r>
            <a:endParaRPr lang="en-GB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450" y="2996952"/>
            <a:ext cx="4543588" cy="303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Example use </a:t>
            </a:r>
            <a:r>
              <a:rPr lang="en-US" altLang="ja-JP" dirty="0" smtClean="0"/>
              <a:t>case </a:t>
            </a:r>
            <a:r>
              <a:rPr kumimoji="1" lang="en-US" altLang="ja-JP" dirty="0" smtClean="0"/>
              <a:t>4: Stadium </a:t>
            </a:r>
            <a:r>
              <a:rPr lang="en-US" altLang="ja-JP" dirty="0"/>
              <a:t>Wi-Fi (Tier </a:t>
            </a:r>
            <a:r>
              <a:rPr lang="en-US" altLang="ja-JP" dirty="0" smtClean="0"/>
              <a:t>2 </a:t>
            </a:r>
            <a:r>
              <a:rPr lang="en-US" altLang="ja-JP" dirty="0"/>
              <a:t>and 3)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1" y="1981201"/>
            <a:ext cx="6477743" cy="411321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Characteristic</a:t>
            </a:r>
            <a:endParaRPr lang="en-US" altLang="ja-JP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Tens of thousands of audiences have smartphones and </a:t>
            </a:r>
            <a:r>
              <a:rPr lang="en-US" altLang="ja-JP" dirty="0" smtClean="0"/>
              <a:t>will get </a:t>
            </a:r>
            <a:r>
              <a:rPr lang="en-US" altLang="ja-JP" dirty="0"/>
              <a:t>live </a:t>
            </a:r>
            <a:r>
              <a:rPr lang="en-US" altLang="ja-JP" dirty="0" smtClean="0"/>
              <a:t>streaming and utilize </a:t>
            </a:r>
            <a:r>
              <a:rPr lang="en-US" altLang="ja-JP" dirty="0"/>
              <a:t>SNS </a:t>
            </a:r>
            <a:r>
              <a:rPr lang="en-US" altLang="ja-JP" dirty="0" smtClean="0"/>
              <a:t>services and/or mobile orders.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Wi-Fi APs are deployed under seats in an equidistant manner.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Countermeasures of the dense environment should be required.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Issues: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Interference between APs or STAs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Optimization of associating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Proper frequency resource allocation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2022</a:t>
            </a:r>
            <a:endParaRPr lang="en-GB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2492896"/>
            <a:ext cx="427151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Aspects of reliability </a:t>
            </a:r>
            <a:r>
              <a:rPr lang="en-US" altLang="ja-JP" dirty="0"/>
              <a:t>for Wi-Fi business solution use cases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These use cases require "reliability," but these are several aspects of "reliability," as shown below.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To consider KPIs that UHR SG/TG should focus on, discussion for enhancement of these factors will be required.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b="1" dirty="0" smtClean="0"/>
              <a:t>Lower latency and jitter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 smtClean="0"/>
              <a:t>Support for latency sensitive traffic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 smtClean="0"/>
              <a:t>Live video streaming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b="1" dirty="0" smtClean="0"/>
              <a:t>Support for mobility, movement of STAs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 smtClean="0"/>
              <a:t>Stable handover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 smtClean="0"/>
              <a:t>Extensive area coverage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b="1" dirty="0" smtClean="0"/>
              <a:t>Manageability enhancement for quality of services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 smtClean="0"/>
              <a:t>Interference mitigation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 smtClean="0"/>
              <a:t>Countermeasure of the dense environment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 smtClean="0"/>
              <a:t>Compensate for received </a:t>
            </a:r>
            <a:r>
              <a:rPr lang="en-US" altLang="ja-JP" dirty="0"/>
              <a:t>power </a:t>
            </a:r>
            <a:r>
              <a:rPr lang="en-US" altLang="ja-JP" dirty="0" smtClean="0"/>
              <a:t>fading</a:t>
            </a:r>
            <a:endParaRPr lang="en-US" altLang="ja-JP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b="1" dirty="0" smtClean="0"/>
              <a:t>Improvement of connectivity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/>
              <a:t>Optimization of associating </a:t>
            </a:r>
            <a:r>
              <a:rPr lang="en-US" altLang="ja-JP" dirty="0" smtClean="0"/>
              <a:t>AP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 smtClean="0"/>
              <a:t>Frequency resource allocation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1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5235</TotalTime>
  <Words>1243</Words>
  <Application>Microsoft Office PowerPoint</Application>
  <PresentationFormat>ワイド画面</PresentationFormat>
  <Paragraphs>211</Paragraphs>
  <Slides>14</Slides>
  <Notes>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Arial Unicode MS</vt:lpstr>
      <vt:lpstr>ＭＳ Ｐゴシック</vt:lpstr>
      <vt:lpstr>MS Gothic</vt:lpstr>
      <vt:lpstr>Arial</vt:lpstr>
      <vt:lpstr>Times New Roman</vt:lpstr>
      <vt:lpstr>Wingdings</vt:lpstr>
      <vt:lpstr>Office テーマ</vt:lpstr>
      <vt:lpstr>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Considerations on Next-Generation Wi-Fi from Network Operator’s Perspective</dc:title>
  <dc:creator>7878767@ntt-hd.local</dc:creator>
  <cp:lastModifiedBy>7878767@ntt-hd.local</cp:lastModifiedBy>
  <cp:revision>256</cp:revision>
  <cp:lastPrinted>1601-01-01T00:00:00Z</cp:lastPrinted>
  <dcterms:created xsi:type="dcterms:W3CDTF">2022-06-09T01:00:07Z</dcterms:created>
  <dcterms:modified xsi:type="dcterms:W3CDTF">2022-09-06T23:45:12Z</dcterms:modified>
</cp:coreProperties>
</file>