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82" r:id="rId5"/>
    <p:sldId id="283" r:id="rId6"/>
    <p:sldId id="284" r:id="rId7"/>
    <p:sldId id="289" r:id="rId8"/>
    <p:sldId id="290" r:id="rId9"/>
    <p:sldId id="285" r:id="rId10"/>
    <p:sldId id="264" r:id="rId11"/>
    <p:sldId id="269" r:id="rId12"/>
    <p:sldId id="280" r:id="rId13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nRTmeeKOMUKKqImaaRjfjIYK1c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591BD12-F8C4-8D97-8886-4F12E9B5185D}" name="Muhammad Kumail Haider" initials="MKH" userId="S::haiderkumail@fb.com::444f6398-5440-4ffb-8d43-328cf9a715cb" providerId="AD"/>
  <p188:author id="{2875F859-7CEB-14D6-9307-30E4D72E124D}" name="Chunyu Hu" initials="CH" userId="29eb7801c1b91784" providerId="Windows Live"/>
  <p188:author id="{CB065EC2-255B-EB54-0AD7-19A576C2F3B5}" name="Chunyu Hu" initials="CH" userId="S::chunyuhu@fb.com::98f12de9-3d6a-4c20-ab50-c5ddda7fb399" providerId="AD"/>
  <p188:author id="{29C797DB-635A-8E13-7D5A-0FC77BBF39B6}" name="Binita Gupta" initials="BG" userId="S::binitagupta@fb.com::46cb697c-f03b-46a5-a5b1-4b5f2e7dec3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to Ghosh" initials="" lastIdx="2" clrIdx="0"/>
  <p:cmAuthor id="1" name="Muhammad Kumail Haider" initials="MKH" lastIdx="5" clrIdx="1">
    <p:extLst>
      <p:ext uri="{19B8F6BF-5375-455C-9EA6-DF929625EA0E}">
        <p15:presenceInfo xmlns:p15="http://schemas.microsoft.com/office/powerpoint/2012/main" userId="S::haiderkumail@fb.com::444f6398-5440-4ffb-8d43-328cf9a715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E05D72-DBD6-4D12-970D-62EF90CAB9E8}">
  <a:tblStyle styleId="{D5E05D72-DBD6-4D12-970D-62EF90CAB9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6544DC8-A752-4D18-BBD4-048BD0E03968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/>
    <p:restoredTop sz="96327"/>
  </p:normalViewPr>
  <p:slideViewPr>
    <p:cSldViewPr snapToGrid="0">
      <p:cViewPr varScale="1">
        <p:scale>
          <a:sx n="123" d="100"/>
          <a:sy n="123" d="100"/>
        </p:scale>
        <p:origin x="21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</a:t>
            </a: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hdr" idx="2"/>
          </p:nvPr>
        </p:nvSpPr>
        <p:spPr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78" name="Google Shape;78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9/19/21</a:t>
            </a:r>
            <a:endParaRPr/>
          </a:p>
        </p:txBody>
      </p:sp>
      <p:sp>
        <p:nvSpPr>
          <p:cNvPr id="79" name="Google Shape;79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1" name="Google Shape;8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</a:t>
            </a:r>
            <a:fld id="{00000000-1234-1234-1234-123412341234}" type="slidenum">
              <a:rPr lang="en-US" sz="1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6501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418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907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5855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766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124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95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75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spcBef>
                <a:spcPts val="338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i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Meta</a:t>
            </a:r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August 2022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450"/>
              </a:spcBef>
              <a:spcAft>
                <a:spcPts val="0"/>
              </a:spcAft>
              <a:buSzPts val="1500"/>
              <a:buNone/>
              <a:defRPr sz="1500"/>
            </a:lvl1pPr>
            <a:lvl2pPr marL="914400" lvl="1" indent="-228600" algn="l"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2pPr>
            <a:lvl3pPr marL="1371600" lvl="2" indent="-228600" algn="l">
              <a:spcBef>
                <a:spcPts val="3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1"/>
          </p:nvPr>
        </p:nvSpPr>
        <p:spPr>
          <a:xfrm>
            <a:off x="685801" y="1508759"/>
            <a:ext cx="3808413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75"/>
              </a:spcBef>
              <a:spcAft>
                <a:spcPts val="0"/>
              </a:spcAft>
              <a:buSzPts val="1500"/>
              <a:buChar char="o"/>
              <a:defRPr sz="1500"/>
            </a:lvl2pPr>
            <a:lvl3pPr marL="1371600" lvl="2" indent="-314325" algn="l">
              <a:spcBef>
                <a:spcPts val="338"/>
              </a:spcBef>
              <a:spcAft>
                <a:spcPts val="0"/>
              </a:spcAft>
              <a:buSzPts val="1350"/>
              <a:buChar char="•"/>
              <a:defRPr sz="1350"/>
            </a:lvl3pPr>
            <a:lvl4pPr marL="1828800" lvl="3" indent="-304800" algn="l">
              <a:spcBef>
                <a:spcPts val="3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2"/>
          </p:nvPr>
        </p:nvSpPr>
        <p:spPr>
          <a:xfrm>
            <a:off x="4646613" y="1508759"/>
            <a:ext cx="3810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75"/>
              </a:spcBef>
              <a:spcAft>
                <a:spcPts val="0"/>
              </a:spcAft>
              <a:buSzPts val="1500"/>
              <a:buChar char="o"/>
              <a:defRPr sz="1500"/>
            </a:lvl2pPr>
            <a:lvl3pPr marL="1371600" lvl="2" indent="-314325" algn="l">
              <a:spcBef>
                <a:spcPts val="338"/>
              </a:spcBef>
              <a:spcAft>
                <a:spcPts val="0"/>
              </a:spcAft>
              <a:buSzPts val="1350"/>
              <a:buChar char="•"/>
              <a:defRPr sz="1350"/>
            </a:lvl3pPr>
            <a:lvl4pPr marL="1828800" lvl="3" indent="-304800" algn="l">
              <a:spcBef>
                <a:spcPts val="3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1pPr>
            <a:lvl2pPr marL="914400" lvl="1" indent="-228600" algn="l">
              <a:spcBef>
                <a:spcPts val="375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spcBef>
                <a:spcPts val="338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75"/>
              </a:spcBef>
              <a:spcAft>
                <a:spcPts val="0"/>
              </a:spcAft>
              <a:buSzPts val="1500"/>
              <a:buChar char="o"/>
              <a:defRPr sz="1500"/>
            </a:lvl2pPr>
            <a:lvl3pPr marL="1371600" lvl="2" indent="-314325" algn="l">
              <a:spcBef>
                <a:spcPts val="338"/>
              </a:spcBef>
              <a:spcAft>
                <a:spcPts val="0"/>
              </a:spcAft>
              <a:buSzPts val="1350"/>
              <a:buChar char="•"/>
              <a:defRPr sz="1350"/>
            </a:lvl3pPr>
            <a:lvl4pPr marL="1828800" lvl="3" indent="-304800" algn="l">
              <a:spcBef>
                <a:spcPts val="3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1pPr>
            <a:lvl2pPr marL="914400" lvl="1" indent="-228600" algn="l">
              <a:spcBef>
                <a:spcPts val="375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spcBef>
                <a:spcPts val="338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75"/>
              </a:spcBef>
              <a:spcAft>
                <a:spcPts val="0"/>
              </a:spcAft>
              <a:buSzPts val="1500"/>
              <a:buChar char="o"/>
              <a:defRPr sz="1500"/>
            </a:lvl2pPr>
            <a:lvl3pPr marL="1371600" lvl="2" indent="-314325" algn="l">
              <a:spcBef>
                <a:spcPts val="338"/>
              </a:spcBef>
              <a:spcAft>
                <a:spcPts val="0"/>
              </a:spcAft>
              <a:buSzPts val="1350"/>
              <a:buChar char="•"/>
              <a:defRPr sz="1350"/>
            </a:lvl3pPr>
            <a:lvl4pPr marL="1828800" lvl="3" indent="-304800" algn="l">
              <a:spcBef>
                <a:spcPts val="3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ftr" idx="11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58" name="Google Shape;58;p17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62" name="Google Shape;62;p18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body" idx="1"/>
          </p:nvPr>
        </p:nvSpPr>
        <p:spPr>
          <a:xfrm rot="5400000">
            <a:off x="2171700" y="114300"/>
            <a:ext cx="4937760" cy="790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75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spcBef>
                <a:spcPts val="338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68" name="Google Shape;68;p19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>
            <a:spLocks noGrp="1"/>
          </p:cNvSpPr>
          <p:nvPr>
            <p:ph type="title"/>
          </p:nvPr>
        </p:nvSpPr>
        <p:spPr>
          <a:xfrm rot="5400000">
            <a:off x="4781551" y="2419352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8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342900" algn="l">
              <a:spcBef>
                <a:spcPts val="45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75"/>
              </a:spcBef>
              <a:spcAft>
                <a:spcPts val="0"/>
              </a:spcAft>
              <a:buSzPts val="1800"/>
              <a:buChar char="o"/>
              <a:defRPr/>
            </a:lvl2pPr>
            <a:lvl3pPr marL="1371600" lvl="2" indent="-342900" algn="l">
              <a:spcBef>
                <a:spcPts val="338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M. Kumail Haider et al. FB</a:t>
            </a:r>
          </a:p>
        </p:txBody>
      </p:sp>
      <p:sp>
        <p:nvSpPr>
          <p:cNvPr id="74" name="Google Shape;74;p20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buNone/>
              <a:defRPr sz="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September 2021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1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4" name="Google Shape;14;p11"/>
          <p:cNvSpPr txBox="1"/>
          <p:nvPr/>
        </p:nvSpPr>
        <p:spPr>
          <a:xfrm>
            <a:off x="5829300" y="36576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Times New Roman"/>
              <a:buNone/>
            </a:pPr>
            <a:endParaRPr sz="135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3429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30200" algn="l" rtl="0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spcBef>
                <a:spcPts val="3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04800" algn="l" rtl="0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cxnSp>
        <p:nvCxnSpPr>
          <p:cNvPr id="16" name="Google Shape;16;p11"/>
          <p:cNvCxnSpPr/>
          <p:nvPr/>
        </p:nvCxnSpPr>
        <p:spPr>
          <a:xfrm>
            <a:off x="685797" y="594360"/>
            <a:ext cx="790956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7" name="Google Shape;17;p11"/>
          <p:cNvSpPr/>
          <p:nvPr/>
        </p:nvSpPr>
        <p:spPr>
          <a:xfrm>
            <a:off x="684213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8" name="Google Shape;18;p11"/>
          <p:cNvCxnSpPr/>
          <p:nvPr/>
        </p:nvCxnSpPr>
        <p:spPr>
          <a:xfrm>
            <a:off x="685800" y="6537960"/>
            <a:ext cx="78867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" name="Google Shape;19;p11"/>
          <p:cNvSpPr txBox="1">
            <a:spLocks noGrp="1"/>
          </p:cNvSpPr>
          <p:nvPr>
            <p:ph type="dt" idx="10"/>
          </p:nvPr>
        </p:nvSpPr>
        <p:spPr>
          <a:xfrm>
            <a:off x="684214" y="320040"/>
            <a:ext cx="27432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August 2022</a:t>
            </a:r>
            <a:endParaRPr dirty="0"/>
          </a:p>
        </p:txBody>
      </p:sp>
      <p:sp>
        <p:nvSpPr>
          <p:cNvPr id="20" name="Google Shape;20;p11"/>
          <p:cNvSpPr/>
          <p:nvPr/>
        </p:nvSpPr>
        <p:spPr>
          <a:xfrm>
            <a:off x="6537960" y="32004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 802.11-22/1484r0</a:t>
            </a:r>
            <a:endParaRPr dirty="0"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ftr" idx="11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M. Kumail Haider et al. Meta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57175" lvl="0" indent="-257175" algn="ctr" rtl="0"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2021-07-15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R-TWT Schedule Suspension and Resumption</a:t>
            </a:r>
            <a:endParaRPr dirty="0"/>
          </a:p>
        </p:txBody>
      </p:sp>
      <p:sp>
        <p:nvSpPr>
          <p:cNvPr id="86" name="Google Shape;86;p1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graphicFrame>
        <p:nvGraphicFramePr>
          <p:cNvPr id="89" name="Google Shape;89;p1"/>
          <p:cNvGraphicFramePr/>
          <p:nvPr>
            <p:extLst>
              <p:ext uri="{D42A27DB-BD31-4B8C-83A1-F6EECF244321}">
                <p14:modId xmlns:p14="http://schemas.microsoft.com/office/powerpoint/2010/main" val="715363219"/>
              </p:ext>
            </p:extLst>
          </p:nvPr>
        </p:nvGraphicFramePr>
        <p:xfrm>
          <a:off x="826136" y="2286000"/>
          <a:ext cx="8012975" cy="1956020"/>
        </p:xfrm>
        <a:graphic>
          <a:graphicData uri="http://schemas.openxmlformats.org/drawingml/2006/table">
            <a:tbl>
              <a:tblPr>
                <a:noFill/>
                <a:tableStyleId>{D5E05D72-DBD6-4D12-970D-62EF90CAB9E8}</a:tableStyleId>
              </a:tblPr>
              <a:tblGrid>
                <a:gridCol w="18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M. Kumail Haider</a:t>
                      </a:r>
                      <a:endParaRPr sz="14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Meta 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1180 Discovery Wy, Sunnyvale, CA </a:t>
                      </a:r>
                      <a:endParaRPr sz="14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haiderkumail@fb.com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Chunyu</a:t>
                      </a:r>
                      <a:r>
                        <a:rPr lang="en-US" sz="14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Hu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sz="14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Chitto</a:t>
                      </a:r>
                      <a:r>
                        <a:rPr lang="en-US" sz="14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Ghosh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Binita</a:t>
                      </a:r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Gupta</a:t>
                      </a:r>
                      <a:endParaRPr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310711"/>
                  </a:ext>
                </a:extLst>
              </a:tr>
              <a:tr h="30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en-US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Morteza</a:t>
                      </a:r>
                      <a:r>
                        <a:rPr lang="en-US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Mehrnoush</a:t>
                      </a:r>
                      <a:endParaRPr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5751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57175" lvl="0" indent="-257175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Discuss TWT suspension/resumption in context of R-TWT, signaling gap analysis</a:t>
            </a:r>
            <a:endParaRPr dirty="0"/>
          </a:p>
          <a:p>
            <a:pPr marL="257175" lvl="0" indent="-257175" algn="l" rtl="0">
              <a:spcBef>
                <a:spcPts val="45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Propose modifications to existing signaling and new signaling to cater to R-TWT operation requirements.</a:t>
            </a:r>
            <a:endParaRPr dirty="0"/>
          </a:p>
        </p:txBody>
      </p:sp>
      <p:sp>
        <p:nvSpPr>
          <p:cNvPr id="171" name="Google Shape;171;p9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73" name="Google Shape;173;p9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FB1D5D31-794F-724A-B0D9-EF98D7B058D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A6E4FF98-4137-5E44-841A-7417F81EDF6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CAEBDC-695E-7447-B64E-75E73C3E7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67550C-118F-2648-86DC-C3DD21E3C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2BD98-A22A-0448-B170-623C0D3116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11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9E0FD4E3-1D2D-E941-BFA1-6AFE1F3DB11E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7738BC32-42D6-1244-A3AD-0EC9E8F0E5C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3451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41A4-E445-E341-AE26-836FC05E6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89521-08F8-6D4D-B95F-AA09924315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90FC0-BCAA-904F-B4E3-A1D8D2D977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M. Kumail Haider et al. Meta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91AC54-8A96-8442-BDF0-0ED09196A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12</a:t>
            </a:fld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EA35C-DB04-8440-BE86-777E1AC5CE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022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57175" lvl="0" indent="-257175" algn="l" rtl="0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For supporting latency sensitive traffic, R-TWT is defined in 11be. R-TWT membership is associated with a set of R-TWT DL/UL TIDs.</a:t>
            </a:r>
            <a:endParaRPr lang="en-US" dirty="0"/>
          </a:p>
          <a:p>
            <a:pPr marL="257175" lvl="0" indent="-257175" algn="l" rtl="0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sz="2000" dirty="0"/>
          </a:p>
          <a:p>
            <a:pPr marL="257175" lvl="0" indent="-257175" algn="l" rtl="0">
              <a:spcBef>
                <a:spcPts val="45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TWT scheduled STAs can suspend </a:t>
            </a:r>
            <a:r>
              <a:rPr lang="en-US" sz="2000" dirty="0" err="1"/>
              <a:t>bTWT</a:t>
            </a:r>
            <a:r>
              <a:rPr lang="en-US" sz="2000" dirty="0"/>
              <a:t> schedules using TWT Information frames, to be resumed at a later time. A STA may suspend schedules due to PS, “pause” in application using SP etc.</a:t>
            </a:r>
            <a:endParaRPr lang="en-US" sz="1800" dirty="0"/>
          </a:p>
          <a:p>
            <a:pPr marL="257175" lvl="0" indent="-257175" algn="l" rtl="0">
              <a:spcBef>
                <a:spcPts val="45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US" sz="1800" dirty="0"/>
          </a:p>
          <a:p>
            <a:pPr marL="257175" lvl="0" indent="-257175" algn="l" rtl="0">
              <a:spcBef>
                <a:spcPts val="45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 dirty="0"/>
              <a:t>In this contribution, we discuss existing signaling for TWT suspension/resumption when extended to R-TWT operation, gap analysis and proposals to enhance the signaling</a:t>
            </a:r>
            <a:endParaRPr lang="en-US" dirty="0"/>
          </a:p>
          <a:p>
            <a:pPr marL="257175" lvl="0" indent="-130175" algn="l" rtl="0">
              <a:spcBef>
                <a:spcPts val="450"/>
              </a:spcBef>
              <a:spcAft>
                <a:spcPts val="0"/>
              </a:spcAft>
              <a:buSzPts val="2000"/>
              <a:buFont typeface="Arial"/>
              <a:buNone/>
            </a:pPr>
            <a:endParaRPr lang="en-US" sz="2000" dirty="0"/>
          </a:p>
          <a:p>
            <a:pPr marL="257175" lvl="0" indent="-257175" algn="l" rtl="0">
              <a:spcBef>
                <a:spcPts val="450"/>
              </a:spcBef>
              <a:spcAft>
                <a:spcPts val="0"/>
              </a:spcAft>
              <a:buSzPts val="2000"/>
              <a:buChar char="•"/>
            </a:pPr>
            <a:r>
              <a:rPr lang="en-US" sz="2000" dirty="0"/>
              <a:t>Related LB-266 CIDs:</a:t>
            </a:r>
            <a:endParaRPr lang="en-US" dirty="0"/>
          </a:p>
          <a:p>
            <a:pPr marL="600075" lvl="1" indent="-257175">
              <a:buSzPts val="2000"/>
            </a:pPr>
            <a:r>
              <a:rPr lang="en-US" sz="2000" dirty="0"/>
              <a:t>10733, 12074, 13015, 13057, 13240, 13311, 13312, 13738, 13657, 13658, 13659, 13661</a:t>
            </a:r>
            <a:endParaRPr lang="en-US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AA04D67E-6E52-2B4B-A804-DE1F2799286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sp>
        <p:nvSpPr>
          <p:cNvPr id="9" name="Google Shape;87;p1">
            <a:extLst>
              <a:ext uri="{FF2B5EF4-FFF2-40B4-BE49-F238E27FC236}">
                <a16:creationId xmlns:a16="http://schemas.microsoft.com/office/drawing/2014/main" id="{F6A26EC4-649F-B9D5-6FFC-70A310855F6F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802.11ax defines procedure to suspend TWT schedules (indefinitely or until some specified later time), and to resume suspended schedule(s), via TWT Information Frame (26.8.4)</a:t>
            </a:r>
          </a:p>
          <a:p>
            <a:r>
              <a:rPr lang="en-US" sz="1600" dirty="0"/>
              <a:t>Applicable for both individual (</a:t>
            </a:r>
            <a:r>
              <a:rPr lang="en-US" sz="1600" dirty="0" err="1"/>
              <a:t>iTWT</a:t>
            </a:r>
            <a:r>
              <a:rPr lang="en-US" sz="1600" dirty="0"/>
              <a:t>) and broadcast (</a:t>
            </a:r>
            <a:r>
              <a:rPr lang="en-US" sz="1600" dirty="0" err="1"/>
              <a:t>bTWT</a:t>
            </a:r>
            <a:r>
              <a:rPr lang="en-US" sz="1600" dirty="0"/>
              <a:t>) schedules</a:t>
            </a:r>
          </a:p>
          <a:p>
            <a:r>
              <a:rPr lang="en-US" sz="1600" dirty="0"/>
              <a:t>TWT information frame carries the TWT information field</a:t>
            </a:r>
          </a:p>
          <a:p>
            <a:pPr marL="600075" lvl="1" indent="-257175" algn="l" rtl="0">
              <a:spcBef>
                <a:spcPts val="375"/>
              </a:spcBef>
              <a:spcAft>
                <a:spcPts val="0"/>
              </a:spcAft>
              <a:buSzPts val="1400"/>
              <a:buFont typeface="Arial"/>
              <a:buChar char="•"/>
            </a:pPr>
            <a:endParaRPr lang="en-US" sz="14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Background: TWT Suspension/Resumption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302C52-D84D-8141-9537-F0F9E56C2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091543"/>
            <a:ext cx="3439305" cy="12940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0D8D65F-4007-0A4A-A1EF-E00E76A2FD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8146" y="5290859"/>
            <a:ext cx="6080539" cy="1247101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FE013402-17CF-844E-A708-1C7A19D35BEE}"/>
              </a:ext>
            </a:extLst>
          </p:cNvPr>
          <p:cNvSpPr/>
          <p:nvPr/>
        </p:nvSpPr>
        <p:spPr>
          <a:xfrm>
            <a:off x="7641203" y="5337351"/>
            <a:ext cx="1147482" cy="921033"/>
          </a:xfrm>
          <a:prstGeom prst="ellipse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95F3F97-B159-1D4F-9D00-7EA92F281D5F}"/>
              </a:ext>
            </a:extLst>
          </p:cNvPr>
          <p:cNvCxnSpPr>
            <a:cxnSpLocks/>
          </p:cNvCxnSpPr>
          <p:nvPr/>
        </p:nvCxnSpPr>
        <p:spPr>
          <a:xfrm flipV="1">
            <a:off x="8214944" y="4641941"/>
            <a:ext cx="0" cy="702893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72FF38A-3A73-8E4A-B089-47DAF6DCB206}"/>
              </a:ext>
            </a:extLst>
          </p:cNvPr>
          <p:cNvSpPr txBox="1"/>
          <p:nvPr/>
        </p:nvSpPr>
        <p:spPr>
          <a:xfrm>
            <a:off x="6587656" y="3877296"/>
            <a:ext cx="269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</a:pP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This subfield, if present, specifies when the schedule(s) resume. If absent, schedule(s) are suspended indefinitely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9179EC4-337D-3E47-8443-68E43EB37BE4}"/>
              </a:ext>
            </a:extLst>
          </p:cNvPr>
          <p:cNvSpPr/>
          <p:nvPr/>
        </p:nvSpPr>
        <p:spPr>
          <a:xfrm>
            <a:off x="2817508" y="5316009"/>
            <a:ext cx="1147482" cy="921033"/>
          </a:xfrm>
          <a:prstGeom prst="ellipse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0351DC5-CB39-A342-902D-258BD760DFE9}"/>
              </a:ext>
            </a:extLst>
          </p:cNvPr>
          <p:cNvCxnSpPr>
            <a:cxnSpLocks/>
          </p:cNvCxnSpPr>
          <p:nvPr/>
        </p:nvCxnSpPr>
        <p:spPr>
          <a:xfrm flipV="1">
            <a:off x="3388229" y="4613116"/>
            <a:ext cx="0" cy="702893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9E8E27E-9EBE-BB46-B9CC-4B2F95A0AA9C}"/>
              </a:ext>
            </a:extLst>
          </p:cNvPr>
          <p:cNvSpPr txBox="1"/>
          <p:nvPr/>
        </p:nvSpPr>
        <p:spPr>
          <a:xfrm>
            <a:off x="2041477" y="4361397"/>
            <a:ext cx="2693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</a:pP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Identifies an </a:t>
            </a:r>
            <a:r>
              <a:rPr lang="en-US" sz="1200" kern="12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iTWT</a:t>
            </a: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schedule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29D5856-E5BA-7349-8D9A-D654BF0CCD27}"/>
              </a:ext>
            </a:extLst>
          </p:cNvPr>
          <p:cNvSpPr/>
          <p:nvPr/>
        </p:nvSpPr>
        <p:spPr>
          <a:xfrm>
            <a:off x="6803733" y="5458382"/>
            <a:ext cx="863697" cy="778660"/>
          </a:xfrm>
          <a:prstGeom prst="ellipse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4A4279C-6400-214B-808C-185FE13E376C}"/>
              </a:ext>
            </a:extLst>
          </p:cNvPr>
          <p:cNvCxnSpPr>
            <a:cxnSpLocks/>
          </p:cNvCxnSpPr>
          <p:nvPr/>
        </p:nvCxnSpPr>
        <p:spPr>
          <a:xfrm flipH="1" flipV="1">
            <a:off x="5817665" y="4831403"/>
            <a:ext cx="1207264" cy="652955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6D87A95-A29E-8040-9DD8-B1122687E27B}"/>
              </a:ext>
            </a:extLst>
          </p:cNvPr>
          <p:cNvSpPr txBox="1"/>
          <p:nvPr/>
        </p:nvSpPr>
        <p:spPr>
          <a:xfrm>
            <a:off x="3926024" y="4481736"/>
            <a:ext cx="269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</a:pP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If true, suspension/resumption applies to all </a:t>
            </a:r>
            <a:r>
              <a:rPr lang="en-US" sz="1200" kern="12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iTWT</a:t>
            </a: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/</a:t>
            </a:r>
            <a:r>
              <a:rPr lang="en-US" sz="1200" kern="12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bTWT</a:t>
            </a:r>
            <a:r>
              <a:rPr lang="en-US" sz="12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schedules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CA900C-D978-374C-8B38-E9641CA14508}"/>
              </a:ext>
            </a:extLst>
          </p:cNvPr>
          <p:cNvCxnSpPr>
            <a:cxnSpLocks/>
          </p:cNvCxnSpPr>
          <p:nvPr/>
        </p:nvCxnSpPr>
        <p:spPr>
          <a:xfrm>
            <a:off x="1018981" y="4215338"/>
            <a:ext cx="1689165" cy="1440112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TWT Information field </a:t>
            </a:r>
            <a:r>
              <a:rPr lang="en-US" sz="1600" i="1" dirty="0"/>
              <a:t>cannot</a:t>
            </a:r>
            <a:r>
              <a:rPr lang="en-US" sz="1600" dirty="0"/>
              <a:t> specify a </a:t>
            </a:r>
            <a:r>
              <a:rPr lang="en-US" sz="1600" dirty="0" err="1"/>
              <a:t>bTWT</a:t>
            </a:r>
            <a:r>
              <a:rPr lang="en-US" sz="1600" dirty="0"/>
              <a:t> schedule (doesn’t have </a:t>
            </a:r>
            <a:r>
              <a:rPr lang="en-US" sz="1600" dirty="0" err="1"/>
              <a:t>bTWT</a:t>
            </a:r>
            <a:r>
              <a:rPr lang="en-US" sz="1600" dirty="0"/>
              <a:t> ID)</a:t>
            </a:r>
          </a:p>
          <a:p>
            <a:r>
              <a:rPr lang="en-US" sz="1600" dirty="0"/>
              <a:t>To suspend/resume a particular </a:t>
            </a:r>
            <a:r>
              <a:rPr lang="en-US" sz="1600" dirty="0" err="1"/>
              <a:t>bTWT</a:t>
            </a:r>
            <a:r>
              <a:rPr lang="en-US" sz="1600" dirty="0"/>
              <a:t> schedule (26.8.4.3):</a:t>
            </a:r>
          </a:p>
          <a:p>
            <a:pPr marL="571500" lvl="1" indent="0">
              <a:buNone/>
            </a:pPr>
            <a:r>
              <a:rPr lang="en-US" sz="1400" dirty="0"/>
              <a:t>“﻿A TWT scheduled STA that is in </a:t>
            </a:r>
            <a:r>
              <a:rPr lang="en-US" sz="1400" b="1" dirty="0"/>
              <a:t>PS</a:t>
            </a:r>
            <a:r>
              <a:rPr lang="en-US" sz="1400" dirty="0"/>
              <a:t> mode and that transmits a TWT Information frame to a TWT scheduling AP shall suspend the </a:t>
            </a:r>
            <a:r>
              <a:rPr lang="en-US" sz="1400" b="1" dirty="0"/>
              <a:t>corresponding broadcast TWT schedule</a:t>
            </a:r>
            <a:r>
              <a:rPr lang="en-US" sz="1400" dirty="0"/>
              <a:t> and may transition to doze state after receiving the acknowledgment, even if it has previously transmitted a PS-Poll or U-APSD trigger frame and has not yet received the expected frames from the TWT scheduling AP in response.”  </a:t>
            </a:r>
          </a:p>
          <a:p>
            <a:pPr lvl="1"/>
            <a:r>
              <a:rPr lang="en-US" sz="1400" dirty="0"/>
              <a:t>STA needs to send a TWT Information frame </a:t>
            </a:r>
            <a:r>
              <a:rPr lang="en-US" sz="1400" b="1" dirty="0"/>
              <a:t>during on-going SP </a:t>
            </a:r>
            <a:r>
              <a:rPr lang="en-US" sz="1400" dirty="0"/>
              <a:t>of the corresponding schedule</a:t>
            </a:r>
          </a:p>
          <a:p>
            <a:pPr lvl="1"/>
            <a:r>
              <a:rPr lang="en-US" sz="1400" dirty="0"/>
              <a:t>STA needs to be in PS mode</a:t>
            </a:r>
          </a:p>
          <a:p>
            <a:pPr lvl="1"/>
            <a:r>
              <a:rPr lang="en-US" sz="1400" dirty="0"/>
              <a:t>r-TWT scheduled STA </a:t>
            </a:r>
            <a:r>
              <a:rPr lang="en-US" sz="1400" b="1" dirty="0"/>
              <a:t>cannot</a:t>
            </a:r>
            <a:r>
              <a:rPr lang="en-US" sz="1400" dirty="0"/>
              <a:t> suspend/resume a schedule if outside the SP and/or in Active Mode</a:t>
            </a:r>
          </a:p>
          <a:p>
            <a:r>
              <a:rPr lang="en-US" sz="1600" dirty="0"/>
              <a:t>STA may use All TWT outside the SP. However;</a:t>
            </a:r>
          </a:p>
          <a:p>
            <a:pPr lvl="1"/>
            <a:r>
              <a:rPr lang="en-US" sz="1400" dirty="0"/>
              <a:t>It suspends all </a:t>
            </a:r>
            <a:r>
              <a:rPr lang="en-US" sz="1400" dirty="0" err="1"/>
              <a:t>iTWT+bTWT</a:t>
            </a:r>
            <a:r>
              <a:rPr lang="en-US" sz="1400" dirty="0"/>
              <a:t> schedules followed by the STA</a:t>
            </a:r>
          </a:p>
          <a:p>
            <a:pPr lvl="1"/>
            <a:r>
              <a:rPr lang="en-US" sz="1400" dirty="0"/>
              <a:t>Defining “All R-TWT” subfield may be helpful; STA can suspend all R-TWT schedules without affecting other </a:t>
            </a:r>
            <a:r>
              <a:rPr lang="en-US" sz="1400" dirty="0" err="1"/>
              <a:t>bTWT</a:t>
            </a:r>
            <a:r>
              <a:rPr lang="en-US" sz="1400" dirty="0"/>
              <a:t>/</a:t>
            </a:r>
            <a:r>
              <a:rPr lang="en-US" sz="1400" dirty="0" err="1"/>
              <a:t>iTWT</a:t>
            </a:r>
            <a:r>
              <a:rPr lang="en-US" sz="1400" dirty="0"/>
              <a:t> schedules</a:t>
            </a:r>
          </a:p>
          <a:p>
            <a:r>
              <a:rPr lang="en-US" sz="1600" dirty="0"/>
              <a:t>Adding </a:t>
            </a:r>
            <a:r>
              <a:rPr lang="en-US" sz="1600" dirty="0" err="1"/>
              <a:t>bTWT</a:t>
            </a:r>
            <a:r>
              <a:rPr lang="en-US" sz="1600" dirty="0"/>
              <a:t> ID is needed to suspend a particular (or a subset of) R-TWT schedule(s); however, will need adding new subfields to TWT Information frame.</a:t>
            </a:r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Extension to R-TWT: Gap Analysis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223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9.4.1.60: TWT Flow Identifier is reserved when All TWT is set to 1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Option 1 – Part a:</a:t>
            </a:r>
          </a:p>
          <a:p>
            <a:pPr lvl="1"/>
            <a:r>
              <a:rPr lang="en-US" sz="1400" dirty="0"/>
              <a:t>When All TWT is 1, (B0-B2) of the TWT Information field (corresponding to TWT Flow Identifier) are defined as follows: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Solutions using Existing Signaling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9D829B-4A7A-4747-A938-3B68E872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04246"/>
              </p:ext>
            </p:extLst>
          </p:nvPr>
        </p:nvGraphicFramePr>
        <p:xfrm>
          <a:off x="1474682" y="4154135"/>
          <a:ext cx="6434689" cy="2148840"/>
        </p:xfrm>
        <a:graphic>
          <a:graphicData uri="http://schemas.openxmlformats.org/drawingml/2006/table">
            <a:tbl>
              <a:tblPr firstRow="1" bandRow="1">
                <a:tableStyleId>{D5E05D72-DBD6-4D12-970D-62EF90CAB9E8}</a:tableStyleId>
              </a:tblPr>
              <a:tblGrid>
                <a:gridCol w="791232">
                  <a:extLst>
                    <a:ext uri="{9D8B030D-6E8A-4147-A177-3AD203B41FA5}">
                      <a16:colId xmlns:a16="http://schemas.microsoft.com/office/drawing/2014/main" val="495057705"/>
                    </a:ext>
                  </a:extLst>
                </a:gridCol>
                <a:gridCol w="5643457">
                  <a:extLst>
                    <a:ext uri="{9D8B030D-6E8A-4147-A177-3AD203B41FA5}">
                      <a16:colId xmlns:a16="http://schemas.microsoft.com/office/drawing/2014/main" val="36749839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B0-B1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Types of schedules the TWT Information field applies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186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</a:t>
                      </a:r>
                      <a:r>
                        <a:rPr lang="en-US" dirty="0" err="1"/>
                        <a:t>bTWT</a:t>
                      </a:r>
                      <a:r>
                        <a:rPr lang="en-US" dirty="0"/>
                        <a:t> schedules that the TWT scheduled STA is member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62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R-TWT schedules that the R-TWT scheduled STA is member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601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</a:t>
                      </a:r>
                      <a:r>
                        <a:rPr lang="en-US" dirty="0" err="1"/>
                        <a:t>bTWT</a:t>
                      </a:r>
                      <a:r>
                        <a:rPr lang="en-US" dirty="0"/>
                        <a:t> schedules which are not R-TWT schedules, that the TWT scheduled STA is member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5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5389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BB13B61-54F3-83D3-0885-D239E5BC3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843" y="1991293"/>
            <a:ext cx="4886134" cy="100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4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Part b: Add the following rule to 35.9:</a:t>
            </a:r>
          </a:p>
          <a:p>
            <a:pPr lvl="1"/>
            <a:r>
              <a:rPr lang="en-US" sz="1400" dirty="0"/>
              <a:t>﻿An R-TWT scheduled STA that transmits a TWT Information frame to an R-TWT scheduling AP during an on-going R-TWT SP shall suspend the corresponding R-TWT schedule. If the STA is in PS mode, it shall follow the additional rules defined in 26.8.4.3 (﻿TWT Information frame exchange for broadcast TWT). The STA shall resume R-TWT operation for the corresponding R-TWT schedule at the specified TWT indicated (if any) in the TWT Information frame. </a:t>
            </a:r>
          </a:p>
          <a:p>
            <a:pPr lvl="1"/>
            <a:r>
              <a:rPr lang="en-US" sz="1400" dirty="0"/>
              <a:t>Same as baseline in 26.8.4.3, except that it </a:t>
            </a:r>
            <a:r>
              <a:rPr lang="en-US" sz="1400" b="1" dirty="0"/>
              <a:t>removes</a:t>
            </a:r>
            <a:r>
              <a:rPr lang="en-US" sz="1400" dirty="0"/>
              <a:t> the additional condition that the </a:t>
            </a:r>
            <a:r>
              <a:rPr lang="en-US" sz="1400" b="1" dirty="0"/>
              <a:t>STA</a:t>
            </a:r>
            <a:r>
              <a:rPr lang="en-US" sz="1400" dirty="0"/>
              <a:t> </a:t>
            </a:r>
            <a:r>
              <a:rPr lang="en-US" sz="1400" b="1" dirty="0"/>
              <a:t>needs to be in PS mode </a:t>
            </a:r>
            <a:r>
              <a:rPr lang="en-US" sz="1400" dirty="0"/>
              <a:t>when transmitting the TWT Information frame.</a:t>
            </a:r>
          </a:p>
          <a:p>
            <a:endParaRPr lang="en-US" sz="1600" dirty="0"/>
          </a:p>
          <a:p>
            <a:r>
              <a:rPr lang="en-US" sz="1600" dirty="0"/>
              <a:t>Remaining gaps:</a:t>
            </a:r>
          </a:p>
          <a:p>
            <a:pPr lvl="1"/>
            <a:r>
              <a:rPr lang="en-US" sz="1400" dirty="0"/>
              <a:t>TWT Information field still can’t identify a particular </a:t>
            </a:r>
            <a:r>
              <a:rPr lang="en-US" sz="1400" dirty="0" err="1"/>
              <a:t>bTWT</a:t>
            </a:r>
            <a:r>
              <a:rPr lang="en-US" sz="1400" dirty="0"/>
              <a:t>/R-TWT schedule</a:t>
            </a:r>
          </a:p>
          <a:p>
            <a:pPr lvl="1"/>
            <a:r>
              <a:rPr lang="en-US" sz="1400" dirty="0"/>
              <a:t>We propose some possible signaling extensions to address this gap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Solutions using Existing Signaling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8777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5465618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Extended TWT Information frame Action field format is defined below (similar to TWT Information frame (9.6.24.12)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114300" indent="0">
              <a:buNone/>
            </a:pPr>
            <a:endParaRPr lang="en-US" sz="1600" dirty="0"/>
          </a:p>
          <a:p>
            <a:pPr lvl="1"/>
            <a:r>
              <a:rPr lang="en-US" sz="1400" b="0" dirty="0"/>
              <a:t>#1 defined in ﻿9.4.1.11 (Action field)</a:t>
            </a:r>
          </a:p>
          <a:p>
            <a:pPr lvl="1"/>
            <a:r>
              <a:rPr lang="en-US" sz="1400" b="0" dirty="0"/>
              <a:t>#2 defined as next available Unprotected S1G Action field value in ﻿9.6.24.1 (Unprotected S1G Action field)</a:t>
            </a:r>
          </a:p>
          <a:p>
            <a:pPr lvl="1"/>
            <a:r>
              <a:rPr lang="en-US" sz="1400" b="0" dirty="0"/>
              <a:t>#3 Extended TWT Information field is defined as a new field in 9.4.1 (Fields that are not elements) (next slide)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Option 2: Define Extended TWT Information frame</a:t>
            </a:r>
            <a:endParaRPr sz="2400"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07D74D-D721-C4C4-6800-66DF3ED2E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290" y="2185382"/>
            <a:ext cx="3075709" cy="302990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7AD0B9-BEFD-4B4C-C247-4C1B3B71CD96}"/>
              </a:ext>
            </a:extLst>
          </p:cNvPr>
          <p:cNvCxnSpPr>
            <a:cxnSpLocks/>
          </p:cNvCxnSpPr>
          <p:nvPr/>
        </p:nvCxnSpPr>
        <p:spPr>
          <a:xfrm>
            <a:off x="7086600" y="5081154"/>
            <a:ext cx="38446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3EB622-5D1C-BDFC-2A5E-1D065661D5A7}"/>
              </a:ext>
            </a:extLst>
          </p:cNvPr>
          <p:cNvCxnSpPr>
            <a:cxnSpLocks/>
          </p:cNvCxnSpPr>
          <p:nvPr/>
        </p:nvCxnSpPr>
        <p:spPr>
          <a:xfrm>
            <a:off x="6670964" y="5081154"/>
            <a:ext cx="256309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B28D422-5226-9786-23DA-2CACA8F77E57}"/>
              </a:ext>
            </a:extLst>
          </p:cNvPr>
          <p:cNvSpPr txBox="1"/>
          <p:nvPr/>
        </p:nvSpPr>
        <p:spPr>
          <a:xfrm>
            <a:off x="7450282" y="4955347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u="sng" dirty="0">
                <a:solidFill>
                  <a:srgbClr val="0070C0"/>
                </a:solidFill>
              </a:rPr>
              <a:t>Extended TWT Information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3950BC8-42EC-51A5-BD5C-C8F494E4C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5718" y="5178538"/>
            <a:ext cx="2667000" cy="20917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BF14B2B-16BB-46F1-FC4B-4E78820BCA79}"/>
              </a:ext>
            </a:extLst>
          </p:cNvPr>
          <p:cNvSpPr/>
          <p:nvPr/>
        </p:nvSpPr>
        <p:spPr>
          <a:xfrm>
            <a:off x="6551468" y="5215282"/>
            <a:ext cx="365414" cy="104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77662E-A938-CAEC-37F6-03BFBFF0A5FE}"/>
              </a:ext>
            </a:extLst>
          </p:cNvPr>
          <p:cNvSpPr txBox="1"/>
          <p:nvPr/>
        </p:nvSpPr>
        <p:spPr>
          <a:xfrm>
            <a:off x="6417132" y="5167709"/>
            <a:ext cx="6694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13-255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20D9553-EA0D-057A-C522-02268CB717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3" y="2688636"/>
            <a:ext cx="4297794" cy="1134026"/>
          </a:xfrm>
          <a:prstGeom prst="rect">
            <a:avLst/>
          </a:prstGeom>
        </p:spPr>
      </p:pic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4A497B8E-B572-99C0-554B-8C457FD19CEB}"/>
              </a:ext>
            </a:extLst>
          </p:cNvPr>
          <p:cNvCxnSpPr/>
          <p:nvPr/>
        </p:nvCxnSpPr>
        <p:spPr>
          <a:xfrm>
            <a:off x="3678382" y="3429000"/>
            <a:ext cx="2738750" cy="1652154"/>
          </a:xfrm>
          <a:prstGeom prst="bentConnector3">
            <a:avLst>
              <a:gd name="adj1" fmla="val 89837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1C5EC-9CA6-E9AF-A7F8-9E6A8A20F59D}"/>
              </a:ext>
            </a:extLst>
          </p:cNvPr>
          <p:cNvSpPr/>
          <p:nvPr/>
        </p:nvSpPr>
        <p:spPr>
          <a:xfrm>
            <a:off x="2227118" y="3605646"/>
            <a:ext cx="2738579" cy="11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FB63B4-6309-2CDD-EFF5-F4C1AEFA6180}"/>
              </a:ext>
            </a:extLst>
          </p:cNvPr>
          <p:cNvSpPr txBox="1"/>
          <p:nvPr/>
        </p:nvSpPr>
        <p:spPr>
          <a:xfrm>
            <a:off x="2222192" y="3547964"/>
            <a:ext cx="33265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Extended TWT Information (Extended TWT Information field) </a:t>
            </a:r>
          </a:p>
        </p:txBody>
      </p:sp>
    </p:spTree>
    <p:extLst>
      <p:ext uri="{BB962C8B-B14F-4D97-AF65-F5344CB8AC3E}">
        <p14:creationId xmlns:p14="http://schemas.microsoft.com/office/powerpoint/2010/main" val="3214892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799" y="1600200"/>
            <a:ext cx="7909559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Extended TWT Information field definition</a:t>
            </a:r>
          </a:p>
          <a:p>
            <a:pPr lvl="1"/>
            <a:r>
              <a:rPr lang="en-US" sz="1400" dirty="0"/>
              <a:t>Some subfields defined similarly to existing TWT Information field</a:t>
            </a:r>
          </a:p>
          <a:p>
            <a:pPr lvl="1"/>
            <a:r>
              <a:rPr lang="en-US" sz="1400" dirty="0"/>
              <a:t>ID specification is expanded to include </a:t>
            </a:r>
            <a:r>
              <a:rPr lang="en-US" sz="1400" dirty="0" err="1"/>
              <a:t>bTWT</a:t>
            </a:r>
            <a:r>
              <a:rPr lang="en-US" sz="1400" dirty="0"/>
              <a:t> ID</a:t>
            </a:r>
          </a:p>
          <a:p>
            <a:pPr lvl="1"/>
            <a:r>
              <a:rPr lang="en-US" sz="1400" dirty="0"/>
              <a:t>Added All R-TWT subfield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11430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Option 2: Define Extended TWT Information frame</a:t>
            </a:r>
            <a:endParaRPr sz="2400"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20D9553-EA0D-057A-C522-02268CB71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3" y="2823719"/>
            <a:ext cx="4297794" cy="1134026"/>
          </a:xfrm>
          <a:prstGeom prst="rect">
            <a:avLst/>
          </a:prstGeom>
        </p:spPr>
      </p:pic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4A497B8E-B572-99C0-554B-8C457FD19CEB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24000" y="3902918"/>
            <a:ext cx="1276600" cy="1000890"/>
          </a:xfrm>
          <a:prstGeom prst="bent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1C5EC-9CA6-E9AF-A7F8-9E6A8A20F59D}"/>
              </a:ext>
            </a:extLst>
          </p:cNvPr>
          <p:cNvSpPr/>
          <p:nvPr/>
        </p:nvSpPr>
        <p:spPr>
          <a:xfrm>
            <a:off x="2227118" y="3740729"/>
            <a:ext cx="2738579" cy="11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FB63B4-6309-2CDD-EFF5-F4C1AEFA6180}"/>
              </a:ext>
            </a:extLst>
          </p:cNvPr>
          <p:cNvSpPr txBox="1"/>
          <p:nvPr/>
        </p:nvSpPr>
        <p:spPr>
          <a:xfrm>
            <a:off x="2222192" y="3683047"/>
            <a:ext cx="33265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Extended TWT Information (Extended TWT Information field)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F9AC8F-D14C-31C1-472A-5B08A55F3B45}"/>
              </a:ext>
            </a:extLst>
          </p:cNvPr>
          <p:cNvSpPr/>
          <p:nvPr/>
        </p:nvSpPr>
        <p:spPr>
          <a:xfrm>
            <a:off x="6568111" y="4376066"/>
            <a:ext cx="20043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Can define a separate All R-TWT subfield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70D287-03E9-FF11-840A-38DC990EB8C8}"/>
              </a:ext>
            </a:extLst>
          </p:cNvPr>
          <p:cNvCxnSpPr>
            <a:cxnSpLocks/>
          </p:cNvCxnSpPr>
          <p:nvPr/>
        </p:nvCxnSpPr>
        <p:spPr>
          <a:xfrm flipV="1">
            <a:off x="7219406" y="4838870"/>
            <a:ext cx="65314" cy="508193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F66462A-7FB1-6DC5-55BA-034C3FFC0E65}"/>
              </a:ext>
            </a:extLst>
          </p:cNvPr>
          <p:cNvSpPr/>
          <p:nvPr/>
        </p:nvSpPr>
        <p:spPr>
          <a:xfrm>
            <a:off x="48964" y="5394397"/>
            <a:ext cx="226858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100" dirty="0"/>
              <a:t>If ID Type=0, bits B1-B2 are set to 0 and B3-B5 indicate TWT Flow Identifier. </a:t>
            </a:r>
          </a:p>
          <a:p>
            <a:pPr lvl="1"/>
            <a:r>
              <a:rPr lang="en-US" sz="1100" dirty="0"/>
              <a:t>If ID Type=1, TWT ID indicates </a:t>
            </a:r>
            <a:r>
              <a:rPr lang="en-US" sz="1100" dirty="0" err="1"/>
              <a:t>bTWT</a:t>
            </a:r>
            <a:r>
              <a:rPr lang="en-US" sz="1100" dirty="0"/>
              <a:t> ID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E3649CF-B172-354A-C958-F8853E663B6E}"/>
              </a:ext>
            </a:extLst>
          </p:cNvPr>
          <p:cNvCxnSpPr>
            <a:cxnSpLocks/>
          </p:cNvCxnSpPr>
          <p:nvPr/>
        </p:nvCxnSpPr>
        <p:spPr>
          <a:xfrm flipH="1">
            <a:off x="2035675" y="5713739"/>
            <a:ext cx="875163" cy="1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3E68B57B-E62D-43B0-5D42-0BBA0681C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9503" y="5494871"/>
            <a:ext cx="6760846" cy="95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8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90956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600" dirty="0"/>
              <a:t>Append a new “TWT Information Extension” field to TWT Information Frame </a:t>
            </a:r>
          </a:p>
          <a:p>
            <a:pPr lvl="1"/>
            <a:r>
              <a:rPr lang="en-US" sz="1400" b="0" dirty="0"/>
              <a:t>﻿Optionally present in a TWT Information frame when transmitted by an EHT STA</a:t>
            </a:r>
          </a:p>
          <a:p>
            <a:pPr lvl="1"/>
            <a:r>
              <a:rPr lang="en-US" sz="1400" b="0" dirty="0"/>
              <a:t>The TWT Information frame, when transmitted by an EHT STA, has the following format</a:t>
            </a:r>
          </a:p>
          <a:p>
            <a:pPr lvl="2"/>
            <a:r>
              <a:rPr lang="en-US" sz="1200" dirty="0"/>
              <a:t>1 bit All R-TWT subfield, suspends all R-TWT schedules only</a:t>
            </a:r>
          </a:p>
          <a:p>
            <a:pPr lvl="2"/>
            <a:r>
              <a:rPr lang="en-US" sz="1200" b="0" dirty="0"/>
              <a:t>5 bits </a:t>
            </a:r>
            <a:r>
              <a:rPr lang="en-US" sz="1200" b="0" dirty="0" err="1"/>
              <a:t>bTWT</a:t>
            </a:r>
            <a:r>
              <a:rPr lang="en-US" sz="1200" b="0" dirty="0"/>
              <a:t> ID subfield</a:t>
            </a:r>
          </a:p>
          <a:p>
            <a:pPr lvl="2"/>
            <a:r>
              <a:rPr lang="en-US" sz="1200" dirty="0"/>
              <a:t>When TWT Information Extension field is present, the TWT Identifier subfield in the TWT Information field is reserved</a:t>
            </a:r>
            <a:endParaRPr lang="en-US" sz="1200" b="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1600"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685801" y="594360"/>
            <a:ext cx="790956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Option 3: </a:t>
            </a:r>
            <a:r>
              <a:rPr lang="en-US" dirty="0" err="1"/>
              <a:t>bTWT</a:t>
            </a:r>
            <a:r>
              <a:rPr lang="en-US" dirty="0"/>
              <a:t> ID in TWT Information frame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7" name="Google Shape;87;p1">
            <a:extLst>
              <a:ext uri="{FF2B5EF4-FFF2-40B4-BE49-F238E27FC236}">
                <a16:creationId xmlns:a16="http://schemas.microsoft.com/office/drawing/2014/main" id="{C7FCD3EF-0386-544D-9B88-68D973CFBC1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63333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2022</a:t>
            </a:r>
            <a:endParaRPr dirty="0"/>
          </a:p>
        </p:txBody>
      </p:sp>
      <p:sp>
        <p:nvSpPr>
          <p:cNvPr id="8" name="Google Shape;88;p1">
            <a:extLst>
              <a:ext uri="{FF2B5EF4-FFF2-40B4-BE49-F238E27FC236}">
                <a16:creationId xmlns:a16="http://schemas.microsoft.com/office/drawing/2014/main" id="{E9142779-6BD8-1C41-9257-900FD3C20E5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M. Kumail Haider et. al., Meta</a:t>
            </a:r>
            <a:endParaRPr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5FFE682-DB99-4E4C-AD89-0F44681A0A33}"/>
              </a:ext>
            </a:extLst>
          </p:cNvPr>
          <p:cNvSpPr/>
          <p:nvPr/>
        </p:nvSpPr>
        <p:spPr>
          <a:xfrm>
            <a:off x="6117454" y="4883247"/>
            <a:ext cx="1768623" cy="656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bTWT</a:t>
            </a:r>
            <a:r>
              <a:rPr lang="en-US" sz="1600" dirty="0">
                <a:solidFill>
                  <a:schemeClr val="tx1"/>
                </a:solidFill>
              </a:rPr>
              <a:t> ID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B9917E-7938-754F-813E-CD87356DC98F}"/>
              </a:ext>
            </a:extLst>
          </p:cNvPr>
          <p:cNvSpPr/>
          <p:nvPr/>
        </p:nvSpPr>
        <p:spPr>
          <a:xfrm>
            <a:off x="7886077" y="4883247"/>
            <a:ext cx="1161821" cy="656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Reserved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7A0075F-09AB-D444-A39D-2F213BB85982}"/>
              </a:ext>
            </a:extLst>
          </p:cNvPr>
          <p:cNvSpPr txBox="1"/>
          <p:nvPr/>
        </p:nvSpPr>
        <p:spPr>
          <a:xfrm>
            <a:off x="4456846" y="5570378"/>
            <a:ext cx="5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58002F-2A3A-9B43-BDE5-C26923185FA8}"/>
              </a:ext>
            </a:extLst>
          </p:cNvPr>
          <p:cNvSpPr txBox="1"/>
          <p:nvPr/>
        </p:nvSpPr>
        <p:spPr>
          <a:xfrm>
            <a:off x="5399408" y="5570378"/>
            <a:ext cx="384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	           5	                     2	             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64294-EC90-F84B-8AE0-C7886003CDF7}"/>
              </a:ext>
            </a:extLst>
          </p:cNvPr>
          <p:cNvSpPr txBox="1"/>
          <p:nvPr/>
        </p:nvSpPr>
        <p:spPr>
          <a:xfrm>
            <a:off x="4958341" y="4540657"/>
            <a:ext cx="429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B0          B1	             B5   B6          B7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ADB543-7003-974B-B529-1D414F0FE990}"/>
              </a:ext>
            </a:extLst>
          </p:cNvPr>
          <p:cNvSpPr txBox="1"/>
          <p:nvPr/>
        </p:nvSpPr>
        <p:spPr>
          <a:xfrm>
            <a:off x="5688349" y="5974763"/>
            <a:ext cx="320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TWT Information Extension field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716A23A-1FDB-EF4F-805A-D61B8093A78A}"/>
              </a:ext>
            </a:extLst>
          </p:cNvPr>
          <p:cNvSpPr/>
          <p:nvPr/>
        </p:nvSpPr>
        <p:spPr>
          <a:xfrm>
            <a:off x="4955633" y="4887384"/>
            <a:ext cx="1161821" cy="6562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All R-TWT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F119FE-6225-06EC-1FE2-F9DF3E4E8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68" y="4540657"/>
            <a:ext cx="4064000" cy="1597742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8E795F2-FADE-EE45-AF35-16EC2CFC578D}"/>
              </a:ext>
            </a:extLst>
          </p:cNvPr>
          <p:cNvCxnSpPr>
            <a:cxnSpLocks/>
          </p:cNvCxnSpPr>
          <p:nvPr/>
        </p:nvCxnSpPr>
        <p:spPr>
          <a:xfrm>
            <a:off x="2931207" y="5974763"/>
            <a:ext cx="2555193" cy="110951"/>
          </a:xfrm>
          <a:prstGeom prst="straightConnector1">
            <a:avLst/>
          </a:prstGeom>
          <a:noFill/>
          <a:ln w="190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16160658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10942</TotalTime>
  <Words>1218</Words>
  <Application>Microsoft Macintosh PowerPoint</Application>
  <PresentationFormat>On-screen Show (4:3)</PresentationFormat>
  <Paragraphs>189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Noto Sans Symbols</vt:lpstr>
      <vt:lpstr>Times New Roman</vt:lpstr>
      <vt:lpstr>ieee</vt:lpstr>
      <vt:lpstr>R-TWT Schedule Suspension and Resumption</vt:lpstr>
      <vt:lpstr>Abstract</vt:lpstr>
      <vt:lpstr>Background: TWT Suspension/Resumption</vt:lpstr>
      <vt:lpstr>Extension to R-TWT: Gap Analysis</vt:lpstr>
      <vt:lpstr>Solutions using Existing Signaling</vt:lpstr>
      <vt:lpstr>Solutions using Existing Signaling</vt:lpstr>
      <vt:lpstr>Option 2: Define Extended TWT Information frame</vt:lpstr>
      <vt:lpstr>Option 2: Define Extended TWT Information frame</vt:lpstr>
      <vt:lpstr>Option 3: bTWT ID in TWT Information frame</vt:lpstr>
      <vt:lpstr>Summary</vt:lpstr>
      <vt:lpstr>Straw polls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Restricted TWT SP Early Termination</dc:title>
  <dc:creator>Hongyuan Zhang</dc:creator>
  <cp:lastModifiedBy>Muhammad Kumail Haider</cp:lastModifiedBy>
  <cp:revision>58</cp:revision>
  <dcterms:created xsi:type="dcterms:W3CDTF">2007-05-21T21:00:37Z</dcterms:created>
  <dcterms:modified xsi:type="dcterms:W3CDTF">2022-09-06T00:43:35Z</dcterms:modified>
</cp:coreProperties>
</file>