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3" r:id="rId2"/>
    <p:sldId id="914" r:id="rId3"/>
    <p:sldId id="904" r:id="rId4"/>
    <p:sldId id="905" r:id="rId5"/>
    <p:sldId id="921" r:id="rId6"/>
    <p:sldId id="906" r:id="rId7"/>
    <p:sldId id="919" r:id="rId8"/>
    <p:sldId id="907" r:id="rId9"/>
    <p:sldId id="908" r:id="rId10"/>
    <p:sldId id="920" r:id="rId11"/>
    <p:sldId id="918" r:id="rId12"/>
    <p:sldId id="922" r:id="rId13"/>
    <p:sldId id="912" r:id="rId14"/>
    <p:sldId id="911" r:id="rId15"/>
  </p:sldIdLst>
  <p:sldSz cx="9144000" cy="6858000" type="screen4x3"/>
  <p:notesSz cx="9939338" cy="6807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00FF"/>
    <a:srgbClr val="006C31"/>
    <a:srgbClr val="00863D"/>
    <a:srgbClr val="168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5034" autoAdjust="0"/>
  </p:normalViewPr>
  <p:slideViewPr>
    <p:cSldViewPr>
      <p:cViewPr varScale="1">
        <p:scale>
          <a:sx n="115" d="100"/>
          <a:sy n="115" d="100"/>
        </p:scale>
        <p:origin x="159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1464" y="84"/>
      </p:cViewPr>
      <p:guideLst>
        <p:guide orient="horz" pos="2144"/>
        <p:guide pos="3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746875" y="69850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6950" y="69850"/>
            <a:ext cx="9159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405688" y="6588125"/>
            <a:ext cx="16510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598988" y="6588125"/>
            <a:ext cx="517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latinLnBrk="0" hangingPunct="0">
              <a:defRPr kumimoji="0"/>
            </a:lvl1pPr>
          </a:lstStyle>
          <a:p>
            <a:pPr>
              <a:defRPr/>
            </a:pPr>
            <a:r>
              <a:rPr lang="en-US" altLang="ko-KR"/>
              <a:t>Page </a:t>
            </a:r>
            <a:fld id="{7C77D250-BF2B-474F-8F3A-CA096EC718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993775" y="284163"/>
            <a:ext cx="795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93775" y="6588125"/>
            <a:ext cx="719138" cy="1857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993775" y="6580188"/>
            <a:ext cx="8170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454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808788" y="12700"/>
            <a:ext cx="2197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936625" y="12700"/>
            <a:ext cx="9159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3425" y="514350"/>
            <a:ext cx="3392488" cy="2544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33738"/>
            <a:ext cx="729138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892925" y="6591300"/>
            <a:ext cx="21129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latinLnBrk="0" hangingPunct="0">
              <a:defRPr kumimoji="0"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837113" y="6591300"/>
            <a:ext cx="5175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/>
            </a:lvl1pPr>
          </a:lstStyle>
          <a:p>
            <a:pPr>
              <a:defRPr/>
            </a:pPr>
            <a:r>
              <a:rPr lang="en-US" altLang="ko-KR"/>
              <a:t>Page </a:t>
            </a:r>
            <a:fld id="{5658750D-1A1F-422E-985B-C80903A5BF0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038225" y="6591300"/>
            <a:ext cx="719138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038225" y="6589713"/>
            <a:ext cx="7862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930275" y="217488"/>
            <a:ext cx="8078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6720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938713" y="6591300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mtClean="0">
                <a:cs typeface="Arial" panose="020B0604020202020204" pitchFamily="34" charset="0"/>
              </a:rPr>
              <a:t>Page </a:t>
            </a:r>
            <a:fld id="{D16F94EA-742D-44CD-9688-170CD9FE9804}" type="slidenum">
              <a:rPr lang="en-US" altLang="ko-KR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ko-KR" smtClean="0">
              <a:cs typeface="Arial" panose="020B0604020202020204" pitchFamily="34" charset="0"/>
            </a:endParaRPr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64695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Eunsung Park, LG Electronics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Slide </a:t>
            </a:r>
            <a:fld id="{7344F568-301E-46A9-87B7-B3D2507D325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September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1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Eunsung Park, LG Electronics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Slide </a:t>
            </a:r>
            <a:fld id="{DB6D5A24-C744-4D9A-83D3-476F0D333A1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September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1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29363" y="6475413"/>
            <a:ext cx="22145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Eunsung Park et. al, LG Electronics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latinLnBrk="0" hangingPunct="0">
              <a:defRPr kumimoji="0"/>
            </a:lvl1pPr>
          </a:lstStyle>
          <a:p>
            <a:pPr>
              <a:defRPr/>
            </a:pPr>
            <a:r>
              <a:rPr lang="en-US" altLang="ko-KR"/>
              <a:t>Slide </a:t>
            </a:r>
            <a:fld id="{6E0A3520-BDA5-4137-83B2-D2C57FC18B7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4572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vl="4" algn="r">
              <a:defRPr/>
            </a:pPr>
            <a:r>
              <a:rPr kumimoji="0" lang="en-US" altLang="ko-KR" sz="1800" b="1" dirty="0" smtClean="0">
                <a:cs typeface="Arial" charset="0"/>
              </a:rPr>
              <a:t>doc.: IEEE 802.11-22/1466r0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September 2022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/>
              <a:t>Eunsung</a:t>
            </a:r>
            <a:r>
              <a:rPr lang="en-US" altLang="ko-KR" dirty="0"/>
              <a:t> Park, LG Electronics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 smtClean="0">
                <a:cs typeface="Arial" panose="020B0604020202020204" pitchFamily="34" charset="0"/>
              </a:rPr>
              <a:t>Slide </a:t>
            </a:r>
            <a:fld id="{EEF3827E-182F-493C-A013-CDEF1F4810CB}" type="slidenum">
              <a:rPr lang="en-US" altLang="ko-KR" sz="1200" b="0" smtClean="0"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ko-KR" sz="1200" b="0" smtClean="0">
              <a:cs typeface="Arial" panose="020B0604020202020204" pitchFamily="34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ea typeface="굴림" panose="020B0600000101010101" pitchFamily="50" charset="-127"/>
              </a:rPr>
              <a:t>Potential PHY Features for UHR</a:t>
            </a:r>
            <a:endParaRPr lang="en-US" altLang="ko-KR" dirty="0" smtClean="0">
              <a:ea typeface="굴림" panose="020B0600000101010101" pitchFamily="50" charset="-127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굴림" panose="020B0600000101010101" pitchFamily="50" charset="-127"/>
              </a:rPr>
              <a:t>Date: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 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2022-09-07</a:t>
            </a:r>
            <a:endParaRPr lang="en-US" altLang="ko-KR" sz="2000" b="0" dirty="0" smtClean="0">
              <a:ea typeface="굴림" panose="020B0600000101010101" pitchFamily="50" charset="-127"/>
            </a:endParaRP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533400" y="23622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ko-KR" sz="2000">
                <a:cs typeface="Arial" panose="020B0604020202020204" pitchFamily="34" charset="0"/>
              </a:rPr>
              <a:t>Authors:</a:t>
            </a:r>
            <a:endParaRPr kumimoji="0" lang="en-US" altLang="ko-KR" sz="2000" b="0">
              <a:cs typeface="Arial" panose="020B0604020202020204" pitchFamily="34" charset="0"/>
            </a:endParaRPr>
          </a:p>
        </p:txBody>
      </p:sp>
      <p:graphicFrame>
        <p:nvGraphicFramePr>
          <p:cNvPr id="11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287185"/>
              </p:ext>
            </p:extLst>
          </p:nvPr>
        </p:nvGraphicFramePr>
        <p:xfrm>
          <a:off x="762000" y="2895600"/>
          <a:ext cx="7620000" cy="2971799"/>
        </p:xfrm>
        <a:graphic>
          <a:graphicData uri="http://schemas.openxmlformats.org/drawingml/2006/table">
            <a:tbl>
              <a:tblPr/>
              <a:tblGrid>
                <a:gridCol w="1524000"/>
                <a:gridCol w="1203325"/>
                <a:gridCol w="1684338"/>
                <a:gridCol w="1363662"/>
                <a:gridCol w="1844675"/>
              </a:tblGrid>
              <a:tr h="5002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Affiliation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Phone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Email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0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Eunsung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Park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LG Electronics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19, </a:t>
                      </a: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Yangjae-daero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11gil, </a:t>
                      </a: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Seocho-gu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, Seoul 137-130, Korea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esung.park@lge.com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Dongguk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Lim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dongguk.lim@lge.com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Jinyoung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Chun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jiny.chun@lge.com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Insik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Jung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insik0618.jung@lge.com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Insun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Jang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insun.jang@lge.com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Sunhee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Baek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sunhee.baek@lge.com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Jinsoo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Choi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js.choi@lge.com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September 2022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A-PPDU </a:t>
            </a:r>
            <a:r>
              <a:rPr lang="en-US" altLang="ko-KR" dirty="0" smtClean="0"/>
              <a:t>(3/4)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Potential </a:t>
            </a:r>
            <a:r>
              <a:rPr lang="en-US" altLang="ko-KR" sz="2000" dirty="0"/>
              <a:t>features</a:t>
            </a:r>
          </a:p>
          <a:p>
            <a:pPr lvl="1"/>
            <a:r>
              <a:rPr lang="en-US" altLang="ko-KR" sz="1800" dirty="0" smtClean="0"/>
              <a:t>EHT (or HE) PPDU + UHR PPDU with enhanced SST</a:t>
            </a:r>
          </a:p>
          <a:p>
            <a:pPr lvl="2"/>
            <a:r>
              <a:rPr lang="en-US" altLang="ko-KR" sz="1600" dirty="0" smtClean="0"/>
              <a:t>E.g., 640 MHz A-PPDU</a:t>
            </a:r>
            <a:endParaRPr lang="en-US" altLang="ko-KR" sz="1600" dirty="0"/>
          </a:p>
          <a:p>
            <a:pPr marL="857250" lvl="2" indent="0">
              <a:buNone/>
            </a:pPr>
            <a:endParaRPr lang="en-US" altLang="ko-KR" sz="1400" dirty="0" smtClean="0"/>
          </a:p>
          <a:p>
            <a:pPr marL="857250" lvl="2" indent="0">
              <a:buNone/>
            </a:pPr>
            <a:endParaRPr lang="en-US" altLang="ko-KR" dirty="0"/>
          </a:p>
          <a:p>
            <a:pPr marL="857250" lvl="2" indent="0">
              <a:buNone/>
            </a:pP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Park, LG Electronics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2022</a:t>
            </a:r>
            <a:endParaRPr lang="en-US" dirty="0"/>
          </a:p>
        </p:txBody>
      </p:sp>
      <p:grpSp>
        <p:nvGrpSpPr>
          <p:cNvPr id="19" name="그룹 18"/>
          <p:cNvGrpSpPr/>
          <p:nvPr/>
        </p:nvGrpSpPr>
        <p:grpSpPr>
          <a:xfrm>
            <a:off x="575573" y="2895600"/>
            <a:ext cx="8069054" cy="1424709"/>
            <a:chOff x="1116029" y="3452158"/>
            <a:chExt cx="8069054" cy="1424709"/>
          </a:xfrm>
        </p:grpSpPr>
        <p:sp>
          <p:nvSpPr>
            <p:cNvPr id="8" name="왼쪽 중괄호 7"/>
            <p:cNvSpPr/>
            <p:nvPr/>
          </p:nvSpPr>
          <p:spPr bwMode="auto">
            <a:xfrm>
              <a:off x="4051715" y="3567844"/>
              <a:ext cx="63085" cy="798714"/>
            </a:xfrm>
            <a:prstGeom prst="leftBrace">
              <a:avLst/>
            </a:prstGeom>
            <a:noFill/>
            <a:ln w="222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1116029" y="3452158"/>
              <a:ext cx="8069054" cy="1424709"/>
              <a:chOff x="1116029" y="3452158"/>
              <a:chExt cx="8069054" cy="142470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114800" y="3452158"/>
                <a:ext cx="507028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Using conventional SST, EHT STAs can be assigned within P160</a:t>
                </a:r>
              </a:p>
              <a:p>
                <a:r>
                  <a:rPr lang="en-US" altLang="ko-KR" dirty="0" smtClean="0"/>
                  <a:t>Using conventional/enhanced SST, UHR STAs can be assigned within P160</a:t>
                </a:r>
              </a:p>
              <a:p>
                <a:r>
                  <a:rPr lang="en-US" altLang="ko-KR" dirty="0" smtClean="0"/>
                  <a:t>Using enhanced SST, UHR STAs can be assigned within S160</a:t>
                </a:r>
              </a:p>
              <a:p>
                <a:r>
                  <a:rPr lang="en-US" altLang="ko-KR" dirty="0" smtClean="0"/>
                  <a:t>320 </a:t>
                </a:r>
                <a:r>
                  <a:rPr lang="en-US" altLang="ko-KR" dirty="0"/>
                  <a:t>MHz EHT STA can </a:t>
                </a:r>
                <a:r>
                  <a:rPr lang="en-US" altLang="ko-KR" dirty="0" smtClean="0"/>
                  <a:t>participate in A-PPDU within P320 without SST</a:t>
                </a:r>
              </a:p>
              <a:p>
                <a:r>
                  <a:rPr lang="en-US" altLang="ko-KR" dirty="0" smtClean="0"/>
                  <a:t>20/80/160 MHz EHT STA can participate in A-PPDU within P160 without SST</a:t>
                </a:r>
              </a:p>
            </p:txBody>
          </p:sp>
          <p:pic>
            <p:nvPicPr>
              <p:cNvPr id="9" name="그림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16029" y="3660987"/>
                <a:ext cx="2584519" cy="76387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084320" y="4599868"/>
                <a:ext cx="434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Using enhanced SST, UHR STAs can be assigned within S320</a:t>
                </a:r>
                <a:endParaRPr lang="ko-KR" altLang="en-US"/>
              </a:p>
            </p:txBody>
          </p:sp>
          <p:cxnSp>
            <p:nvCxnSpPr>
              <p:cNvPr id="12" name="직선 화살표 연결선 11"/>
              <p:cNvCxnSpPr>
                <a:endCxn id="8" idx="1"/>
              </p:cNvCxnSpPr>
              <p:nvPr/>
            </p:nvCxnSpPr>
            <p:spPr bwMode="auto">
              <a:xfrm>
                <a:off x="3657600" y="3852718"/>
                <a:ext cx="394115" cy="11448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13" name="직선 화살표 연결선 12"/>
              <p:cNvCxnSpPr>
                <a:endCxn id="10" idx="1"/>
              </p:cNvCxnSpPr>
              <p:nvPr/>
            </p:nvCxnSpPr>
            <p:spPr bwMode="auto">
              <a:xfrm>
                <a:off x="3732090" y="4283355"/>
                <a:ext cx="352230" cy="45501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4620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A-PPDU </a:t>
            </a:r>
            <a:r>
              <a:rPr lang="en-US" altLang="ko-KR" dirty="0" smtClean="0"/>
              <a:t>(4/4)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Potential features (cont.)</a:t>
            </a:r>
          </a:p>
          <a:p>
            <a:pPr lvl="1"/>
            <a:r>
              <a:rPr lang="en-US" altLang="ko-KR" sz="1800" dirty="0" smtClean="0"/>
              <a:t>A-PPDU header or Trigger-like </a:t>
            </a:r>
            <a:r>
              <a:rPr lang="en-US" altLang="ko-KR" sz="1800" dirty="0"/>
              <a:t>frame </a:t>
            </a:r>
            <a:r>
              <a:rPr lang="en-US" altLang="ko-KR" sz="1800" dirty="0" smtClean="0"/>
              <a:t>based A-PPDU for latency sensitive traffic</a:t>
            </a:r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pPr lvl="1"/>
            <a:endParaRPr lang="en-US" altLang="ko-KR" sz="1600" dirty="0" smtClean="0"/>
          </a:p>
          <a:p>
            <a:pPr lvl="1"/>
            <a:r>
              <a:rPr lang="en-US" altLang="ko-KR" sz="1800" dirty="0" smtClean="0"/>
              <a:t>Possible </a:t>
            </a:r>
            <a:r>
              <a:rPr lang="en-US" altLang="ko-KR" sz="1800" dirty="0"/>
              <a:t>impacts on the spec</a:t>
            </a:r>
            <a:endParaRPr lang="en-US" altLang="ko-KR" sz="1800" dirty="0">
              <a:solidFill>
                <a:srgbClr val="FF0000"/>
              </a:solidFill>
            </a:endParaRPr>
          </a:p>
          <a:p>
            <a:pPr lvl="2"/>
            <a:r>
              <a:rPr lang="en-US" altLang="ko-KR" sz="1600" dirty="0" smtClean="0"/>
              <a:t>Enhanced SST, sub-PPDU channel resolution, </a:t>
            </a:r>
            <a:r>
              <a:rPr lang="en-US" altLang="ko-KR" sz="1600" dirty="0"/>
              <a:t>A-PPDU </a:t>
            </a:r>
            <a:r>
              <a:rPr lang="en-US" altLang="ko-KR" sz="1600" dirty="0" smtClean="0"/>
              <a:t>preamble / format, UL A-PPDU &amp; Trigger frame, Header / Trigger-like frame for latency sensitive traffic, etc.</a:t>
            </a:r>
            <a:endParaRPr lang="ko-KR" altLang="en-US" sz="1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Park, LG Electronics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2022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93984" y="2712458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W</a:t>
            </a:r>
            <a:r>
              <a:rPr lang="en-US" altLang="ko-KR" dirty="0" smtClean="0"/>
              <a:t>e focus on the downlink case only.</a:t>
            </a:r>
          </a:p>
          <a:p>
            <a:r>
              <a:rPr lang="en-US" altLang="ko-KR" dirty="0" smtClean="0"/>
              <a:t>Uplink is much more complicated since it may be hard to schedule all of the STAs trying to transmit </a:t>
            </a:r>
            <a:r>
              <a:rPr lang="en-US" altLang="ko-KR" dirty="0"/>
              <a:t>latency sensitive </a:t>
            </a:r>
            <a:r>
              <a:rPr lang="en-US" altLang="ko-KR" dirty="0" smtClean="0"/>
              <a:t>traffic within a predefined channel </a:t>
            </a:r>
            <a:r>
              <a:rPr lang="en-US" altLang="ko-KR" dirty="0"/>
              <a:t>whenever </a:t>
            </a:r>
            <a:r>
              <a:rPr lang="en-US" altLang="ko-KR" dirty="0" smtClean="0"/>
              <a:t>it arrives. </a:t>
            </a:r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1447800" y="2768254"/>
            <a:ext cx="4107271" cy="2311495"/>
            <a:chOff x="1486713" y="2768254"/>
            <a:chExt cx="4107271" cy="2311495"/>
          </a:xfrm>
        </p:grpSpPr>
        <p:grpSp>
          <p:nvGrpSpPr>
            <p:cNvPr id="26" name="그룹 25"/>
            <p:cNvGrpSpPr/>
            <p:nvPr/>
          </p:nvGrpSpPr>
          <p:grpSpPr>
            <a:xfrm>
              <a:off x="2276513" y="3583712"/>
              <a:ext cx="2637996" cy="694632"/>
              <a:chOff x="2276513" y="3562931"/>
              <a:chExt cx="2637996" cy="694632"/>
            </a:xfrm>
          </p:grpSpPr>
          <p:grpSp>
            <p:nvGrpSpPr>
              <p:cNvPr id="24" name="그룹 23"/>
              <p:cNvGrpSpPr/>
              <p:nvPr/>
            </p:nvGrpSpPr>
            <p:grpSpPr>
              <a:xfrm>
                <a:off x="2276513" y="3562931"/>
                <a:ext cx="2514013" cy="694632"/>
                <a:chOff x="2276513" y="3562931"/>
                <a:chExt cx="2514013" cy="694632"/>
              </a:xfrm>
            </p:grpSpPr>
            <p:sp>
              <p:nvSpPr>
                <p:cNvPr id="21" name="위로 구부러진 화살표 20"/>
                <p:cNvSpPr/>
                <p:nvPr/>
              </p:nvSpPr>
              <p:spPr bwMode="auto">
                <a:xfrm>
                  <a:off x="2279284" y="3562931"/>
                  <a:ext cx="2511242" cy="315220"/>
                </a:xfrm>
                <a:prstGeom prst="curvedUpArrow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3" name="아래로 구부러진 화살표 22"/>
                <p:cNvSpPr/>
                <p:nvPr/>
              </p:nvSpPr>
              <p:spPr bwMode="auto">
                <a:xfrm>
                  <a:off x="2276513" y="4030550"/>
                  <a:ext cx="1457287" cy="227013"/>
                </a:xfrm>
                <a:prstGeom prst="curvedDownArrow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3541322" y="3871423"/>
                <a:ext cx="13731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Channel indication </a:t>
                </a:r>
                <a:endParaRPr lang="ko-KR" altLang="en-US"/>
              </a:p>
            </p:txBody>
          </p:sp>
        </p:grp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6713" y="4292200"/>
              <a:ext cx="3771087" cy="787549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6713" y="2768254"/>
              <a:ext cx="4107271" cy="95202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751613" y="3563260"/>
            <a:ext cx="102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Intercepted A-PPDU</a:t>
            </a:r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198658" y="4157413"/>
            <a:ext cx="133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Dedicated channel in A-PPDU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60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The two PHY features can </a:t>
            </a:r>
            <a:r>
              <a:rPr lang="en-US" altLang="ko-KR" sz="2000" dirty="0"/>
              <a:t>complement </a:t>
            </a:r>
            <a:r>
              <a:rPr lang="en-US" altLang="ko-KR" sz="2000" dirty="0" smtClean="0"/>
              <a:t>each other</a:t>
            </a:r>
            <a:endParaRPr lang="en-US" altLang="ko-KR" sz="2000" dirty="0"/>
          </a:p>
          <a:p>
            <a:pPr lvl="1"/>
            <a:r>
              <a:rPr lang="en-US" altLang="ko-KR" sz="1800" dirty="0"/>
              <a:t>A-PPDU </a:t>
            </a:r>
            <a:r>
              <a:rPr lang="en-US" altLang="ko-KR" sz="1800" dirty="0" smtClean="0"/>
              <a:t>enables </a:t>
            </a:r>
            <a:r>
              <a:rPr lang="en-US" altLang="ko-KR" sz="1800" dirty="0"/>
              <a:t>EHT (and/or HE) STA to participate </a:t>
            </a:r>
            <a:r>
              <a:rPr lang="en-US" altLang="ko-KR" sz="1800" dirty="0" smtClean="0"/>
              <a:t>in </a:t>
            </a:r>
            <a:r>
              <a:rPr lang="en-US" altLang="ko-KR" sz="1800" dirty="0"/>
              <a:t>a wider bandwidth transmission</a:t>
            </a:r>
          </a:p>
          <a:p>
            <a:pPr lvl="1"/>
            <a:r>
              <a:rPr lang="en-US" altLang="ko-KR" sz="1800" dirty="0" smtClean="0"/>
              <a:t>A-PPDU </a:t>
            </a:r>
            <a:r>
              <a:rPr lang="en-US" altLang="ko-KR" sz="1800" dirty="0"/>
              <a:t>in</a:t>
            </a:r>
            <a:r>
              <a:rPr lang="ko-KR" altLang="en-US" sz="1800"/>
              <a:t> </a:t>
            </a:r>
            <a:r>
              <a:rPr lang="en-US" altLang="ko-KR" sz="1800" dirty="0"/>
              <a:t>conjunction with enhanced SST can reduce a resource </a:t>
            </a:r>
            <a:r>
              <a:rPr lang="en-US" altLang="ko-KR" sz="1800" dirty="0" smtClean="0"/>
              <a:t>waste in wider bandwidth </a:t>
            </a:r>
            <a:r>
              <a:rPr lang="en-US" altLang="ko-KR" sz="1800" dirty="0"/>
              <a:t>even if operating bandwidths of non-AP STAs are </a:t>
            </a:r>
            <a:r>
              <a:rPr lang="en-US" altLang="ko-KR" sz="1800" dirty="0" smtClean="0"/>
              <a:t>limited</a:t>
            </a:r>
          </a:p>
          <a:p>
            <a:pPr lvl="1"/>
            <a:r>
              <a:rPr lang="en-US" altLang="ko-KR" sz="1800" dirty="0" smtClean="0"/>
              <a:t>Wider bandwidth can make A-PPDU much simpler by aggregating P320 EHT PPDU </a:t>
            </a:r>
            <a:r>
              <a:rPr lang="en-US" altLang="ko-KR" sz="1800" dirty="0"/>
              <a:t>and S320 </a:t>
            </a:r>
            <a:r>
              <a:rPr lang="en-US" altLang="ko-KR" sz="1800" dirty="0" smtClean="0"/>
              <a:t>UHR PPDU</a:t>
            </a:r>
            <a:endParaRPr lang="en-US" altLang="ko-KR" sz="1800" dirty="0"/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Park, LG Electronics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83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Some</a:t>
            </a:r>
            <a:r>
              <a:rPr lang="ko-KR" altLang="en-US" sz="2000" smtClean="0"/>
              <a:t> </a:t>
            </a:r>
            <a:r>
              <a:rPr lang="en-US" altLang="ko-KR" sz="2000" dirty="0" smtClean="0"/>
              <a:t>potential PHY features and their possible impacts on the spec have been discussed</a:t>
            </a:r>
          </a:p>
          <a:p>
            <a:pPr lvl="1"/>
            <a:r>
              <a:rPr lang="en-US" altLang="ko-KR" sz="1800" dirty="0" smtClean="0"/>
              <a:t>Wider bandwidth</a:t>
            </a:r>
            <a:endParaRPr lang="en-US" altLang="ko-KR" sz="1800" dirty="0"/>
          </a:p>
          <a:p>
            <a:pPr lvl="2"/>
            <a:r>
              <a:rPr lang="en-US" altLang="ko-KR" sz="1600" dirty="0" smtClean="0"/>
              <a:t>480 </a:t>
            </a:r>
            <a:r>
              <a:rPr lang="en-US" altLang="ko-KR" sz="1600" dirty="0"/>
              <a:t>/ 640 MHz </a:t>
            </a:r>
            <a:r>
              <a:rPr lang="en-US" altLang="ko-KR" sz="1600" dirty="0" smtClean="0"/>
              <a:t>bandwidth with MRU and preamble puncturing </a:t>
            </a:r>
            <a:r>
              <a:rPr lang="en-US" altLang="ko-KR" sz="1600" dirty="0"/>
              <a:t>in 6 </a:t>
            </a:r>
            <a:r>
              <a:rPr lang="en-US" altLang="ko-KR" sz="1600" dirty="0" smtClean="0"/>
              <a:t>GHz</a:t>
            </a:r>
          </a:p>
          <a:p>
            <a:pPr lvl="2"/>
            <a:r>
              <a:rPr lang="en-US" altLang="ko-KR" sz="1600" dirty="0"/>
              <a:t>480 / 640 MHz bandwidth </a:t>
            </a:r>
            <a:r>
              <a:rPr lang="en-US" altLang="ko-KR" sz="1600" dirty="0" smtClean="0"/>
              <a:t>or its </a:t>
            </a:r>
            <a:r>
              <a:rPr lang="en-US" altLang="ko-KR" sz="1600" dirty="0"/>
              <a:t>up-clocked version in a </a:t>
            </a:r>
            <a:r>
              <a:rPr lang="en-US" altLang="ko-KR" sz="1600" dirty="0" err="1"/>
              <a:t>mmwave</a:t>
            </a:r>
            <a:r>
              <a:rPr lang="en-US" altLang="ko-KR" sz="1600" dirty="0"/>
              <a:t> band</a:t>
            </a:r>
          </a:p>
          <a:p>
            <a:pPr lvl="1"/>
            <a:r>
              <a:rPr lang="en-US" altLang="ko-KR" sz="1800" dirty="0" smtClean="0"/>
              <a:t>A-PPDU</a:t>
            </a:r>
            <a:endParaRPr lang="en-US" altLang="ko-KR" sz="1800" dirty="0"/>
          </a:p>
          <a:p>
            <a:pPr lvl="2"/>
            <a:r>
              <a:rPr lang="en-US" altLang="ko-KR" sz="1600" dirty="0" smtClean="0"/>
              <a:t>EHT (or</a:t>
            </a:r>
            <a:r>
              <a:rPr lang="ko-KR" altLang="en-US" sz="1600" smtClean="0"/>
              <a:t> </a:t>
            </a:r>
            <a:r>
              <a:rPr lang="en-US" altLang="ko-KR" sz="1600" dirty="0" smtClean="0"/>
              <a:t>HE) </a:t>
            </a:r>
            <a:r>
              <a:rPr lang="en-US" altLang="ko-KR" sz="1600" dirty="0"/>
              <a:t>PPDU + UHR PPDU with </a:t>
            </a:r>
            <a:r>
              <a:rPr lang="en-US" altLang="ko-KR" sz="1600" dirty="0" smtClean="0"/>
              <a:t>enhanced SST</a:t>
            </a:r>
          </a:p>
          <a:p>
            <a:pPr lvl="2"/>
            <a:r>
              <a:rPr lang="en-US" altLang="ko-KR" sz="1600" dirty="0"/>
              <a:t>A-PPDU header or Trigger-like frame </a:t>
            </a:r>
            <a:r>
              <a:rPr lang="en-US" altLang="ko-KR" sz="1600" dirty="0" smtClean="0"/>
              <a:t>for latency sensitive traffic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Park, LG Electronics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200" dirty="0"/>
              <a:t>[1] </a:t>
            </a:r>
            <a:r>
              <a:rPr lang="en-US" altLang="ko-KR" sz="1200" dirty="0" smtClean="0"/>
              <a:t>11-22-0030-01-0wng-look-ahead-to-next-generation</a:t>
            </a:r>
          </a:p>
          <a:p>
            <a:pPr marL="0" indent="0">
              <a:buNone/>
            </a:pPr>
            <a:r>
              <a:rPr lang="en-US" altLang="ko-KR" sz="1200" dirty="0" smtClean="0"/>
              <a:t>[2</a:t>
            </a:r>
            <a:r>
              <a:rPr lang="en-US" altLang="ko-KR" sz="1200" dirty="0"/>
              <a:t>] 11-22-0032-00-0wng-next-gen-after-11be</a:t>
            </a:r>
          </a:p>
          <a:p>
            <a:pPr marL="0" indent="0">
              <a:buNone/>
            </a:pPr>
            <a:r>
              <a:rPr lang="en-US" altLang="ko-KR" sz="1200" dirty="0"/>
              <a:t>[3] 11-22-0046-01-0wng-next-generation-after-802-11be</a:t>
            </a:r>
          </a:p>
          <a:p>
            <a:pPr marL="0" indent="0">
              <a:buNone/>
            </a:pPr>
            <a:r>
              <a:rPr lang="en-US" altLang="ko-KR" sz="1200" dirty="0"/>
              <a:t>[4] </a:t>
            </a:r>
            <a:r>
              <a:rPr lang="en-US" altLang="ko-KR" sz="1200" dirty="0" smtClean="0"/>
              <a:t>11-22-0059-00-0wng-beyond-be</a:t>
            </a:r>
          </a:p>
          <a:p>
            <a:pPr marL="0" indent="0">
              <a:buNone/>
            </a:pPr>
            <a:r>
              <a:rPr lang="en-US" altLang="ko-KR" sz="1200" dirty="0" smtClean="0"/>
              <a:t>[5] </a:t>
            </a:r>
            <a:r>
              <a:rPr lang="en-US" altLang="ko-KR" sz="1200" dirty="0"/>
              <a:t>11-22-0418-00-0wng-considerations-of-next-generation-beyond-11be</a:t>
            </a:r>
          </a:p>
          <a:p>
            <a:pPr marL="0" indent="0">
              <a:buNone/>
            </a:pPr>
            <a:r>
              <a:rPr lang="en-US" altLang="ko-KR" sz="1200" dirty="0" smtClean="0"/>
              <a:t>[6] 11-22-0458-01-0wng-looking-ahead-to-next-generation-follow-up</a:t>
            </a:r>
          </a:p>
          <a:p>
            <a:pPr marL="0" indent="0">
              <a:buNone/>
            </a:pPr>
            <a:r>
              <a:rPr lang="en-US" altLang="ko-KR" sz="1200" dirty="0" smtClean="0"/>
              <a:t>[7] 11-22-0685-00-0wng-discussion-on-next-generation-wi-fi</a:t>
            </a:r>
          </a:p>
          <a:p>
            <a:pPr marL="0" indent="0">
              <a:buNone/>
            </a:pPr>
            <a:r>
              <a:rPr lang="en-US" altLang="ko-KR" sz="1200" dirty="0" smtClean="0"/>
              <a:t>[8] 11-22-0694-00-0wng-thoughts-on-next-gen-wlan</a:t>
            </a:r>
          </a:p>
          <a:p>
            <a:pPr marL="0" indent="0">
              <a:buNone/>
            </a:pPr>
            <a:r>
              <a:rPr lang="en-US" altLang="ko-KR" sz="1200" dirty="0" smtClean="0"/>
              <a:t>[9] 11-22-0697-00-0wng-next-gen-wlan-and-xr</a:t>
            </a:r>
          </a:p>
          <a:p>
            <a:pPr marL="0" indent="0">
              <a:buNone/>
            </a:pPr>
            <a:r>
              <a:rPr lang="en-US" altLang="ko-KR" sz="1200" dirty="0" smtClean="0"/>
              <a:t>[10] 11-22-0708-03-0wng-beyond-be-next-step</a:t>
            </a:r>
          </a:p>
          <a:p>
            <a:pPr marL="0" indent="0">
              <a:buNone/>
            </a:pPr>
            <a:r>
              <a:rPr lang="en-US" altLang="ko-KR" sz="1200" dirty="0" smtClean="0"/>
              <a:t>[11] 11-22-0723-01-0wng-further-discussion-on-next-generation-wlan</a:t>
            </a:r>
          </a:p>
          <a:p>
            <a:pPr marL="0" indent="0">
              <a:buNone/>
            </a:pPr>
            <a:r>
              <a:rPr lang="en-US" altLang="ko-KR" sz="1200" dirty="0" smtClean="0"/>
              <a:t>[12] 11-22-0729-01-0wng-next-generation-after-802-11be-follow-up</a:t>
            </a:r>
          </a:p>
          <a:p>
            <a:pPr marL="0" indent="0">
              <a:buNone/>
            </a:pPr>
            <a:r>
              <a:rPr lang="en-US" altLang="ko-KR" sz="1200" dirty="0" smtClean="0"/>
              <a:t>[13] 11-22-0734-00-0wng-next-gen-after-11be-v2</a:t>
            </a:r>
          </a:p>
          <a:p>
            <a:pPr marL="0" indent="0">
              <a:buNone/>
            </a:pPr>
            <a:r>
              <a:rPr lang="en-US" altLang="ko-KR" sz="1200" dirty="0"/>
              <a:t>[</a:t>
            </a:r>
            <a:r>
              <a:rPr lang="en-US" altLang="ko-KR" sz="1200" dirty="0" smtClean="0"/>
              <a:t>14] 11-22-0779-00-0wng-802-11bx-enabling-metaverse-metaverse-ar-vr-and-wearables</a:t>
            </a:r>
          </a:p>
          <a:p>
            <a:pPr marL="0" indent="0">
              <a:buNone/>
            </a:pPr>
            <a:r>
              <a:rPr lang="en-US" altLang="ko-KR" sz="1200" dirty="0"/>
              <a:t>[</a:t>
            </a:r>
            <a:r>
              <a:rPr lang="en-US" altLang="ko-KR" sz="1200" dirty="0" smtClean="0"/>
              <a:t>15] 11-22-0932-00-0wng-thoughts-on-beyond-802-11be</a:t>
            </a:r>
          </a:p>
          <a:p>
            <a:pPr marL="0" indent="0">
              <a:buNone/>
            </a:pPr>
            <a:r>
              <a:rPr lang="en-US" altLang="ko-KR" sz="1200" dirty="0"/>
              <a:t>[</a:t>
            </a:r>
            <a:r>
              <a:rPr lang="en-US" altLang="ko-KR" sz="1200" dirty="0" smtClean="0"/>
              <a:t>16] 11-22-0952-00-0wng-cloud-vr-use-case-and-requirements</a:t>
            </a:r>
          </a:p>
          <a:p>
            <a:pPr marL="0" indent="0">
              <a:buNone/>
            </a:pPr>
            <a:r>
              <a:rPr lang="en-US" altLang="ko-KR" sz="1200" dirty="0"/>
              <a:t>[</a:t>
            </a:r>
            <a:r>
              <a:rPr lang="en-US" altLang="ko-KR" sz="1200" dirty="0" smtClean="0"/>
              <a:t>17] 11-22-0961-00-0wng-network-operator-s-perspective-on-next-generation-wlan</a:t>
            </a:r>
          </a:p>
          <a:p>
            <a:pPr marL="0" indent="0">
              <a:buNone/>
            </a:pPr>
            <a:r>
              <a:rPr lang="en-US" altLang="ko-KR" sz="1200" dirty="0"/>
              <a:t>[</a:t>
            </a:r>
            <a:r>
              <a:rPr lang="en-US" altLang="ko-KR" sz="1200" dirty="0" smtClean="0"/>
              <a:t>18] 11-22-0965-01-0wng-view-on-beyond-be</a:t>
            </a:r>
          </a:p>
          <a:p>
            <a:pPr marL="0" indent="0">
              <a:buNone/>
            </a:pPr>
            <a:r>
              <a:rPr lang="en-US" altLang="ko-KR" sz="1200" dirty="0"/>
              <a:t>[</a:t>
            </a:r>
            <a:r>
              <a:rPr lang="en-US" altLang="ko-KR" sz="1200" dirty="0" smtClean="0"/>
              <a:t>19] </a:t>
            </a:r>
            <a:r>
              <a:rPr lang="en-US" altLang="ko-KR" sz="1200" dirty="0"/>
              <a:t>11-22-1083-01-0wng-next-generation-sg-formation</a:t>
            </a:r>
            <a:endParaRPr lang="ko-KR" altLang="en-US" sz="12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Park, LG Electronics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(1/2)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Various objectives have been discussed for the next Wi-Fi system (UHR) considering possible future use cases [1</a:t>
            </a:r>
            <a:r>
              <a:rPr lang="en-US" altLang="ko-KR" sz="2000" dirty="0"/>
              <a:t>]-[19</a:t>
            </a:r>
            <a:r>
              <a:rPr lang="en-US" altLang="ko-KR" sz="2000" dirty="0" smtClean="0"/>
              <a:t>]</a:t>
            </a:r>
          </a:p>
          <a:p>
            <a:pPr lvl="1"/>
            <a:r>
              <a:rPr lang="en-US" altLang="ko-KR" sz="1800" dirty="0" smtClean="0"/>
              <a:t>In</a:t>
            </a:r>
            <a:r>
              <a:rPr lang="ko-KR" altLang="en-US" sz="1800" smtClean="0"/>
              <a:t> </a:t>
            </a:r>
            <a:r>
              <a:rPr lang="en-US" altLang="ko-KR" sz="1800" dirty="0" smtClean="0"/>
              <a:t>[7], we showed our initial view on use cases and their requirements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Park, LG Electronics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2022</a:t>
            </a:r>
            <a:endParaRPr lang="en-US" dirty="0"/>
          </a:p>
        </p:txBody>
      </p:sp>
      <p:grpSp>
        <p:nvGrpSpPr>
          <p:cNvPr id="43" name="그룹 42"/>
          <p:cNvGrpSpPr/>
          <p:nvPr/>
        </p:nvGrpSpPr>
        <p:grpSpPr>
          <a:xfrm>
            <a:off x="805065" y="3104559"/>
            <a:ext cx="7881735" cy="2712927"/>
            <a:chOff x="1090043" y="3104559"/>
            <a:chExt cx="7881735" cy="2712927"/>
          </a:xfrm>
        </p:grpSpPr>
        <p:sp>
          <p:nvSpPr>
            <p:cNvPr id="9" name="TextBox 8"/>
            <p:cNvSpPr txBox="1"/>
            <p:nvPr/>
          </p:nvSpPr>
          <p:spPr>
            <a:xfrm>
              <a:off x="1227855" y="5232711"/>
              <a:ext cx="2088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/>
                <a:t>High throughput &amp; </a:t>
              </a:r>
            </a:p>
            <a:p>
              <a:pPr algn="ctr"/>
              <a:r>
                <a:rPr lang="en-US" altLang="ko-KR" sz="1600" dirty="0" smtClean="0"/>
                <a:t>Low latency</a:t>
              </a:r>
              <a:endParaRPr lang="ko-KR" altLang="en-US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86466" y="5232710"/>
              <a:ext cx="22407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/>
                <a:t>High manageability</a:t>
              </a:r>
              <a:endParaRPr lang="ko-KR" altLang="en-US" sz="1600"/>
            </a:p>
          </p:txBody>
        </p:sp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2782" y="3104559"/>
              <a:ext cx="2718996" cy="1695718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0043" y="3104559"/>
              <a:ext cx="2363981" cy="1695718"/>
            </a:xfrm>
            <a:prstGeom prst="rect">
              <a:avLst/>
            </a:prstGeom>
          </p:spPr>
        </p:pic>
        <p:sp>
          <p:nvSpPr>
            <p:cNvPr id="38" name="아래쪽 화살표 37"/>
            <p:cNvSpPr/>
            <p:nvPr/>
          </p:nvSpPr>
          <p:spPr bwMode="auto">
            <a:xfrm>
              <a:off x="1815694" y="5015646"/>
              <a:ext cx="921637" cy="165954"/>
            </a:xfrm>
            <a:prstGeom prst="downArrow">
              <a:avLst/>
            </a:prstGeom>
            <a:solidFill>
              <a:srgbClr val="00206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0272" y="3104559"/>
              <a:ext cx="2396671" cy="1695718"/>
            </a:xfrm>
            <a:prstGeom prst="rect">
              <a:avLst/>
            </a:prstGeom>
          </p:spPr>
        </p:pic>
        <p:sp>
          <p:nvSpPr>
            <p:cNvPr id="40" name="아래쪽 화살표 39"/>
            <p:cNvSpPr/>
            <p:nvPr/>
          </p:nvSpPr>
          <p:spPr bwMode="auto">
            <a:xfrm>
              <a:off x="4427788" y="5015104"/>
              <a:ext cx="921637" cy="165954"/>
            </a:xfrm>
            <a:prstGeom prst="downArrow">
              <a:avLst/>
            </a:prstGeom>
            <a:solidFill>
              <a:srgbClr val="00206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11143" y="5232710"/>
              <a:ext cx="21803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/>
                <a:t>High throughput</a:t>
              </a:r>
            </a:p>
            <a:p>
              <a:pPr algn="ctr"/>
              <a:r>
                <a:rPr lang="en-US" altLang="ko-KR" sz="1600" dirty="0" smtClean="0"/>
                <a:t>&amp; Reliable Connectivity</a:t>
              </a:r>
              <a:endParaRPr lang="ko-KR" altLang="en-US" sz="1600"/>
            </a:p>
          </p:txBody>
        </p:sp>
        <p:sp>
          <p:nvSpPr>
            <p:cNvPr id="42" name="아래쪽 화살표 41"/>
            <p:cNvSpPr/>
            <p:nvPr/>
          </p:nvSpPr>
          <p:spPr bwMode="auto">
            <a:xfrm>
              <a:off x="7151461" y="5012652"/>
              <a:ext cx="921637" cy="165954"/>
            </a:xfrm>
            <a:prstGeom prst="downArrow">
              <a:avLst/>
            </a:prstGeom>
            <a:solidFill>
              <a:srgbClr val="00206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96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(2/2)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In this presentation, we further present our view on potential PHY features which can achieve some of the objectives for UHR</a:t>
            </a:r>
          </a:p>
          <a:p>
            <a:pPr lvl="1"/>
            <a:r>
              <a:rPr lang="en-US" altLang="ko-KR" sz="1800" dirty="0" smtClean="0"/>
              <a:t>Wider bandwidth</a:t>
            </a:r>
          </a:p>
          <a:p>
            <a:pPr lvl="2"/>
            <a:r>
              <a:rPr lang="en-US" altLang="ko-KR" sz="1600" dirty="0" smtClean="0"/>
              <a:t>Increased throughput (peak throughput in particular)</a:t>
            </a:r>
          </a:p>
          <a:p>
            <a:pPr lvl="1"/>
            <a:r>
              <a:rPr lang="en-US" altLang="ko-KR" sz="1800" dirty="0" smtClean="0"/>
              <a:t>A-PPDU</a:t>
            </a:r>
          </a:p>
          <a:p>
            <a:pPr lvl="2"/>
            <a:r>
              <a:rPr lang="en-US" altLang="ko-KR" sz="1600" dirty="0" smtClean="0"/>
              <a:t>Improved efficiency &amp; average throughput / reduced latency</a:t>
            </a:r>
          </a:p>
          <a:p>
            <a:endParaRPr lang="en-US" altLang="ko-KR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Park, LG Electronics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Wider Bandwidth (1/4)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Advantages</a:t>
            </a:r>
          </a:p>
          <a:p>
            <a:pPr lvl="1"/>
            <a:r>
              <a:rPr lang="en-US" altLang="ko-KR" sz="1800" dirty="0" smtClean="0"/>
              <a:t>Wider bandwidth can increase the peak throughput basically </a:t>
            </a:r>
          </a:p>
          <a:p>
            <a:pPr lvl="1"/>
            <a:r>
              <a:rPr lang="en-US" altLang="ko-KR" sz="1800" dirty="0" smtClean="0"/>
              <a:t>It can also help improve average throughput, efficiency, and so on, in conjunction with other features such as A-PPDU, SST, RU allocation, MRU, preamble puncturing, etc.</a:t>
            </a:r>
            <a:endParaRPr lang="en-US" altLang="ko-KR" sz="1800" strike="sngStrike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Park, LG Electronics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Wider Bandwidth (</a:t>
            </a:r>
            <a:r>
              <a:rPr lang="en-US" altLang="ko-KR" dirty="0"/>
              <a:t>2</a:t>
            </a:r>
            <a:r>
              <a:rPr lang="en-US" altLang="ko-KR" dirty="0" smtClean="0"/>
              <a:t>/4)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Issues</a:t>
            </a:r>
          </a:p>
          <a:p>
            <a:pPr lvl="1"/>
            <a:r>
              <a:rPr lang="en-US" altLang="ko-KR" sz="1800" dirty="0" smtClean="0"/>
              <a:t>There are several alternatives for peak throughput enhancement</a:t>
            </a:r>
          </a:p>
          <a:p>
            <a:pPr lvl="2"/>
            <a:r>
              <a:rPr lang="en-US" altLang="ko-KR" sz="1600" dirty="0" smtClean="0"/>
              <a:t>Increased spatial streams: limited by the number of equipped antennas</a:t>
            </a:r>
          </a:p>
          <a:p>
            <a:pPr lvl="2"/>
            <a:r>
              <a:rPr lang="en-US" altLang="ko-KR" sz="1600" dirty="0" smtClean="0"/>
              <a:t>Higher modulation (e.g., 16K QAM): narrow available range due to low maximum input power level (-30 dB at 6 GHz) and high required receiver minimum input sensitivity level (higher than -40 dB at 80 MHz)</a:t>
            </a:r>
          </a:p>
          <a:p>
            <a:pPr lvl="2"/>
            <a:r>
              <a:rPr lang="en-US" altLang="ko-KR" sz="1600" dirty="0" smtClean="0"/>
              <a:t>Multi-link operation: limited by the number of equipped antennas and available links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altLang="ko-KR" sz="1600" dirty="0" smtClean="0">
                <a:sym typeface="Wingdings" panose="05000000000000000000" pitchFamily="2" charset="2"/>
              </a:rPr>
              <a:t>Given </a:t>
            </a:r>
            <a:r>
              <a:rPr lang="en-US" altLang="ko-KR" sz="1600" dirty="0">
                <a:sym typeface="Wingdings" panose="05000000000000000000" pitchFamily="2" charset="2"/>
              </a:rPr>
              <a:t>pros and cons in each method, it would be better to </a:t>
            </a:r>
            <a:r>
              <a:rPr lang="en-US" altLang="ko-KR" sz="1600" dirty="0" smtClean="0">
                <a:sym typeface="Wingdings" panose="05000000000000000000" pitchFamily="2" charset="2"/>
              </a:rPr>
              <a:t>consider different </a:t>
            </a:r>
            <a:r>
              <a:rPr lang="en-US" altLang="ko-KR" sz="1600" dirty="0">
                <a:sym typeface="Wingdings" panose="05000000000000000000" pitchFamily="2" charset="2"/>
              </a:rPr>
              <a:t>types of methods </a:t>
            </a:r>
            <a:r>
              <a:rPr lang="en-US" altLang="ko-KR" sz="1600" dirty="0" smtClean="0">
                <a:sym typeface="Wingdings" panose="05000000000000000000" pitchFamily="2" charset="2"/>
              </a:rPr>
              <a:t>for flexible implementation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altLang="ko-KR" sz="1600" dirty="0" smtClean="0">
                <a:sym typeface="Wingdings" panose="05000000000000000000" pitchFamily="2" charset="2"/>
              </a:rPr>
              <a:t>We especially focus on wider bandwidth since it is straightforward and can be easily expanded to cover more use cases by combining with other features</a:t>
            </a:r>
            <a:endParaRPr lang="ko-KR" altLang="en-US" sz="1600" smtClean="0"/>
          </a:p>
          <a:p>
            <a:pPr lvl="1"/>
            <a:r>
              <a:rPr lang="en-US" altLang="ko-KR" sz="1800" dirty="0" smtClean="0"/>
              <a:t>Incumbent issues should be handled </a:t>
            </a:r>
            <a:r>
              <a:rPr lang="en-US" altLang="ko-KR" sz="1800" dirty="0"/>
              <a:t>carefully </a:t>
            </a:r>
            <a:r>
              <a:rPr lang="en-US" altLang="ko-KR" sz="1800" dirty="0" smtClean="0"/>
              <a:t>in 6 GHz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altLang="ko-KR" sz="1600" dirty="0" smtClean="0">
                <a:sym typeface="Wingdings" panose="05000000000000000000" pitchFamily="2" charset="2"/>
              </a:rPr>
              <a:t> To mitigate the interference effect to / from incumbents, MRU / preamble puncturing designs applicable to wider bandwidth should be considered  </a:t>
            </a:r>
          </a:p>
          <a:p>
            <a:pPr lvl="2">
              <a:buFont typeface="Wingdings" panose="05000000000000000000" pitchFamily="2" charset="2"/>
              <a:buChar char="à"/>
            </a:pPr>
            <a:endParaRPr lang="en-US" altLang="ko-KR" sz="1600" dirty="0" smtClean="0">
              <a:sym typeface="Wingdings" panose="05000000000000000000" pitchFamily="2" charset="2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Park, LG Electronics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Wider </a:t>
            </a:r>
            <a:r>
              <a:rPr lang="en-US" altLang="ko-KR" dirty="0" smtClean="0"/>
              <a:t>Bandwidth (3/4)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Issues (cont.)</a:t>
            </a:r>
          </a:p>
          <a:p>
            <a:pPr lvl="1"/>
            <a:r>
              <a:rPr lang="en-US" altLang="ko-KR" sz="1800" dirty="0"/>
              <a:t>In </a:t>
            </a:r>
            <a:r>
              <a:rPr lang="en-US" altLang="ko-KR" sz="1800" dirty="0" smtClean="0"/>
              <a:t>[13], </a:t>
            </a:r>
            <a:r>
              <a:rPr lang="en-US" altLang="ko-KR" sz="1800" dirty="0"/>
              <a:t>480 / 640 MHz channels were proposed in 6 </a:t>
            </a:r>
            <a:r>
              <a:rPr lang="en-US" altLang="ko-KR" sz="1800" dirty="0" smtClean="0"/>
              <a:t>GHz, but in some regions those channels are not available</a:t>
            </a:r>
          </a:p>
          <a:p>
            <a:pPr lvl="1"/>
            <a:endParaRPr lang="en-US" altLang="ko-KR" sz="1800" dirty="0"/>
          </a:p>
          <a:p>
            <a:pPr lvl="1"/>
            <a:endParaRPr lang="en-US" altLang="ko-KR" sz="1800" dirty="0" smtClean="0"/>
          </a:p>
          <a:p>
            <a:pPr lvl="2"/>
            <a:endParaRPr lang="en-US" altLang="ko-KR" sz="1600" dirty="0" smtClean="0"/>
          </a:p>
          <a:p>
            <a:pPr lvl="2" indent="-285750">
              <a:buFont typeface="Wingdings" panose="05000000000000000000" pitchFamily="2" charset="2"/>
              <a:buChar char="à"/>
            </a:pPr>
            <a:r>
              <a:rPr lang="en-US" altLang="ko-KR" sz="1600" dirty="0" smtClean="0">
                <a:sym typeface="Wingdings" panose="05000000000000000000" pitchFamily="2" charset="2"/>
              </a:rPr>
              <a:t>Wider bandwidth can be considered in a </a:t>
            </a:r>
            <a:r>
              <a:rPr lang="en-US" altLang="ko-KR" sz="1600" dirty="0" err="1" smtClean="0">
                <a:sym typeface="Wingdings" panose="05000000000000000000" pitchFamily="2" charset="2"/>
              </a:rPr>
              <a:t>mmwave</a:t>
            </a:r>
            <a:r>
              <a:rPr lang="en-US" altLang="ko-KR" sz="1600" dirty="0" smtClean="0">
                <a:sym typeface="Wingdings" panose="05000000000000000000" pitchFamily="2" charset="2"/>
              </a:rPr>
              <a:t> band as well where </a:t>
            </a:r>
            <a:r>
              <a:rPr lang="en-US" altLang="ko-KR" sz="1600" dirty="0"/>
              <a:t>an extremely wide bandwidth can be </a:t>
            </a:r>
            <a:r>
              <a:rPr lang="en-US" altLang="ko-KR" sz="1600" dirty="0" smtClean="0"/>
              <a:t>exploited</a:t>
            </a:r>
            <a:endParaRPr lang="en-US" altLang="ko-KR" sz="1600" dirty="0" smtClean="0">
              <a:solidFill>
                <a:srgbClr val="FF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Park, LG Electronics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2022</a:t>
            </a:r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667000"/>
            <a:ext cx="3352800" cy="982717"/>
          </a:xfrm>
          <a:prstGeom prst="rect">
            <a:avLst/>
          </a:prstGeom>
        </p:spPr>
      </p:pic>
      <p:pic>
        <p:nvPicPr>
          <p:cNvPr id="1026" name="그림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75055"/>
            <a:ext cx="3680546" cy="207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8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Wider </a:t>
            </a:r>
            <a:r>
              <a:rPr lang="en-US" altLang="ko-KR" dirty="0" smtClean="0"/>
              <a:t>Bandwidth (4/4)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Issues (cont.)</a:t>
            </a:r>
          </a:p>
          <a:p>
            <a:pPr lvl="1"/>
            <a:r>
              <a:rPr lang="en-US" altLang="ko-KR" sz="1800" dirty="0" smtClean="0"/>
              <a:t>For a transmission in a </a:t>
            </a:r>
            <a:r>
              <a:rPr lang="en-US" altLang="ko-KR" sz="1800" dirty="0" err="1" smtClean="0"/>
              <a:t>mmwave</a:t>
            </a:r>
            <a:r>
              <a:rPr lang="en-US" altLang="ko-KR" sz="1800" dirty="0" smtClean="0"/>
              <a:t> band, short coverage and hardware complexity / cost issues need to be factored in carefully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altLang="ko-KR" sz="1600" dirty="0" smtClean="0">
                <a:sym typeface="Wingdings" panose="05000000000000000000" pitchFamily="2" charset="2"/>
              </a:rPr>
              <a:t>Efficient sector sweep / </a:t>
            </a:r>
            <a:r>
              <a:rPr lang="en-US" altLang="ko-KR" sz="1600" dirty="0">
                <a:sym typeface="Wingdings" panose="05000000000000000000" pitchFamily="2" charset="2"/>
              </a:rPr>
              <a:t>b</a:t>
            </a:r>
            <a:r>
              <a:rPr lang="en-US" altLang="ko-KR" sz="1600" dirty="0" smtClean="0">
                <a:sym typeface="Wingdings" panose="05000000000000000000" pitchFamily="2" charset="2"/>
              </a:rPr>
              <a:t>eam pairing procedure can be considered similar to 11ay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altLang="ko-KR" sz="1600" dirty="0" smtClean="0">
                <a:sym typeface="Wingdings" panose="05000000000000000000" pitchFamily="2" charset="2"/>
              </a:rPr>
              <a:t>Limited set of bandwidths can be considered (e.g., only some wide bandwidths)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altLang="ko-KR" sz="1600" dirty="0" smtClean="0">
                <a:sym typeface="Wingdings" panose="05000000000000000000" pitchFamily="2" charset="2"/>
              </a:rPr>
              <a:t>In order to balance between complexity/cost and performance (such as peak throughput), a proper up-clocked factor for bandwidth can be considered</a:t>
            </a:r>
          </a:p>
          <a:p>
            <a:pPr lvl="2">
              <a:buFont typeface="Wingdings" panose="05000000000000000000" pitchFamily="2" charset="2"/>
              <a:buChar char="à"/>
            </a:pPr>
            <a:endParaRPr lang="en-US" altLang="ko-KR" sz="1600" dirty="0" smtClean="0">
              <a:sym typeface="Wingdings" panose="05000000000000000000" pitchFamily="2" charset="2"/>
            </a:endParaRPr>
          </a:p>
          <a:p>
            <a:r>
              <a:rPr lang="en-US" altLang="ko-KR" sz="2000" dirty="0" smtClean="0"/>
              <a:t>Potential features</a:t>
            </a:r>
          </a:p>
          <a:p>
            <a:pPr lvl="1"/>
            <a:r>
              <a:rPr lang="en-US" altLang="ko-KR" sz="1800" dirty="0" smtClean="0"/>
              <a:t>480 / 640 MHz bandwidth with MRU and preamble puncturing in 6 GHz and the same or its up-clocked version in a </a:t>
            </a:r>
            <a:r>
              <a:rPr lang="en-US" altLang="ko-KR" sz="1800" dirty="0" err="1" smtClean="0"/>
              <a:t>mmwave</a:t>
            </a:r>
            <a:r>
              <a:rPr lang="en-US" altLang="ko-KR" sz="1800" dirty="0" smtClean="0"/>
              <a:t> band</a:t>
            </a:r>
          </a:p>
          <a:p>
            <a:pPr lvl="1"/>
            <a:r>
              <a:rPr lang="en-US" altLang="ko-KR" sz="1800" dirty="0" smtClean="0"/>
              <a:t>Possible impacts on the spec</a:t>
            </a:r>
            <a:endParaRPr lang="en-US" altLang="ko-KR" sz="1800" dirty="0" smtClean="0">
              <a:solidFill>
                <a:srgbClr val="FF0000"/>
              </a:solidFill>
            </a:endParaRPr>
          </a:p>
          <a:p>
            <a:pPr lvl="2"/>
            <a:r>
              <a:rPr lang="en-US" altLang="ko-KR" sz="1600" dirty="0" smtClean="0"/>
              <a:t>Channelization, Tone plan, Phase rotation / STF / LTF sequence,</a:t>
            </a:r>
            <a:r>
              <a:rPr lang="en-US" altLang="ko-KR" sz="1600" dirty="0" smtClean="0">
                <a:sym typeface="Wingdings" panose="05000000000000000000" pitchFamily="2" charset="2"/>
              </a:rPr>
              <a:t> Sector </a:t>
            </a:r>
            <a:r>
              <a:rPr lang="en-US" altLang="ko-KR" sz="1600" dirty="0">
                <a:sym typeface="Wingdings" panose="05000000000000000000" pitchFamily="2" charset="2"/>
              </a:rPr>
              <a:t>sweep / beam pairing </a:t>
            </a:r>
            <a:r>
              <a:rPr lang="en-US" altLang="ko-KR" sz="1600" dirty="0" smtClean="0">
                <a:sym typeface="Wingdings" panose="05000000000000000000" pitchFamily="2" charset="2"/>
              </a:rPr>
              <a:t>procedure, </a:t>
            </a:r>
            <a:r>
              <a:rPr lang="en-US" altLang="ko-KR" sz="1600" dirty="0" err="1" smtClean="0">
                <a:sym typeface="Wingdings" panose="05000000000000000000" pitchFamily="2" charset="2"/>
              </a:rPr>
              <a:t>mmwave</a:t>
            </a:r>
            <a:r>
              <a:rPr lang="en-US" altLang="ko-KR" sz="1600" dirty="0" smtClean="0">
                <a:sym typeface="Wingdings" panose="05000000000000000000" pitchFamily="2" charset="2"/>
              </a:rPr>
              <a:t> PPDU format etc.</a:t>
            </a:r>
            <a:endParaRPr lang="ko-KR" altLang="en-US" sz="160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Park, LG Electronics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A-PPDU (1/4)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Advantages</a:t>
            </a:r>
          </a:p>
          <a:p>
            <a:pPr lvl="1"/>
            <a:r>
              <a:rPr lang="en-US" altLang="ko-KR" sz="1800" dirty="0" smtClean="0"/>
              <a:t>A-PPDU can</a:t>
            </a:r>
            <a:r>
              <a:rPr lang="ko-KR" altLang="en-US" sz="1800" smtClean="0"/>
              <a:t> </a:t>
            </a:r>
            <a:r>
              <a:rPr lang="en-US" altLang="ko-KR" sz="1800" dirty="0" smtClean="0"/>
              <a:t>improve the channel utilization and average throughput by aggregating different version PPDUs in a frequency domain</a:t>
            </a:r>
          </a:p>
          <a:p>
            <a:pPr lvl="2"/>
            <a:r>
              <a:rPr lang="en-US" altLang="ko-KR" sz="1600" dirty="0"/>
              <a:t>I</a:t>
            </a:r>
            <a:r>
              <a:rPr lang="en-US" altLang="ko-KR" sz="1600" dirty="0" smtClean="0"/>
              <a:t>t is possible to support UHR STAs with enhanced features of UHR while simultaneously transmitting previous version PPDUs</a:t>
            </a:r>
          </a:p>
          <a:p>
            <a:pPr lvl="1"/>
            <a:r>
              <a:rPr lang="en-US" altLang="ko-KR" sz="1800" dirty="0" smtClean="0"/>
              <a:t>Latency can be also reduced by applying the intercepted A-PPDU concept [15] or a dedicated channel in </a:t>
            </a:r>
            <a:r>
              <a:rPr lang="en-US" altLang="ko-KR" sz="1800" dirty="0" smtClean="0"/>
              <a:t>A-PPDU</a:t>
            </a:r>
          </a:p>
          <a:p>
            <a:pPr lvl="2"/>
            <a:r>
              <a:rPr lang="en-US" altLang="ko-KR" sz="1600" dirty="0" smtClean="0"/>
              <a:t>Intercepted A-PPDU in [15]</a:t>
            </a:r>
            <a:endParaRPr lang="en-US" altLang="ko-KR" sz="160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Park, LG Electronics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2022</a:t>
            </a:r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188551"/>
            <a:ext cx="3941339" cy="205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A-PPDU </a:t>
            </a:r>
            <a:r>
              <a:rPr lang="en-US" altLang="ko-KR" dirty="0" smtClean="0"/>
              <a:t>(2/4)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Issues</a:t>
            </a:r>
            <a:endParaRPr lang="en-US" altLang="ko-KR" sz="2000" dirty="0"/>
          </a:p>
          <a:p>
            <a:pPr lvl="1"/>
            <a:r>
              <a:rPr lang="en-US" altLang="ko-KR" sz="1800" dirty="0"/>
              <a:t>It</a:t>
            </a:r>
            <a:r>
              <a:rPr lang="ko-KR" altLang="en-US" sz="1800"/>
              <a:t> </a:t>
            </a:r>
            <a:r>
              <a:rPr lang="en-US" altLang="ko-KR" sz="1800" dirty="0"/>
              <a:t>is important to balance between complexity and flexibility when aggregating different version PPDUs</a:t>
            </a:r>
          </a:p>
          <a:p>
            <a:pPr lvl="2" indent="-285750">
              <a:buFont typeface="Wingdings" panose="05000000000000000000" pitchFamily="2" charset="2"/>
              <a:buChar char="à"/>
            </a:pPr>
            <a:r>
              <a:rPr lang="en-US" altLang="ko-KR" sz="1600" dirty="0">
                <a:sym typeface="Wingdings" panose="05000000000000000000" pitchFamily="2" charset="2"/>
              </a:rPr>
              <a:t>At least, UHR PPDU can</a:t>
            </a:r>
            <a:r>
              <a:rPr lang="ko-KR" altLang="en-US" sz="1600"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sym typeface="Wingdings" panose="05000000000000000000" pitchFamily="2" charset="2"/>
              </a:rPr>
              <a:t>be aggregated with </a:t>
            </a:r>
            <a:r>
              <a:rPr lang="en-US" altLang="ko-KR" sz="1600" dirty="0" smtClean="0">
                <a:sym typeface="Wingdings" panose="05000000000000000000" pitchFamily="2" charset="2"/>
              </a:rPr>
              <a:t>EHT (or HE) PPDU</a:t>
            </a:r>
            <a:endParaRPr lang="en-US" altLang="ko-KR" sz="1600" dirty="0"/>
          </a:p>
          <a:p>
            <a:pPr lvl="1"/>
            <a:r>
              <a:rPr lang="en-US" altLang="ko-KR" sz="1800" dirty="0"/>
              <a:t>Decoding issue of 320 MHz EHT STA should be addressed </a:t>
            </a:r>
          </a:p>
          <a:p>
            <a:pPr lvl="2" indent="-285750">
              <a:buFont typeface="Wingdings" panose="05000000000000000000" pitchFamily="2" charset="2"/>
              <a:buChar char="à"/>
            </a:pPr>
            <a:r>
              <a:rPr lang="en-US" altLang="ko-KR" sz="1600" dirty="0">
                <a:sym typeface="Wingdings" panose="05000000000000000000" pitchFamily="2" charset="2"/>
              </a:rPr>
              <a:t>Wider bandwidth </a:t>
            </a:r>
            <a:r>
              <a:rPr lang="en-US" altLang="ko-KR" sz="1600" dirty="0" smtClean="0">
                <a:sym typeface="Wingdings" panose="05000000000000000000" pitchFamily="2" charset="2"/>
              </a:rPr>
              <a:t>A-PPDU or SST </a:t>
            </a:r>
            <a:r>
              <a:rPr lang="en-US" altLang="ko-KR" sz="1600" dirty="0">
                <a:sym typeface="Wingdings" panose="05000000000000000000" pitchFamily="2" charset="2"/>
              </a:rPr>
              <a:t>can be considered</a:t>
            </a:r>
            <a:endParaRPr lang="en-US" altLang="ko-KR" sz="1600" dirty="0"/>
          </a:p>
          <a:p>
            <a:pPr lvl="1"/>
            <a:r>
              <a:rPr lang="en-US" altLang="ko-KR" sz="1800" dirty="0" smtClean="0"/>
              <a:t>Considering a restricted operating bandwidth of non-AP STA </a:t>
            </a:r>
            <a:r>
              <a:rPr lang="en-US" altLang="ko-KR" sz="1800" dirty="0"/>
              <a:t>and the current SST which allows only P160 allocation, </a:t>
            </a:r>
            <a:r>
              <a:rPr lang="en-US" altLang="ko-KR" sz="1800" dirty="0" smtClean="0"/>
              <a:t>a proper channel allocation method is required</a:t>
            </a:r>
          </a:p>
          <a:p>
            <a:pPr lvl="2" indent="-285750">
              <a:buFont typeface="Wingdings" panose="05000000000000000000" pitchFamily="2" charset="2"/>
              <a:buChar char="à"/>
            </a:pPr>
            <a:r>
              <a:rPr lang="en-US" altLang="ko-KR" sz="1600" dirty="0" smtClean="0">
                <a:sym typeface="Wingdings" panose="05000000000000000000" pitchFamily="2" charset="2"/>
              </a:rPr>
              <a:t>E</a:t>
            </a:r>
            <a:r>
              <a:rPr lang="en-US" altLang="ko-KR" sz="1600" dirty="0" smtClean="0"/>
              <a:t>nhanced SST can be considered which allows additional S160 allocation</a:t>
            </a:r>
          </a:p>
          <a:p>
            <a:pPr lvl="2" indent="-285750">
              <a:buFont typeface="Wingdings" panose="05000000000000000000" pitchFamily="2" charset="2"/>
              <a:buChar char="à"/>
            </a:pPr>
            <a:r>
              <a:rPr lang="en-US" altLang="ko-KR" sz="1600" dirty="0" smtClean="0"/>
              <a:t>To enable wider bandwidth A-PPDU, even S320 allocation can be considered</a:t>
            </a:r>
          </a:p>
          <a:p>
            <a:pPr lvl="1"/>
            <a:r>
              <a:rPr lang="en-US" altLang="ko-KR" sz="1800" dirty="0" smtClean="0"/>
              <a:t>To enable latency reduction features such as intercepted A-PPDU [15] or a dedicated channel in</a:t>
            </a:r>
            <a:r>
              <a:rPr lang="ko-KR" altLang="en-US" sz="1800" smtClean="0"/>
              <a:t> </a:t>
            </a:r>
            <a:r>
              <a:rPr lang="en-US" altLang="ko-KR" sz="1800" dirty="0" smtClean="0"/>
              <a:t>A-PPDU, it needs to be </a:t>
            </a:r>
            <a:r>
              <a:rPr lang="en-US" altLang="ko-KR" sz="1800" dirty="0" smtClean="0"/>
              <a:t>determined </a:t>
            </a:r>
            <a:r>
              <a:rPr lang="en-US" altLang="ko-KR" sz="1800" dirty="0" smtClean="0"/>
              <a:t>when and where the latency sensitive traffic can be</a:t>
            </a:r>
            <a:r>
              <a:rPr lang="ko-KR" altLang="en-US" sz="1800" smtClean="0"/>
              <a:t> </a:t>
            </a:r>
            <a:r>
              <a:rPr lang="en-US" altLang="ko-KR" sz="1800" dirty="0" smtClean="0"/>
              <a:t>transmitted in A-PPDU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altLang="ko-KR" sz="1600" dirty="0" smtClean="0">
                <a:sym typeface="Wingdings" panose="05000000000000000000" pitchFamily="2" charset="2"/>
              </a:rPr>
              <a:t>Specific channel and timing can be indicated ahead of A-PPDU transmission</a:t>
            </a:r>
          </a:p>
          <a:p>
            <a:pPr marL="857250" lvl="2" indent="0">
              <a:buNone/>
            </a:pPr>
            <a:endParaRPr lang="en-US" altLang="ko-KR" sz="1400" dirty="0" smtClean="0"/>
          </a:p>
          <a:p>
            <a:pPr marL="857250" lvl="2" indent="0">
              <a:buNone/>
            </a:pPr>
            <a:endParaRPr lang="en-US" altLang="ko-KR" dirty="0"/>
          </a:p>
          <a:p>
            <a:pPr marL="857250" lvl="2" indent="0">
              <a:buNone/>
            </a:pPr>
            <a:endParaRPr lang="en-US" altLang="ko-KR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Park, LG Electronics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235861</TotalTime>
  <Words>1294</Words>
  <Application>Microsoft Office PowerPoint</Application>
  <PresentationFormat>화면 슬라이드 쇼(4:3)</PresentationFormat>
  <Paragraphs>198</Paragraphs>
  <Slides>14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굴림</vt:lpstr>
      <vt:lpstr>맑은 고딕</vt:lpstr>
      <vt:lpstr>Arial</vt:lpstr>
      <vt:lpstr>Times New Roman</vt:lpstr>
      <vt:lpstr>Wingdings</vt:lpstr>
      <vt:lpstr>802-11-Submission</vt:lpstr>
      <vt:lpstr>Potential PHY Features for UHR</vt:lpstr>
      <vt:lpstr>Introduction (1/2)</vt:lpstr>
      <vt:lpstr>Introduction (2/2)</vt:lpstr>
      <vt:lpstr>Wider Bandwidth (1/4)</vt:lpstr>
      <vt:lpstr>Wider Bandwidth (2/4)</vt:lpstr>
      <vt:lpstr>Wider Bandwidth (3/4)</vt:lpstr>
      <vt:lpstr>Wider Bandwidth (4/4)</vt:lpstr>
      <vt:lpstr>A-PPDU (1/4)</vt:lpstr>
      <vt:lpstr>A-PPDU (2/4)</vt:lpstr>
      <vt:lpstr>A-PPDU (3/4)</vt:lpstr>
      <vt:lpstr>A-PPDU (4/4)</vt:lpstr>
      <vt:lpstr>Discussion</vt:lpstr>
      <vt:lpstr>Summary</vt:lpstr>
      <vt:lpstr>References</vt:lpstr>
    </vt:vector>
  </TitlesOfParts>
  <Company>LG Electronics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Information update procedure</dc:title>
  <dc:creator>Giwon Park</dc:creator>
  <cp:lastModifiedBy>박은성/책임연구원/차세대표준(연)ICS팀(esung.park@lge.com)</cp:lastModifiedBy>
  <cp:revision>4823</cp:revision>
  <cp:lastPrinted>2019-01-10T23:08:02Z</cp:lastPrinted>
  <dcterms:created xsi:type="dcterms:W3CDTF">2007-05-21T21:00:37Z</dcterms:created>
  <dcterms:modified xsi:type="dcterms:W3CDTF">2022-09-08T02:22:17Z</dcterms:modified>
</cp:coreProperties>
</file>