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83" r:id="rId2"/>
    <p:sldId id="801" r:id="rId3"/>
    <p:sldId id="803" r:id="rId4"/>
    <p:sldId id="804" r:id="rId5"/>
    <p:sldId id="805" r:id="rId6"/>
    <p:sldId id="807" r:id="rId7"/>
    <p:sldId id="806" r:id="rId8"/>
    <p:sldId id="808" r:id="rId9"/>
    <p:sldId id="809" r:id="rId10"/>
    <p:sldId id="815" r:id="rId11"/>
    <p:sldId id="810" r:id="rId12"/>
    <p:sldId id="811" r:id="rId13"/>
    <p:sldId id="800" r:id="rId14"/>
    <p:sldId id="812" r:id="rId15"/>
    <p:sldId id="813" r:id="rId16"/>
    <p:sldId id="814" r:id="rId17"/>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9900FF"/>
    <a:srgbClr val="CC00FF"/>
    <a:srgbClr val="990099"/>
    <a:srgbClr val="A50021"/>
    <a:srgbClr val="006C31"/>
    <a:srgbClr val="00863D"/>
    <a:srgbClr val="16842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0" autoAdjust="0"/>
    <p:restoredTop sz="95034" autoAdjust="0"/>
  </p:normalViewPr>
  <p:slideViewPr>
    <p:cSldViewPr>
      <p:cViewPr varScale="1">
        <p:scale>
          <a:sx n="64" d="100"/>
          <a:sy n="64" d="100"/>
        </p:scale>
        <p:origin x="1410" y="60"/>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altLang="ko-KR" smtClean="0"/>
              <a:t>Page </a:t>
            </a:r>
            <a:fld id="{56A4E747-0965-469B-B28B-55B02AB0B5B0}" type="slidenum">
              <a:rPr lang="en-US" altLang="ko-KR" smtClean="0"/>
              <a:pPr/>
              <a:t>2</a:t>
            </a:fld>
            <a:endParaRPr lang="en-US" altLang="ko-KR"/>
          </a:p>
        </p:txBody>
      </p:sp>
    </p:spTree>
    <p:extLst>
      <p:ext uri="{BB962C8B-B14F-4D97-AF65-F5344CB8AC3E}">
        <p14:creationId xmlns:p14="http://schemas.microsoft.com/office/powerpoint/2010/main" val="4153115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smtClean="0"/>
              <a:t>Aug 2022</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smtClean="0"/>
              <a:t>Aug 2022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smtClean="0"/>
              <a:t>Aug 2022</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Junghoon Suh,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802.11-22/1461r0</a:t>
            </a:r>
            <a:endPar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smtClean="0"/>
              <a:t>Aug 2022</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152400" y="685800"/>
            <a:ext cx="8839200" cy="1143000"/>
          </a:xfrm>
        </p:spPr>
        <p:txBody>
          <a:bodyPr/>
          <a:lstStyle/>
          <a:p>
            <a:r>
              <a:rPr lang="en-US" altLang="zh-CN" dirty="0" smtClean="0"/>
              <a:t>EHT NDP Support Using Ranging NDPA</a:t>
            </a:r>
            <a:endParaRPr lang="en-US" altLang="ko-KR" dirty="0">
              <a:ea typeface="Gulim" panose="020B0600000101010101" pitchFamily="34" charset="-127"/>
            </a:endParaRPr>
          </a:p>
        </p:txBody>
      </p:sp>
      <p:sp>
        <p:nvSpPr>
          <p:cNvPr id="4102" name="Rectangle 6"/>
          <p:cNvSpPr>
            <a:spLocks noGrp="1" noChangeArrowheads="1"/>
          </p:cNvSpPr>
          <p:nvPr>
            <p:ph type="body" idx="1"/>
          </p:nvPr>
        </p:nvSpPr>
        <p:spPr>
          <a:xfrm>
            <a:off x="685800" y="2135185"/>
            <a:ext cx="7772400" cy="381000"/>
          </a:xfrm>
        </p:spPr>
        <p:txBody>
          <a:bodyPr/>
          <a:lstStyle/>
          <a:p>
            <a:pPr algn="ctr">
              <a:buFontTx/>
              <a:buNone/>
            </a:pPr>
            <a:r>
              <a:rPr lang="en-US" altLang="ko-KR" sz="2000" dirty="0">
                <a:ea typeface="Gulim" panose="020B0600000101010101" pitchFamily="34" charset="-127"/>
              </a:rPr>
              <a:t>Date:</a:t>
            </a:r>
            <a:r>
              <a:rPr lang="en-US" altLang="ko-KR" sz="2000" b="0" dirty="0">
                <a:ea typeface="Gulim" panose="020B0600000101010101" pitchFamily="34" charset="-127"/>
              </a:rPr>
              <a:t> </a:t>
            </a:r>
            <a:r>
              <a:rPr lang="en-US" altLang="ko-KR" sz="2000" b="0" dirty="0" smtClean="0">
                <a:ea typeface="Gulim" panose="020B0600000101010101" pitchFamily="34" charset="-127"/>
              </a:rPr>
              <a:t>2022-08-25</a:t>
            </a:r>
            <a:endParaRPr lang="en-US" altLang="ko-KR" sz="2000" b="0" dirty="0">
              <a:ea typeface="Gulim" panose="020B0600000101010101" pitchFamily="34" charset="-127"/>
            </a:endParaRPr>
          </a:p>
        </p:txBody>
      </p:sp>
      <p:sp>
        <p:nvSpPr>
          <p:cNvPr id="4103" name="Rectangle 12"/>
          <p:cNvSpPr>
            <a:spLocks noChangeArrowheads="1"/>
          </p:cNvSpPr>
          <p:nvPr/>
        </p:nvSpPr>
        <p:spPr bwMode="auto">
          <a:xfrm>
            <a:off x="457120" y="24003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1" name="Table 12"/>
          <p:cNvGraphicFramePr>
            <a:graphicFrameLocks noGrp="1"/>
          </p:cNvGraphicFramePr>
          <p:nvPr>
            <p:extLst>
              <p:ext uri="{D42A27DB-BD31-4B8C-83A1-F6EECF244321}">
                <p14:modId xmlns:p14="http://schemas.microsoft.com/office/powerpoint/2010/main" val="2521666514"/>
              </p:ext>
            </p:extLst>
          </p:nvPr>
        </p:nvGraphicFramePr>
        <p:xfrm>
          <a:off x="657828" y="2920819"/>
          <a:ext cx="7620000" cy="3251380"/>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150937">
                  <a:extLst>
                    <a:ext uri="{9D8B030D-6E8A-4147-A177-3AD203B41FA5}">
                      <a16:colId xmlns="" xmlns:a16="http://schemas.microsoft.com/office/drawing/2014/main" val="20003"/>
                    </a:ext>
                  </a:extLst>
                </a:gridCol>
                <a:gridCol w="2057400">
                  <a:extLst>
                    <a:ext uri="{9D8B030D-6E8A-4147-A177-3AD203B41FA5}">
                      <a16:colId xmlns="" xmlns:a16="http://schemas.microsoft.com/office/drawing/2014/main"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62804">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 Xin</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Yan.Xin@huawei.com</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28673">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AboulMagd</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altLang="zh-CN" sz="1100" dirty="0" smtClean="0"/>
                        <a:t>Osama.AboulMagd@huawei.com</a:t>
                      </a: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2867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8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29312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Footer Placeholder 1"/>
          <p:cNvSpPr>
            <a:spLocks noGrp="1"/>
          </p:cNvSpPr>
          <p:nvPr>
            <p:ph type="ftr" sz="quarter" idx="11"/>
          </p:nvPr>
        </p:nvSpPr>
        <p:spPr/>
        <p:txBody>
          <a:bodyPr/>
          <a:lstStyle/>
          <a:p>
            <a:pPr>
              <a:defRPr/>
            </a:pPr>
            <a:r>
              <a:rPr lang="en-US" altLang="ko-KR" smtClean="0"/>
              <a:t>Junghoon Suh, et. al, Huawei</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0"/>
            <a:ext cx="8839200" cy="533400"/>
          </a:xfrm>
        </p:spPr>
        <p:txBody>
          <a:bodyPr/>
          <a:lstStyle/>
          <a:p>
            <a:r>
              <a:rPr lang="en-US" altLang="zh-CN" sz="2800" dirty="0" smtClean="0">
                <a:solidFill>
                  <a:srgbClr val="FF0000"/>
                </a:solidFill>
              </a:rPr>
              <a:t>How to indicate the type of the following NDP PPDU </a:t>
            </a:r>
            <a:endParaRPr lang="zh-CN" altLang="en-US" sz="2800" dirty="0">
              <a:solidFill>
                <a:srgbClr val="FF0000"/>
              </a:solidFill>
            </a:endParaRPr>
          </a:p>
        </p:txBody>
      </p:sp>
      <p:sp>
        <p:nvSpPr>
          <p:cNvPr id="3" name="Content Placeholder 2"/>
          <p:cNvSpPr>
            <a:spLocks noGrp="1"/>
          </p:cNvSpPr>
          <p:nvPr>
            <p:ph idx="1"/>
          </p:nvPr>
        </p:nvSpPr>
        <p:spPr>
          <a:xfrm>
            <a:off x="152400" y="1752600"/>
            <a:ext cx="8839200" cy="4267200"/>
          </a:xfrm>
        </p:spPr>
        <p:txBody>
          <a:bodyPr/>
          <a:lstStyle/>
          <a:p>
            <a:r>
              <a:rPr lang="en-US" altLang="zh-CN" dirty="0" smtClean="0"/>
              <a:t>The Ranging NDP PPDU is used for the Sensing Sounding of BW less than or equal to 160 MHz and the EHT NDP PPDU is used for the Sensing Sounding of BW equal to 320 MHz [1] </a:t>
            </a:r>
          </a:p>
          <a:p>
            <a:pPr lvl="1"/>
            <a:r>
              <a:rPr lang="en-US" altLang="zh-CN" dirty="0" smtClean="0"/>
              <a:t>BW indication in the NDPA implies the following NDP type</a:t>
            </a:r>
          </a:p>
          <a:p>
            <a:pPr lvl="1"/>
            <a:endParaRPr lang="en-US" altLang="zh-CN" dirty="0"/>
          </a:p>
          <a:p>
            <a:r>
              <a:rPr lang="en-US" altLang="zh-CN" dirty="0"/>
              <a:t>B31 in the STA Info field is the good place to indicate the PPDU format of the following </a:t>
            </a:r>
            <a:r>
              <a:rPr lang="en-US" altLang="zh-CN" dirty="0" smtClean="0"/>
              <a:t>NDP</a:t>
            </a:r>
            <a:r>
              <a:rPr lang="zh-CN" altLang="en-US" dirty="0" smtClean="0"/>
              <a:t> </a:t>
            </a:r>
            <a:r>
              <a:rPr lang="en-US" altLang="zh-CN" dirty="0" smtClean="0"/>
              <a:t>if we use the existing available subfield space in the NDPA and want to explicitly indicate</a:t>
            </a:r>
          </a:p>
          <a:p>
            <a:pPr lvl="1"/>
            <a:r>
              <a:rPr lang="en-US" altLang="zh-CN" dirty="0" smtClean="0"/>
              <a:t>The same information repeats in the STA Info fields</a:t>
            </a:r>
            <a:endParaRPr lang="zh-CN" altLang="en-US" dirty="0"/>
          </a:p>
        </p:txBody>
      </p:sp>
      <p:sp>
        <p:nvSpPr>
          <p:cNvPr id="4" name="Date Placeholder 3"/>
          <p:cNvSpPr>
            <a:spLocks noGrp="1"/>
          </p:cNvSpPr>
          <p:nvPr>
            <p:ph type="dt" sz="half" idx="10"/>
          </p:nvPr>
        </p:nvSpPr>
        <p:spPr/>
        <p:txBody>
          <a:bodyPr/>
          <a:lstStyle/>
          <a:p>
            <a:pPr>
              <a:defRPr/>
            </a:pPr>
            <a:r>
              <a:rPr lang="en-US" altLang="zh-CN" smtClean="0"/>
              <a:t>Aug 2022</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10</a:t>
            </a:fld>
            <a:endParaRPr lang="en-US" altLang="ko-KR"/>
          </a:p>
        </p:txBody>
      </p:sp>
    </p:spTree>
    <p:extLst>
      <p:ext uri="{BB962C8B-B14F-4D97-AF65-F5344CB8AC3E}">
        <p14:creationId xmlns:p14="http://schemas.microsoft.com/office/powerpoint/2010/main" val="2980350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altLang="zh-CN" dirty="0" smtClean="0"/>
              <a:t>Conclusions</a:t>
            </a:r>
            <a:endParaRPr lang="zh-CN" altLang="en-US" dirty="0"/>
          </a:p>
        </p:txBody>
      </p:sp>
      <p:sp>
        <p:nvSpPr>
          <p:cNvPr id="3" name="Content Placeholder 2"/>
          <p:cNvSpPr>
            <a:spLocks noGrp="1"/>
          </p:cNvSpPr>
          <p:nvPr>
            <p:ph idx="1"/>
          </p:nvPr>
        </p:nvSpPr>
        <p:spPr>
          <a:xfrm>
            <a:off x="304800" y="1447800"/>
            <a:ext cx="8534400" cy="4876800"/>
          </a:xfrm>
        </p:spPr>
        <p:txBody>
          <a:bodyPr/>
          <a:lstStyle/>
          <a:p>
            <a:r>
              <a:rPr lang="en-US" altLang="zh-CN" dirty="0" smtClean="0"/>
              <a:t>Solution for the indication of Preamble Puncturing patterns in the Sensing NDPA</a:t>
            </a:r>
          </a:p>
          <a:p>
            <a:r>
              <a:rPr lang="en-US" altLang="zh-CN" dirty="0" smtClean="0"/>
              <a:t>We propose to disallow the </a:t>
            </a:r>
            <a:r>
              <a:rPr lang="en-US" altLang="zh-CN" dirty="0"/>
              <a:t>Partial BW Feedback in the Sensing </a:t>
            </a:r>
            <a:r>
              <a:rPr lang="en-US" altLang="zh-CN" dirty="0" smtClean="0"/>
              <a:t>NDPA, that is, the </a:t>
            </a:r>
            <a:r>
              <a:rPr lang="en-US" altLang="zh-CN" dirty="0"/>
              <a:t>Operation BW of each responder </a:t>
            </a:r>
            <a:r>
              <a:rPr lang="en-US" altLang="zh-CN" dirty="0" smtClean="0"/>
              <a:t>should be aligned with the </a:t>
            </a:r>
            <a:r>
              <a:rPr lang="en-US" altLang="zh-CN" dirty="0"/>
              <a:t>BW of EHT NDP </a:t>
            </a:r>
            <a:r>
              <a:rPr lang="en-US" altLang="zh-CN" dirty="0" smtClean="0"/>
              <a:t>PPDU</a:t>
            </a:r>
          </a:p>
          <a:p>
            <a:r>
              <a:rPr lang="en-US" altLang="zh-CN" dirty="0" smtClean="0"/>
              <a:t>We proposed to indicate the BW of Sensing NDPA in the Special STA Info field or in a STA Info field</a:t>
            </a:r>
          </a:p>
          <a:p>
            <a:r>
              <a:rPr lang="en-US" altLang="zh-CN" dirty="0" smtClean="0"/>
              <a:t>We proposed to repeat the LTFs as many as possible with the maximum number of LTFs limited by 8</a:t>
            </a:r>
          </a:p>
          <a:p>
            <a:r>
              <a:rPr lang="en-US" altLang="zh-CN" dirty="0" smtClean="0"/>
              <a:t>Indication of following NDP type, the Ranging NDP PPDU or the EHT NDP PPDU</a:t>
            </a:r>
            <a:endParaRPr lang="zh-CN" altLang="en-US"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11</a:t>
            </a:fld>
            <a:endParaRPr lang="en-US" altLang="ko-KR"/>
          </a:p>
        </p:txBody>
      </p:sp>
      <p:sp>
        <p:nvSpPr>
          <p:cNvPr id="5" name="Date Placeholder 4"/>
          <p:cNvSpPr>
            <a:spLocks noGrp="1"/>
          </p:cNvSpPr>
          <p:nvPr>
            <p:ph type="dt" sz="half" idx="10"/>
          </p:nvPr>
        </p:nvSpPr>
        <p:spPr/>
        <p:txBody>
          <a:bodyPr/>
          <a:lstStyle/>
          <a:p>
            <a:pPr>
              <a:defRPr/>
            </a:pPr>
            <a:r>
              <a:rPr lang="en-US" altLang="zh-CN" smtClean="0"/>
              <a:t>Aug 2022</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21553534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References</a:t>
            </a:r>
            <a:endParaRPr lang="zh-CN" altLang="en-US" dirty="0"/>
          </a:p>
        </p:txBody>
      </p:sp>
      <p:sp>
        <p:nvSpPr>
          <p:cNvPr id="3" name="Content Placeholder 2"/>
          <p:cNvSpPr>
            <a:spLocks noGrp="1"/>
          </p:cNvSpPr>
          <p:nvPr>
            <p:ph idx="1"/>
          </p:nvPr>
        </p:nvSpPr>
        <p:spPr>
          <a:xfrm>
            <a:off x="381000" y="1752600"/>
            <a:ext cx="8458200" cy="4343400"/>
          </a:xfrm>
        </p:spPr>
        <p:txBody>
          <a:bodyPr/>
          <a:lstStyle/>
          <a:p>
            <a:pPr marL="0" indent="0">
              <a:buNone/>
            </a:pPr>
            <a:r>
              <a:rPr lang="en-CA" altLang="zh-CN" dirty="0" smtClean="0"/>
              <a:t>[1] Yan Xin, et. al., “NDP </a:t>
            </a:r>
            <a:r>
              <a:rPr lang="en-CA" altLang="zh-CN" dirty="0"/>
              <a:t>f</a:t>
            </a:r>
            <a:r>
              <a:rPr lang="en-CA" altLang="zh-CN" dirty="0" smtClean="0"/>
              <a:t>ormats for 802.11bf”, 802.11 </a:t>
            </a:r>
            <a:r>
              <a:rPr lang="en-CA" altLang="zh-CN" dirty="0" err="1" smtClean="0"/>
              <a:t>TGbf</a:t>
            </a:r>
            <a:r>
              <a:rPr lang="en-CA" altLang="zh-CN" dirty="0" smtClean="0"/>
              <a:t> 22/1380r0</a:t>
            </a:r>
          </a:p>
          <a:p>
            <a:pPr marL="0" indent="0">
              <a:buNone/>
            </a:pPr>
            <a:endParaRPr lang="en-CA" altLang="zh-CN" dirty="0"/>
          </a:p>
          <a:p>
            <a:pPr marL="0" indent="0">
              <a:buNone/>
            </a:pPr>
            <a:r>
              <a:rPr lang="en-CA" altLang="zh-CN" dirty="0" smtClean="0"/>
              <a:t>[2] </a:t>
            </a:r>
            <a:r>
              <a:rPr lang="en-CA" altLang="zh-CN" dirty="0"/>
              <a:t>Junghoon Suh, et. al., “Harmonization for </a:t>
            </a:r>
            <a:r>
              <a:rPr lang="en-CA" altLang="zh-CN" dirty="0" err="1"/>
              <a:t>TGbf</a:t>
            </a:r>
            <a:r>
              <a:rPr lang="en-CA" altLang="zh-CN" dirty="0"/>
              <a:t> NDPA”, 802.11 </a:t>
            </a:r>
            <a:r>
              <a:rPr lang="en-CA" altLang="zh-CN" dirty="0" err="1"/>
              <a:t>TGbf</a:t>
            </a:r>
            <a:r>
              <a:rPr lang="en-CA" altLang="zh-CN" dirty="0"/>
              <a:t> 22/663r2</a:t>
            </a:r>
          </a:p>
          <a:p>
            <a:pPr marL="0" indent="0">
              <a:buNone/>
            </a:pPr>
            <a:endParaRPr lang="zh-CN" altLang="en-US"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12</a:t>
            </a:fld>
            <a:endParaRPr lang="en-US" altLang="ko-KR"/>
          </a:p>
        </p:txBody>
      </p:sp>
      <p:sp>
        <p:nvSpPr>
          <p:cNvPr id="4" name="Date Placeholder 3"/>
          <p:cNvSpPr>
            <a:spLocks noGrp="1"/>
          </p:cNvSpPr>
          <p:nvPr>
            <p:ph type="dt" sz="half" idx="10"/>
          </p:nvPr>
        </p:nvSpPr>
        <p:spPr/>
        <p:txBody>
          <a:bodyPr/>
          <a:lstStyle/>
          <a:p>
            <a:pPr>
              <a:defRPr/>
            </a:pPr>
            <a:r>
              <a:rPr lang="en-US" altLang="zh-CN" smtClean="0"/>
              <a:t>Aug 2022</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6625829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SP 1</a:t>
            </a:r>
            <a:endParaRPr lang="zh-CN" altLang="en-US" dirty="0"/>
          </a:p>
        </p:txBody>
      </p:sp>
      <p:sp>
        <p:nvSpPr>
          <p:cNvPr id="3" name="Content Placeholder 2"/>
          <p:cNvSpPr>
            <a:spLocks noGrp="1"/>
          </p:cNvSpPr>
          <p:nvPr>
            <p:ph idx="1"/>
          </p:nvPr>
        </p:nvSpPr>
        <p:spPr>
          <a:xfrm>
            <a:off x="228600" y="1752600"/>
            <a:ext cx="8686800" cy="4343400"/>
          </a:xfrm>
        </p:spPr>
        <p:txBody>
          <a:bodyPr/>
          <a:lstStyle/>
          <a:p>
            <a:r>
              <a:rPr lang="en-US" altLang="zh-CN" dirty="0" smtClean="0"/>
              <a:t>Do you agree to disallow the Partial BW Feedback in the Sensing NDPA?</a:t>
            </a:r>
          </a:p>
          <a:p>
            <a:pPr lvl="1"/>
            <a:r>
              <a:rPr lang="en-US" altLang="zh-CN" dirty="0" smtClean="0"/>
              <a:t>The </a:t>
            </a:r>
            <a:r>
              <a:rPr lang="en-US" altLang="zh-CN" dirty="0"/>
              <a:t>Operation BW of each responder should be aligned with the BW of EHT NDP PPDU</a:t>
            </a:r>
            <a:endParaRPr lang="en-US" altLang="zh-CN" dirty="0" smtClean="0"/>
          </a:p>
          <a:p>
            <a:endParaRPr lang="en-US" altLang="zh-CN" dirty="0"/>
          </a:p>
          <a:p>
            <a:endParaRPr lang="en-US" altLang="zh-CN" dirty="0" smtClean="0"/>
          </a:p>
          <a:p>
            <a:endParaRPr lang="en-US" altLang="zh-CN" dirty="0" smtClean="0"/>
          </a:p>
          <a:p>
            <a:pPr lvl="1"/>
            <a:r>
              <a:rPr lang="en-US" altLang="zh-CN" dirty="0" smtClean="0"/>
              <a:t>Yes</a:t>
            </a:r>
          </a:p>
          <a:p>
            <a:pPr lvl="1"/>
            <a:r>
              <a:rPr lang="en-US" altLang="zh-CN" dirty="0" smtClean="0"/>
              <a:t>No</a:t>
            </a:r>
          </a:p>
          <a:p>
            <a:pPr lvl="1"/>
            <a:r>
              <a:rPr lang="en-US" altLang="zh-CN" dirty="0" smtClean="0"/>
              <a:t>Abs</a:t>
            </a:r>
          </a:p>
          <a:p>
            <a:pPr lvl="1"/>
            <a:endParaRPr lang="zh-CN" altLang="en-US" dirty="0"/>
          </a:p>
        </p:txBody>
      </p:sp>
      <p:sp>
        <p:nvSpPr>
          <p:cNvPr id="4" name="Date Placeholder 3"/>
          <p:cNvSpPr>
            <a:spLocks noGrp="1"/>
          </p:cNvSpPr>
          <p:nvPr>
            <p:ph type="dt" sz="half" idx="10"/>
          </p:nvPr>
        </p:nvSpPr>
        <p:spPr/>
        <p:txBody>
          <a:bodyPr/>
          <a:lstStyle/>
          <a:p>
            <a:pPr>
              <a:defRPr/>
            </a:pPr>
            <a:r>
              <a:rPr lang="en-US" altLang="zh-CN" smtClean="0"/>
              <a:t>Aug 2022</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13</a:t>
            </a:fld>
            <a:endParaRPr lang="en-US" altLang="ko-KR"/>
          </a:p>
        </p:txBody>
      </p:sp>
    </p:spTree>
    <p:extLst>
      <p:ext uri="{BB962C8B-B14F-4D97-AF65-F5344CB8AC3E}">
        <p14:creationId xmlns:p14="http://schemas.microsoft.com/office/powerpoint/2010/main" val="2187463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SP 2</a:t>
            </a:r>
            <a:endParaRPr lang="zh-CN" altLang="en-US" dirty="0"/>
          </a:p>
        </p:txBody>
      </p:sp>
      <p:sp>
        <p:nvSpPr>
          <p:cNvPr id="3" name="Content Placeholder 2"/>
          <p:cNvSpPr>
            <a:spLocks noGrp="1"/>
          </p:cNvSpPr>
          <p:nvPr>
            <p:ph idx="1"/>
          </p:nvPr>
        </p:nvSpPr>
        <p:spPr/>
        <p:txBody>
          <a:bodyPr/>
          <a:lstStyle/>
          <a:p>
            <a:r>
              <a:rPr lang="en-US" altLang="zh-CN" dirty="0" smtClean="0"/>
              <a:t>Do you agree with 5 bits to indicate the Punctured Channel Information in the Sensing NDPA?</a:t>
            </a:r>
          </a:p>
          <a:p>
            <a:pPr lvl="1"/>
            <a:r>
              <a:rPr lang="en-US" altLang="zh-CN" dirty="0" smtClean="0"/>
              <a:t>It is TBD to support the Preamble Puncturing for the BW of NDP/NDPA &lt;= 160 MHz</a:t>
            </a:r>
          </a:p>
          <a:p>
            <a:pPr lvl="1"/>
            <a:endParaRPr lang="en-US" altLang="zh-CN" dirty="0"/>
          </a:p>
          <a:p>
            <a:pPr lvl="1"/>
            <a:endParaRPr lang="en-US" altLang="zh-CN" dirty="0" smtClean="0"/>
          </a:p>
          <a:p>
            <a:pPr lvl="1"/>
            <a:endParaRPr lang="en-US" altLang="zh-CN" dirty="0"/>
          </a:p>
          <a:p>
            <a:pPr lvl="1"/>
            <a:r>
              <a:rPr lang="en-US" altLang="zh-CN" dirty="0" smtClean="0"/>
              <a:t>Yes</a:t>
            </a:r>
          </a:p>
          <a:p>
            <a:pPr lvl="1"/>
            <a:r>
              <a:rPr lang="en-US" altLang="zh-CN" dirty="0" smtClean="0"/>
              <a:t>No</a:t>
            </a:r>
          </a:p>
          <a:p>
            <a:pPr lvl="1"/>
            <a:r>
              <a:rPr lang="en-US" altLang="zh-CN" dirty="0" smtClean="0"/>
              <a:t>Abs</a:t>
            </a:r>
            <a:endParaRPr lang="zh-CN" altLang="en-US" dirty="0"/>
          </a:p>
        </p:txBody>
      </p:sp>
      <p:sp>
        <p:nvSpPr>
          <p:cNvPr id="4" name="Date Placeholder 3"/>
          <p:cNvSpPr>
            <a:spLocks noGrp="1"/>
          </p:cNvSpPr>
          <p:nvPr>
            <p:ph type="dt" sz="half" idx="10"/>
          </p:nvPr>
        </p:nvSpPr>
        <p:spPr/>
        <p:txBody>
          <a:bodyPr/>
          <a:lstStyle/>
          <a:p>
            <a:pPr>
              <a:defRPr/>
            </a:pPr>
            <a:r>
              <a:rPr lang="en-US" altLang="zh-CN" smtClean="0"/>
              <a:t>Aug 2022</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14</a:t>
            </a:fld>
            <a:endParaRPr lang="en-US" altLang="ko-KR"/>
          </a:p>
        </p:txBody>
      </p:sp>
    </p:spTree>
    <p:extLst>
      <p:ext uri="{BB962C8B-B14F-4D97-AF65-F5344CB8AC3E}">
        <p14:creationId xmlns:p14="http://schemas.microsoft.com/office/powerpoint/2010/main" val="1100487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7387"/>
          </a:xfrm>
        </p:spPr>
        <p:txBody>
          <a:bodyPr/>
          <a:lstStyle/>
          <a:p>
            <a:r>
              <a:rPr lang="en-US" altLang="zh-CN" dirty="0" smtClean="0"/>
              <a:t>SP 3</a:t>
            </a:r>
            <a:endParaRPr lang="zh-CN" altLang="en-US" dirty="0"/>
          </a:p>
        </p:txBody>
      </p:sp>
      <p:sp>
        <p:nvSpPr>
          <p:cNvPr id="3" name="Content Placeholder 2"/>
          <p:cNvSpPr>
            <a:spLocks noGrp="1"/>
          </p:cNvSpPr>
          <p:nvPr>
            <p:ph idx="1"/>
          </p:nvPr>
        </p:nvSpPr>
        <p:spPr>
          <a:xfrm>
            <a:off x="304800" y="1525587"/>
            <a:ext cx="8534400" cy="4799013"/>
          </a:xfrm>
        </p:spPr>
        <p:txBody>
          <a:bodyPr/>
          <a:lstStyle/>
          <a:p>
            <a:r>
              <a:rPr lang="en-US" altLang="zh-CN" dirty="0" smtClean="0"/>
              <a:t>Do you agree to indicate the BW of the Sensing NDPA in a subfield of a Special STA Info field?</a:t>
            </a:r>
          </a:p>
          <a:p>
            <a:endParaRPr lang="en-US" altLang="zh-CN" dirty="0"/>
          </a:p>
          <a:p>
            <a:endParaRPr lang="en-US" altLang="zh-CN" dirty="0" smtClean="0"/>
          </a:p>
          <a:p>
            <a:endParaRPr lang="en-US" altLang="zh-CN" dirty="0" smtClean="0"/>
          </a:p>
          <a:p>
            <a:endParaRPr lang="en-US" altLang="zh-CN" dirty="0"/>
          </a:p>
          <a:p>
            <a:pPr lvl="1"/>
            <a:r>
              <a:rPr lang="en-US" altLang="zh-CN" dirty="0" smtClean="0"/>
              <a:t>Yes</a:t>
            </a:r>
          </a:p>
          <a:p>
            <a:pPr lvl="1"/>
            <a:r>
              <a:rPr lang="en-US" altLang="zh-CN" dirty="0" smtClean="0"/>
              <a:t>No</a:t>
            </a:r>
          </a:p>
          <a:p>
            <a:pPr lvl="1"/>
            <a:r>
              <a:rPr lang="en-US" altLang="zh-CN" dirty="0" smtClean="0"/>
              <a:t>Abs</a:t>
            </a:r>
            <a:endParaRPr lang="zh-CN" altLang="en-US" dirty="0"/>
          </a:p>
        </p:txBody>
      </p:sp>
      <p:sp>
        <p:nvSpPr>
          <p:cNvPr id="4" name="Date Placeholder 3"/>
          <p:cNvSpPr>
            <a:spLocks noGrp="1"/>
          </p:cNvSpPr>
          <p:nvPr>
            <p:ph type="dt" sz="half" idx="10"/>
          </p:nvPr>
        </p:nvSpPr>
        <p:spPr/>
        <p:txBody>
          <a:bodyPr/>
          <a:lstStyle/>
          <a:p>
            <a:pPr>
              <a:defRPr/>
            </a:pPr>
            <a:r>
              <a:rPr lang="en-US" altLang="zh-CN" smtClean="0"/>
              <a:t>Aug 2022</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15</a:t>
            </a:fld>
            <a:endParaRPr lang="en-US" altLang="ko-KR"/>
          </a:p>
        </p:txBody>
      </p:sp>
    </p:spTree>
    <p:extLst>
      <p:ext uri="{BB962C8B-B14F-4D97-AF65-F5344CB8AC3E}">
        <p14:creationId xmlns:p14="http://schemas.microsoft.com/office/powerpoint/2010/main" val="4248039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7387"/>
          </a:xfrm>
        </p:spPr>
        <p:txBody>
          <a:bodyPr/>
          <a:lstStyle/>
          <a:p>
            <a:r>
              <a:rPr lang="en-US" altLang="zh-CN" dirty="0" smtClean="0"/>
              <a:t>SP 4</a:t>
            </a:r>
            <a:endParaRPr lang="zh-CN" altLang="en-US" dirty="0"/>
          </a:p>
        </p:txBody>
      </p:sp>
      <p:sp>
        <p:nvSpPr>
          <p:cNvPr id="3" name="Content Placeholder 2"/>
          <p:cNvSpPr>
            <a:spLocks noGrp="1"/>
          </p:cNvSpPr>
          <p:nvPr>
            <p:ph idx="1"/>
          </p:nvPr>
        </p:nvSpPr>
        <p:spPr>
          <a:xfrm>
            <a:off x="304800" y="1600200"/>
            <a:ext cx="8534400" cy="4648200"/>
          </a:xfrm>
        </p:spPr>
        <p:txBody>
          <a:bodyPr/>
          <a:lstStyle/>
          <a:p>
            <a:r>
              <a:rPr lang="en-US" altLang="zh-CN" dirty="0" smtClean="0"/>
              <a:t>Do you agree to use the B31 in a STA Info field of the Sensing NDPA to indicate the following NDP PPDU ?</a:t>
            </a:r>
          </a:p>
          <a:p>
            <a:pPr lvl="1"/>
            <a:r>
              <a:rPr lang="en-US" altLang="zh-CN" dirty="0" smtClean="0"/>
              <a:t>The following NDP PPDU can be either the Ranging NDP PPDU or the EHT NDP PPDU</a:t>
            </a:r>
          </a:p>
          <a:p>
            <a:pPr lvl="1"/>
            <a:endParaRPr lang="en-US" altLang="zh-CN" dirty="0"/>
          </a:p>
          <a:p>
            <a:pPr lvl="1"/>
            <a:endParaRPr lang="en-US" altLang="zh-CN" dirty="0" smtClean="0"/>
          </a:p>
          <a:p>
            <a:pPr lvl="1"/>
            <a:endParaRPr lang="en-US" altLang="zh-CN" dirty="0"/>
          </a:p>
          <a:p>
            <a:pPr lvl="1"/>
            <a:r>
              <a:rPr lang="en-US" altLang="zh-CN" dirty="0" smtClean="0"/>
              <a:t>Yes</a:t>
            </a:r>
          </a:p>
          <a:p>
            <a:pPr lvl="1"/>
            <a:r>
              <a:rPr lang="en-US" altLang="zh-CN" dirty="0" smtClean="0"/>
              <a:t>No</a:t>
            </a:r>
          </a:p>
          <a:p>
            <a:pPr lvl="1"/>
            <a:r>
              <a:rPr lang="en-US" altLang="zh-CN" dirty="0" smtClean="0"/>
              <a:t>Abs</a:t>
            </a:r>
            <a:endParaRPr lang="zh-CN" altLang="en-US" dirty="0"/>
          </a:p>
        </p:txBody>
      </p:sp>
      <p:sp>
        <p:nvSpPr>
          <p:cNvPr id="4" name="Date Placeholder 3"/>
          <p:cNvSpPr>
            <a:spLocks noGrp="1"/>
          </p:cNvSpPr>
          <p:nvPr>
            <p:ph type="dt" sz="half" idx="10"/>
          </p:nvPr>
        </p:nvSpPr>
        <p:spPr/>
        <p:txBody>
          <a:bodyPr/>
          <a:lstStyle/>
          <a:p>
            <a:pPr>
              <a:defRPr/>
            </a:pPr>
            <a:r>
              <a:rPr lang="en-US" altLang="zh-CN" smtClean="0"/>
              <a:t>Aug 2022</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16</a:t>
            </a:fld>
            <a:endParaRPr lang="en-US" altLang="ko-KR"/>
          </a:p>
        </p:txBody>
      </p:sp>
    </p:spTree>
    <p:extLst>
      <p:ext uri="{BB962C8B-B14F-4D97-AF65-F5344CB8AC3E}">
        <p14:creationId xmlns:p14="http://schemas.microsoft.com/office/powerpoint/2010/main" val="1153386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85800" y="668318"/>
            <a:ext cx="7772400" cy="398482"/>
          </a:xfrm>
        </p:spPr>
        <p:txBody>
          <a:bodyPr/>
          <a:lstStyle/>
          <a:p>
            <a:r>
              <a:rPr lang="en-US" altLang="ko-KR" dirty="0" smtClean="0">
                <a:ea typeface="Gulim" panose="020B0600000101010101" pitchFamily="34" charset="-127"/>
              </a:rPr>
              <a:t>Sensing NDP and NDPA </a:t>
            </a:r>
            <a:endParaRPr lang="ko-KR" altLang="en-US" dirty="0" smtClean="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2</a:t>
            </a:fld>
            <a:endParaRPr lang="en-US" altLang="ko-KR" sz="1200" b="0"/>
          </a:p>
        </p:txBody>
      </p:sp>
      <p:sp>
        <p:nvSpPr>
          <p:cNvPr id="9" name="Content Placeholder 2"/>
          <p:cNvSpPr>
            <a:spLocks noGrp="1"/>
          </p:cNvSpPr>
          <p:nvPr>
            <p:ph idx="1"/>
          </p:nvPr>
        </p:nvSpPr>
        <p:spPr>
          <a:xfrm>
            <a:off x="152400" y="1296987"/>
            <a:ext cx="8839200" cy="5027613"/>
          </a:xfrm>
        </p:spPr>
        <p:txBody>
          <a:bodyPr/>
          <a:lstStyle/>
          <a:p>
            <a:r>
              <a:rPr lang="en-US" altLang="zh-CN" sz="2000" dirty="0" smtClean="0"/>
              <a:t>Both the Ranging NDP PPDU and the EHT NDP PPDU may be used for the Sensing NDP PPDU</a:t>
            </a:r>
          </a:p>
          <a:p>
            <a:pPr lvl="1"/>
            <a:r>
              <a:rPr lang="en-US" altLang="zh-CN" sz="1700" dirty="0" smtClean="0"/>
              <a:t>Ranging NDP PPDU for BW&lt;= 160 </a:t>
            </a:r>
            <a:r>
              <a:rPr lang="en-US" altLang="zh-CN" sz="1700" dirty="0"/>
              <a:t>MHz </a:t>
            </a:r>
            <a:r>
              <a:rPr lang="en-US" altLang="zh-CN" sz="1700" dirty="0" smtClean="0"/>
              <a:t>and EHT </a:t>
            </a:r>
            <a:r>
              <a:rPr lang="en-US" altLang="zh-CN" sz="1700" dirty="0"/>
              <a:t>NDP PPDU </a:t>
            </a:r>
            <a:r>
              <a:rPr lang="en-US" altLang="zh-CN" sz="1700" dirty="0" smtClean="0"/>
              <a:t>for BW = 320 MHz [1]</a:t>
            </a:r>
            <a:endParaRPr lang="en-US" altLang="zh-CN" sz="1700" dirty="0"/>
          </a:p>
          <a:p>
            <a:pPr lvl="1"/>
            <a:r>
              <a:rPr lang="en-CA" altLang="zh-CN" sz="1700" dirty="0"/>
              <a:t>The </a:t>
            </a:r>
            <a:r>
              <a:rPr lang="en-CA" altLang="zh-CN" sz="1700" dirty="0" smtClean="0"/>
              <a:t>Ranging NDP PPDU is basically the HE NDP PPDU but with no preamble puncturing allowed and with no Partial BW Feedback allowed</a:t>
            </a:r>
            <a:endParaRPr lang="en-CA" altLang="zh-CN" sz="1700" dirty="0"/>
          </a:p>
          <a:p>
            <a:pPr lvl="2"/>
            <a:r>
              <a:rPr lang="en-CA" altLang="zh-CN" sz="1600" dirty="0" smtClean="0"/>
              <a:t>Furthermore, the Ranging NDP introduces the I2R NDP which can be sent from the non-AP STA to the AP</a:t>
            </a:r>
          </a:p>
          <a:p>
            <a:pPr lvl="2"/>
            <a:r>
              <a:rPr lang="en-CA" altLang="zh-CN" sz="1600" dirty="0" smtClean="0"/>
              <a:t>The Ranging NDP can support the LTF repetition</a:t>
            </a:r>
            <a:endParaRPr lang="en-CA" altLang="zh-CN" sz="1600" dirty="0"/>
          </a:p>
          <a:p>
            <a:pPr lvl="1"/>
            <a:r>
              <a:rPr lang="en-CA" altLang="zh-CN" sz="1700" dirty="0" smtClean="0">
                <a:sym typeface="Wingdings" pitchFamily="2" charset="2"/>
              </a:rPr>
              <a:t>The EHT NDP PPDU supports the BW up to 320 MHz, whereas the Ranging NDP PPDU can support up to 160 MHz</a:t>
            </a:r>
          </a:p>
          <a:p>
            <a:pPr lvl="2"/>
            <a:r>
              <a:rPr lang="en-CA" altLang="zh-CN" sz="1600" dirty="0" smtClean="0">
                <a:sym typeface="Wingdings" pitchFamily="2" charset="2"/>
              </a:rPr>
              <a:t>The EHT NDP PPDU of course supports the Preamble Puncturing and the Partial BW Feedback</a:t>
            </a:r>
          </a:p>
          <a:p>
            <a:pPr lvl="2"/>
            <a:r>
              <a:rPr lang="en-CA" altLang="zh-CN" sz="1600" dirty="0" smtClean="0">
                <a:sym typeface="Wingdings" pitchFamily="2" charset="2"/>
              </a:rPr>
              <a:t>The EHT NDP may implicitly support </a:t>
            </a:r>
            <a:r>
              <a:rPr lang="en-CA" altLang="zh-CN" sz="1600" dirty="0">
                <a:sym typeface="Wingdings" pitchFamily="2" charset="2"/>
              </a:rPr>
              <a:t>the </a:t>
            </a:r>
            <a:r>
              <a:rPr lang="en-CA" altLang="zh-CN" sz="1600" dirty="0" smtClean="0">
                <a:sym typeface="Wingdings" pitchFamily="2" charset="2"/>
              </a:rPr>
              <a:t>LTF repetition once, using the Number of LTFs parameter in the Common field of EHT-SIG field, that is, for the number of Spatial Stream 4, the number of LTFs can be set to 8</a:t>
            </a:r>
          </a:p>
          <a:p>
            <a:r>
              <a:rPr lang="en-CA" altLang="zh-CN" sz="2000" dirty="0" smtClean="0">
                <a:sym typeface="Wingdings" pitchFamily="2" charset="2"/>
              </a:rPr>
              <a:t>However, the Sensing NDPA format may most likely use the Ranging NDPA format</a:t>
            </a:r>
          </a:p>
          <a:p>
            <a:pPr marL="857250" lvl="2" indent="0">
              <a:buNone/>
            </a:pPr>
            <a:endParaRPr lang="en-US" altLang="zh-CN" dirty="0">
              <a:sym typeface="Wingdings" pitchFamily="2" charset="2"/>
            </a:endParaRPr>
          </a:p>
        </p:txBody>
      </p:sp>
      <p:sp>
        <p:nvSpPr>
          <p:cNvPr id="2" name="Date Placeholder 1"/>
          <p:cNvSpPr>
            <a:spLocks noGrp="1"/>
          </p:cNvSpPr>
          <p:nvPr>
            <p:ph type="dt" sz="half" idx="10"/>
          </p:nvPr>
        </p:nvSpPr>
        <p:spPr/>
        <p:txBody>
          <a:bodyPr/>
          <a:lstStyle/>
          <a:p>
            <a:pPr>
              <a:defRPr/>
            </a:pPr>
            <a:r>
              <a:rPr lang="en-US" altLang="zh-CN" smtClean="0"/>
              <a:t>Aug 2022</a:t>
            </a:r>
            <a:endParaRPr lang="en-US" altLang="ko-KR" dirty="0"/>
          </a:p>
        </p:txBody>
      </p:sp>
      <p:sp>
        <p:nvSpPr>
          <p:cNvPr id="3" name="Footer Placeholder 2"/>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9881038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99" y="5867400"/>
            <a:ext cx="8833547" cy="539623"/>
          </a:xfrm>
        </p:spPr>
        <p:txBody>
          <a:bodyPr/>
          <a:lstStyle/>
          <a:p>
            <a:r>
              <a:rPr lang="en-CA" altLang="zh-CN" sz="1400" b="0" dirty="0" smtClean="0"/>
              <a:t>B26 and/or B31 indicates the Sensing NDPA</a:t>
            </a:r>
          </a:p>
          <a:p>
            <a:r>
              <a:rPr lang="en-CA" altLang="zh-CN" sz="1400" b="0" dirty="0" smtClean="0"/>
              <a:t>LTF Offset is not necessary and can be repurposed in Sensing </a:t>
            </a:r>
            <a:endParaRPr lang="zh-CN" altLang="en-US" sz="1400" b="0" dirty="0"/>
          </a:p>
        </p:txBody>
      </p:sp>
      <p:sp>
        <p:nvSpPr>
          <p:cNvPr id="2" name="Title 1"/>
          <p:cNvSpPr>
            <a:spLocks noGrp="1"/>
          </p:cNvSpPr>
          <p:nvPr>
            <p:ph type="title"/>
          </p:nvPr>
        </p:nvSpPr>
        <p:spPr>
          <a:xfrm>
            <a:off x="168015" y="533400"/>
            <a:ext cx="8702792" cy="533400"/>
          </a:xfrm>
        </p:spPr>
        <p:txBody>
          <a:bodyPr/>
          <a:lstStyle/>
          <a:p>
            <a:r>
              <a:rPr lang="en-CA" altLang="zh-CN" dirty="0" smtClean="0"/>
              <a:t>Reuse of Ranging NDPA for Sensing NDPA [2]</a:t>
            </a:r>
            <a:endParaRPr lang="zh-CN" altLang="en-US"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grpSp>
        <p:nvGrpSpPr>
          <p:cNvPr id="70" name="Group 69"/>
          <p:cNvGrpSpPr/>
          <p:nvPr/>
        </p:nvGrpSpPr>
        <p:grpSpPr>
          <a:xfrm>
            <a:off x="152400" y="990600"/>
            <a:ext cx="8931015" cy="4894567"/>
            <a:chOff x="152400" y="1143000"/>
            <a:chExt cx="8931015" cy="4894567"/>
          </a:xfrm>
        </p:grpSpPr>
        <p:grpSp>
          <p:nvGrpSpPr>
            <p:cNvPr id="68" name="Group 67"/>
            <p:cNvGrpSpPr/>
            <p:nvPr/>
          </p:nvGrpSpPr>
          <p:grpSpPr>
            <a:xfrm>
              <a:off x="152400" y="1143000"/>
              <a:ext cx="8931015" cy="2812319"/>
              <a:chOff x="152400" y="1143000"/>
              <a:chExt cx="8931015" cy="2812319"/>
            </a:xfrm>
          </p:grpSpPr>
          <p:grpSp>
            <p:nvGrpSpPr>
              <p:cNvPr id="7" name="Group 6"/>
              <p:cNvGrpSpPr/>
              <p:nvPr/>
            </p:nvGrpSpPr>
            <p:grpSpPr>
              <a:xfrm>
                <a:off x="152400" y="1143000"/>
                <a:ext cx="2999036" cy="968355"/>
                <a:chOff x="3005900" y="3048000"/>
                <a:chExt cx="2999036" cy="968355"/>
              </a:xfrm>
            </p:grpSpPr>
            <p:grpSp>
              <p:nvGrpSpPr>
                <p:cNvPr id="8" name="Group 7"/>
                <p:cNvGrpSpPr/>
                <p:nvPr/>
              </p:nvGrpSpPr>
              <p:grpSpPr>
                <a:xfrm>
                  <a:off x="3005900" y="3297217"/>
                  <a:ext cx="2908300" cy="719138"/>
                  <a:chOff x="4895460" y="3090115"/>
                  <a:chExt cx="2908300" cy="719138"/>
                </a:xfrm>
              </p:grpSpPr>
              <p:sp>
                <p:nvSpPr>
                  <p:cNvPr id="11" name="Rectangle 5"/>
                  <p:cNvSpPr>
                    <a:spLocks noChangeArrowheads="1"/>
                  </p:cNvSpPr>
                  <p:nvPr/>
                </p:nvSpPr>
                <p:spPr bwMode="auto">
                  <a:xfrm>
                    <a:off x="5235185" y="309011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2" name="Rectangle 6"/>
                  <p:cNvSpPr>
                    <a:spLocks noChangeArrowheads="1"/>
                  </p:cNvSpPr>
                  <p:nvPr/>
                </p:nvSpPr>
                <p:spPr bwMode="auto">
                  <a:xfrm>
                    <a:off x="5276873" y="3190011"/>
                    <a:ext cx="57066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zh-CN" sz="1100" b="0" i="0" u="none" strike="noStrike" cap="none" normalizeH="0" baseline="0" dirty="0" smtClean="0">
                        <a:ln>
                          <a:noFill/>
                        </a:ln>
                        <a:solidFill>
                          <a:srgbClr val="000000"/>
                        </a:solidFill>
                        <a:effectLst/>
                        <a:latin typeface="Times New Roman" panose="02020603050405020304" pitchFamily="18" charset="0"/>
                      </a:rPr>
                      <a:t>B0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zh-CN" sz="1100" b="0" i="0" u="none" strike="noStrike" cap="none" normalizeH="0" baseline="0" dirty="0" smtClean="0">
                        <a:ln>
                          <a:noFill/>
                        </a:ln>
                        <a:solidFill>
                          <a:srgbClr val="000000"/>
                        </a:solidFill>
                        <a:effectLst/>
                        <a:latin typeface="Times New Roman" panose="02020603050405020304" pitchFamily="18" charset="0"/>
                      </a:rPr>
                      <a:t>(Ranging)</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3" name="Rectangle 7"/>
                  <p:cNvSpPr>
                    <a:spLocks noChangeArrowheads="1"/>
                  </p:cNvSpPr>
                  <p:nvPr/>
                </p:nvSpPr>
                <p:spPr bwMode="auto">
                  <a:xfrm>
                    <a:off x="4895460" y="3617165"/>
                    <a:ext cx="2825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Bits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4" name="Rectangle 8"/>
                  <p:cNvSpPr>
                    <a:spLocks noChangeArrowheads="1"/>
                  </p:cNvSpPr>
                  <p:nvPr/>
                </p:nvSpPr>
                <p:spPr bwMode="auto">
                  <a:xfrm>
                    <a:off x="5109772" y="3617165"/>
                    <a:ext cx="5857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5" name="Rectangle 9"/>
                  <p:cNvSpPr>
                    <a:spLocks noChangeArrowheads="1"/>
                  </p:cNvSpPr>
                  <p:nvPr/>
                </p:nvSpPr>
                <p:spPr bwMode="auto">
                  <a:xfrm>
                    <a:off x="5614597" y="3617165"/>
                    <a:ext cx="165750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100" dirty="0" smtClean="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100" dirty="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6</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6" name="Rectangle 10"/>
                  <p:cNvSpPr>
                    <a:spLocks noChangeArrowheads="1"/>
                  </p:cNvSpPr>
                  <p:nvPr/>
                </p:nvSpPr>
                <p:spPr bwMode="auto">
                  <a:xfrm>
                    <a:off x="5908285" y="309011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7" name="Rectangle 12"/>
                  <p:cNvSpPr>
                    <a:spLocks noChangeArrowheads="1"/>
                  </p:cNvSpPr>
                  <p:nvPr/>
                </p:nvSpPr>
                <p:spPr bwMode="auto">
                  <a:xfrm>
                    <a:off x="6581385" y="3090115"/>
                    <a:ext cx="1222375"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8" name="Rectangle 13"/>
                  <p:cNvSpPr>
                    <a:spLocks noChangeArrowheads="1"/>
                  </p:cNvSpPr>
                  <p:nvPr/>
                </p:nvSpPr>
                <p:spPr bwMode="auto">
                  <a:xfrm>
                    <a:off x="6741722" y="3182190"/>
                    <a:ext cx="10525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Sounding Dialog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9" name="Rectangle 14"/>
                  <p:cNvSpPr>
                    <a:spLocks noChangeArrowheads="1"/>
                  </p:cNvSpPr>
                  <p:nvPr/>
                </p:nvSpPr>
                <p:spPr bwMode="auto">
                  <a:xfrm>
                    <a:off x="6789347" y="3342527"/>
                    <a:ext cx="91916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Token Number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grpSp>
            <p:sp>
              <p:nvSpPr>
                <p:cNvPr id="9" name="TextBox 8"/>
                <p:cNvSpPr txBox="1"/>
                <p:nvPr/>
              </p:nvSpPr>
              <p:spPr>
                <a:xfrm>
                  <a:off x="4628271" y="3048000"/>
                  <a:ext cx="364202" cy="276999"/>
                </a:xfrm>
                <a:prstGeom prst="rect">
                  <a:avLst/>
                </a:prstGeom>
                <a:noFill/>
              </p:spPr>
              <p:txBody>
                <a:bodyPr wrap="none" rtlCol="0">
                  <a:spAutoFit/>
                </a:bodyPr>
                <a:lstStyle/>
                <a:p>
                  <a:r>
                    <a:rPr lang="en-CA" altLang="zh-CN" dirty="0" smtClean="0"/>
                    <a:t>B2</a:t>
                  </a:r>
                  <a:endParaRPr lang="zh-CN" altLang="en-US" dirty="0"/>
                </a:p>
              </p:txBody>
            </p:sp>
            <p:sp>
              <p:nvSpPr>
                <p:cNvPr id="10" name="TextBox 9"/>
                <p:cNvSpPr txBox="1"/>
                <p:nvPr/>
              </p:nvSpPr>
              <p:spPr>
                <a:xfrm>
                  <a:off x="5640734" y="3065082"/>
                  <a:ext cx="364202" cy="276999"/>
                </a:xfrm>
                <a:prstGeom prst="rect">
                  <a:avLst/>
                </a:prstGeom>
                <a:noFill/>
              </p:spPr>
              <p:txBody>
                <a:bodyPr wrap="none" rtlCol="0">
                  <a:spAutoFit/>
                </a:bodyPr>
                <a:lstStyle/>
                <a:p>
                  <a:r>
                    <a:rPr lang="en-CA" altLang="zh-CN" dirty="0" smtClean="0"/>
                    <a:t>B7</a:t>
                  </a:r>
                  <a:endParaRPr lang="zh-CN" altLang="en-US" dirty="0"/>
                </a:p>
              </p:txBody>
            </p:sp>
          </p:grpSp>
          <p:sp>
            <p:nvSpPr>
              <p:cNvPr id="20" name="Rectangle 19"/>
              <p:cNvSpPr/>
              <p:nvPr/>
            </p:nvSpPr>
            <p:spPr>
              <a:xfrm>
                <a:off x="168015" y="2989833"/>
                <a:ext cx="8915400" cy="92643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flipH="1">
                <a:off x="7283542" y="3028887"/>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407671" y="3308022"/>
                <a:ext cx="1272913" cy="369332"/>
              </a:xfrm>
              <a:prstGeom prst="rect">
                <a:avLst/>
              </a:prstGeom>
              <a:noFill/>
            </p:spPr>
            <p:txBody>
              <a:bodyPr wrap="none" rtlCol="0">
                <a:spAutoFit/>
              </a:bodyPr>
              <a:lstStyle/>
              <a:p>
                <a:r>
                  <a:rPr lang="en-US" dirty="0" smtClean="0"/>
                  <a:t>STA Info # 1</a:t>
                </a:r>
                <a:endParaRPr lang="en-US" dirty="0"/>
              </a:p>
            </p:txBody>
          </p:sp>
          <p:cxnSp>
            <p:nvCxnSpPr>
              <p:cNvPr id="23" name="Straight Connector 22"/>
              <p:cNvCxnSpPr/>
              <p:nvPr/>
            </p:nvCxnSpPr>
            <p:spPr>
              <a:xfrm flipH="1">
                <a:off x="7664542" y="298543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8502742" y="2977875"/>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607072" y="3271833"/>
                <a:ext cx="1277722" cy="369332"/>
              </a:xfrm>
              <a:prstGeom prst="rect">
                <a:avLst/>
              </a:prstGeom>
              <a:noFill/>
            </p:spPr>
            <p:txBody>
              <a:bodyPr wrap="none" rtlCol="0">
                <a:spAutoFit/>
              </a:bodyPr>
              <a:lstStyle/>
              <a:p>
                <a:r>
                  <a:rPr lang="en-US" dirty="0" smtClean="0"/>
                  <a:t>STA Info # n</a:t>
                </a:r>
                <a:endParaRPr lang="en-US" dirty="0"/>
              </a:p>
            </p:txBody>
          </p:sp>
          <p:cxnSp>
            <p:nvCxnSpPr>
              <p:cNvPr id="26" name="Straight Connector 25"/>
              <p:cNvCxnSpPr/>
              <p:nvPr/>
            </p:nvCxnSpPr>
            <p:spPr>
              <a:xfrm>
                <a:off x="7379794" y="3446682"/>
                <a:ext cx="22459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8528771" y="3271833"/>
                <a:ext cx="457176" cy="276999"/>
              </a:xfrm>
              <a:prstGeom prst="rect">
                <a:avLst/>
              </a:prstGeom>
              <a:noFill/>
            </p:spPr>
            <p:txBody>
              <a:bodyPr wrap="none" rtlCol="0">
                <a:spAutoFit/>
              </a:bodyPr>
              <a:lstStyle/>
              <a:p>
                <a:r>
                  <a:rPr lang="en-US" dirty="0" smtClean="0"/>
                  <a:t>FCS</a:t>
                </a:r>
                <a:endParaRPr lang="en-US" dirty="0"/>
              </a:p>
            </p:txBody>
          </p:sp>
          <p:cxnSp>
            <p:nvCxnSpPr>
              <p:cNvPr id="28" name="Straight Connector 27"/>
              <p:cNvCxnSpPr/>
              <p:nvPr/>
            </p:nvCxnSpPr>
            <p:spPr>
              <a:xfrm flipH="1">
                <a:off x="6445342" y="2986353"/>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2209800" y="3210580"/>
                <a:ext cx="574196" cy="523220"/>
              </a:xfrm>
              <a:prstGeom prst="rect">
                <a:avLst/>
              </a:prstGeom>
              <a:noFill/>
            </p:spPr>
            <p:txBody>
              <a:bodyPr wrap="none" rtlCol="0">
                <a:spAutoFit/>
              </a:bodyPr>
              <a:lstStyle/>
              <a:p>
                <a:pPr algn="ctr"/>
                <a:r>
                  <a:rPr lang="en-CA" sz="1400" b="1" dirty="0" smtClean="0">
                    <a:solidFill>
                      <a:srgbClr val="0000FF"/>
                    </a:solidFill>
                  </a:rPr>
                  <a:t>AID:</a:t>
                </a:r>
              </a:p>
              <a:p>
                <a:pPr algn="ctr"/>
                <a:r>
                  <a:rPr lang="en-CA" sz="1400" b="1" dirty="0" smtClean="0">
                    <a:solidFill>
                      <a:srgbClr val="0000FF"/>
                    </a:solidFill>
                  </a:rPr>
                  <a:t>2045</a:t>
                </a:r>
                <a:endParaRPr lang="en-US" sz="1400" b="1" dirty="0">
                  <a:solidFill>
                    <a:srgbClr val="0000FF"/>
                  </a:solidFill>
                </a:endParaRPr>
              </a:p>
            </p:txBody>
          </p:sp>
          <p:cxnSp>
            <p:nvCxnSpPr>
              <p:cNvPr id="30" name="Straight Connector 29"/>
              <p:cNvCxnSpPr/>
              <p:nvPr/>
            </p:nvCxnSpPr>
            <p:spPr>
              <a:xfrm flipH="1">
                <a:off x="2819400" y="295976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64629" y="3221068"/>
                <a:ext cx="704039" cy="523220"/>
              </a:xfrm>
              <a:prstGeom prst="rect">
                <a:avLst/>
              </a:prstGeom>
              <a:noFill/>
            </p:spPr>
            <p:txBody>
              <a:bodyPr wrap="none" rtlCol="0">
                <a:spAutoFit/>
              </a:bodyPr>
              <a:lstStyle/>
              <a:p>
                <a:pPr algn="ctr"/>
                <a:r>
                  <a:rPr lang="en-CA" sz="1400" dirty="0" smtClean="0"/>
                  <a:t>MAC </a:t>
                </a:r>
              </a:p>
              <a:p>
                <a:pPr algn="ctr"/>
                <a:r>
                  <a:rPr lang="en-CA" sz="1400" dirty="0" smtClean="0"/>
                  <a:t>Header</a:t>
                </a:r>
                <a:endParaRPr lang="en-US" sz="1400" dirty="0" smtClean="0"/>
              </a:p>
            </p:txBody>
          </p:sp>
          <p:cxnSp>
            <p:nvCxnSpPr>
              <p:cNvPr id="32" name="Straight Connector 31"/>
              <p:cNvCxnSpPr/>
              <p:nvPr/>
            </p:nvCxnSpPr>
            <p:spPr>
              <a:xfrm flipH="1">
                <a:off x="2133600" y="2964719"/>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143000" y="3113346"/>
                <a:ext cx="917238" cy="738664"/>
              </a:xfrm>
              <a:prstGeom prst="rect">
                <a:avLst/>
              </a:prstGeom>
              <a:noFill/>
            </p:spPr>
            <p:txBody>
              <a:bodyPr wrap="none" rtlCol="0">
                <a:spAutoFit/>
              </a:bodyPr>
              <a:lstStyle/>
              <a:p>
                <a:pPr algn="ctr"/>
                <a:r>
                  <a:rPr lang="en-US" sz="1400" dirty="0" smtClean="0"/>
                  <a:t>Sounding </a:t>
                </a:r>
              </a:p>
              <a:p>
                <a:pPr algn="ctr"/>
                <a:r>
                  <a:rPr lang="en-US" sz="1400" dirty="0" smtClean="0"/>
                  <a:t>Dialog </a:t>
                </a:r>
              </a:p>
              <a:p>
                <a:pPr algn="ctr"/>
                <a:r>
                  <a:rPr lang="en-US" sz="1400" dirty="0" smtClean="0"/>
                  <a:t>Token</a:t>
                </a:r>
                <a:endParaRPr lang="en-US" sz="1400" dirty="0"/>
              </a:p>
            </p:txBody>
          </p:sp>
          <p:cxnSp>
            <p:nvCxnSpPr>
              <p:cNvPr id="34" name="Straight Connector 33"/>
              <p:cNvCxnSpPr/>
              <p:nvPr/>
            </p:nvCxnSpPr>
            <p:spPr>
              <a:xfrm flipH="1">
                <a:off x="1066800" y="3010939"/>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Rectangle 27"/>
              <p:cNvSpPr>
                <a:spLocks noChangeArrowheads="1"/>
              </p:cNvSpPr>
              <p:nvPr/>
            </p:nvSpPr>
            <p:spPr bwMode="auto">
              <a:xfrm>
                <a:off x="414338" y="2583719"/>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6" name="Rectangle 28"/>
              <p:cNvSpPr>
                <a:spLocks noChangeArrowheads="1"/>
              </p:cNvSpPr>
              <p:nvPr/>
            </p:nvSpPr>
            <p:spPr bwMode="auto">
              <a:xfrm>
                <a:off x="866654" y="2583719"/>
                <a:ext cx="50494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7" name="Rectangle 29"/>
              <p:cNvSpPr>
                <a:spLocks noChangeArrowheads="1"/>
              </p:cNvSpPr>
              <p:nvPr/>
            </p:nvSpPr>
            <p:spPr bwMode="auto">
              <a:xfrm>
                <a:off x="1249180" y="2598709"/>
                <a:ext cx="638518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1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dirty="0" smtClean="0">
                    <a:solidFill>
                      <a:srgbClr val="000000"/>
                    </a:solidFill>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Special STA Info</a:t>
                </a:r>
                <a:r>
                  <a:rPr kumimoji="0" lang="en-CA" altLang="zh-CN" sz="1300" b="0" i="0" u="none" strike="noStrike" cap="none" normalizeH="0" dirty="0" smtClean="0">
                    <a:ln>
                      <a:noFill/>
                    </a:ln>
                    <a:solidFill>
                      <a:srgbClr val="000000"/>
                    </a:solidFill>
                    <a:effectLst/>
                    <a:latin typeface="Times New Roman" panose="02020603050405020304" pitchFamily="18" charset="0"/>
                  </a:rPr>
                  <a:t> Field  (4)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8" name="Rectangle 33"/>
              <p:cNvSpPr>
                <a:spLocks noChangeArrowheads="1"/>
              </p:cNvSpPr>
              <p:nvPr/>
            </p:nvSpPr>
            <p:spPr bwMode="auto">
              <a:xfrm>
                <a:off x="7919777" y="2583719"/>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9" name="TextBox 38"/>
              <p:cNvSpPr txBox="1"/>
              <p:nvPr/>
            </p:nvSpPr>
            <p:spPr>
              <a:xfrm>
                <a:off x="5608820" y="3109210"/>
                <a:ext cx="914400" cy="738664"/>
              </a:xfrm>
              <a:prstGeom prst="rect">
                <a:avLst/>
              </a:prstGeom>
              <a:noFill/>
            </p:spPr>
            <p:txBody>
              <a:bodyPr wrap="square" rtlCol="0">
                <a:spAutoFit/>
              </a:bodyPr>
              <a:lstStyle/>
              <a:p>
                <a:pPr algn="ctr"/>
                <a:r>
                  <a:rPr lang="en-US" sz="1400" dirty="0" smtClean="0">
                    <a:solidFill>
                      <a:srgbClr val="0000FF"/>
                    </a:solidFill>
                  </a:rPr>
                  <a:t>Measure-</a:t>
                </a:r>
                <a:r>
                  <a:rPr lang="en-US" sz="1400" dirty="0" err="1" smtClean="0">
                    <a:solidFill>
                      <a:srgbClr val="0000FF"/>
                    </a:solidFill>
                  </a:rPr>
                  <a:t>ment</a:t>
                </a:r>
                <a:r>
                  <a:rPr lang="en-US" sz="1400" dirty="0" smtClean="0">
                    <a:solidFill>
                      <a:srgbClr val="0000FF"/>
                    </a:solidFill>
                  </a:rPr>
                  <a:t> </a:t>
                </a:r>
              </a:p>
              <a:p>
                <a:pPr algn="ctr"/>
                <a:r>
                  <a:rPr lang="en-US" sz="1400" dirty="0" smtClean="0">
                    <a:solidFill>
                      <a:srgbClr val="0000FF"/>
                    </a:solidFill>
                  </a:rPr>
                  <a:t>Set-up ID</a:t>
                </a:r>
              </a:p>
            </p:txBody>
          </p:sp>
          <p:cxnSp>
            <p:nvCxnSpPr>
              <p:cNvPr id="40" name="Straight Connector 39"/>
              <p:cNvCxnSpPr/>
              <p:nvPr/>
            </p:nvCxnSpPr>
            <p:spPr bwMode="auto">
              <a:xfrm flipV="1">
                <a:off x="2133600" y="2729288"/>
                <a:ext cx="1295400" cy="2561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p:cNvCxnSpPr/>
              <p:nvPr/>
            </p:nvCxnSpPr>
            <p:spPr bwMode="auto">
              <a:xfrm flipH="1" flipV="1">
                <a:off x="4875213" y="2729288"/>
                <a:ext cx="1586172" cy="248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Straight Connector 41"/>
              <p:cNvCxnSpPr/>
              <p:nvPr/>
            </p:nvCxnSpPr>
            <p:spPr>
              <a:xfrm flipH="1">
                <a:off x="3641558" y="2948134"/>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4677796" y="3155390"/>
                <a:ext cx="853119" cy="523220"/>
              </a:xfrm>
              <a:prstGeom prst="rect">
                <a:avLst/>
              </a:prstGeom>
              <a:noFill/>
            </p:spPr>
            <p:txBody>
              <a:bodyPr wrap="none" rtlCol="0">
                <a:spAutoFit/>
              </a:bodyPr>
              <a:lstStyle/>
              <a:p>
                <a:r>
                  <a:rPr lang="en-CA" altLang="zh-CN" sz="1400" dirty="0" smtClean="0">
                    <a:solidFill>
                      <a:srgbClr val="0000FF"/>
                    </a:solidFill>
                  </a:rPr>
                  <a:t>Disambi-</a:t>
                </a:r>
              </a:p>
              <a:p>
                <a:r>
                  <a:rPr lang="en-CA" altLang="zh-CN" sz="1400" dirty="0" smtClean="0">
                    <a:solidFill>
                      <a:srgbClr val="0000FF"/>
                    </a:solidFill>
                  </a:rPr>
                  <a:t>guation</a:t>
                </a:r>
                <a:endParaRPr lang="zh-CN" altLang="en-US" sz="1400" dirty="0">
                  <a:solidFill>
                    <a:srgbClr val="0000FF"/>
                  </a:solidFill>
                </a:endParaRPr>
              </a:p>
            </p:txBody>
          </p:sp>
          <p:cxnSp>
            <p:nvCxnSpPr>
              <p:cNvPr id="47" name="Straight Connector 46"/>
              <p:cNvCxnSpPr/>
              <p:nvPr/>
            </p:nvCxnSpPr>
            <p:spPr bwMode="auto">
              <a:xfrm flipH="1" flipV="1">
                <a:off x="492125" y="1885930"/>
                <a:ext cx="590717" cy="109950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8" name="Straight Connector 47"/>
              <p:cNvCxnSpPr/>
              <p:nvPr/>
            </p:nvCxnSpPr>
            <p:spPr bwMode="auto">
              <a:xfrm flipV="1">
                <a:off x="2159083" y="1885887"/>
                <a:ext cx="846009" cy="109954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0" name="TextBox 49"/>
              <p:cNvSpPr txBox="1"/>
              <p:nvPr/>
            </p:nvSpPr>
            <p:spPr>
              <a:xfrm>
                <a:off x="5471111" y="1873834"/>
                <a:ext cx="2887778" cy="307777"/>
              </a:xfrm>
              <a:prstGeom prst="rect">
                <a:avLst/>
              </a:prstGeom>
              <a:noFill/>
            </p:spPr>
            <p:txBody>
              <a:bodyPr wrap="none" rtlCol="0">
                <a:spAutoFit/>
              </a:bodyPr>
              <a:lstStyle/>
              <a:p>
                <a:r>
                  <a:rPr lang="en-CA" altLang="zh-CN" sz="1400" dirty="0" smtClean="0">
                    <a:solidFill>
                      <a:srgbClr val="FF0000"/>
                    </a:solidFill>
                  </a:rPr>
                  <a:t>Ranging NDPA based Sensing NDPA</a:t>
                </a:r>
                <a:endParaRPr lang="zh-CN" altLang="en-US" sz="1400" dirty="0">
                  <a:solidFill>
                    <a:srgbClr val="FF0000"/>
                  </a:solidFill>
                </a:endParaRPr>
              </a:p>
            </p:txBody>
          </p:sp>
          <p:sp>
            <p:nvSpPr>
              <p:cNvPr id="51" name="Rectangle 6"/>
              <p:cNvSpPr>
                <a:spLocks noChangeArrowheads="1"/>
              </p:cNvSpPr>
              <p:nvPr/>
            </p:nvSpPr>
            <p:spPr bwMode="auto">
              <a:xfrm>
                <a:off x="1402400" y="1495543"/>
                <a:ext cx="28213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zh-CN" sz="1100" b="0" i="0" u="none" strike="noStrike" cap="none" normalizeH="0" baseline="0" dirty="0" smtClean="0">
                    <a:ln>
                      <a:noFill/>
                    </a:ln>
                    <a:solidFill>
                      <a:srgbClr val="000000"/>
                    </a:solidFill>
                    <a:effectLst/>
                    <a:latin typeface="Times New Roman" panose="02020603050405020304" pitchFamily="18" charset="0"/>
                  </a:rPr>
                  <a:t>B1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zh-CN" sz="1100" b="0" i="0" u="none" strike="noStrike" cap="none" normalizeH="0" baseline="0" dirty="0" smtClean="0">
                    <a:ln>
                      <a:noFill/>
                    </a:ln>
                    <a:solidFill>
                      <a:srgbClr val="000000"/>
                    </a:solidFill>
                    <a:effectLst/>
                    <a:latin typeface="Times New Roman" panose="02020603050405020304" pitchFamily="18" charset="0"/>
                  </a:rPr>
                  <a:t>(HE)</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2" name="Oval 51"/>
              <p:cNvSpPr/>
              <p:nvPr/>
            </p:nvSpPr>
            <p:spPr bwMode="auto">
              <a:xfrm>
                <a:off x="1838325" y="1419999"/>
                <a:ext cx="1222375" cy="499268"/>
              </a:xfrm>
              <a:prstGeom prst="ellipse">
                <a:avLst/>
              </a:prstGeom>
              <a:solidFill>
                <a:schemeClr val="accent1">
                  <a:alpha val="1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53" name="Straight Arrow Connector 52"/>
              <p:cNvCxnSpPr>
                <a:stCxn id="52" idx="7"/>
              </p:cNvCxnSpPr>
              <p:nvPr/>
            </p:nvCxnSpPr>
            <p:spPr bwMode="auto">
              <a:xfrm flipV="1">
                <a:off x="2881687" y="1492113"/>
                <a:ext cx="1172955" cy="1002"/>
              </a:xfrm>
              <a:prstGeom prst="straightConnector1">
                <a:avLst/>
              </a:prstGeom>
              <a:solidFill>
                <a:schemeClr val="accent1"/>
              </a:solidFill>
              <a:ln w="25400" cap="flat" cmpd="sng" algn="ctr">
                <a:solidFill>
                  <a:schemeClr val="tx1"/>
                </a:solidFill>
                <a:prstDash val="solid"/>
                <a:round/>
                <a:headEnd type="none" w="sm" len="sm"/>
                <a:tailEnd type="triangle"/>
              </a:ln>
              <a:effectLst/>
            </p:spPr>
          </p:cxnSp>
          <p:sp>
            <p:nvSpPr>
              <p:cNvPr id="54" name="TextBox 53"/>
              <p:cNvSpPr txBox="1"/>
              <p:nvPr/>
            </p:nvSpPr>
            <p:spPr>
              <a:xfrm>
                <a:off x="4009609" y="1342708"/>
                <a:ext cx="1778051" cy="276999"/>
              </a:xfrm>
              <a:prstGeom prst="rect">
                <a:avLst/>
              </a:prstGeom>
              <a:noFill/>
            </p:spPr>
            <p:txBody>
              <a:bodyPr wrap="none" rtlCol="0">
                <a:spAutoFit/>
              </a:bodyPr>
              <a:lstStyle/>
              <a:p>
                <a:r>
                  <a:rPr lang="en-CA" altLang="zh-CN" dirty="0" smtClean="0"/>
                  <a:t>Measurement Instance ID</a:t>
                </a:r>
                <a:endParaRPr lang="zh-CN" altLang="en-US" dirty="0"/>
              </a:p>
            </p:txBody>
          </p:sp>
        </p:grpSp>
        <p:sp>
          <p:nvSpPr>
            <p:cNvPr id="56" name="TextBox 55"/>
            <p:cNvSpPr txBox="1"/>
            <p:nvPr/>
          </p:nvSpPr>
          <p:spPr>
            <a:xfrm>
              <a:off x="2773180" y="3156832"/>
              <a:ext cx="926857" cy="523220"/>
            </a:xfrm>
            <a:prstGeom prst="rect">
              <a:avLst/>
            </a:prstGeom>
            <a:noFill/>
          </p:spPr>
          <p:txBody>
            <a:bodyPr wrap="none" rtlCol="0">
              <a:spAutoFit/>
            </a:bodyPr>
            <a:lstStyle/>
            <a:p>
              <a:r>
                <a:rPr lang="en-CA" altLang="zh-CN" sz="1400" dirty="0" smtClean="0">
                  <a:solidFill>
                    <a:srgbClr val="0000FF"/>
                  </a:solidFill>
                </a:rPr>
                <a:t>I2R NDP</a:t>
              </a:r>
            </a:p>
            <a:p>
              <a:r>
                <a:rPr lang="en-CA" altLang="zh-CN" sz="1400" dirty="0" smtClean="0">
                  <a:solidFill>
                    <a:srgbClr val="0000FF"/>
                  </a:solidFill>
                </a:rPr>
                <a:t>TX Power</a:t>
              </a:r>
              <a:endParaRPr lang="zh-CN" altLang="en-US" sz="1400" dirty="0">
                <a:solidFill>
                  <a:srgbClr val="0000FF"/>
                </a:solidFill>
              </a:endParaRPr>
            </a:p>
          </p:txBody>
        </p:sp>
        <p:cxnSp>
          <p:nvCxnSpPr>
            <p:cNvPr id="57" name="Straight Connector 56"/>
            <p:cNvCxnSpPr/>
            <p:nvPr/>
          </p:nvCxnSpPr>
          <p:spPr>
            <a:xfrm flipH="1">
              <a:off x="4572000" y="297180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3601566" y="3163712"/>
              <a:ext cx="1060098" cy="523220"/>
            </a:xfrm>
            <a:prstGeom prst="rect">
              <a:avLst/>
            </a:prstGeom>
            <a:noFill/>
          </p:spPr>
          <p:txBody>
            <a:bodyPr wrap="none" rtlCol="0">
              <a:spAutoFit/>
            </a:bodyPr>
            <a:lstStyle/>
            <a:p>
              <a:r>
                <a:rPr lang="en-CA" altLang="zh-CN" sz="1400" dirty="0" smtClean="0">
                  <a:solidFill>
                    <a:srgbClr val="0000FF"/>
                  </a:solidFill>
                </a:rPr>
                <a:t>R2I NDP</a:t>
              </a:r>
            </a:p>
            <a:p>
              <a:r>
                <a:rPr lang="en-CA" altLang="zh-CN" sz="1400" dirty="0" smtClean="0">
                  <a:solidFill>
                    <a:srgbClr val="0000FF"/>
                  </a:solidFill>
                </a:rPr>
                <a:t>Target RSSI</a:t>
              </a:r>
              <a:endParaRPr lang="zh-CN" altLang="en-US" sz="1400" dirty="0">
                <a:solidFill>
                  <a:srgbClr val="0000FF"/>
                </a:solidFill>
              </a:endParaRPr>
            </a:p>
          </p:txBody>
        </p:sp>
        <p:cxnSp>
          <p:nvCxnSpPr>
            <p:cNvPr id="59" name="Straight Connector 58"/>
            <p:cNvCxnSpPr/>
            <p:nvPr/>
          </p:nvCxnSpPr>
          <p:spPr>
            <a:xfrm flipH="1">
              <a:off x="5546558" y="297180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6" name="Group 65"/>
            <p:cNvGrpSpPr/>
            <p:nvPr/>
          </p:nvGrpSpPr>
          <p:grpSpPr>
            <a:xfrm>
              <a:off x="944962" y="3889543"/>
              <a:ext cx="8122838" cy="2148024"/>
              <a:chOff x="944962" y="3889543"/>
              <a:chExt cx="8122838" cy="2148024"/>
            </a:xfrm>
          </p:grpSpPr>
          <p:pic>
            <p:nvPicPr>
              <p:cNvPr id="67" name="Picture 66"/>
              <p:cNvPicPr>
                <a:picLocks noChangeAspect="1"/>
              </p:cNvPicPr>
              <p:nvPr/>
            </p:nvPicPr>
            <p:blipFill>
              <a:blip r:embed="rId2"/>
              <a:stretch>
                <a:fillRect/>
              </a:stretch>
            </p:blipFill>
            <p:spPr>
              <a:xfrm>
                <a:off x="944962" y="4267200"/>
                <a:ext cx="8122838" cy="1770367"/>
              </a:xfrm>
              <a:prstGeom prst="rect">
                <a:avLst/>
              </a:prstGeom>
            </p:spPr>
          </p:pic>
          <p:sp>
            <p:nvSpPr>
              <p:cNvPr id="73" name="TextBox 72"/>
              <p:cNvSpPr txBox="1"/>
              <p:nvPr/>
            </p:nvSpPr>
            <p:spPr>
              <a:xfrm>
                <a:off x="5730030" y="4958884"/>
                <a:ext cx="671979" cy="276999"/>
              </a:xfrm>
              <a:prstGeom prst="rect">
                <a:avLst/>
              </a:prstGeom>
              <a:noFill/>
            </p:spPr>
            <p:txBody>
              <a:bodyPr wrap="none" rtlCol="0">
                <a:spAutoFit/>
              </a:bodyPr>
              <a:lstStyle/>
              <a:p>
                <a:r>
                  <a:rPr lang="en-CA" altLang="zh-CN" dirty="0" smtClean="0"/>
                  <a:t>Sensing</a:t>
                </a:r>
                <a:endParaRPr lang="zh-CN" altLang="en-US" dirty="0"/>
              </a:p>
            </p:txBody>
          </p:sp>
          <p:sp>
            <p:nvSpPr>
              <p:cNvPr id="74" name="TextBox 73"/>
              <p:cNvSpPr txBox="1"/>
              <p:nvPr/>
            </p:nvSpPr>
            <p:spPr>
              <a:xfrm>
                <a:off x="8075950" y="4845570"/>
                <a:ext cx="861133" cy="461665"/>
              </a:xfrm>
              <a:prstGeom prst="rect">
                <a:avLst/>
              </a:prstGeom>
              <a:noFill/>
            </p:spPr>
            <p:txBody>
              <a:bodyPr wrap="none" rtlCol="0">
                <a:spAutoFit/>
              </a:bodyPr>
              <a:lstStyle/>
              <a:p>
                <a:r>
                  <a:rPr lang="en-CA" altLang="zh-CN" dirty="0" smtClean="0"/>
                  <a:t>Sensing</a:t>
                </a:r>
              </a:p>
              <a:p>
                <a:r>
                  <a:rPr lang="en-CA" altLang="zh-CN" dirty="0" smtClean="0"/>
                  <a:t>(Reserved)</a:t>
                </a:r>
                <a:endParaRPr lang="zh-CN" altLang="en-US" dirty="0"/>
              </a:p>
            </p:txBody>
          </p:sp>
          <p:sp>
            <p:nvSpPr>
              <p:cNvPr id="44" name="TextBox 43"/>
              <p:cNvSpPr txBox="1"/>
              <p:nvPr/>
            </p:nvSpPr>
            <p:spPr>
              <a:xfrm>
                <a:off x="2096125" y="3903239"/>
                <a:ext cx="364202" cy="276999"/>
              </a:xfrm>
              <a:prstGeom prst="rect">
                <a:avLst/>
              </a:prstGeom>
              <a:noFill/>
            </p:spPr>
            <p:txBody>
              <a:bodyPr wrap="none" rtlCol="0">
                <a:spAutoFit/>
              </a:bodyPr>
              <a:lstStyle/>
              <a:p>
                <a:r>
                  <a:rPr lang="en-US" dirty="0" smtClean="0"/>
                  <a:t>B0</a:t>
                </a:r>
                <a:endParaRPr lang="en-US" dirty="0"/>
              </a:p>
            </p:txBody>
          </p:sp>
          <p:sp>
            <p:nvSpPr>
              <p:cNvPr id="45" name="TextBox 44"/>
              <p:cNvSpPr txBox="1"/>
              <p:nvPr/>
            </p:nvSpPr>
            <p:spPr>
              <a:xfrm>
                <a:off x="2789420" y="3903239"/>
                <a:ext cx="435440" cy="276999"/>
              </a:xfrm>
              <a:prstGeom prst="rect">
                <a:avLst/>
              </a:prstGeom>
              <a:noFill/>
            </p:spPr>
            <p:txBody>
              <a:bodyPr wrap="none" rtlCol="0">
                <a:spAutoFit/>
              </a:bodyPr>
              <a:lstStyle/>
              <a:p>
                <a:r>
                  <a:rPr lang="en-US" dirty="0" smtClean="0"/>
                  <a:t>B11</a:t>
                </a:r>
                <a:endParaRPr lang="en-US" dirty="0"/>
              </a:p>
            </p:txBody>
          </p:sp>
          <p:sp>
            <p:nvSpPr>
              <p:cNvPr id="46" name="TextBox 45"/>
              <p:cNvSpPr txBox="1"/>
              <p:nvPr/>
            </p:nvSpPr>
            <p:spPr>
              <a:xfrm>
                <a:off x="6112798" y="3901260"/>
                <a:ext cx="441146" cy="276999"/>
              </a:xfrm>
              <a:prstGeom prst="rect">
                <a:avLst/>
              </a:prstGeom>
              <a:noFill/>
            </p:spPr>
            <p:txBody>
              <a:bodyPr wrap="none" rtlCol="0">
                <a:spAutoFit/>
              </a:bodyPr>
              <a:lstStyle/>
              <a:p>
                <a:r>
                  <a:rPr lang="en-US" dirty="0" smtClean="0"/>
                  <a:t>B31</a:t>
                </a:r>
                <a:endParaRPr lang="en-US" dirty="0"/>
              </a:p>
            </p:txBody>
          </p:sp>
          <p:sp>
            <p:nvSpPr>
              <p:cNvPr id="49" name="TextBox 48"/>
              <p:cNvSpPr txBox="1"/>
              <p:nvPr/>
            </p:nvSpPr>
            <p:spPr>
              <a:xfrm>
                <a:off x="1038714" y="3931239"/>
                <a:ext cx="409086" cy="307777"/>
              </a:xfrm>
              <a:prstGeom prst="rect">
                <a:avLst/>
              </a:prstGeom>
              <a:noFill/>
            </p:spPr>
            <p:txBody>
              <a:bodyPr wrap="none" rtlCol="0">
                <a:spAutoFit/>
              </a:bodyPr>
              <a:lstStyle/>
              <a:p>
                <a:r>
                  <a:rPr lang="en-CA" altLang="zh-CN" sz="1400" b="1" dirty="0" smtClean="0">
                    <a:solidFill>
                      <a:srgbClr val="FF0000"/>
                    </a:solidFill>
                  </a:rPr>
                  <a:t>1 0</a:t>
                </a:r>
                <a:endParaRPr lang="zh-CN" altLang="en-US" sz="1400" b="1" dirty="0">
                  <a:solidFill>
                    <a:srgbClr val="FF0000"/>
                  </a:solidFill>
                </a:endParaRPr>
              </a:p>
            </p:txBody>
          </p:sp>
          <p:sp>
            <p:nvSpPr>
              <p:cNvPr id="60" name="TextBox 59"/>
              <p:cNvSpPr txBox="1"/>
              <p:nvPr/>
            </p:nvSpPr>
            <p:spPr>
              <a:xfrm>
                <a:off x="2468380" y="3901190"/>
                <a:ext cx="441146" cy="276999"/>
              </a:xfrm>
              <a:prstGeom prst="rect">
                <a:avLst/>
              </a:prstGeom>
              <a:noFill/>
            </p:spPr>
            <p:txBody>
              <a:bodyPr wrap="none" rtlCol="0">
                <a:spAutoFit/>
              </a:bodyPr>
              <a:lstStyle/>
              <a:p>
                <a:r>
                  <a:rPr lang="en-US" dirty="0" smtClean="0"/>
                  <a:t>B10</a:t>
                </a:r>
                <a:endParaRPr lang="en-US" dirty="0"/>
              </a:p>
            </p:txBody>
          </p:sp>
          <p:sp>
            <p:nvSpPr>
              <p:cNvPr id="61" name="TextBox 60"/>
              <p:cNvSpPr txBox="1"/>
              <p:nvPr/>
            </p:nvSpPr>
            <p:spPr>
              <a:xfrm>
                <a:off x="3298360" y="3902440"/>
                <a:ext cx="441146" cy="276999"/>
              </a:xfrm>
              <a:prstGeom prst="rect">
                <a:avLst/>
              </a:prstGeom>
              <a:noFill/>
            </p:spPr>
            <p:txBody>
              <a:bodyPr wrap="none" rtlCol="0">
                <a:spAutoFit/>
              </a:bodyPr>
              <a:lstStyle/>
              <a:p>
                <a:r>
                  <a:rPr lang="en-US" dirty="0" smtClean="0"/>
                  <a:t>B18</a:t>
                </a:r>
                <a:endParaRPr lang="en-US" dirty="0"/>
              </a:p>
            </p:txBody>
          </p:sp>
          <p:sp>
            <p:nvSpPr>
              <p:cNvPr id="62" name="TextBox 61"/>
              <p:cNvSpPr txBox="1"/>
              <p:nvPr/>
            </p:nvSpPr>
            <p:spPr>
              <a:xfrm>
                <a:off x="3600519" y="3903592"/>
                <a:ext cx="441146" cy="276999"/>
              </a:xfrm>
              <a:prstGeom prst="rect">
                <a:avLst/>
              </a:prstGeom>
              <a:noFill/>
            </p:spPr>
            <p:txBody>
              <a:bodyPr wrap="none" rtlCol="0">
                <a:spAutoFit/>
              </a:bodyPr>
              <a:lstStyle/>
              <a:p>
                <a:r>
                  <a:rPr lang="en-US" dirty="0" smtClean="0"/>
                  <a:t>B19</a:t>
                </a:r>
                <a:endParaRPr lang="en-US" dirty="0"/>
              </a:p>
            </p:txBody>
          </p:sp>
          <p:sp>
            <p:nvSpPr>
              <p:cNvPr id="63" name="TextBox 62"/>
              <p:cNvSpPr txBox="1"/>
              <p:nvPr/>
            </p:nvSpPr>
            <p:spPr>
              <a:xfrm>
                <a:off x="4222044" y="3901190"/>
                <a:ext cx="441146" cy="276999"/>
              </a:xfrm>
              <a:prstGeom prst="rect">
                <a:avLst/>
              </a:prstGeom>
              <a:noFill/>
            </p:spPr>
            <p:txBody>
              <a:bodyPr wrap="none" rtlCol="0">
                <a:spAutoFit/>
              </a:bodyPr>
              <a:lstStyle/>
              <a:p>
                <a:r>
                  <a:rPr lang="en-US" dirty="0" smtClean="0"/>
                  <a:t>B26</a:t>
                </a:r>
                <a:endParaRPr lang="en-US" dirty="0"/>
              </a:p>
            </p:txBody>
          </p:sp>
          <p:sp>
            <p:nvSpPr>
              <p:cNvPr id="64" name="TextBox 63"/>
              <p:cNvSpPr txBox="1"/>
              <p:nvPr/>
            </p:nvSpPr>
            <p:spPr>
              <a:xfrm>
                <a:off x="4818276" y="3889543"/>
                <a:ext cx="441146" cy="276999"/>
              </a:xfrm>
              <a:prstGeom prst="rect">
                <a:avLst/>
              </a:prstGeom>
              <a:noFill/>
            </p:spPr>
            <p:txBody>
              <a:bodyPr wrap="none" rtlCol="0">
                <a:spAutoFit/>
              </a:bodyPr>
              <a:lstStyle/>
              <a:p>
                <a:r>
                  <a:rPr lang="en-US" dirty="0" smtClean="0"/>
                  <a:t>B27</a:t>
                </a:r>
                <a:endParaRPr lang="en-US" dirty="0"/>
              </a:p>
            </p:txBody>
          </p:sp>
          <p:sp>
            <p:nvSpPr>
              <p:cNvPr id="65" name="TextBox 64"/>
              <p:cNvSpPr txBox="1"/>
              <p:nvPr/>
            </p:nvSpPr>
            <p:spPr>
              <a:xfrm>
                <a:off x="5460005" y="3889543"/>
                <a:ext cx="441146" cy="276999"/>
              </a:xfrm>
              <a:prstGeom prst="rect">
                <a:avLst/>
              </a:prstGeom>
              <a:noFill/>
            </p:spPr>
            <p:txBody>
              <a:bodyPr wrap="none" rtlCol="0">
                <a:spAutoFit/>
              </a:bodyPr>
              <a:lstStyle/>
              <a:p>
                <a:r>
                  <a:rPr lang="en-US" dirty="0" smtClean="0"/>
                  <a:t>B28</a:t>
                </a:r>
                <a:endParaRPr lang="en-US" dirty="0"/>
              </a:p>
            </p:txBody>
          </p:sp>
          <p:cxnSp>
            <p:nvCxnSpPr>
              <p:cNvPr id="69" name="Straight Connector 68"/>
              <p:cNvCxnSpPr/>
              <p:nvPr/>
            </p:nvCxnSpPr>
            <p:spPr bwMode="auto">
              <a:xfrm flipH="1">
                <a:off x="1543465" y="3898232"/>
                <a:ext cx="4917919" cy="84935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1" name="Straight Connector 70"/>
              <p:cNvCxnSpPr/>
              <p:nvPr/>
            </p:nvCxnSpPr>
            <p:spPr bwMode="auto">
              <a:xfrm>
                <a:off x="7298532" y="3914384"/>
                <a:ext cx="1572275" cy="83320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sp>
        <p:nvSpPr>
          <p:cNvPr id="4" name="Date Placeholder 3"/>
          <p:cNvSpPr>
            <a:spLocks noGrp="1"/>
          </p:cNvSpPr>
          <p:nvPr>
            <p:ph type="dt" sz="half" idx="10"/>
          </p:nvPr>
        </p:nvSpPr>
        <p:spPr/>
        <p:txBody>
          <a:bodyPr/>
          <a:lstStyle/>
          <a:p>
            <a:pPr>
              <a:defRPr/>
            </a:pPr>
            <a:r>
              <a:rPr lang="en-US" altLang="zh-CN" smtClean="0"/>
              <a:t>Aug 2022</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1008365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9144000" cy="457200"/>
          </a:xfrm>
        </p:spPr>
        <p:txBody>
          <a:bodyPr/>
          <a:lstStyle/>
          <a:p>
            <a:r>
              <a:rPr lang="en-US" altLang="zh-CN" sz="3000" dirty="0" smtClean="0"/>
              <a:t>Possible issues when the EHT NDP PPDU is used for the Sensing NDP</a:t>
            </a:r>
            <a:endParaRPr lang="zh-CN" altLang="en-US" sz="3000" dirty="0"/>
          </a:p>
        </p:txBody>
      </p:sp>
      <p:sp>
        <p:nvSpPr>
          <p:cNvPr id="3" name="Content Placeholder 2"/>
          <p:cNvSpPr>
            <a:spLocks noGrp="1"/>
          </p:cNvSpPr>
          <p:nvPr>
            <p:ph idx="1"/>
          </p:nvPr>
        </p:nvSpPr>
        <p:spPr>
          <a:xfrm>
            <a:off x="76200" y="1828800"/>
            <a:ext cx="8991600" cy="4343400"/>
          </a:xfrm>
        </p:spPr>
        <p:txBody>
          <a:bodyPr/>
          <a:lstStyle/>
          <a:p>
            <a:r>
              <a:rPr lang="en-US" altLang="zh-CN" dirty="0" smtClean="0"/>
              <a:t>How do we indicate the CSI Measurement in the Sensing NDPA for the Preamble Punctured EHT NDP PPDU?</a:t>
            </a:r>
          </a:p>
          <a:p>
            <a:r>
              <a:rPr lang="en-US" altLang="zh-CN" dirty="0" smtClean="0"/>
              <a:t>How do we indicate the Partial BW Feedback in the Sensing NDPA when the Operation BW of each responder is smaller than the BW of EHT NDP PPDU?</a:t>
            </a:r>
          </a:p>
          <a:p>
            <a:r>
              <a:rPr lang="en-US" altLang="zh-CN" dirty="0" smtClean="0"/>
              <a:t>Do we need to indicate the BW of the NDPA frame?</a:t>
            </a:r>
          </a:p>
          <a:p>
            <a:pPr lvl="1"/>
            <a:r>
              <a:rPr lang="en-US" altLang="zh-CN" dirty="0" smtClean="0"/>
              <a:t>The SERVICE field in non-HT PPDU is used to indicate the BW and the Static Puncturing Patterns of NDPA</a:t>
            </a:r>
          </a:p>
          <a:p>
            <a:pPr lvl="1"/>
            <a:r>
              <a:rPr lang="en-US" altLang="zh-CN" dirty="0" smtClean="0"/>
              <a:t>Do we need an explicit BW subfield in a Special STA Info field?</a:t>
            </a:r>
          </a:p>
          <a:p>
            <a:r>
              <a:rPr lang="en-US" altLang="zh-CN" dirty="0" smtClean="0"/>
              <a:t>How do we support any integer multiple of LTF repetitions in the EHT NDP PPDU?</a:t>
            </a:r>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sp>
        <p:nvSpPr>
          <p:cNvPr id="5" name="Date Placeholder 4"/>
          <p:cNvSpPr>
            <a:spLocks noGrp="1"/>
          </p:cNvSpPr>
          <p:nvPr>
            <p:ph type="dt" sz="half" idx="10"/>
          </p:nvPr>
        </p:nvSpPr>
        <p:spPr/>
        <p:txBody>
          <a:bodyPr/>
          <a:lstStyle/>
          <a:p>
            <a:pPr>
              <a:defRPr/>
            </a:pPr>
            <a:r>
              <a:rPr lang="en-US" altLang="zh-CN" smtClean="0"/>
              <a:t>Aug 2022</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1609309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990600"/>
            <a:ext cx="8991600" cy="457200"/>
          </a:xfrm>
        </p:spPr>
        <p:txBody>
          <a:bodyPr/>
          <a:lstStyle/>
          <a:p>
            <a:pPr marL="342900" lvl="0" indent="-342900">
              <a:spcBef>
                <a:spcPct val="20000"/>
              </a:spcBef>
            </a:pPr>
            <a:r>
              <a:rPr lang="en-US" altLang="zh-CN" sz="2400" dirty="0">
                <a:solidFill>
                  <a:schemeClr val="tx1"/>
                </a:solidFill>
                <a:ea typeface="+mn-ea"/>
                <a:cs typeface="+mn-cs"/>
              </a:rPr>
              <a:t>How do we indicate the CSI Measurement in the Sensing NDPA for the Preamble Punctured EHT NDP PPDU?</a:t>
            </a:r>
            <a:r>
              <a:rPr lang="en-US" altLang="zh-CN" sz="2400" dirty="0">
                <a:solidFill>
                  <a:srgbClr val="FF0000"/>
                </a:solidFill>
                <a:ea typeface="+mn-ea"/>
                <a:cs typeface="+mn-cs"/>
              </a:rPr>
              <a:t/>
            </a:r>
            <a:br>
              <a:rPr lang="en-US" altLang="zh-CN" sz="2400" dirty="0">
                <a:solidFill>
                  <a:srgbClr val="FF0000"/>
                </a:solidFill>
                <a:ea typeface="+mn-ea"/>
                <a:cs typeface="+mn-cs"/>
              </a:rPr>
            </a:br>
            <a:endParaRPr lang="zh-CN" altLang="en-US" dirty="0">
              <a:solidFill>
                <a:srgbClr val="FF0000"/>
              </a:solidFill>
            </a:endParaRPr>
          </a:p>
        </p:txBody>
      </p:sp>
      <p:sp>
        <p:nvSpPr>
          <p:cNvPr id="3" name="Content Placeholder 2"/>
          <p:cNvSpPr>
            <a:spLocks noGrp="1"/>
          </p:cNvSpPr>
          <p:nvPr>
            <p:ph idx="1"/>
          </p:nvPr>
        </p:nvSpPr>
        <p:spPr>
          <a:xfrm>
            <a:off x="76200" y="1752600"/>
            <a:ext cx="8991600" cy="4572000"/>
          </a:xfrm>
        </p:spPr>
        <p:txBody>
          <a:bodyPr/>
          <a:lstStyle/>
          <a:p>
            <a:r>
              <a:rPr lang="en-US" altLang="zh-CN" sz="2000" dirty="0" smtClean="0"/>
              <a:t>The indication of Preamble Puncturing can be done in two different ways, depending on whether the Partial BW Feedback is allowed or not</a:t>
            </a:r>
          </a:p>
          <a:p>
            <a:pPr lvl="1"/>
            <a:r>
              <a:rPr lang="en-US" altLang="zh-CN" sz="1800" dirty="0" smtClean="0"/>
              <a:t>If we agree to allow the Partial BW FB, then, at least 8 bits are necessary to indicate the Preamble Puncturing, 20 MHz is the FB resolution for the BW of NDPA/NDP, 160 MHz and below, and 40 MHz is the FB resolution for the NDPA/NDP BW, 320 MHz</a:t>
            </a:r>
          </a:p>
          <a:p>
            <a:pPr lvl="2"/>
            <a:r>
              <a:rPr lang="en-US" altLang="zh-CN" sz="1600" dirty="0" smtClean="0"/>
              <a:t>The same Table in the </a:t>
            </a:r>
            <a:r>
              <a:rPr lang="en-US" altLang="zh-CN" sz="1600" dirty="0" err="1" smtClean="0"/>
              <a:t>TGbe</a:t>
            </a:r>
            <a:r>
              <a:rPr lang="en-US" altLang="zh-CN" sz="1600" dirty="0" smtClean="0"/>
              <a:t> D2.0, Table 9-42c can be applied except for the first bit implying the FB resolution </a:t>
            </a:r>
          </a:p>
          <a:p>
            <a:pPr lvl="1"/>
            <a:r>
              <a:rPr lang="en-US" altLang="zh-CN" sz="1800" dirty="0" smtClean="0"/>
              <a:t>If we agree to disallow the Partial BW FB, then, 5 bits are good enough to indicate the Preamble Puncturing Patterns</a:t>
            </a:r>
          </a:p>
          <a:p>
            <a:pPr lvl="2"/>
            <a:r>
              <a:rPr lang="en-US" altLang="zh-CN" sz="1600" dirty="0" smtClean="0"/>
              <a:t>Preamble puncturing patterns in the Sensing NDPA should be aligned with the Preamble Puncturing Patterns in the EHT NDP PPDU, which are also aligned with the Static Puncturing Patterns exchanged during the association</a:t>
            </a:r>
          </a:p>
          <a:p>
            <a:pPr lvl="2"/>
            <a:r>
              <a:rPr lang="en-US" altLang="zh-CN" sz="1600" dirty="0" smtClean="0"/>
              <a:t>The Table 36-30 of </a:t>
            </a:r>
            <a:r>
              <a:rPr lang="en-US" altLang="zh-CN" sz="1600" dirty="0" err="1" smtClean="0"/>
              <a:t>TGbe</a:t>
            </a:r>
            <a:r>
              <a:rPr lang="en-US" altLang="zh-CN" sz="1600" dirty="0" smtClean="0"/>
              <a:t> D2.0, the Preamble Puncturing Patterns (Punctured Channel Information field) for the non-OFDMA scenario can be used</a:t>
            </a:r>
          </a:p>
          <a:p>
            <a:pPr lvl="2"/>
            <a:r>
              <a:rPr lang="en-US" altLang="zh-CN" sz="1600" dirty="0" smtClean="0"/>
              <a:t>The Dynamic Puncturing Patterns can be disallowed in the Sensing Sounding</a:t>
            </a:r>
            <a:endParaRPr lang="zh-CN" altLang="en-US" sz="1600"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sp>
        <p:nvSpPr>
          <p:cNvPr id="5" name="Date Placeholder 4"/>
          <p:cNvSpPr>
            <a:spLocks noGrp="1"/>
          </p:cNvSpPr>
          <p:nvPr>
            <p:ph type="dt" sz="half" idx="10"/>
          </p:nvPr>
        </p:nvSpPr>
        <p:spPr/>
        <p:txBody>
          <a:bodyPr/>
          <a:lstStyle/>
          <a:p>
            <a:pPr>
              <a:defRPr/>
            </a:pPr>
            <a:r>
              <a:rPr lang="en-US" altLang="zh-CN" smtClean="0"/>
              <a:t>Aug 2022</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4187107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89013"/>
            <a:ext cx="7772400" cy="687387"/>
          </a:xfrm>
        </p:spPr>
        <p:txBody>
          <a:bodyPr/>
          <a:lstStyle/>
          <a:p>
            <a:pPr marL="342900" lvl="0" indent="-342900">
              <a:spcBef>
                <a:spcPct val="20000"/>
              </a:spcBef>
            </a:pPr>
            <a:r>
              <a:rPr lang="en-US" altLang="zh-CN" sz="2400" dirty="0">
                <a:solidFill>
                  <a:srgbClr val="FF0000"/>
                </a:solidFill>
                <a:ea typeface="+mn-ea"/>
                <a:cs typeface="+mn-cs"/>
              </a:rPr>
              <a:t>How do we indicate the Partial BW Feedback in the Sensing NDPA when the Operation BW of each responder is smaller than the BW of EHT NDP PPDU?</a:t>
            </a:r>
            <a:br>
              <a:rPr lang="en-US" altLang="zh-CN" sz="2400" dirty="0">
                <a:solidFill>
                  <a:srgbClr val="FF0000"/>
                </a:solidFill>
                <a:ea typeface="+mn-ea"/>
                <a:cs typeface="+mn-cs"/>
              </a:rPr>
            </a:br>
            <a:endParaRPr lang="zh-CN" altLang="en-US" dirty="0">
              <a:solidFill>
                <a:srgbClr val="FF0000"/>
              </a:solidFill>
            </a:endParaRPr>
          </a:p>
        </p:txBody>
      </p:sp>
      <p:sp>
        <p:nvSpPr>
          <p:cNvPr id="3" name="Content Placeholder 2"/>
          <p:cNvSpPr>
            <a:spLocks noGrp="1"/>
          </p:cNvSpPr>
          <p:nvPr>
            <p:ph idx="1"/>
          </p:nvPr>
        </p:nvSpPr>
        <p:spPr>
          <a:xfrm>
            <a:off x="29980" y="1752600"/>
            <a:ext cx="9067800" cy="4495800"/>
          </a:xfrm>
        </p:spPr>
        <p:txBody>
          <a:bodyPr/>
          <a:lstStyle/>
          <a:p>
            <a:r>
              <a:rPr lang="en-US" altLang="zh-CN" sz="2000" dirty="0" smtClean="0"/>
              <a:t>The Partial BW Feedback is a STA Specific parameter which is supposed to be indicated in the STA Info field of Sensing NDPA, however, it requires at least 8 bits to indicate the same Partial BW Feedback as the Partial BW Feedback in the EHT NDPA</a:t>
            </a:r>
          </a:p>
          <a:p>
            <a:pPr lvl="1"/>
            <a:r>
              <a:rPr lang="en-US" altLang="zh-CN" sz="1800" dirty="0" smtClean="0"/>
              <a:t>Resolution of Partial BW FB for the NDPA/NDP BW 160 MHz and below: 20 MHz </a:t>
            </a:r>
          </a:p>
          <a:p>
            <a:pPr lvl="1"/>
            <a:r>
              <a:rPr lang="en-US" altLang="zh-CN" sz="1800" dirty="0"/>
              <a:t>Resolution of Partial BW FB for the NDPA/NDP BW </a:t>
            </a:r>
            <a:r>
              <a:rPr lang="en-US" altLang="zh-CN" sz="1800" dirty="0" smtClean="0"/>
              <a:t>320 </a:t>
            </a:r>
            <a:r>
              <a:rPr lang="en-US" altLang="zh-CN" sz="1800" dirty="0"/>
              <a:t>MHz </a:t>
            </a:r>
            <a:r>
              <a:rPr lang="en-US" altLang="zh-CN" sz="1800" dirty="0" smtClean="0"/>
              <a:t>: 40 </a:t>
            </a:r>
            <a:r>
              <a:rPr lang="en-US" altLang="zh-CN" sz="1800" dirty="0"/>
              <a:t>MHz </a:t>
            </a:r>
          </a:p>
          <a:p>
            <a:endParaRPr lang="en-US" altLang="zh-CN" sz="2200" dirty="0" smtClean="0"/>
          </a:p>
          <a:p>
            <a:r>
              <a:rPr lang="en-US" altLang="zh-CN" sz="2200" dirty="0" smtClean="0"/>
              <a:t>If the Ranging based NDPA is the baseline NDPA for the Sensing, then, there are not enough space to indicate the Partial BW FB in a STA Info field</a:t>
            </a:r>
          </a:p>
          <a:p>
            <a:pPr lvl="1"/>
            <a:r>
              <a:rPr lang="en-US" altLang="zh-CN" sz="1800" dirty="0" smtClean="0"/>
              <a:t>The BW of NDPA/NDP should be aligned with the minimum operation BW of those STAs listed in the STA Info fields </a:t>
            </a:r>
            <a:r>
              <a:rPr lang="en-US" altLang="zh-CN" sz="1800" dirty="0" smtClean="0">
                <a:sym typeface="Wingdings" panose="05000000000000000000" pitchFamily="2" charset="2"/>
              </a:rPr>
              <a:t> It effectively disallows the Partial BW FB</a:t>
            </a:r>
            <a:endParaRPr lang="en-US" altLang="zh-CN" sz="1800" dirty="0" smtClean="0"/>
          </a:p>
          <a:p>
            <a:pPr lvl="1"/>
            <a:r>
              <a:rPr lang="en-US" altLang="zh-CN" sz="1800" dirty="0" smtClean="0"/>
              <a:t>Each responder is supposed to report the measurements for the entire BW of NDPA/NDP excluding the punctured channels if the preamble puncturing is allowed</a:t>
            </a:r>
            <a:endParaRPr lang="zh-CN" altLang="en-US" sz="1800"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sp>
        <p:nvSpPr>
          <p:cNvPr id="5" name="Date Placeholder 4"/>
          <p:cNvSpPr>
            <a:spLocks noGrp="1"/>
          </p:cNvSpPr>
          <p:nvPr>
            <p:ph type="dt" sz="half" idx="10"/>
          </p:nvPr>
        </p:nvSpPr>
        <p:spPr/>
        <p:txBody>
          <a:bodyPr/>
          <a:lstStyle/>
          <a:p>
            <a:pPr>
              <a:defRPr/>
            </a:pPr>
            <a:r>
              <a:rPr lang="en-US" altLang="zh-CN" smtClean="0"/>
              <a:t>Aug 2022</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39578440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z="2800" dirty="0" smtClean="0"/>
              <a:t>Where do we indicate this Preamble Puncturing Patterns in Sensing NDPA?</a:t>
            </a:r>
            <a:endParaRPr lang="zh-CN" altLang="en-US" sz="2800" dirty="0"/>
          </a:p>
        </p:txBody>
      </p:sp>
      <p:sp>
        <p:nvSpPr>
          <p:cNvPr id="3" name="Content Placeholder 2"/>
          <p:cNvSpPr>
            <a:spLocks noGrp="1"/>
          </p:cNvSpPr>
          <p:nvPr>
            <p:ph idx="1"/>
          </p:nvPr>
        </p:nvSpPr>
        <p:spPr>
          <a:xfrm>
            <a:off x="152400" y="1752600"/>
            <a:ext cx="8763000" cy="4648200"/>
          </a:xfrm>
        </p:spPr>
        <p:txBody>
          <a:bodyPr/>
          <a:lstStyle/>
          <a:p>
            <a:r>
              <a:rPr lang="en-US" altLang="zh-CN" sz="2000" dirty="0" smtClean="0"/>
              <a:t>The Preamble Puncturing Patterns may be common to all the STAs listed in the STA Info fields of Sensing NDPA frame, that is, this puncturing patterns can be indicated in a Special STA Info field (We can call it a Common field) or in each STA Info field</a:t>
            </a:r>
          </a:p>
          <a:p>
            <a:pPr lvl="1"/>
            <a:r>
              <a:rPr lang="en-US" altLang="zh-CN" sz="1400" dirty="0" smtClean="0"/>
              <a:t>Case for using a Special STA Info field: We can introduce a new Special AID for the second Special STA Info field in addition to the existing Special STA Info field (AID 2045)</a:t>
            </a:r>
          </a:p>
          <a:p>
            <a:pPr lvl="2"/>
            <a:r>
              <a:rPr lang="en-US" altLang="zh-CN" sz="1400" dirty="0" smtClean="0"/>
              <a:t>New Special AID can be anything available in </a:t>
            </a:r>
            <a:r>
              <a:rPr lang="en-US" altLang="zh-CN" sz="1400" dirty="0" err="1" smtClean="0"/>
              <a:t>TGbe</a:t>
            </a:r>
            <a:r>
              <a:rPr lang="en-US" altLang="zh-CN" sz="1400" dirty="0" smtClean="0"/>
              <a:t> D2.0 Table 9-42b, any AID without being occupied for some other purpose, that is, any Reserved AID such as 2008 to 2042  </a:t>
            </a:r>
          </a:p>
          <a:p>
            <a:pPr lvl="2"/>
            <a:r>
              <a:rPr lang="en-US" altLang="zh-CN" sz="1400" dirty="0" smtClean="0"/>
              <a:t>The length of the new Special STA Info field would be 4 bytes as well</a:t>
            </a:r>
          </a:p>
          <a:p>
            <a:pPr lvl="1"/>
            <a:r>
              <a:rPr lang="en-US" altLang="zh-CN" sz="1400" dirty="0"/>
              <a:t>Case for using </a:t>
            </a:r>
            <a:r>
              <a:rPr lang="en-US" altLang="zh-CN" sz="1400" dirty="0" smtClean="0"/>
              <a:t>a subfield in a STA </a:t>
            </a:r>
            <a:r>
              <a:rPr lang="en-US" altLang="zh-CN" sz="1400" dirty="0"/>
              <a:t>Info field</a:t>
            </a:r>
            <a:r>
              <a:rPr lang="en-US" altLang="zh-CN" sz="1400" dirty="0" smtClean="0"/>
              <a:t>: The B11-B16 of each STA Info field in the Ranging NDPA was originally used for the LTF Offset which is an LTF Security relevant parameter, and the LTF Security is not needed in the Sensing. This LTF Offset subfield can be re-purposed for the Preamble Puncturing Patterns Indication. In case we only need bits less than 6 bits for the Puncturing Patterns, then, the remaining bits can be set to Reserved in the STA Info field</a:t>
            </a:r>
          </a:p>
          <a:p>
            <a:pPr lvl="1"/>
            <a:r>
              <a:rPr lang="en-US" altLang="zh-CN" sz="1400" dirty="0" smtClean="0"/>
              <a:t>When the non-HT PPDU is used for the Sensing NDPA, the Preamble Puncturing patterns are indicated in the Service field ahead of PSDU</a:t>
            </a:r>
            <a:endParaRPr lang="zh-CN" altLang="en-US" sz="1400"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sp>
        <p:nvSpPr>
          <p:cNvPr id="5" name="Date Placeholder 4"/>
          <p:cNvSpPr>
            <a:spLocks noGrp="1"/>
          </p:cNvSpPr>
          <p:nvPr>
            <p:ph type="dt" sz="half" idx="10"/>
          </p:nvPr>
        </p:nvSpPr>
        <p:spPr/>
        <p:txBody>
          <a:bodyPr/>
          <a:lstStyle/>
          <a:p>
            <a:pPr>
              <a:defRPr/>
            </a:pPr>
            <a:r>
              <a:rPr lang="en-US" altLang="zh-CN" smtClean="0"/>
              <a:t>Aug 2022</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8898699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7772400" cy="533400"/>
          </a:xfrm>
        </p:spPr>
        <p:txBody>
          <a:bodyPr/>
          <a:lstStyle/>
          <a:p>
            <a:r>
              <a:rPr lang="en-US" altLang="zh-CN" sz="2600" dirty="0">
                <a:solidFill>
                  <a:srgbClr val="FF0000"/>
                </a:solidFill>
              </a:rPr>
              <a:t>Do we need to indicate the BW of the NDPA </a:t>
            </a:r>
            <a:r>
              <a:rPr lang="en-US" altLang="zh-CN" sz="2600" dirty="0" smtClean="0">
                <a:solidFill>
                  <a:srgbClr val="FF0000"/>
                </a:solidFill>
              </a:rPr>
              <a:t>frame?</a:t>
            </a:r>
            <a:endParaRPr lang="zh-CN" altLang="en-US" sz="2600" dirty="0">
              <a:solidFill>
                <a:srgbClr val="FF0000"/>
              </a:solidFill>
            </a:endParaRPr>
          </a:p>
        </p:txBody>
      </p:sp>
      <p:sp>
        <p:nvSpPr>
          <p:cNvPr id="3" name="Content Placeholder 2"/>
          <p:cNvSpPr>
            <a:spLocks noGrp="1"/>
          </p:cNvSpPr>
          <p:nvPr>
            <p:ph idx="1"/>
          </p:nvPr>
        </p:nvSpPr>
        <p:spPr>
          <a:xfrm>
            <a:off x="228600" y="1905000"/>
            <a:ext cx="8686800" cy="3886200"/>
          </a:xfrm>
        </p:spPr>
        <p:txBody>
          <a:bodyPr/>
          <a:lstStyle/>
          <a:p>
            <a:r>
              <a:rPr lang="en-US" altLang="zh-CN" dirty="0" smtClean="0"/>
              <a:t>When the non-HT PPDU is used for the Sensing NDPA, the BW of the NDPA is indicated in the Service field and/or, the responder implicitly detects the BW of Sensing NDPA until the responder receives the NDP</a:t>
            </a:r>
          </a:p>
          <a:p>
            <a:r>
              <a:rPr lang="en-US" altLang="zh-CN" dirty="0" smtClean="0"/>
              <a:t>We propose to introduce the BW subfield (BW of the Sensing NDPA and supposed to be aligned with the BW of NDP) in a Special STA Info field (We need to set a new AID for this new additional Special STA Info field) or in a STA Info field</a:t>
            </a:r>
          </a:p>
          <a:p>
            <a:pPr lvl="1"/>
            <a:r>
              <a:rPr lang="en-US" altLang="zh-CN" dirty="0" smtClean="0"/>
              <a:t>Special STA Info field can be called a Common field</a:t>
            </a:r>
            <a:endParaRPr lang="zh-CN" altLang="en-US"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8</a:t>
            </a:fld>
            <a:endParaRPr lang="en-US" altLang="ko-KR"/>
          </a:p>
        </p:txBody>
      </p:sp>
      <p:sp>
        <p:nvSpPr>
          <p:cNvPr id="5" name="Date Placeholder 4"/>
          <p:cNvSpPr>
            <a:spLocks noGrp="1"/>
          </p:cNvSpPr>
          <p:nvPr>
            <p:ph type="dt" sz="half" idx="10"/>
          </p:nvPr>
        </p:nvSpPr>
        <p:spPr/>
        <p:txBody>
          <a:bodyPr/>
          <a:lstStyle/>
          <a:p>
            <a:pPr>
              <a:defRPr/>
            </a:pPr>
            <a:r>
              <a:rPr lang="en-US" altLang="zh-CN" smtClean="0"/>
              <a:t>Aug 2022</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39448208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14400"/>
          </a:xfrm>
        </p:spPr>
        <p:txBody>
          <a:bodyPr/>
          <a:lstStyle/>
          <a:p>
            <a:pPr marL="342900" lvl="0" indent="-342900">
              <a:spcBef>
                <a:spcPct val="20000"/>
              </a:spcBef>
            </a:pPr>
            <a:r>
              <a:rPr lang="en-US" altLang="zh-CN" sz="2400" dirty="0">
                <a:solidFill>
                  <a:srgbClr val="FF0000"/>
                </a:solidFill>
                <a:ea typeface="+mn-ea"/>
                <a:cs typeface="+mn-cs"/>
              </a:rPr>
              <a:t>How do we set the SIG field in the EHT NDP PPDU for any number of LTF repetition</a:t>
            </a:r>
            <a:r>
              <a:rPr lang="en-US" altLang="zh-CN" sz="2400" dirty="0" smtClean="0">
                <a:solidFill>
                  <a:srgbClr val="FF0000"/>
                </a:solidFill>
                <a:ea typeface="+mn-ea"/>
                <a:cs typeface="+mn-cs"/>
              </a:rPr>
              <a:t>?</a:t>
            </a:r>
            <a:endParaRPr lang="zh-CN" altLang="en-US" dirty="0">
              <a:solidFill>
                <a:srgbClr val="FF0000"/>
              </a:solidFill>
            </a:endParaRPr>
          </a:p>
        </p:txBody>
      </p:sp>
      <p:sp>
        <p:nvSpPr>
          <p:cNvPr id="3" name="Content Placeholder 2"/>
          <p:cNvSpPr>
            <a:spLocks noGrp="1"/>
          </p:cNvSpPr>
          <p:nvPr>
            <p:ph idx="1"/>
          </p:nvPr>
        </p:nvSpPr>
        <p:spPr>
          <a:xfrm>
            <a:off x="152400" y="1676400"/>
            <a:ext cx="8763000" cy="4343400"/>
          </a:xfrm>
        </p:spPr>
        <p:txBody>
          <a:bodyPr/>
          <a:lstStyle/>
          <a:p>
            <a:r>
              <a:rPr lang="en-US" altLang="zh-CN" dirty="0" smtClean="0"/>
              <a:t>In the current EHT Common field of EHT-SIG field, there are 3 bits assigned to indicate the Number of EHT-LTFs</a:t>
            </a:r>
          </a:p>
          <a:p>
            <a:pPr lvl="1"/>
            <a:r>
              <a:rPr lang="en-US" altLang="zh-CN" dirty="0" smtClean="0"/>
              <a:t>It is only allowed to use twice as many LTFs as the number of TX Spatial Streams (SS), that is, for 1, 2, and 4 SS, it is only allowed to use 2, 4, and 8 LTFs</a:t>
            </a:r>
          </a:p>
          <a:p>
            <a:r>
              <a:rPr lang="en-US" altLang="zh-CN" dirty="0" smtClean="0"/>
              <a:t>We propose to allow as many LTFs as the integer multiples of TX SS with 8 LTFs as being the maximum </a:t>
            </a:r>
          </a:p>
          <a:p>
            <a:pPr lvl="1"/>
            <a:r>
              <a:rPr lang="en-US" altLang="zh-CN" dirty="0" smtClean="0"/>
              <a:t>E.g. for 1 TX SS, we can allow 1, 2, 4, 6 and 8 LTFs</a:t>
            </a:r>
          </a:p>
          <a:p>
            <a:pPr lvl="1"/>
            <a:r>
              <a:rPr lang="en-US" altLang="zh-CN" dirty="0" smtClean="0"/>
              <a:t>For 2 TX SS, we can allow 2, 4, 6 and 8 LTFs</a:t>
            </a:r>
          </a:p>
          <a:p>
            <a:r>
              <a:rPr lang="en-US" altLang="zh-CN" dirty="0" smtClean="0"/>
              <a:t>We need to indicate in the NDPA whether the following NDP is EHT-based or Ranging NDP-based</a:t>
            </a:r>
            <a:endParaRPr lang="en-US" altLang="zh-CN" dirty="0"/>
          </a:p>
          <a:p>
            <a:pPr lvl="1"/>
            <a:r>
              <a:rPr lang="en-US" altLang="zh-CN" dirty="0" smtClean="0"/>
              <a:t>B31 in the STA Info field is the good place to indicate the PPDU format of the following NDP</a:t>
            </a:r>
            <a:endParaRPr lang="zh-CN" altLang="en-US"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9</a:t>
            </a:fld>
            <a:endParaRPr lang="en-US" altLang="ko-KR"/>
          </a:p>
        </p:txBody>
      </p:sp>
      <p:sp>
        <p:nvSpPr>
          <p:cNvPr id="5" name="Date Placeholder 4"/>
          <p:cNvSpPr>
            <a:spLocks noGrp="1"/>
          </p:cNvSpPr>
          <p:nvPr>
            <p:ph type="dt" sz="half" idx="10"/>
          </p:nvPr>
        </p:nvSpPr>
        <p:spPr/>
        <p:txBody>
          <a:bodyPr/>
          <a:lstStyle/>
          <a:p>
            <a:pPr>
              <a:defRPr/>
            </a:pPr>
            <a:r>
              <a:rPr lang="en-US" altLang="zh-CN" smtClean="0"/>
              <a:t>Aug 2022</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19521347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230933</TotalTime>
  <Words>2016</Words>
  <Application>Microsoft Office PowerPoint</Application>
  <PresentationFormat>On-screen Show (4:3)</PresentationFormat>
  <Paragraphs>230</Paragraphs>
  <Slides>16</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Arial Unicode MS</vt:lpstr>
      <vt:lpstr>Gulim</vt:lpstr>
      <vt:lpstr>Gulim</vt:lpstr>
      <vt:lpstr>맑은 고딕</vt:lpstr>
      <vt:lpstr>MS Gothic</vt:lpstr>
      <vt:lpstr>宋体</vt:lpstr>
      <vt:lpstr>Arial</vt:lpstr>
      <vt:lpstr>Times New Roman</vt:lpstr>
      <vt:lpstr>Wingdings</vt:lpstr>
      <vt:lpstr>802-11-Submission</vt:lpstr>
      <vt:lpstr>EHT NDP Support Using Ranging NDPA</vt:lpstr>
      <vt:lpstr>Sensing NDP and NDPA </vt:lpstr>
      <vt:lpstr>Reuse of Ranging NDPA for Sensing NDPA [2]</vt:lpstr>
      <vt:lpstr>Possible issues when the EHT NDP PPDU is used for the Sensing NDP</vt:lpstr>
      <vt:lpstr>How do we indicate the CSI Measurement in the Sensing NDPA for the Preamble Punctured EHT NDP PPDU? </vt:lpstr>
      <vt:lpstr>How do we indicate the Partial BW Feedback in the Sensing NDPA when the Operation BW of each responder is smaller than the BW of EHT NDP PPDU? </vt:lpstr>
      <vt:lpstr>Where do we indicate this Preamble Puncturing Patterns in Sensing NDPA?</vt:lpstr>
      <vt:lpstr>Do we need to indicate the BW of the NDPA frame?</vt:lpstr>
      <vt:lpstr>How do we set the SIG field in the EHT NDP PPDU for any number of LTF repetition?</vt:lpstr>
      <vt:lpstr>How to indicate the type of the following NDP PPDU </vt:lpstr>
      <vt:lpstr>Conclusions</vt:lpstr>
      <vt:lpstr>References</vt:lpstr>
      <vt:lpstr>SP 1</vt:lpstr>
      <vt:lpstr>SP 2</vt:lpstr>
      <vt:lpstr>SP 3</vt:lpstr>
      <vt:lpstr>SP 4</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Junghoon Suh</dc:creator>
  <cp:lastModifiedBy>Junghoon Suh</cp:lastModifiedBy>
  <cp:revision>3989</cp:revision>
  <cp:lastPrinted>2016-07-18T07:45:05Z</cp:lastPrinted>
  <dcterms:created xsi:type="dcterms:W3CDTF">2007-05-21T21:00:37Z</dcterms:created>
  <dcterms:modified xsi:type="dcterms:W3CDTF">2022-09-02T22:40:29Z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1648712685</vt:lpwstr>
  </property>
</Properties>
</file>