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944" r:id="rId18"/>
    <p:sldId id="893" r:id="rId19"/>
    <p:sldId id="942" r:id="rId20"/>
    <p:sldId id="844" r:id="rId21"/>
    <p:sldId id="906" r:id="rId22"/>
    <p:sldId id="905" r:id="rId23"/>
    <p:sldId id="943" r:id="rId24"/>
    <p:sldId id="842" r:id="rId25"/>
    <p:sldId id="888"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4872" autoAdjust="0"/>
  </p:normalViewPr>
  <p:slideViewPr>
    <p:cSldViewPr>
      <p:cViewPr varScale="1">
        <p:scale>
          <a:sx n="106" d="100"/>
          <a:sy n="106" d="100"/>
        </p:scale>
        <p:origin x="30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140</c:v>
                </c:pt>
                <c:pt idx="1">
                  <c:v>12</c:v>
                </c:pt>
                <c:pt idx="2">
                  <c:v>190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52584672"/>
        <c:axId val="-1252584128"/>
      </c:barChart>
      <c:catAx>
        <c:axId val="-12525846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52584128"/>
        <c:crosses val="autoZero"/>
        <c:auto val="1"/>
        <c:lblAlgn val="ctr"/>
        <c:lblOffset val="100"/>
        <c:noMultiLvlLbl val="0"/>
      </c:catAx>
      <c:valAx>
        <c:axId val="-12525841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525846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4332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0108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802.11-22/1439r3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7887802"/>
              </p:ext>
            </p:extLst>
          </p:nvPr>
        </p:nvGraphicFramePr>
        <p:xfrm>
          <a:off x="3429000" y="6165422"/>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259238756"/>
              </p:ext>
            </p:extLst>
          </p:nvPr>
        </p:nvGraphicFramePr>
        <p:xfrm>
          <a:off x="3429000" y="1447800"/>
          <a:ext cx="8305800" cy="45115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four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Technical Comments on SBP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a:t>
                      </a:r>
                      <a:r>
                        <a:rPr lang="en-US" altLang="zh-CN" sz="1200" kern="1200" dirty="0" err="1" smtClean="0">
                          <a:solidFill>
                            <a:schemeClr val="tx1"/>
                          </a:solidFill>
                          <a:latin typeface="+mn-lt"/>
                          <a:ea typeface="+mn-ea"/>
                          <a:cs typeface="+mn-cs"/>
                        </a:rPr>
                        <a:t>clasue</a:t>
                      </a:r>
                      <a:r>
                        <a:rPr lang="en-US" altLang="zh-CN" sz="1200" kern="1200" dirty="0" smtClean="0">
                          <a:solidFill>
                            <a:schemeClr val="tx1"/>
                          </a:solidFill>
                          <a:latin typeface="+mn-lt"/>
                          <a:ea typeface="+mn-ea"/>
                          <a:cs typeface="+mn-cs"/>
                        </a:rPr>
                        <a:t>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972373568"/>
              </p:ext>
            </p:extLst>
          </p:nvPr>
        </p:nvGraphicFramePr>
        <p:xfrm>
          <a:off x="3429000" y="6165422"/>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380087001"/>
              </p:ext>
            </p:extLst>
          </p:nvPr>
        </p:nvGraphicFramePr>
        <p:xfrm>
          <a:off x="3429000" y="1447800"/>
          <a:ext cx="8305800" cy="45115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Technical Comments on SBP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a:t>
                      </a:r>
                      <a:r>
                        <a:rPr lang="en-US" altLang="zh-CN" sz="1200" kern="1200" dirty="0" err="1" smtClean="0">
                          <a:solidFill>
                            <a:schemeClr val="tx1"/>
                          </a:solidFill>
                          <a:latin typeface="+mn-lt"/>
                          <a:ea typeface="+mn-ea"/>
                          <a:cs typeface="+mn-cs"/>
                        </a:rPr>
                        <a:t>clasue</a:t>
                      </a:r>
                      <a:r>
                        <a:rPr lang="en-US" altLang="zh-CN" sz="1200" kern="1200" dirty="0" smtClean="0">
                          <a:solidFill>
                            <a:schemeClr val="tx1"/>
                          </a:solidFill>
                          <a:latin typeface="+mn-lt"/>
                          <a:ea typeface="+mn-ea"/>
                          <a:cs typeface="+mn-cs"/>
                        </a:rPr>
                        <a:t>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12567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2)</a:t>
            </a:r>
            <a:endParaRPr lang="en-GB" dirty="0"/>
          </a:p>
        </p:txBody>
      </p:sp>
      <p:sp>
        <p:nvSpPr>
          <p:cNvPr id="9218" name="Rectangle 2"/>
          <p:cNvSpPr>
            <a:spLocks noGrp="1" noChangeArrowheads="1"/>
          </p:cNvSpPr>
          <p:nvPr>
            <p:ph idx="1"/>
          </p:nvPr>
        </p:nvSpPr>
        <p:spPr>
          <a:xfrm>
            <a:off x="533400" y="1752600"/>
            <a:ext cx="6705599"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sz="1800" dirty="0" smtClean="0">
                <a:solidFill>
                  <a:srgbClr val="0000FF"/>
                </a:solidFill>
              </a:rPr>
              <a:t>Newly</a:t>
            </a:r>
            <a:r>
              <a:rPr lang="en-US" sz="1800" dirty="0" smtClean="0"/>
              <a:t> approved </a:t>
            </a:r>
            <a:r>
              <a:rPr lang="en-US" sz="1800" dirty="0"/>
              <a:t>the comment resolution for </a:t>
            </a:r>
            <a:r>
              <a:rPr lang="en-US" sz="1800" dirty="0" smtClean="0">
                <a:solidFill>
                  <a:srgbClr val="0000FF"/>
                </a:solidFill>
              </a:rPr>
              <a:t>114 </a:t>
            </a:r>
            <a:r>
              <a:rPr lang="en-US" sz="1800" dirty="0" smtClean="0"/>
              <a:t>CID after July Plenary</a:t>
            </a:r>
          </a:p>
          <a:p>
            <a:pPr lvl="1" algn="just">
              <a:spcBef>
                <a:spcPts val="0"/>
              </a:spcBef>
              <a:spcAft>
                <a:spcPts val="600"/>
              </a:spcAft>
              <a:buFont typeface="Arial" panose="020B0604020202020204" pitchFamily="34" charset="0"/>
              <a:buChar char="•"/>
            </a:pPr>
            <a:r>
              <a:rPr lang="en-US" sz="1800" dirty="0" smtClean="0">
                <a:solidFill>
                  <a:srgbClr val="0000FF"/>
                </a:solidFill>
              </a:rPr>
              <a:t>Totally</a:t>
            </a:r>
            <a:r>
              <a:rPr lang="en-US" sz="1800" dirty="0" smtClean="0"/>
              <a:t> </a:t>
            </a:r>
            <a:r>
              <a:rPr lang="en-US" altLang="zh-CN" sz="1800" dirty="0"/>
              <a:t>approved the comment resolution for </a:t>
            </a:r>
            <a:r>
              <a:rPr lang="en-US" altLang="zh-CN" sz="1800" dirty="0">
                <a:solidFill>
                  <a:srgbClr val="0000FF"/>
                </a:solidFill>
              </a:rPr>
              <a:t>342 </a:t>
            </a:r>
            <a:r>
              <a:rPr lang="en-US" altLang="zh-CN" sz="1800" dirty="0" smtClean="0"/>
              <a:t>CID</a:t>
            </a:r>
          </a:p>
          <a:p>
            <a:pPr marL="715963" lvl="1" indent="0" algn="just">
              <a:spcBef>
                <a:spcPts val="0"/>
              </a:spcBef>
              <a:spcAft>
                <a:spcPts val="600"/>
              </a:spcAft>
              <a:buNone/>
            </a:pPr>
            <a:r>
              <a:rPr lang="en-US" altLang="zh-CN" sz="1800" dirty="0" smtClean="0"/>
              <a:t> (</a:t>
            </a:r>
            <a:r>
              <a:rPr lang="en-US" altLang="zh-CN" sz="1800" dirty="0"/>
              <a:t>342/912 </a:t>
            </a:r>
            <a:r>
              <a:rPr lang="en-US" altLang="zh-CN" sz="1800" dirty="0" smtClean="0"/>
              <a:t>=</a:t>
            </a:r>
            <a:r>
              <a:rPr lang="en-US" sz="1800" dirty="0" smtClean="0">
                <a:solidFill>
                  <a:srgbClr val="0000FF"/>
                </a:solidFill>
              </a:rPr>
              <a:t>37.5%</a:t>
            </a:r>
            <a:r>
              <a:rPr lang="en-US" sz="1800" dirty="0" smtClean="0"/>
              <a:t> </a:t>
            </a:r>
            <a:r>
              <a:rPr lang="en-US" sz="1800" dirty="0"/>
              <a:t>of all CC40 comments are now </a:t>
            </a:r>
            <a:r>
              <a:rPr lang="en-US" sz="1800" dirty="0" smtClean="0"/>
              <a:t>resolved)</a:t>
            </a:r>
          </a:p>
          <a:p>
            <a:pPr lvl="1" algn="just">
              <a:spcBef>
                <a:spcPts val="0"/>
              </a:spcBef>
              <a:spcAft>
                <a:spcPts val="600"/>
              </a:spcAft>
              <a:buFont typeface="Arial" panose="020B0604020202020204" pitchFamily="34" charset="0"/>
              <a:buChar char="•"/>
            </a:pPr>
            <a:r>
              <a:rPr lang="en-US" altLang="zh-CN" sz="1800" dirty="0">
                <a:solidFill>
                  <a:srgbClr val="0000FF"/>
                </a:solidFill>
              </a:rPr>
              <a:t>69 </a:t>
            </a:r>
            <a:r>
              <a:rPr lang="en-US" altLang="zh-CN" sz="1800" dirty="0"/>
              <a:t>CID marked as “ready for motion</a:t>
            </a:r>
            <a:r>
              <a:rPr lang="en-US" altLang="zh-CN" sz="1800" dirty="0" smtClean="0"/>
              <a:t>”</a:t>
            </a:r>
          </a:p>
          <a:p>
            <a:pPr lvl="1" algn="just">
              <a:spcBef>
                <a:spcPts val="0"/>
              </a:spcBef>
              <a:spcAft>
                <a:spcPts val="600"/>
              </a:spcAft>
              <a:buFont typeface="Arial" panose="020B0604020202020204" pitchFamily="34" charset="0"/>
              <a:buChar char="•"/>
            </a:pPr>
            <a:r>
              <a:rPr lang="en-US" altLang="zh-CN" sz="1800" dirty="0" smtClean="0"/>
              <a:t>Totally </a:t>
            </a:r>
            <a:r>
              <a:rPr lang="en-US" altLang="zh-CN" sz="1800" dirty="0" smtClean="0">
                <a:solidFill>
                  <a:srgbClr val="0000FF"/>
                </a:solidFill>
              </a:rPr>
              <a:t>411 </a:t>
            </a:r>
            <a:r>
              <a:rPr lang="en-US" altLang="zh-CN" sz="1800" dirty="0" smtClean="0"/>
              <a:t>CID are </a:t>
            </a:r>
            <a:r>
              <a:rPr lang="en-US" altLang="zh-CN" sz="1800" dirty="0"/>
              <a:t>resolved or marked as “ready for motion</a:t>
            </a:r>
            <a:r>
              <a:rPr lang="en-US" altLang="zh-CN" sz="1800" dirty="0" smtClean="0"/>
              <a:t>” </a:t>
            </a:r>
          </a:p>
          <a:p>
            <a:pPr marL="715963" lvl="1" indent="0" algn="just">
              <a:spcBef>
                <a:spcPts val="0"/>
              </a:spcBef>
              <a:spcAft>
                <a:spcPts val="600"/>
              </a:spcAft>
              <a:buNone/>
            </a:pPr>
            <a:r>
              <a:rPr lang="en-US" altLang="zh-CN" sz="1800" dirty="0"/>
              <a:t>(411/912 =~</a:t>
            </a:r>
            <a:r>
              <a:rPr lang="en-US" altLang="zh-CN" sz="1800" dirty="0">
                <a:solidFill>
                  <a:srgbClr val="0000FF"/>
                </a:solidFill>
              </a:rPr>
              <a:t>45%</a:t>
            </a:r>
            <a:r>
              <a:rPr lang="en-US" altLang="zh-CN" sz="1800" dirty="0">
                <a:solidFill>
                  <a:srgbClr val="FF0000"/>
                </a:solidFill>
              </a:rPr>
              <a:t> </a:t>
            </a:r>
            <a:r>
              <a:rPr lang="en-US" altLang="zh-CN" sz="1800" dirty="0"/>
              <a:t>)</a:t>
            </a:r>
            <a:endParaRPr lang="en-US"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93860559"/>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1,       </a:t>
            </a:r>
            <a:r>
              <a:rPr lang="en-US" altLang="zh-CN" dirty="0" smtClean="0"/>
              <a:t>6</a:t>
            </a:r>
            <a:r>
              <a:rPr lang="en-US" altLang="zh-CN" dirty="0" smtClean="0"/>
              <a:t>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smtClean="0"/>
              <a:t>September     	     	</a:t>
            </a:r>
            <a:r>
              <a:rPr lang="en-US" altLang="zh-CN" strike="sngStrike" dirty="0" smtClean="0"/>
              <a:t>    8</a:t>
            </a:r>
            <a:r>
              <a:rPr lang="en-US" altLang="zh-CN" dirty="0" smtClean="0"/>
              <a:t>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dirty="0"/>
              <a:t>SP Result: </a:t>
            </a:r>
            <a:r>
              <a:rPr lang="en-US" altLang="zh-CN" dirty="0">
                <a:solidFill>
                  <a:srgbClr val="00B050"/>
                </a:solidFill>
              </a:rPr>
              <a:t>Unanimous consent</a:t>
            </a:r>
          </a:p>
          <a:p>
            <a:pPr lvl="1" algn="just"/>
            <a:endParaRPr lang="en-US" altLang="zh-CN" sz="2400" dirty="0" smtClean="0"/>
          </a:p>
          <a:p>
            <a:pPr lvl="1" algn="just"/>
            <a:endParaRPr lang="en-US" altLang="zh-CN" sz="2400" dirty="0"/>
          </a:p>
          <a:p>
            <a:pPr lvl="1" algn="just"/>
            <a:r>
              <a:rPr lang="en-US" altLang="zh-CN" sz="2400" strike="sngStrike" dirty="0" smtClean="0"/>
              <a:t>Note: </a:t>
            </a:r>
          </a:p>
          <a:p>
            <a:pPr lvl="2" algn="just"/>
            <a:r>
              <a:rPr lang="en-US" altLang="zh-CN" sz="1600" strike="sngStrike" dirty="0" smtClean="0"/>
              <a:t>Discuss and decide later in </a:t>
            </a:r>
            <a:r>
              <a:rPr lang="en-US" altLang="zh-CN" sz="1600" strike="sngStrike" dirty="0" smtClean="0">
                <a:solidFill>
                  <a:srgbClr val="0000FF"/>
                </a:solidFill>
              </a:rPr>
              <a:t>August</a:t>
            </a:r>
            <a:r>
              <a:rPr lang="en-US" altLang="zh-CN" sz="1600" strike="sngStrike" dirty="0" smtClean="0"/>
              <a:t> when we have more progress and information</a:t>
            </a:r>
          </a:p>
          <a:p>
            <a:pPr lvl="2" algn="just"/>
            <a:r>
              <a:rPr lang="en-US" altLang="zh-CN" sz="1600" strike="sngStrike" dirty="0" smtClean="0"/>
              <a:t>Editor (Claudio) will work together with group members to provide some </a:t>
            </a:r>
            <a:r>
              <a:rPr lang="en-US" altLang="zh-CN" sz="1600" strike="sngStrike" dirty="0" smtClean="0">
                <a:solidFill>
                  <a:srgbClr val="0000FF"/>
                </a:solidFill>
              </a:rPr>
              <a:t>guidance</a:t>
            </a:r>
            <a:r>
              <a:rPr lang="en-US" altLang="zh-CN" sz="1600" strike="sngStrike"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8</a:t>
            </a:r>
            <a:r>
              <a:rPr lang="en-US" altLang="zh-CN" sz="1100" strike="sngStrike" dirty="0">
                <a:solidFill>
                  <a:schemeClr val="bg1">
                    <a:lumMod val="50000"/>
                  </a:schemeClr>
                </a:solidFill>
                <a:cs typeface="Times New Roman" panose="02020603050405020304" pitchFamily="18" charset="0"/>
              </a:rPr>
              <a:t>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smtClean="0">
                <a:solidFill>
                  <a:srgbClr val="FF0000"/>
                </a:solidFill>
              </a:rPr>
              <a:t>To be confirmed</a:t>
            </a:r>
            <a:r>
              <a:rPr lang="en-US" altLang="zh-CN" sz="3200" dirty="0" smtClean="0"/>
              <a:t>)</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To be confirmed:</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(Monday PM </a:t>
            </a:r>
            <a:r>
              <a:rPr lang="en-US" altLang="zh-CN" dirty="0" smtClean="0">
                <a:solidFill>
                  <a:srgbClr val="FFC000"/>
                </a:solidFill>
                <a:cs typeface="Times New Roman" panose="02020603050405020304" pitchFamily="18" charset="0"/>
              </a:rPr>
              <a:t>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488677406"/>
              </p:ext>
            </p:extLst>
          </p:nvPr>
        </p:nvGraphicFramePr>
        <p:xfrm>
          <a:off x="6553200" y="32004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89289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1,       6		10:00 - 12:00 ET</a:t>
            </a:r>
          </a:p>
          <a:p>
            <a:pPr marL="285750" indent="-285750" algn="just"/>
            <a:r>
              <a:rPr lang="en-US" altLang="en-US" sz="1800" dirty="0" smtClean="0">
                <a:solidFill>
                  <a:srgbClr val="0000FF"/>
                </a:solidFill>
              </a:rPr>
              <a:t>September     </a:t>
            </a:r>
            <a:r>
              <a:rPr lang="en-US" altLang="en-US" sz="1800" dirty="0">
                <a:solidFill>
                  <a:srgbClr val="0000FF"/>
                </a:solidFill>
              </a:rPr>
              <a:t>	     	</a:t>
            </a:r>
            <a:r>
              <a:rPr lang="en-US" altLang="en-US" sz="1800" strike="sngStrike" dirty="0">
                <a:solidFill>
                  <a:srgbClr val="0000FF"/>
                </a:solidFill>
              </a:rPr>
              <a:t>    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151810</TotalTime>
  <Words>2467</Words>
  <Application>Microsoft Office PowerPoint</Application>
  <PresentationFormat>宽屏</PresentationFormat>
  <Paragraphs>633</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2)</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251</cp:revision>
  <cp:lastPrinted>2014-11-04T15:04:57Z</cp:lastPrinted>
  <dcterms:created xsi:type="dcterms:W3CDTF">2007-04-17T18:10:23Z</dcterms:created>
  <dcterms:modified xsi:type="dcterms:W3CDTF">2022-09-06T01:17:25Z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(3)tRljBZbpxwniwURUu9m0UgJqIhdj8VE9CXSX9sGOh/4uRWTsgU3UUvMNDD5VTf5TOJisL3T4
LQUMBUeK84VcvWxxkEx0wrPQV51BIe/RyJtub44bdi9qJavXOZbCr0CLgro81DjZhzvqyrf5
mNCbpAsMu29uFH8WCIKlJYoE840nocFnepTZsCDHnSf1TNEhSuJUpOJzTzmSo5aI3Kaeh9Ir
hF2nnFDGmt6xg77zMb</vt:lpwstr>
  </property>
  <property fmtid="{D5CDD505-2E9C-101B-9397-08002B2CF9AE}" pid="27" name="_2015_ms_pID_7253431">
    <vt:lpwstr>ANJ7ekdXqMhr4JiD3rJ+F17ACr4vnXuoYNqP4TfGSfcM7egaBUAaSX
N/eYdirAB9OhJzT2fBykkjntB5CVvkSeHeSXuBtkRaNZacto3sVJhg7tof69VFdqQWt+2MiI
+Ms8Amf4Ze3rUNLEEcKFsE9jYOEWxk3jtEac2anpsjOViwVrs+GncHJb1ItyLxh9wS6h+dId
O7QkBbyqM15Z7Ksua6CVFJxNrglQA4jiLQGi</vt:lpwstr>
  </property>
  <property fmtid="{D5CDD505-2E9C-101B-9397-08002B2CF9AE}" pid="28" name="_2015_ms_pID_7253432">
    <vt:lpwstr>Ovdr5wsIT8irfNs/xwhSXNA=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