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40" r:id="rId17"/>
    <p:sldId id="893" r:id="rId18"/>
    <p:sldId id="942" r:id="rId19"/>
    <p:sldId id="844" r:id="rId20"/>
    <p:sldId id="906" r:id="rId21"/>
    <p:sldId id="905" r:id="rId22"/>
    <p:sldId id="943"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100" autoAdjust="0"/>
    <p:restoredTop sz="94872" autoAdjust="0"/>
  </p:normalViewPr>
  <p:slideViewPr>
    <p:cSldViewPr>
      <p:cViewPr varScale="1">
        <p:scale>
          <a:sx n="106" d="100"/>
          <a:sy n="106" d="100"/>
        </p:scale>
        <p:origin x="300" y="11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layout/>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140</c:v>
                </c:pt>
                <c:pt idx="1">
                  <c:v>12</c:v>
                </c:pt>
                <c:pt idx="2">
                  <c:v>190</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503300800"/>
        <c:axId val="-503301344"/>
      </c:barChart>
      <c:catAx>
        <c:axId val="-50330080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503301344"/>
        <c:crosses val="autoZero"/>
        <c:auto val="1"/>
        <c:lblAlgn val="ctr"/>
        <c:lblOffset val="100"/>
        <c:noMultiLvlLbl val="0"/>
      </c:catAx>
      <c:valAx>
        <c:axId val="-503301344"/>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503300800"/>
        <c:crosses val="autoZero"/>
        <c:crossBetween val="between"/>
      </c:valAx>
      <c:spPr>
        <a:noFill/>
        <a:ln>
          <a:noFill/>
        </a:ln>
        <a:effectLst/>
      </c:spPr>
    </c:plotArea>
    <c:legend>
      <c:legendPos val="b"/>
      <c:layout/>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2993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20912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01081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451785"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802.11-22/1439r0</a:t>
            </a:r>
            <a:endParaRPr lang="en-US" altLang="en-US" sz="1800" b="1" dirty="0" smtClean="0"/>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September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September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2022-09-01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September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nvPr>
        </p:nvGraphicFramePr>
        <p:xfrm>
          <a:off x="3429000" y="5715000"/>
          <a:ext cx="8305801" cy="46397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B050"/>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782736176"/>
              </p:ext>
            </p:extLst>
          </p:nvPr>
        </p:nvGraphicFramePr>
        <p:xfrm>
          <a:off x="3429000" y="1447800"/>
          <a:ext cx="8305800" cy="407416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22/1385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Chaoming Luo (OPPO)</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sensing session part 3</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60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Solomon Trainin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cc40-comments DMG comments resolution part four	</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Technical Comments on SBP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TB Sensing Measurement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a:t>
                      </a:r>
                      <a:r>
                        <a:rPr lang="en-US" altLang="zh-CN" sz="1200" kern="1200" dirty="0" err="1" smtClean="0">
                          <a:solidFill>
                            <a:schemeClr val="tx1"/>
                          </a:solidFill>
                          <a:latin typeface="+mn-lt"/>
                          <a:ea typeface="+mn-ea"/>
                          <a:cs typeface="+mn-cs"/>
                        </a:rPr>
                        <a:t>clasue</a:t>
                      </a:r>
                      <a:r>
                        <a:rPr lang="en-US" altLang="zh-CN" sz="1200" kern="1200" dirty="0" smtClean="0">
                          <a:solidFill>
                            <a:schemeClr val="tx1"/>
                          </a:solidFill>
                          <a:latin typeface="+mn-lt"/>
                          <a:ea typeface="+mn-ea"/>
                          <a:cs typeface="+mn-cs"/>
                        </a:rPr>
                        <a:t>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Rajat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document resolving CID 907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22/1365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cc40-cr-for-mlme-part-1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22/1425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Jiayi</a:t>
                      </a:r>
                      <a:r>
                        <a:rPr lang="en-US" altLang="zh-CN" sz="1200" kern="1200" dirty="0" smtClean="0">
                          <a:solidFill>
                            <a:schemeClr val="tx1"/>
                          </a:solidFill>
                          <a:latin typeface="+mn-lt"/>
                          <a:ea typeface="+mn-ea"/>
                          <a:cs typeface="+mn-cs"/>
                        </a:rPr>
                        <a:t> Zhang (</a:t>
                      </a:r>
                      <a:r>
                        <a:rPr lang="en-US" altLang="zh-CN" sz="1200" kern="1200" dirty="0" err="1" smtClean="0">
                          <a:solidFill>
                            <a:schemeClr val="tx1"/>
                          </a:solidFill>
                          <a:latin typeface="+mn-lt"/>
                          <a:ea typeface="+mn-ea"/>
                          <a:cs typeface="+mn-cs"/>
                        </a:rPr>
                        <a:t>Ofinno</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TB Instance NDPA TF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Instance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Topic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22/905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666, 672 and 734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22/1342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 session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22/977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cc40-sbp-reporting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538855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Status</a:t>
            </a:r>
            <a:endParaRPr lang="en-GB" dirty="0"/>
          </a:p>
        </p:txBody>
      </p:sp>
      <p:sp>
        <p:nvSpPr>
          <p:cNvPr id="9218" name="Rectangle 2"/>
          <p:cNvSpPr>
            <a:spLocks noGrp="1" noChangeArrowheads="1"/>
          </p:cNvSpPr>
          <p:nvPr>
            <p:ph idx="1"/>
          </p:nvPr>
        </p:nvSpPr>
        <p:spPr>
          <a:xfrm>
            <a:off x="533400" y="1752600"/>
            <a:ext cx="6705599"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sz="1800" dirty="0" smtClean="0">
                <a:solidFill>
                  <a:srgbClr val="0000FF"/>
                </a:solidFill>
              </a:rPr>
              <a:t>Newly</a:t>
            </a:r>
            <a:r>
              <a:rPr lang="en-US" sz="1800" dirty="0" smtClean="0"/>
              <a:t> approved </a:t>
            </a:r>
            <a:r>
              <a:rPr lang="en-US" sz="1800" dirty="0"/>
              <a:t>the comment resolution for </a:t>
            </a:r>
            <a:r>
              <a:rPr lang="en-US" sz="1800" dirty="0" smtClean="0">
                <a:solidFill>
                  <a:srgbClr val="0000FF"/>
                </a:solidFill>
              </a:rPr>
              <a:t>114 </a:t>
            </a:r>
            <a:r>
              <a:rPr lang="en-US" sz="1800" dirty="0" smtClean="0"/>
              <a:t>CID after July Plenary</a:t>
            </a:r>
          </a:p>
          <a:p>
            <a:pPr lvl="1" algn="just">
              <a:spcBef>
                <a:spcPts val="0"/>
              </a:spcBef>
              <a:spcAft>
                <a:spcPts val="600"/>
              </a:spcAft>
              <a:buFont typeface="Arial" panose="020B0604020202020204" pitchFamily="34" charset="0"/>
              <a:buChar char="•"/>
            </a:pPr>
            <a:r>
              <a:rPr lang="en-US" sz="1800" dirty="0" smtClean="0">
                <a:solidFill>
                  <a:srgbClr val="0000FF"/>
                </a:solidFill>
              </a:rPr>
              <a:t>Totally</a:t>
            </a:r>
            <a:r>
              <a:rPr lang="en-US" sz="1800" dirty="0" smtClean="0"/>
              <a:t> </a:t>
            </a:r>
            <a:r>
              <a:rPr lang="en-US" altLang="zh-CN" sz="1800" dirty="0"/>
              <a:t>approved the comment resolution for </a:t>
            </a:r>
            <a:r>
              <a:rPr lang="en-US" altLang="zh-CN" sz="1800" dirty="0">
                <a:solidFill>
                  <a:srgbClr val="0000FF"/>
                </a:solidFill>
              </a:rPr>
              <a:t>342 </a:t>
            </a:r>
            <a:r>
              <a:rPr lang="en-US" altLang="zh-CN" sz="1800" dirty="0" smtClean="0"/>
              <a:t>CID</a:t>
            </a:r>
          </a:p>
          <a:p>
            <a:pPr marL="715963" lvl="1" indent="0" algn="just">
              <a:spcBef>
                <a:spcPts val="0"/>
              </a:spcBef>
              <a:spcAft>
                <a:spcPts val="600"/>
              </a:spcAft>
              <a:buNone/>
            </a:pPr>
            <a:r>
              <a:rPr lang="en-US" altLang="zh-CN" sz="1800" dirty="0" smtClean="0"/>
              <a:t> (</a:t>
            </a:r>
            <a:r>
              <a:rPr lang="en-US" altLang="zh-CN" sz="1800" dirty="0"/>
              <a:t>342/912 </a:t>
            </a:r>
            <a:r>
              <a:rPr lang="en-US" altLang="zh-CN" sz="1800" dirty="0" smtClean="0"/>
              <a:t>=</a:t>
            </a:r>
            <a:r>
              <a:rPr lang="en-US" sz="1800" dirty="0" smtClean="0">
                <a:solidFill>
                  <a:srgbClr val="0000FF"/>
                </a:solidFill>
              </a:rPr>
              <a:t>37.5%</a:t>
            </a:r>
            <a:r>
              <a:rPr lang="en-US" sz="1800" dirty="0" smtClean="0"/>
              <a:t> </a:t>
            </a:r>
            <a:r>
              <a:rPr lang="en-US" sz="1800" dirty="0"/>
              <a:t>of all CC40 comments are now </a:t>
            </a:r>
            <a:r>
              <a:rPr lang="en-US" sz="1800" dirty="0" smtClean="0"/>
              <a:t>resolved)</a:t>
            </a:r>
          </a:p>
          <a:p>
            <a:pPr lvl="1" algn="just">
              <a:spcBef>
                <a:spcPts val="0"/>
              </a:spcBef>
              <a:spcAft>
                <a:spcPts val="600"/>
              </a:spcAft>
              <a:buFont typeface="Arial" panose="020B0604020202020204" pitchFamily="34" charset="0"/>
              <a:buChar char="•"/>
            </a:pPr>
            <a:r>
              <a:rPr lang="en-US" altLang="zh-CN" sz="1800" dirty="0">
                <a:solidFill>
                  <a:srgbClr val="0000FF"/>
                </a:solidFill>
              </a:rPr>
              <a:t>69 </a:t>
            </a:r>
            <a:r>
              <a:rPr lang="en-US" altLang="zh-CN" sz="1800" dirty="0"/>
              <a:t>CID </a:t>
            </a:r>
            <a:r>
              <a:rPr lang="en-US" altLang="zh-CN" sz="1800" dirty="0"/>
              <a:t>marked as “ready for motion</a:t>
            </a:r>
            <a:r>
              <a:rPr lang="en-US" altLang="zh-CN" sz="1800" dirty="0" smtClean="0"/>
              <a:t>”</a:t>
            </a:r>
          </a:p>
          <a:p>
            <a:pPr lvl="1" algn="just">
              <a:spcBef>
                <a:spcPts val="0"/>
              </a:spcBef>
              <a:spcAft>
                <a:spcPts val="600"/>
              </a:spcAft>
              <a:buFont typeface="Arial" panose="020B0604020202020204" pitchFamily="34" charset="0"/>
              <a:buChar char="•"/>
            </a:pPr>
            <a:r>
              <a:rPr lang="en-US" altLang="zh-CN" sz="1800" dirty="0" smtClean="0"/>
              <a:t>Totally </a:t>
            </a:r>
            <a:r>
              <a:rPr lang="en-US" altLang="zh-CN" sz="1800" dirty="0" smtClean="0">
                <a:solidFill>
                  <a:srgbClr val="0000FF"/>
                </a:solidFill>
              </a:rPr>
              <a:t>411 </a:t>
            </a:r>
            <a:r>
              <a:rPr lang="en-US" altLang="zh-CN" sz="1800" dirty="0" smtClean="0"/>
              <a:t>CID are </a:t>
            </a:r>
            <a:r>
              <a:rPr lang="en-US" altLang="zh-CN" sz="1800" dirty="0"/>
              <a:t>resolved or marked as “ready for motion</a:t>
            </a:r>
            <a:r>
              <a:rPr lang="en-US" altLang="zh-CN" sz="1800" dirty="0" smtClean="0"/>
              <a:t>” </a:t>
            </a:r>
          </a:p>
          <a:p>
            <a:pPr marL="715963" lvl="1" indent="0" algn="just">
              <a:spcBef>
                <a:spcPts val="0"/>
              </a:spcBef>
              <a:spcAft>
                <a:spcPts val="600"/>
              </a:spcAft>
              <a:buNone/>
            </a:pPr>
            <a:r>
              <a:rPr lang="en-US" altLang="zh-CN" sz="1800" dirty="0"/>
              <a:t>(411/912 =~</a:t>
            </a:r>
            <a:r>
              <a:rPr lang="en-US" altLang="zh-CN" sz="1800" dirty="0">
                <a:solidFill>
                  <a:srgbClr val="0000FF"/>
                </a:solidFill>
              </a:rPr>
              <a:t>45</a:t>
            </a:r>
            <a:r>
              <a:rPr lang="en-US" altLang="zh-CN" sz="1800" dirty="0">
                <a:solidFill>
                  <a:srgbClr val="0000FF"/>
                </a:solidFill>
              </a:rPr>
              <a:t>%</a:t>
            </a:r>
            <a:r>
              <a:rPr lang="en-US" altLang="zh-CN" sz="1800" dirty="0">
                <a:solidFill>
                  <a:srgbClr val="FF0000"/>
                </a:solidFill>
              </a:rPr>
              <a:t> </a:t>
            </a:r>
            <a:r>
              <a:rPr lang="en-US" altLang="zh-CN" sz="1800" dirty="0"/>
              <a:t>)</a:t>
            </a:r>
            <a:endParaRPr lang="en-US" sz="1800"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93860559"/>
              </p:ext>
            </p:extLst>
          </p:nvPr>
        </p:nvGraphicFramePr>
        <p:xfrm>
          <a:off x="8001000" y="1981200"/>
          <a:ext cx="4007768" cy="344108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SP for Timeline ( </a:t>
            </a:r>
            <a:r>
              <a:rPr lang="en-US" altLang="zh-CN" sz="3200" kern="0" dirty="0" smtClean="0">
                <a:solidFill>
                  <a:srgbClr val="FF0000"/>
                </a:solidFill>
              </a:rPr>
              <a:t>Initial </a:t>
            </a:r>
            <a:r>
              <a:rPr lang="en-US" altLang="zh-CN" sz="3200" kern="0" dirty="0">
                <a:solidFill>
                  <a:srgbClr val="FF0000"/>
                </a:solidFill>
              </a:rPr>
              <a:t>Letter Ballot (D1.0</a:t>
            </a:r>
            <a:r>
              <a:rPr lang="en-US" altLang="zh-CN" sz="3200" kern="0" dirty="0" smtClean="0">
                <a:solidFill>
                  <a:srgbClr val="FF0000"/>
                </a:solidFill>
              </a:rPr>
              <a:t>) </a:t>
            </a:r>
            <a:r>
              <a:rPr lang="en-US" altLang="en-US" sz="3200" dirty="0" smtClean="0">
                <a:solidFill>
                  <a:schemeClr val="tx2"/>
                </a:solidFill>
              </a:rPr>
              <a:t>)</a:t>
            </a:r>
            <a:endParaRPr lang="en-US" altLang="en-US" sz="3200" dirty="0">
              <a:solidFill>
                <a:schemeClr val="tx2"/>
              </a:solidFill>
            </a:endParaRP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800" dirty="0" smtClean="0"/>
              <a:t>Do you agree to change the timeline for </a:t>
            </a:r>
            <a:r>
              <a:rPr lang="en-US" altLang="zh-CN" sz="2800" dirty="0"/>
              <a:t>Initial Letter Ballot (D1.0</a:t>
            </a:r>
            <a:r>
              <a:rPr lang="en-US" altLang="zh-CN" sz="2800" dirty="0" smtClean="0"/>
              <a:t>) to </a:t>
            </a:r>
            <a:r>
              <a:rPr lang="en-US" altLang="zh-CN" sz="2400" dirty="0" smtClean="0"/>
              <a:t>November 2022?</a:t>
            </a:r>
          </a:p>
          <a:p>
            <a:pPr lvl="1" algn="just"/>
            <a:r>
              <a:rPr lang="en-US" altLang="zh-CN" sz="2000" dirty="0" smtClean="0"/>
              <a:t>Yes</a:t>
            </a:r>
          </a:p>
          <a:p>
            <a:pPr lvl="1" algn="just"/>
            <a:r>
              <a:rPr lang="en-US" altLang="zh-CN" dirty="0" smtClean="0"/>
              <a:t>No</a:t>
            </a:r>
          </a:p>
          <a:p>
            <a:pPr lvl="1" algn="just"/>
            <a:r>
              <a:rPr lang="en-US" altLang="zh-CN" sz="2000" dirty="0" smtClean="0"/>
              <a:t>Abstain</a:t>
            </a:r>
          </a:p>
          <a:p>
            <a:pPr lvl="1" algn="just"/>
            <a:endParaRPr lang="en-US" altLang="zh-CN" sz="2400" dirty="0" smtClean="0"/>
          </a:p>
          <a:p>
            <a:pPr lvl="1" algn="just"/>
            <a:endParaRPr lang="en-US" altLang="zh-CN" sz="2400" dirty="0"/>
          </a:p>
          <a:p>
            <a:pPr lvl="1" algn="just"/>
            <a:r>
              <a:rPr lang="en-US" altLang="zh-CN" sz="2400" dirty="0" smtClean="0"/>
              <a:t>Note: </a:t>
            </a:r>
          </a:p>
          <a:p>
            <a:pPr lvl="2" algn="just"/>
            <a:r>
              <a:rPr lang="en-US" altLang="zh-CN" sz="1600" dirty="0" smtClean="0"/>
              <a:t>Discuss and decide later in </a:t>
            </a:r>
            <a:r>
              <a:rPr lang="en-US" altLang="zh-CN" sz="1600" dirty="0" smtClean="0">
                <a:solidFill>
                  <a:srgbClr val="0000FF"/>
                </a:solidFill>
              </a:rPr>
              <a:t>August</a:t>
            </a:r>
            <a:r>
              <a:rPr lang="en-US" altLang="zh-CN" sz="1600" dirty="0" smtClean="0"/>
              <a:t> when we have more progress and information</a:t>
            </a:r>
          </a:p>
          <a:p>
            <a:pPr lvl="2" algn="just"/>
            <a:r>
              <a:rPr lang="en-US" altLang="zh-CN" sz="1600" dirty="0" smtClean="0"/>
              <a:t>Editor (Claudio) will work together with group members to provide some </a:t>
            </a:r>
            <a:r>
              <a:rPr lang="en-US" altLang="zh-CN" sz="1600" dirty="0" smtClean="0">
                <a:solidFill>
                  <a:srgbClr val="0000FF"/>
                </a:solidFill>
              </a:rPr>
              <a:t>guidance</a:t>
            </a:r>
            <a:r>
              <a:rPr lang="en-US" altLang="zh-CN" sz="1600" dirty="0" smtClean="0"/>
              <a:t> on how to speed up</a:t>
            </a:r>
          </a:p>
          <a:p>
            <a:pPr lvl="1" algn="just"/>
            <a:endParaRPr lang="en-US" altLang="zh-CN" sz="2400" dirty="0"/>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r>
              <a:rPr lang="en-US" altLang="zh-CN" dirty="0"/>
              <a:t>September </a:t>
            </a:r>
            <a:r>
              <a:rPr lang="en-US" altLang="zh-CN" dirty="0" smtClean="0"/>
              <a:t>	1</a:t>
            </a:r>
            <a:r>
              <a:rPr lang="en-US" altLang="zh-CN" dirty="0" smtClean="0"/>
              <a:t>,  </a:t>
            </a:r>
            <a:r>
              <a:rPr lang="en-US" altLang="zh-CN" dirty="0" smtClean="0"/>
              <a:t>     7, 8</a:t>
            </a:r>
            <a:r>
              <a:rPr lang="en-US" altLang="zh-CN" dirty="0" smtClean="0"/>
              <a:t>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a:t>
            </a:r>
            <a:r>
              <a:rPr lang="en-US" altLang="zh-CN" dirty="0"/>
              <a:t>September </a:t>
            </a:r>
            <a:r>
              <a:rPr lang="en-US" altLang="zh-CN" dirty="0" smtClean="0"/>
              <a:t>    	</a:t>
            </a:r>
            <a:r>
              <a:rPr lang="en-US" altLang="zh-CN" dirty="0"/>
              <a:t> </a:t>
            </a:r>
            <a:r>
              <a:rPr lang="en-US" altLang="zh-CN" dirty="0" smtClean="0"/>
              <a:t>     3</a:t>
            </a:r>
            <a:r>
              <a:rPr lang="en-US" altLang="zh-CN" dirty="0" smtClean="0"/>
              <a:t>,            10</a:t>
            </a:r>
            <a:r>
              <a:rPr lang="en-US" altLang="zh-CN" dirty="0" smtClean="0"/>
              <a:t>	</a:t>
            </a:r>
            <a:r>
              <a:rPr lang="en-US" altLang="zh-CN" dirty="0" smtClean="0"/>
              <a:t>23:00 </a:t>
            </a:r>
            <a:r>
              <a:rPr lang="en-US" altLang="zh-CN" dirty="0"/>
              <a:t>- </a:t>
            </a:r>
            <a:r>
              <a:rPr lang="en-US" altLang="zh-CN" dirty="0" smtClean="0"/>
              <a:t>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accent3">
                    <a:lumMod val="50000"/>
                  </a:schemeClr>
                </a:solidFill>
                <a:cs typeface="Times New Roman" panose="02020603050405020304" pitchFamily="18" charset="0"/>
              </a:rPr>
              <a:t>July	</a:t>
            </a:r>
            <a:r>
              <a:rPr lang="en-US" altLang="zh-CN" sz="1100" strike="sngStrike" dirty="0" smtClean="0">
                <a:solidFill>
                  <a:schemeClr val="accent3">
                    <a:lumMod val="50000"/>
                  </a:schemeClr>
                </a:solidFill>
                <a:cs typeface="Times New Roman" panose="02020603050405020304" pitchFamily="18" charset="0"/>
              </a:rPr>
              <a:t>25</a:t>
            </a:r>
            <a:r>
              <a:rPr lang="en-US" altLang="zh-CN" sz="1100" strike="sngStrike" dirty="0">
                <a:solidFill>
                  <a:schemeClr val="accent3">
                    <a:lumMod val="50000"/>
                  </a:schemeClr>
                </a:solidFill>
                <a:cs typeface="Times New Roman" panose="02020603050405020304" pitchFamily="18" charset="0"/>
              </a:rPr>
              <a:t>	(Monday),	10</a:t>
            </a:r>
            <a:r>
              <a:rPr lang="zh-CN" altLang="en-US" sz="1100" strike="sngStrike" dirty="0">
                <a:solidFill>
                  <a:schemeClr val="accent3">
                    <a:lumMod val="50000"/>
                  </a:schemeClr>
                </a:solidFill>
                <a:cs typeface="Times New Roman" panose="02020603050405020304" pitchFamily="18" charset="0"/>
              </a:rPr>
              <a:t>：</a:t>
            </a:r>
            <a:r>
              <a:rPr lang="en-US" altLang="zh-CN" sz="1100" strike="sngStrike" dirty="0">
                <a:solidFill>
                  <a:schemeClr val="accent3">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August 	</a:t>
            </a:r>
            <a:r>
              <a:rPr lang="en-US" altLang="zh-CN" sz="1100" strike="sngStrike" dirty="0" smtClean="0">
                <a:solidFill>
                  <a:schemeClr val="bg1">
                    <a:lumMod val="50000"/>
                  </a:schemeClr>
                </a:solidFill>
                <a:cs typeface="Times New Roman" panose="02020603050405020304" pitchFamily="18" charset="0"/>
              </a:rPr>
              <a:t>2</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019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September 12    (Monday PM </a:t>
            </a:r>
            <a:r>
              <a:rPr lang="en-US" altLang="zh-CN" dirty="0" smtClean="0">
                <a:solidFill>
                  <a:srgbClr val="0070C0"/>
                </a:solidFill>
                <a:cs typeface="Times New Roman" panose="02020603050405020304" pitchFamily="18" charset="0"/>
              </a:rPr>
              <a:t>1),</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13:30 </a:t>
            </a:r>
            <a:r>
              <a:rPr lang="en-US" altLang="zh-CN" dirty="0">
                <a:solidFill>
                  <a:srgbClr val="0070C0"/>
                </a:solidFill>
                <a:cs typeface="Times New Roman" panose="02020603050405020304" pitchFamily="18" charset="0"/>
              </a:rPr>
              <a:t>- </a:t>
            </a:r>
            <a:r>
              <a:rPr lang="en-US" altLang="zh-CN" dirty="0" smtClean="0">
                <a:solidFill>
                  <a:srgbClr val="0070C0"/>
                </a:solidFill>
                <a:cs typeface="Times New Roman" panose="02020603050405020304" pitchFamily="18" charset="0"/>
              </a:rPr>
              <a:t>15:30 </a:t>
            </a:r>
            <a:r>
              <a:rPr lang="en-US" altLang="zh-CN" dirty="0">
                <a:solidFill>
                  <a:srgbClr val="0070C0"/>
                </a:solidFill>
                <a:cs typeface="Times New Roman" panose="02020603050405020304" pitchFamily="18" charset="0"/>
              </a:rPr>
              <a:t>Hawaii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451003393"/>
              </p:ext>
            </p:extLst>
          </p:nvPr>
        </p:nvGraphicFramePr>
        <p:xfrm>
          <a:off x="5791200" y="3138805"/>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Evening 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122863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 </a:t>
            </a:r>
            <a:r>
              <a:rPr lang="en-US" altLang="zh-CN" sz="3200" dirty="0" smtClean="0"/>
              <a:t>(</a:t>
            </a:r>
            <a:r>
              <a:rPr lang="en-US" altLang="zh-CN" sz="3200" dirty="0" smtClean="0">
                <a:solidFill>
                  <a:srgbClr val="FF0000"/>
                </a:solidFill>
              </a:rPr>
              <a:t>To be confirmed</a:t>
            </a:r>
            <a:r>
              <a:rPr lang="en-US" altLang="zh-CN" sz="3200" dirty="0" smtClean="0"/>
              <a:t>)</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To be confirmed</a:t>
            </a:r>
            <a:r>
              <a:rPr lang="en-US" altLang="zh-CN" sz="1600" b="1" dirty="0" smtClean="0">
                <a:cs typeface="Times New Roman" panose="02020603050405020304" pitchFamily="18" charset="0"/>
              </a:rPr>
              <a:t>:</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20</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a:solidFill>
                  <a:schemeClr val="bg1">
                    <a:lumMod val="50000"/>
                  </a:schemeClr>
                </a:solidFill>
                <a:cs typeface="Times New Roman" panose="02020603050405020304" pitchFamily="18" charset="0"/>
              </a:rPr>
              <a:t>3</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a:t>
            </a:r>
            <a:r>
              <a:rPr lang="en-US" altLang="zh-CN" sz="1100" strike="sngStrike" dirty="0">
                <a:solidFill>
                  <a:schemeClr val="bg1">
                    <a:lumMod val="50000"/>
                  </a:schemeClr>
                </a:solidFill>
                <a:cs typeface="Times New Roman" panose="02020603050405020304" pitchFamily="18" charset="0"/>
              </a:rPr>
              <a:t>4</a:t>
            </a:r>
            <a:r>
              <a:rPr lang="en-US" altLang="zh-CN" sz="1100" strike="sngStrike" dirty="0">
                <a:solidFill>
                  <a:schemeClr val="bg1">
                    <a:lumMod val="50000"/>
                  </a:schemeClr>
                </a:solidFill>
                <a:cs typeface="Times New Roman" panose="02020603050405020304" pitchFamily="18" charset="0"/>
              </a:rPr>
              <a:t>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a:t>
            </a:r>
            <a:r>
              <a:rPr lang="en-US" altLang="zh-CN" sz="1100" strike="sngStrike" dirty="0">
                <a:solidFill>
                  <a:schemeClr val="bg1">
                    <a:lumMod val="50000"/>
                  </a:schemeClr>
                </a:solidFill>
                <a:cs typeface="Times New Roman" panose="02020603050405020304" pitchFamily="18" charset="0"/>
              </a:rPr>
              <a:t>6</a:t>
            </a:r>
            <a:r>
              <a:rPr lang="en-US" altLang="zh-CN" sz="1100" strike="sngStrike" dirty="0">
                <a:solidFill>
                  <a:schemeClr val="bg1">
                    <a:lumMod val="50000"/>
                  </a:schemeClr>
                </a:solidFill>
                <a:cs typeface="Times New Roman" panose="02020603050405020304" pitchFamily="18" charset="0"/>
              </a:rPr>
              <a:t>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a:t>
            </a:r>
            <a:r>
              <a:rPr lang="en-US" altLang="zh-CN" sz="1100" dirty="0">
                <a:solidFill>
                  <a:srgbClr val="00B0F0"/>
                </a:solidFill>
                <a:cs typeface="Times New Roman" panose="02020603050405020304" pitchFamily="18" charset="0"/>
              </a:rPr>
              <a:t>	</a:t>
            </a:r>
            <a:r>
              <a:rPr lang="en-US" altLang="zh-CN" sz="1100" dirty="0">
                <a:solidFill>
                  <a:srgbClr val="00B0F0"/>
                </a:solidFill>
                <a:cs typeface="Times New Roman" panose="02020603050405020304" pitchFamily="18" charset="0"/>
              </a:rPr>
              <a:t>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553200" y="1069759"/>
            <a:ext cx="52578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smtClean="0"/>
              <a:t>To be confirmed</a:t>
            </a:r>
            <a:r>
              <a:rPr lang="en-US" altLang="zh-CN" sz="1800" b="1" dirty="0" smtClean="0"/>
              <a:t>:</a:t>
            </a:r>
          </a:p>
          <a:p>
            <a:pPr marL="361950" lvl="1" indent="-361950" algn="just">
              <a:spcBef>
                <a:spcPct val="0"/>
              </a:spcBef>
              <a:spcAft>
                <a:spcPts val="0"/>
              </a:spcAft>
              <a:buClr>
                <a:srgbClr val="000000"/>
              </a:buClr>
              <a:buNone/>
              <a:defRPr/>
            </a:pPr>
            <a:r>
              <a:rPr lang="en-US" altLang="zh-CN" sz="1600" dirty="0"/>
              <a:t>	</a:t>
            </a:r>
            <a:r>
              <a:rPr lang="en-US" altLang="zh-CN" sz="1600" dirty="0"/>
              <a:t>November </a:t>
            </a:r>
            <a:r>
              <a:rPr lang="en-US" altLang="zh-CN" sz="1600" dirty="0" smtClean="0"/>
              <a:t>Plenary </a:t>
            </a:r>
            <a:r>
              <a:rPr lang="en-US" altLang="zh-CN" sz="1600" dirty="0"/>
              <a:t>2022 (November 13-18) </a:t>
            </a: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a:t>
            </a:r>
            <a:r>
              <a:rPr lang="en-US" altLang="zh-CN" sz="1600" dirty="0"/>
              <a:t>Daylight saving time end on </a:t>
            </a:r>
            <a:r>
              <a:rPr lang="en-US" altLang="zh-CN" sz="1600" dirty="0">
                <a:solidFill>
                  <a:srgbClr val="0000FF"/>
                </a:solidFill>
              </a:rPr>
              <a:t>Nov. </a:t>
            </a:r>
            <a:r>
              <a:rPr lang="en-US" altLang="zh-CN" sz="1600" dirty="0" smtClean="0">
                <a:solidFill>
                  <a:srgbClr val="0000FF"/>
                </a:solidFill>
              </a:rPr>
              <a:t>6</a:t>
            </a:r>
            <a:r>
              <a:rPr lang="en-US" altLang="zh-CN" sz="1600" dirty="0" smtClean="0"/>
              <a:t>)</a:t>
            </a:r>
            <a:endParaRPr lang="en-US" altLang="zh-CN" sz="1600" dirty="0"/>
          </a:p>
          <a:p>
            <a:pPr marL="361950" lvl="1" indent="-361950" algn="just">
              <a:spcBef>
                <a:spcPct val="0"/>
              </a:spcBef>
              <a:spcAft>
                <a:spcPts val="0"/>
              </a:spcAft>
              <a:buClr>
                <a:srgbClr val="000000"/>
              </a:buClr>
              <a:buNone/>
              <a:defRPr/>
            </a:pP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70C0"/>
                </a:solidFill>
                <a:cs typeface="Times New Roman" panose="02020603050405020304" pitchFamily="18" charset="0"/>
              </a:rPr>
              <a:t>November 14    (Monday AM 2),	</a:t>
            </a:r>
            <a:r>
              <a:rPr lang="en-US" altLang="zh-CN" dirty="0">
                <a:solidFill>
                  <a:srgbClr val="0070C0"/>
                </a:solidFill>
                <a:cs typeface="Times New Roman" panose="02020603050405020304" pitchFamily="18" charset="0"/>
              </a:rPr>
              <a:t>10:30-12:30 Thailand time</a:t>
            </a:r>
            <a:endParaRPr lang="en-US" altLang="zh-CN" dirty="0" smtClean="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C000"/>
                </a:solidFill>
                <a:cs typeface="Times New Roman" panose="02020603050405020304" pitchFamily="18" charset="0"/>
              </a:rPr>
              <a:t>November 14    </a:t>
            </a:r>
            <a:r>
              <a:rPr lang="en-US" altLang="zh-CN" dirty="0">
                <a:solidFill>
                  <a:srgbClr val="FFC000"/>
                </a:solidFill>
                <a:cs typeface="Times New Roman" panose="02020603050405020304" pitchFamily="18" charset="0"/>
              </a:rPr>
              <a:t>(Tuesday </a:t>
            </a:r>
            <a:r>
              <a:rPr lang="en-US" altLang="zh-CN" dirty="0" smtClean="0">
                <a:solidFill>
                  <a:srgbClr val="FFC000"/>
                </a:solidFill>
                <a:cs typeface="Times New Roman" panose="02020603050405020304" pitchFamily="18" charset="0"/>
              </a:rPr>
              <a:t>PM 1),</a:t>
            </a:r>
            <a:r>
              <a:rPr lang="en-US" altLang="zh-CN" dirty="0">
                <a:solidFill>
                  <a:srgbClr val="FFC000"/>
                </a:solidFill>
                <a:cs typeface="Times New Roman" panose="02020603050405020304" pitchFamily="18" charset="0"/>
              </a:rPr>
              <a:t>		</a:t>
            </a:r>
            <a:r>
              <a:rPr lang="en-US" altLang="zh-CN" dirty="0" smtClean="0">
                <a:solidFill>
                  <a:srgbClr val="FFC000"/>
                </a:solidFill>
                <a:cs typeface="Times New Roman" panose="02020603050405020304" pitchFamily="18" charset="0"/>
              </a:rPr>
              <a:t>13:30-15:30 </a:t>
            </a:r>
            <a:r>
              <a:rPr lang="en-US" altLang="zh-CN" dirty="0">
                <a:solidFill>
                  <a:srgbClr val="FFC000"/>
                </a:solidFill>
                <a:cs typeface="Times New Roman" panose="02020603050405020304" pitchFamily="18" charset="0"/>
              </a:rPr>
              <a:t>Thailand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a:t>
            </a:r>
            <a:r>
              <a:rPr lang="en-US" altLang="zh-CN" dirty="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Wednesday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November </a:t>
            </a:r>
            <a:r>
              <a:rPr lang="en-US" altLang="zh-CN" dirty="0" smtClean="0">
                <a:solidFill>
                  <a:srgbClr val="00B050"/>
                </a:solidFill>
                <a:cs typeface="Times New Roman" panose="02020603050405020304" pitchFamily="18" charset="0"/>
              </a:rPr>
              <a:t>17    </a:t>
            </a:r>
            <a:r>
              <a:rPr lang="en-US" altLang="zh-CN" dirty="0">
                <a:solidFill>
                  <a:srgbClr val="00B050"/>
                </a:solidFill>
                <a:cs typeface="Times New Roman" panose="02020603050405020304" pitchFamily="18" charset="0"/>
              </a:rPr>
              <a:t>(Thursday </a:t>
            </a:r>
            <a:r>
              <a:rPr lang="en-US" altLang="zh-CN" dirty="0" smtClean="0">
                <a:solidFill>
                  <a:srgbClr val="00B050"/>
                </a:solidFill>
                <a:cs typeface="Times New Roman" panose="02020603050405020304" pitchFamily="18" charset="0"/>
              </a:rPr>
              <a:t>AM 1),</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Thailand 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654568178"/>
              </p:ext>
            </p:extLst>
          </p:nvPr>
        </p:nvGraphicFramePr>
        <p:xfrm>
          <a:off x="5791200" y="3200400"/>
          <a:ext cx="6248400" cy="1448435"/>
        </p:xfrm>
        <a:graphic>
          <a:graphicData uri="http://schemas.openxmlformats.org/drawingml/2006/table">
            <a:tbl>
              <a:tblPr firstRow="1" firstCol="1" bandRow="1"/>
              <a:tblGrid>
                <a:gridCol w="694267"/>
                <a:gridCol w="925689"/>
                <a:gridCol w="848548"/>
                <a:gridCol w="1311393"/>
                <a:gridCol w="771407"/>
                <a:gridCol w="931358"/>
                <a:gridCol w="765738"/>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FFC000"/>
                          </a:solidFill>
                          <a:effectLst/>
                          <a:latin typeface="Calibri" panose="020F0502020204030204" pitchFamily="34" charset="0"/>
                          <a:ea typeface="宋体" panose="02010600030101010101" pitchFamily="2" charset="-122"/>
                        </a:rPr>
                        <a:t>PM1</a:t>
                      </a:r>
                      <a:endParaRPr lang="zh-CN" sz="90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18928968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September </a:t>
            </a:r>
            <a:r>
              <a:rPr lang="en-US" altLang="en-US" sz="1800" dirty="0">
                <a:solidFill>
                  <a:srgbClr val="0000FF"/>
                </a:solidFill>
              </a:rPr>
              <a:t>	1,       7, 8	</a:t>
            </a:r>
            <a:r>
              <a:rPr lang="en-US" altLang="en-US" sz="1800" dirty="0" smtClean="0">
                <a:solidFill>
                  <a:srgbClr val="0000FF"/>
                </a:solidFill>
              </a:rPr>
              <a:t>10:00 </a:t>
            </a:r>
            <a:r>
              <a:rPr lang="en-US" altLang="en-US" sz="1800" dirty="0">
                <a:solidFill>
                  <a:srgbClr val="0000FF"/>
                </a:solidFill>
              </a:rPr>
              <a:t>- 12:00 ET</a:t>
            </a:r>
          </a:p>
          <a:p>
            <a:pPr marL="285750" indent="-285750" algn="just"/>
            <a:r>
              <a:rPr lang="en-US" altLang="en-US" sz="1800" dirty="0" smtClean="0">
                <a:solidFill>
                  <a:srgbClr val="0000FF"/>
                </a:solidFill>
              </a:rPr>
              <a:t>September     </a:t>
            </a:r>
            <a:r>
              <a:rPr lang="en-US" altLang="en-US" sz="1800" dirty="0">
                <a:solidFill>
                  <a:srgbClr val="0000FF"/>
                </a:solidFill>
              </a:rPr>
              <a:t>	      3,            10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151668</TotalTime>
  <Words>2095</Words>
  <Application>Microsoft Office PowerPoint</Application>
  <PresentationFormat>宽屏</PresentationFormat>
  <Paragraphs>531</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September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232</cp:revision>
  <cp:lastPrinted>2014-11-04T15:04:57Z</cp:lastPrinted>
  <dcterms:created xsi:type="dcterms:W3CDTF">2007-04-17T18:10:23Z</dcterms:created>
  <dcterms:modified xsi:type="dcterms:W3CDTF">2022-09-01T07:38:43Z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(3)aqgrI6BywgYiuV6gt2cBfTfJdUtn/MmggkJAeOkNeYEaqj7STnExtOEdoCM1X1E/3tP0Qlah
plWwDra/7+3AqcOwsWqJ0kYsgBAQto7luXQtPaDLGd1Pv7CCxxglO2zQTUnQi3QdnPstpMob
phZYJkOuaOxtma8qM8qURZewpycJQVukjJhJ+N1++9e4rdXO6BzjnSW/A9Ykvv5OEaxQOo1D
KZnxswcsUFtSGezhfO</vt:lpwstr>
  </property>
  <property fmtid="{D5CDD505-2E9C-101B-9397-08002B2CF9AE}" pid="27" name="_2015_ms_pID_7253431">
    <vt:lpwstr>J0yQSc+Z2qhjC32FULDJJDwnM5jlgqSQFvi87fKiKcHoviKkug9g+S
XrUENzcuRlyA7MNcK8orsGehcqZayLZEJdTUDxSKGgIpdnKTOb3S3Fmi1cfO5Mmi6Olg2s7t
2bxYvniTeazyYTSy/sFCWUvOQicLUD0ILqjACCEjnyc5+K6knpNKLP7zy9gJM2lttJ16pJMB
ShRDr6IEFvrm4yUhaqnNSfqjEeL+XrHcE/zD</vt:lpwstr>
  </property>
  <property fmtid="{D5CDD505-2E9C-101B-9397-08002B2CF9AE}" pid="28" name="_2015_ms_pID_7253432">
    <vt:lpwstr>jSo0VHXldmaL+pGI0PcWDDw=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