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3" r:id="rId18"/>
    <p:sldId id="385" r:id="rId19"/>
    <p:sldId id="386" r:id="rId20"/>
    <p:sldId id="387" r:id="rId21"/>
    <p:sldId id="388" r:id="rId22"/>
    <p:sldId id="389" r:id="rId23"/>
    <p:sldId id="390" r:id="rId24"/>
    <p:sldId id="381" r:id="rId25"/>
    <p:sldId id="347" r:id="rId26"/>
    <p:sldId id="344" r:id="rId27"/>
    <p:sldId id="372"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802.11-22/1419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August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802.11-22/1419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August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802.11-22/1419</a:t>
            </a:r>
            <a:endParaRPr lang="en-US"/>
          </a:p>
        </p:txBody>
      </p:sp>
      <p:sp>
        <p:nvSpPr>
          <p:cNvPr id="5" name="Rectangle 3"/>
          <p:cNvSpPr>
            <a:spLocks noGrp="1" noChangeArrowheads="1"/>
          </p:cNvSpPr>
          <p:nvPr>
            <p:ph type="dt"/>
          </p:nvPr>
        </p:nvSpPr>
        <p:spPr>
          <a:ln/>
        </p:spPr>
        <p:txBody>
          <a:bodyPr/>
          <a:lstStyle/>
          <a:p>
            <a:r>
              <a:rPr lang="en-GB"/>
              <a:t>August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802.11-22/1419</a:t>
            </a:r>
            <a:endParaRPr lang="en-US"/>
          </a:p>
        </p:txBody>
      </p:sp>
      <p:sp>
        <p:nvSpPr>
          <p:cNvPr id="5" name="Rectangle 3"/>
          <p:cNvSpPr>
            <a:spLocks noGrp="1" noChangeArrowheads="1"/>
          </p:cNvSpPr>
          <p:nvPr>
            <p:ph type="dt"/>
          </p:nvPr>
        </p:nvSpPr>
        <p:spPr>
          <a:ln/>
        </p:spPr>
        <p:txBody>
          <a:bodyPr/>
          <a:lstStyle/>
          <a:p>
            <a:r>
              <a:rPr lang="en-GB"/>
              <a:t>August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802.11-22/1419r00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409-00-00bc-lb268-comments-on-p802-11bc-d4-0.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4a3ce9c1b9a22ec03bf8475d8887111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05,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2022-07-05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strike="sngStrike" dirty="0"/>
              <a:t>Motions</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16850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LB268 Results</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1A9FA-6EFD-E9C3-F84E-879476DEC2F8}"/>
              </a:ext>
            </a:extLst>
          </p:cNvPr>
          <p:cNvSpPr>
            <a:spLocks noGrp="1"/>
          </p:cNvSpPr>
          <p:nvPr>
            <p:ph type="title"/>
          </p:nvPr>
        </p:nvSpPr>
        <p:spPr/>
        <p:txBody>
          <a:bodyPr/>
          <a:lstStyle/>
          <a:p>
            <a:r>
              <a:rPr lang="en-US" dirty="0"/>
              <a:t>LB268 on </a:t>
            </a:r>
            <a:r>
              <a:rPr lang="en-US" dirty="0" err="1"/>
              <a:t>TGbc</a:t>
            </a:r>
            <a:r>
              <a:rPr lang="en-US" dirty="0"/>
              <a:t> D4.0 passed</a:t>
            </a:r>
          </a:p>
        </p:txBody>
      </p:sp>
      <p:sp>
        <p:nvSpPr>
          <p:cNvPr id="3" name="Content Placeholder 2">
            <a:extLst>
              <a:ext uri="{FF2B5EF4-FFF2-40B4-BE49-F238E27FC236}">
                <a16:creationId xmlns:a16="http://schemas.microsoft.com/office/drawing/2014/main" id="{930E4615-5AC7-9EB1-3A54-927620423E72}"/>
              </a:ext>
            </a:extLst>
          </p:cNvPr>
          <p:cNvSpPr>
            <a:spLocks noGrp="1"/>
          </p:cNvSpPr>
          <p:nvPr>
            <p:ph idx="1"/>
          </p:nvPr>
        </p:nvSpPr>
        <p:spPr>
          <a:xfrm>
            <a:off x="685801" y="1275606"/>
            <a:ext cx="7770813" cy="3084910"/>
          </a:xfrm>
        </p:spPr>
        <p:txBody>
          <a:bodyPr/>
          <a:lstStyle/>
          <a:p>
            <a:r>
              <a:rPr lang="en-US" sz="1600" dirty="0"/>
              <a:t>The comment DB for LB 268 is on mentor:</a:t>
            </a:r>
          </a:p>
          <a:p>
            <a:r>
              <a:rPr lang="en-US" sz="1600" dirty="0">
                <a:hlinkClick r:id="rId2"/>
              </a:rPr>
              <a:t>https://mentor.ieee.org/802.11/dcn/22/11-22-1409-00-00bc-lb268-comments-on-p802-11bc-d4-0.xlsx</a:t>
            </a:r>
            <a:r>
              <a:rPr lang="en-US" sz="1600" dirty="0"/>
              <a:t> </a:t>
            </a:r>
          </a:p>
          <a:p>
            <a:endParaRPr lang="en-US" sz="1600" dirty="0"/>
          </a:p>
          <a:p>
            <a:r>
              <a:rPr lang="en-US" sz="1600" dirty="0"/>
              <a:t>Some details:</a:t>
            </a:r>
          </a:p>
          <a:p>
            <a:r>
              <a:rPr lang="en-US" sz="1600" dirty="0"/>
              <a:t>	Total number of received comments:	56</a:t>
            </a:r>
          </a:p>
          <a:p>
            <a:r>
              <a:rPr lang="en-US" sz="1600" dirty="0"/>
              <a:t>			Must be satisfied comments:	0</a:t>
            </a:r>
          </a:p>
          <a:p>
            <a:r>
              <a:rPr lang="en-US" sz="1600" dirty="0"/>
              <a:t>			NOT Must be satisfied:		56</a:t>
            </a:r>
          </a:p>
          <a:p>
            <a:endParaRPr lang="en-US" sz="1600" dirty="0"/>
          </a:p>
          <a:p>
            <a:r>
              <a:rPr lang="en-US" sz="1600" dirty="0"/>
              <a:t>	Editorial comments: 39</a:t>
            </a:r>
          </a:p>
          <a:p>
            <a:r>
              <a:rPr lang="en-US" sz="1600" dirty="0"/>
              <a:t>	Technical comments: 17 (all of them are NOT attached to a “no” vote and must not be satisfied)</a:t>
            </a:r>
          </a:p>
        </p:txBody>
      </p:sp>
      <p:sp>
        <p:nvSpPr>
          <p:cNvPr id="4" name="Slide Number Placeholder 3">
            <a:extLst>
              <a:ext uri="{FF2B5EF4-FFF2-40B4-BE49-F238E27FC236}">
                <a16:creationId xmlns:a16="http://schemas.microsoft.com/office/drawing/2014/main" id="{1725CC3E-600D-6207-D09A-7994E72FC41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F1D00637-5777-E99B-B8C1-26755955280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73AD2DE-A0CE-B8F5-BEC9-31AA9E6A90EB}"/>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250545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1419,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2657-C11F-1D46-B610-0DE8A1D6BC0E}"/>
              </a:ext>
            </a:extLst>
          </p:cNvPr>
          <p:cNvSpPr>
            <a:spLocks noGrp="1"/>
          </p:cNvSpPr>
          <p:nvPr>
            <p:ph type="title"/>
          </p:nvPr>
        </p:nvSpPr>
        <p:spPr/>
        <p:txBody>
          <a:bodyPr/>
          <a:lstStyle/>
          <a:p>
            <a:r>
              <a:rPr lang="en-US" dirty="0"/>
              <a:t>Possible ways forward</a:t>
            </a:r>
          </a:p>
        </p:txBody>
      </p:sp>
      <p:sp>
        <p:nvSpPr>
          <p:cNvPr id="3" name="Content Placeholder 2">
            <a:extLst>
              <a:ext uri="{FF2B5EF4-FFF2-40B4-BE49-F238E27FC236}">
                <a16:creationId xmlns:a16="http://schemas.microsoft.com/office/drawing/2014/main" id="{73EE5FDD-813F-4B09-0AB1-7480A71F7EC6}"/>
              </a:ext>
            </a:extLst>
          </p:cNvPr>
          <p:cNvSpPr>
            <a:spLocks noGrp="1"/>
          </p:cNvSpPr>
          <p:nvPr>
            <p:ph idx="1"/>
          </p:nvPr>
        </p:nvSpPr>
        <p:spPr>
          <a:xfrm>
            <a:off x="685801" y="1419622"/>
            <a:ext cx="7770813" cy="3084910"/>
          </a:xfrm>
        </p:spPr>
        <p:txBody>
          <a:bodyPr/>
          <a:lstStyle/>
          <a:p>
            <a:r>
              <a:rPr lang="en-US" dirty="0"/>
              <a:t>Note, all comments are “must NOT be satisfied” comments</a:t>
            </a:r>
          </a:p>
          <a:p>
            <a:endParaRPr lang="en-US" dirty="0"/>
          </a:p>
          <a:p>
            <a:pPr marL="342900" indent="-342900">
              <a:buAutoNum type="arabicParenBoth"/>
            </a:pPr>
            <a:r>
              <a:rPr lang="en-US" dirty="0"/>
              <a:t>Leave D4.0 unchanged and ask for unconditional approval to go to SA ballot</a:t>
            </a:r>
          </a:p>
          <a:p>
            <a:pPr marL="642938" lvl="1" indent="-342900">
              <a:buFont typeface="Arial" panose="020B0604020202020204" pitchFamily="34" charset="0"/>
              <a:buChar char="•"/>
            </a:pPr>
            <a:r>
              <a:rPr lang="en-US" dirty="0"/>
              <a:t>Need to reject all comments</a:t>
            </a:r>
          </a:p>
          <a:p>
            <a:pPr marL="642938" lvl="1" indent="-342900">
              <a:buFont typeface="Arial" panose="020B0604020202020204" pitchFamily="34" charset="0"/>
              <a:buChar char="•"/>
            </a:pPr>
            <a:r>
              <a:rPr lang="en-US" dirty="0"/>
              <a:t>Optional – anyone may choose to take those comments and resubmit them in the first SA ballot -- but we as a TG cannot promise this as part of the comment resolution</a:t>
            </a:r>
          </a:p>
          <a:p>
            <a:pPr marL="342900" indent="-342900">
              <a:buAutoNum type="arabicParenBoth"/>
            </a:pPr>
            <a:r>
              <a:rPr lang="en-US" dirty="0"/>
              <a:t>Change D4.0 based on changes suggested by the comments and ask for conditional approval</a:t>
            </a:r>
          </a:p>
          <a:p>
            <a:pPr marL="642938" lvl="1" indent="-342900">
              <a:buFont typeface="Arial" panose="020B0604020202020204" pitchFamily="34" charset="0"/>
              <a:buChar char="•"/>
            </a:pPr>
            <a:r>
              <a:rPr lang="en-US" dirty="0"/>
              <a:t>Specify technical changes to address comments</a:t>
            </a:r>
          </a:p>
          <a:p>
            <a:pPr marL="642938" lvl="1" indent="-342900">
              <a:buFont typeface="Arial" panose="020B0604020202020204" pitchFamily="34" charset="0"/>
              <a:buChar char="•"/>
            </a:pPr>
            <a:r>
              <a:rPr lang="en-US" dirty="0"/>
              <a:t>Create D5.0 and go for WG recirculation</a:t>
            </a:r>
          </a:p>
        </p:txBody>
      </p:sp>
      <p:sp>
        <p:nvSpPr>
          <p:cNvPr id="4" name="Slide Number Placeholder 3">
            <a:extLst>
              <a:ext uri="{FF2B5EF4-FFF2-40B4-BE49-F238E27FC236}">
                <a16:creationId xmlns:a16="http://schemas.microsoft.com/office/drawing/2014/main" id="{18AE9606-0645-4087-2357-57A81CF5F4F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38DFF5F-59B6-21AF-FA3B-2AF66BEDEB0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756EA31-8BCA-81A3-E418-1AAE8F50408B}"/>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1253285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EE69B-7620-B11A-60D2-4D390EAA1AFC}"/>
              </a:ext>
            </a:extLst>
          </p:cNvPr>
          <p:cNvSpPr>
            <a:spLocks noGrp="1"/>
          </p:cNvSpPr>
          <p:nvPr>
            <p:ph type="title"/>
          </p:nvPr>
        </p:nvSpPr>
        <p:spPr/>
        <p:txBody>
          <a:bodyPr/>
          <a:lstStyle/>
          <a:p>
            <a:r>
              <a:rPr lang="en-US" dirty="0"/>
              <a:t>In case of rejection of all comments</a:t>
            </a:r>
          </a:p>
        </p:txBody>
      </p:sp>
      <p:sp>
        <p:nvSpPr>
          <p:cNvPr id="3" name="Content Placeholder 2">
            <a:extLst>
              <a:ext uri="{FF2B5EF4-FFF2-40B4-BE49-F238E27FC236}">
                <a16:creationId xmlns:a16="http://schemas.microsoft.com/office/drawing/2014/main" id="{5C41BE47-AEA3-7652-2991-8A9E5C02346F}"/>
              </a:ext>
            </a:extLst>
          </p:cNvPr>
          <p:cNvSpPr>
            <a:spLocks noGrp="1"/>
          </p:cNvSpPr>
          <p:nvPr>
            <p:ph idx="1"/>
          </p:nvPr>
        </p:nvSpPr>
        <p:spPr/>
        <p:txBody>
          <a:bodyPr/>
          <a:lstStyle/>
          <a:p>
            <a:r>
              <a:rPr lang="en-US" sz="1400" dirty="0"/>
              <a:t>Editorial:</a:t>
            </a:r>
          </a:p>
          <a:p>
            <a:r>
              <a:rPr lang="en-US" sz="1400" dirty="0"/>
              <a:t>	REJECTED – The comment does not identify a technical issue but highlights editorial changes</a:t>
            </a:r>
            <a:r>
              <a:rPr lang="en-GB" altLang="en-US" sz="1400" dirty="0"/>
              <a:t>. This comment will be passed to the TG and IEEE-SA editor for consideration during publication editing.</a:t>
            </a:r>
          </a:p>
          <a:p>
            <a:endParaRPr lang="en-GB" sz="1400" dirty="0"/>
          </a:p>
          <a:p>
            <a:r>
              <a:rPr lang="en-GB" sz="1400" dirty="0"/>
              <a:t>Technical:</a:t>
            </a:r>
          </a:p>
          <a:p>
            <a:r>
              <a:rPr lang="en-GB" sz="1400" dirty="0"/>
              <a:t>	Work with the commenter. Ideally, the commenter should be happy with the rejection.</a:t>
            </a:r>
          </a:p>
          <a:p>
            <a:endParaRPr lang="en-GB" sz="1400" dirty="0"/>
          </a:p>
          <a:p>
            <a:r>
              <a:rPr lang="en-GB" sz="1400" dirty="0"/>
              <a:t>	REJECTED – The TG discussed the comment jointly with the commenter and agreed on </a:t>
            </a:r>
            <a:r>
              <a:rPr lang="en-GB" sz="1400"/>
              <a:t>not implementing </a:t>
            </a:r>
            <a:r>
              <a:rPr lang="en-GB" sz="1400" dirty="0"/>
              <a:t>the suggested changes.</a:t>
            </a:r>
          </a:p>
          <a:p>
            <a:endParaRPr lang="en-GB" sz="1400" dirty="0"/>
          </a:p>
          <a:p>
            <a:r>
              <a:rPr lang="en-GB" sz="1400" dirty="0"/>
              <a:t>	Or provide a detailed technical justification why the comment is rejected.</a:t>
            </a:r>
            <a:endParaRPr lang="en-US" sz="1400" dirty="0"/>
          </a:p>
        </p:txBody>
      </p:sp>
      <p:sp>
        <p:nvSpPr>
          <p:cNvPr id="4" name="Slide Number Placeholder 3">
            <a:extLst>
              <a:ext uri="{FF2B5EF4-FFF2-40B4-BE49-F238E27FC236}">
                <a16:creationId xmlns:a16="http://schemas.microsoft.com/office/drawing/2014/main" id="{D5DA8537-4942-F7CC-CA52-A78176E752C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CC7C9F-ADE0-405A-6153-B76C4DB93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496F39E-4150-FD79-0951-EE0CC23B1DE2}"/>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3796512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3474-74FA-C1F9-08C9-78D8A15D73C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75ABC7A-5129-D0BF-37D3-B26B52C55B95}"/>
              </a:ext>
            </a:extLst>
          </p:cNvPr>
          <p:cNvSpPr>
            <a:spLocks noGrp="1"/>
          </p:cNvSpPr>
          <p:nvPr>
            <p:ph idx="1"/>
          </p:nvPr>
        </p:nvSpPr>
        <p:spPr/>
        <p:txBody>
          <a:bodyPr/>
          <a:lstStyle/>
          <a:p>
            <a:r>
              <a:rPr lang="en-US" dirty="0"/>
              <a:t>What is your preferred way to proceed with addressing LB268 comments:</a:t>
            </a:r>
          </a:p>
          <a:p>
            <a:endParaRPr lang="en-US" dirty="0"/>
          </a:p>
          <a:p>
            <a:pPr marL="342900" indent="-342900">
              <a:buAutoNum type="alphaLcParenR"/>
            </a:pPr>
            <a:r>
              <a:rPr lang="en-US" dirty="0"/>
              <a:t>Leave D4.0 unchanged and reject all comments</a:t>
            </a:r>
          </a:p>
          <a:p>
            <a:pPr marL="342900" indent="-342900">
              <a:buAutoNum type="alphaLcParenR"/>
            </a:pPr>
            <a:r>
              <a:rPr lang="en-US" dirty="0"/>
              <a:t>Incorporate changes in the draft, create D5.0 and go for another WG recirculation</a:t>
            </a:r>
          </a:p>
          <a:p>
            <a:pPr marL="342900" indent="-342900">
              <a:buAutoNum type="alphaLcParenR"/>
            </a:pPr>
            <a:r>
              <a:rPr lang="en-US" dirty="0"/>
              <a:t>No preference / abstain</a:t>
            </a:r>
          </a:p>
        </p:txBody>
      </p:sp>
      <p:sp>
        <p:nvSpPr>
          <p:cNvPr id="4" name="Slide Number Placeholder 3">
            <a:extLst>
              <a:ext uri="{FF2B5EF4-FFF2-40B4-BE49-F238E27FC236}">
                <a16:creationId xmlns:a16="http://schemas.microsoft.com/office/drawing/2014/main" id="{B0463E83-AC87-93D0-57A7-2A22F8574A5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9E2E40A-0A65-2063-B278-DAE2D82F46D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ABE4561-327D-1435-E5F8-177E103571B8}"/>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399459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Assignment of CIDs</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035073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endParaRPr lang="en-GB" sz="1600" dirty="0"/>
          </a:p>
          <a:p>
            <a:r>
              <a:rPr lang="en-GB" sz="1600" dirty="0">
                <a:hlinkClick r:id="rId2"/>
              </a:rPr>
              <a:t>https://ieeesa.webex.com/ieeesa/j.php?MTID=m4a3ce9c1b9a22ec03bf8475d8887111e</a:t>
            </a:r>
            <a:endParaRPr lang="en-GB" sz="1600" dirty="0"/>
          </a:p>
          <a:p>
            <a:endParaRPr lang="en-GB" sz="1600" dirty="0"/>
          </a:p>
          <a:p>
            <a:r>
              <a:rPr lang="en-GB" sz="1600" dirty="0"/>
              <a:t>Meeting number: 2331 131 3515</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LB268 outcome</a:t>
            </a:r>
          </a:p>
          <a:p>
            <a:pPr>
              <a:buFont typeface="Arial" panose="020B0604020202020204" pitchFamily="34" charset="0"/>
              <a:buChar char="•"/>
            </a:pPr>
            <a:r>
              <a:rPr lang="en-US" dirty="0"/>
              <a:t>Discussion on way forward / how to address comments</a:t>
            </a:r>
          </a:p>
          <a:p>
            <a:pPr>
              <a:buFont typeface="Arial" panose="020B0604020202020204" pitchFamily="34" charset="0"/>
              <a:buChar char="•"/>
            </a:pPr>
            <a:r>
              <a:rPr lang="en-US" dirty="0"/>
              <a:t>Review and Assignment of CIDs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August 2022</a:t>
            </a:r>
            <a:endParaRPr lang="en-GB" dirty="0"/>
          </a:p>
        </p:txBody>
      </p:sp>
      <p:sp>
        <p:nvSpPr>
          <p:cNvPr id="7" name="Content Placeholder 6">
            <a:extLst>
              <a:ext uri="{FF2B5EF4-FFF2-40B4-BE49-F238E27FC236}">
                <a16:creationId xmlns:a16="http://schemas.microsoft.com/office/drawing/2014/main" id="{51A2F6DD-8731-483B-DB50-FB0E882477F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7244</TotalTime>
  <Words>2481</Words>
  <Application>Microsoft Macintosh PowerPoint</Application>
  <PresentationFormat>On-screen Show (16:9)</PresentationFormat>
  <Paragraphs>285</Paragraphs>
  <Slides>30</Slides>
  <Notes>2</Notes>
  <HiddenSlides>6</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July 05,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LB268 Results</vt:lpstr>
      <vt:lpstr>LB268 on TGbc D4.0 passed</vt:lpstr>
      <vt:lpstr>Possible ways forward</vt:lpstr>
      <vt:lpstr>In case of rejection of all comments</vt:lpstr>
      <vt:lpstr>Straw Poll</vt:lpstr>
      <vt:lpstr>Assignment of CIDs</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457</cp:revision>
  <cp:lastPrinted>1601-01-01T00:00:00Z</cp:lastPrinted>
  <dcterms:created xsi:type="dcterms:W3CDTF">2020-02-25T15:01:23Z</dcterms:created>
  <dcterms:modified xsi:type="dcterms:W3CDTF">2022-08-30T10:19:03Z</dcterms:modified>
  <cp:category/>
</cp:coreProperties>
</file>