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332" r:id="rId3"/>
    <p:sldId id="348" r:id="rId4"/>
    <p:sldId id="349" r:id="rId5"/>
    <p:sldId id="340" r:id="rId6"/>
    <p:sldId id="350" r:id="rId7"/>
    <p:sldId id="341" r:id="rId8"/>
    <p:sldId id="342" r:id="rId9"/>
    <p:sldId id="351" r:id="rId10"/>
    <p:sldId id="352" r:id="rId11"/>
    <p:sldId id="343" r:id="rId12"/>
    <p:sldId id="330" r:id="rId13"/>
    <p:sldId id="353"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FF00"/>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10" d="100"/>
          <a:sy n="110" d="100"/>
        </p:scale>
        <p:origin x="166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marL="0" lvl="4" algn="r" defTabSz="933450"/>
            <a:r>
              <a:rPr lang="en-US" smtClean="0"/>
              <a:t>doc.: IEEE 802.11-13/1421r1</a:t>
            </a:r>
          </a:p>
          <a:p>
            <a:endParaRPr lang="en-US" dirty="0"/>
          </a:p>
        </p:txBody>
      </p:sp>
      <p:sp>
        <p:nvSpPr>
          <p:cNvPr id="5" name="日期占位符 4"/>
          <p:cNvSpPr>
            <a:spLocks noGrp="1"/>
          </p:cNvSpPr>
          <p:nvPr>
            <p:ph type="dt" idx="11"/>
          </p:nvPr>
        </p:nvSpPr>
        <p:spPr/>
        <p:txBody>
          <a:bodyPr/>
          <a:lstStyle/>
          <a:p>
            <a:r>
              <a:rPr lang="en-US" smtClean="0"/>
              <a:t>November 2013</a:t>
            </a:r>
            <a:endParaRPr lang="en-US"/>
          </a:p>
        </p:txBody>
      </p:sp>
      <p:sp>
        <p:nvSpPr>
          <p:cNvPr id="6" name="页脚占位符 5"/>
          <p:cNvSpPr>
            <a:spLocks noGrp="1"/>
          </p:cNvSpPr>
          <p:nvPr>
            <p:ph type="ftr" sz="quarter" idx="12"/>
          </p:nvPr>
        </p:nvSpPr>
        <p:spPr/>
        <p:txBody>
          <a:bodyPr/>
          <a:lstStyle/>
          <a:p>
            <a:pPr lvl="4"/>
            <a:r>
              <a:rPr lang="en-US" smtClean="0"/>
              <a:t>Philip Levis, Stanford University</a:t>
            </a:r>
            <a:endParaRPr lang="en-US"/>
          </a:p>
        </p:txBody>
      </p:sp>
      <p:sp>
        <p:nvSpPr>
          <p:cNvPr id="7" name="灯片编号占位符 6"/>
          <p:cNvSpPr>
            <a:spLocks noGrp="1"/>
          </p:cNvSpPr>
          <p:nvPr>
            <p:ph type="sldNum" sz="quarter" idx="13"/>
          </p:nvPr>
        </p:nvSpPr>
        <p:spPr/>
        <p:txBody>
          <a:bodyPr/>
          <a:lstStyle/>
          <a:p>
            <a:r>
              <a:rPr lang="en-US" smtClean="0"/>
              <a:t>Page </a:t>
            </a:r>
            <a:fld id="{3B191D38-BDD1-6541-816B-CB820FB164E2}" type="slidenum">
              <a:rPr lang="en-US" smtClean="0"/>
              <a:pPr/>
              <a:t>8</a:t>
            </a:fld>
            <a:endParaRPr lang="en-US"/>
          </a:p>
        </p:txBody>
      </p:sp>
    </p:spTree>
    <p:extLst>
      <p:ext uri="{BB962C8B-B14F-4D97-AF65-F5344CB8AC3E}">
        <p14:creationId xmlns:p14="http://schemas.microsoft.com/office/powerpoint/2010/main" val="560434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marL="0" lvl="4" algn="r" defTabSz="933450"/>
            <a:r>
              <a:rPr lang="en-US" smtClean="0"/>
              <a:t>doc.: IEEE 802.11-13/1421r1</a:t>
            </a:r>
          </a:p>
          <a:p>
            <a:endParaRPr lang="en-US" dirty="0"/>
          </a:p>
        </p:txBody>
      </p:sp>
      <p:sp>
        <p:nvSpPr>
          <p:cNvPr id="5" name="日期占位符 4"/>
          <p:cNvSpPr>
            <a:spLocks noGrp="1"/>
          </p:cNvSpPr>
          <p:nvPr>
            <p:ph type="dt" idx="11"/>
          </p:nvPr>
        </p:nvSpPr>
        <p:spPr/>
        <p:txBody>
          <a:bodyPr/>
          <a:lstStyle/>
          <a:p>
            <a:r>
              <a:rPr lang="en-US" smtClean="0"/>
              <a:t>November 2013</a:t>
            </a:r>
            <a:endParaRPr lang="en-US"/>
          </a:p>
        </p:txBody>
      </p:sp>
      <p:sp>
        <p:nvSpPr>
          <p:cNvPr id="6" name="页脚占位符 5"/>
          <p:cNvSpPr>
            <a:spLocks noGrp="1"/>
          </p:cNvSpPr>
          <p:nvPr>
            <p:ph type="ftr" sz="quarter" idx="12"/>
          </p:nvPr>
        </p:nvSpPr>
        <p:spPr/>
        <p:txBody>
          <a:bodyPr/>
          <a:lstStyle/>
          <a:p>
            <a:pPr lvl="4"/>
            <a:r>
              <a:rPr lang="en-US" smtClean="0"/>
              <a:t>Philip Levis, Stanford University</a:t>
            </a:r>
            <a:endParaRPr lang="en-US"/>
          </a:p>
        </p:txBody>
      </p:sp>
      <p:sp>
        <p:nvSpPr>
          <p:cNvPr id="7" name="灯片编号占位符 6"/>
          <p:cNvSpPr>
            <a:spLocks noGrp="1"/>
          </p:cNvSpPr>
          <p:nvPr>
            <p:ph type="sldNum" sz="quarter" idx="13"/>
          </p:nvPr>
        </p:nvSpPr>
        <p:spPr/>
        <p:txBody>
          <a:bodyPr/>
          <a:lstStyle/>
          <a:p>
            <a:r>
              <a:rPr lang="en-US" smtClean="0"/>
              <a:t>Page </a:t>
            </a:r>
            <a:fld id="{3B191D38-BDD1-6541-816B-CB820FB164E2}" type="slidenum">
              <a:rPr lang="en-US" smtClean="0"/>
              <a:pPr/>
              <a:t>9</a:t>
            </a:fld>
            <a:endParaRPr lang="en-US"/>
          </a:p>
        </p:txBody>
      </p:sp>
    </p:spTree>
    <p:extLst>
      <p:ext uri="{BB962C8B-B14F-4D97-AF65-F5344CB8AC3E}">
        <p14:creationId xmlns:p14="http://schemas.microsoft.com/office/powerpoint/2010/main" val="287158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marL="0" lvl="4" algn="r" defTabSz="933450"/>
            <a:r>
              <a:rPr lang="en-US" smtClean="0"/>
              <a:t>doc.: IEEE 802.11-13/1421r1</a:t>
            </a:r>
          </a:p>
          <a:p>
            <a:endParaRPr lang="en-US" dirty="0"/>
          </a:p>
        </p:txBody>
      </p:sp>
      <p:sp>
        <p:nvSpPr>
          <p:cNvPr id="5" name="日期占位符 4"/>
          <p:cNvSpPr>
            <a:spLocks noGrp="1"/>
          </p:cNvSpPr>
          <p:nvPr>
            <p:ph type="dt" idx="11"/>
          </p:nvPr>
        </p:nvSpPr>
        <p:spPr/>
        <p:txBody>
          <a:bodyPr/>
          <a:lstStyle/>
          <a:p>
            <a:r>
              <a:rPr lang="en-US" smtClean="0"/>
              <a:t>November 2013</a:t>
            </a:r>
            <a:endParaRPr lang="en-US"/>
          </a:p>
        </p:txBody>
      </p:sp>
      <p:sp>
        <p:nvSpPr>
          <p:cNvPr id="6" name="页脚占位符 5"/>
          <p:cNvSpPr>
            <a:spLocks noGrp="1"/>
          </p:cNvSpPr>
          <p:nvPr>
            <p:ph type="ftr" sz="quarter" idx="12"/>
          </p:nvPr>
        </p:nvSpPr>
        <p:spPr/>
        <p:txBody>
          <a:bodyPr/>
          <a:lstStyle/>
          <a:p>
            <a:pPr lvl="4"/>
            <a:r>
              <a:rPr lang="en-US" smtClean="0"/>
              <a:t>Philip Levis, Stanford University</a:t>
            </a:r>
            <a:endParaRPr lang="en-US"/>
          </a:p>
        </p:txBody>
      </p:sp>
      <p:sp>
        <p:nvSpPr>
          <p:cNvPr id="7" name="灯片编号占位符 6"/>
          <p:cNvSpPr>
            <a:spLocks noGrp="1"/>
          </p:cNvSpPr>
          <p:nvPr>
            <p:ph type="sldNum" sz="quarter" idx="13"/>
          </p:nvPr>
        </p:nvSpPr>
        <p:spPr/>
        <p:txBody>
          <a:bodyPr/>
          <a:lstStyle/>
          <a:p>
            <a:r>
              <a:rPr lang="en-US" smtClean="0"/>
              <a:t>Page </a:t>
            </a:r>
            <a:fld id="{3B191D38-BDD1-6541-816B-CB820FB164E2}" type="slidenum">
              <a:rPr lang="en-US" smtClean="0"/>
              <a:pPr/>
              <a:t>10</a:t>
            </a:fld>
            <a:endParaRPr lang="en-US"/>
          </a:p>
        </p:txBody>
      </p:sp>
    </p:spTree>
    <p:extLst>
      <p:ext uri="{BB962C8B-B14F-4D97-AF65-F5344CB8AC3E}">
        <p14:creationId xmlns:p14="http://schemas.microsoft.com/office/powerpoint/2010/main" val="3115482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6"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smtClean="0"/>
              <a:t>doc.: IEEE </a:t>
            </a:r>
            <a:r>
              <a:rPr lang="en-US" sz="1800" b="1" dirty="0" smtClean="0"/>
              <a:t>802.11/22-1416r1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Sep</a:t>
            </a:r>
            <a:r>
              <a:rPr lang="en-US" sz="1800" b="1" dirty="0" smtClean="0"/>
              <a:t> 2022</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altLang="zh-CN" sz="2800" dirty="0" smtClean="0">
                <a:solidFill>
                  <a:schemeClr val="tx1"/>
                </a:solidFill>
              </a:rPr>
              <a:t>Discussion on SST and A-PPDU</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2022-08-30</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2971847126"/>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xmlns="" val="20000"/>
                    </a:ext>
                  </a:extLst>
                </a:gridCol>
                <a:gridCol w="1444446">
                  <a:extLst>
                    <a:ext uri="{9D8B030D-6E8A-4147-A177-3AD203B41FA5}">
                      <a16:colId xmlns:a16="http://schemas.microsoft.com/office/drawing/2014/main" xmlns="" val="20001"/>
                    </a:ext>
                  </a:extLst>
                </a:gridCol>
                <a:gridCol w="1615293">
                  <a:extLst>
                    <a:ext uri="{9D8B030D-6E8A-4147-A177-3AD203B41FA5}">
                      <a16:colId xmlns:a16="http://schemas.microsoft.com/office/drawing/2014/main" xmlns="" val="20002"/>
                    </a:ext>
                  </a:extLst>
                </a:gridCol>
                <a:gridCol w="978495">
                  <a:extLst>
                    <a:ext uri="{9D8B030D-6E8A-4147-A177-3AD203B41FA5}">
                      <a16:colId xmlns:a16="http://schemas.microsoft.com/office/drawing/2014/main" xmlns="" val="20003"/>
                    </a:ext>
                  </a:extLst>
                </a:gridCol>
                <a:gridCol w="2290922">
                  <a:extLst>
                    <a:ext uri="{9D8B030D-6E8A-4147-A177-3AD203B41FA5}">
                      <a16:colId xmlns:a16="http://schemas.microsoft.com/office/drawing/2014/main" xmlns="" val="20004"/>
                    </a:ext>
                  </a:extLst>
                </a:gridCol>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10000"/>
                  </a:ext>
                </a:extLst>
              </a:tr>
              <a:tr h="185420">
                <a:tc>
                  <a:txBody>
                    <a:bodyPr/>
                    <a:lstStyle/>
                    <a:p>
                      <a:pPr algn="ctr"/>
                      <a:r>
                        <a:rPr lang="en-US" altLang="zh-CN" sz="1400" dirty="0" smtClean="0"/>
                        <a:t>Ross Jian Yu</a:t>
                      </a:r>
                      <a:endParaRPr lang="en-US" altLang="zh-CN" sz="1400" dirty="0"/>
                    </a:p>
                  </a:txBody>
                  <a:tcPr anchor="ctr"/>
                </a:tc>
                <a:tc rowSpan="5">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extLst>
                  <a:ext uri="{0D108BD9-81ED-4DB2-BD59-A6C34878D82A}">
                    <a16:rowId xmlns:a16="http://schemas.microsoft.com/office/drawing/2014/main" xmlns="" val="10001"/>
                  </a:ext>
                </a:extLst>
              </a:tr>
              <a:tr h="185420">
                <a:tc>
                  <a:txBody>
                    <a:bodyPr/>
                    <a:lstStyle/>
                    <a:p>
                      <a:pPr algn="ctr"/>
                      <a:r>
                        <a:rPr lang="en-US" altLang="zh-CN" sz="1400" dirty="0" smtClean="0"/>
                        <a:t>Ming Gan</a:t>
                      </a:r>
                      <a:endParaRPr lang="zh-CN" altLang="en-US" sz="1400" dirty="0"/>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xmlns="" val="10002"/>
                  </a:ext>
                </a:extLst>
              </a:tr>
              <a:tr h="185420">
                <a:tc>
                  <a:txBody>
                    <a:bodyPr/>
                    <a:lstStyle/>
                    <a:p>
                      <a:pPr marL="0" algn="ctr" defTabSz="457200" rtl="0" eaLnBrk="1" latinLnBrk="0" hangingPunct="1"/>
                      <a:r>
                        <a:rPr lang="en-US" altLang="zh-CN" sz="1400" kern="1200" dirty="0" err="1" smtClean="0">
                          <a:solidFill>
                            <a:schemeClr val="tx1"/>
                          </a:solidFill>
                          <a:latin typeface="+mn-lt"/>
                          <a:ea typeface="+mn-ea"/>
                          <a:cs typeface="+mn-cs"/>
                        </a:rPr>
                        <a:t>Shimi</a:t>
                      </a:r>
                      <a:r>
                        <a:rPr lang="en-US" altLang="zh-CN" sz="1400" kern="1200" dirty="0" smtClean="0">
                          <a:solidFill>
                            <a:schemeClr val="tx1"/>
                          </a:solidFill>
                          <a:latin typeface="+mn-lt"/>
                          <a:ea typeface="+mn-ea"/>
                          <a:cs typeface="+mn-cs"/>
                        </a:rPr>
                        <a:t> </a:t>
                      </a:r>
                      <a:r>
                        <a:rPr lang="en-US" altLang="zh-CN" sz="1400" kern="1200" dirty="0" err="1" smtClean="0">
                          <a:solidFill>
                            <a:schemeClr val="tx1"/>
                          </a:solidFill>
                          <a:latin typeface="+mn-lt"/>
                          <a:ea typeface="+mn-ea"/>
                          <a:cs typeface="+mn-cs"/>
                        </a:rPr>
                        <a:t>Shilo</a:t>
                      </a:r>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xmlns="" val="10003"/>
                  </a:ext>
                </a:extLst>
              </a:tr>
              <a:tr h="185420">
                <a:tc>
                  <a:txBody>
                    <a:bodyPr/>
                    <a:lstStyle/>
                    <a:p>
                      <a:pPr marL="0" algn="ctr" defTabSz="457200" rtl="0" eaLnBrk="1" latinLnBrk="0" hangingPunct="1"/>
                      <a:r>
                        <a:rPr lang="en-US" altLang="zh-CN" sz="1400" kern="1200" dirty="0" smtClean="0">
                          <a:solidFill>
                            <a:schemeClr val="tx1"/>
                          </a:solidFill>
                          <a:latin typeface="+mn-lt"/>
                          <a:ea typeface="+mn-ea"/>
                          <a:cs typeface="+mn-cs"/>
                        </a:rPr>
                        <a:t>Boyce Bo Yang</a:t>
                      </a:r>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xmlns="" val="10004"/>
                  </a:ext>
                </a:extLst>
              </a:tr>
              <a:tr h="185420">
                <a:tc>
                  <a:txBody>
                    <a:bodyPr/>
                    <a:lstStyle/>
                    <a:p>
                      <a:pPr marL="0" algn="ctr" defTabSz="457200" rtl="0" eaLnBrk="1" latinLnBrk="0" hangingPunct="1"/>
                      <a:r>
                        <a:rPr lang="en-US" altLang="zh-CN" sz="1400" kern="1200" dirty="0" smtClean="0">
                          <a:solidFill>
                            <a:schemeClr val="tx1"/>
                          </a:solidFill>
                          <a:latin typeface="+mn-lt"/>
                          <a:ea typeface="+mn-ea"/>
                          <a:cs typeface="+mn-cs"/>
                        </a:rPr>
                        <a:t>Lei Huang</a:t>
                      </a:r>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12817"/>
            <a:ext cx="7772400" cy="4572000"/>
          </a:xfrm>
        </p:spPr>
        <p:txBody>
          <a:bodyPr/>
          <a:lstStyle/>
          <a:p>
            <a:r>
              <a:rPr lang="en-US" altLang="zh-CN" sz="1800" dirty="0" smtClean="0"/>
              <a:t>A-PPDU relies on SST. And relies on EHT SST if EHT PPDU overlaps with S160 channel. Hence if we want to support A-PPDU, we need EHT SST too.</a:t>
            </a:r>
          </a:p>
          <a:p>
            <a:endParaRPr lang="en-US" altLang="zh-CN" sz="1800" dirty="0"/>
          </a:p>
          <a:p>
            <a:r>
              <a:rPr lang="en-US" altLang="zh-CN" sz="1800" dirty="0" smtClean="0"/>
              <a:t>Potential effect to PHY: spectral mask, U-SIG/EHT-SIG/trigger signaling, further optimization on PAPR (phase rotation etc.)…</a:t>
            </a:r>
          </a:p>
          <a:p>
            <a:pPr lvl="1"/>
            <a:r>
              <a:rPr lang="en-US" altLang="zh-CN" sz="1400" dirty="0" smtClean="0"/>
              <a:t>A tradeoff between further changes and performance. If applied, prefer to introduce as few changes as possible.</a:t>
            </a:r>
          </a:p>
          <a:p>
            <a:endParaRPr lang="en-US" altLang="zh-CN" sz="1800" dirty="0"/>
          </a:p>
          <a:p>
            <a:r>
              <a:rPr lang="en-US" altLang="zh-CN" sz="1800" dirty="0"/>
              <a:t>If applied, the feature will be optional. No effect to current </a:t>
            </a:r>
            <a:r>
              <a:rPr lang="zh-CN" altLang="en-US" sz="1800" dirty="0"/>
              <a:t>“</a:t>
            </a:r>
            <a:r>
              <a:rPr lang="en-US" altLang="zh-CN" sz="1800" dirty="0"/>
              <a:t>R1</a:t>
            </a:r>
            <a:r>
              <a:rPr lang="zh-CN" altLang="en-US" sz="1800" dirty="0"/>
              <a:t>” </a:t>
            </a:r>
            <a:r>
              <a:rPr lang="en-US" altLang="zh-CN" sz="1800" dirty="0"/>
              <a:t>STAs.</a:t>
            </a:r>
            <a:endParaRPr lang="zh-CN" altLang="en-US" sz="1400" dirty="0"/>
          </a:p>
          <a:p>
            <a:endParaRPr lang="en-US" altLang="zh-CN" sz="1800" dirty="0" smtClean="0"/>
          </a:p>
          <a:p>
            <a:pPr lvl="1"/>
            <a:endParaRPr lang="zh-CN" altLang="en-US" sz="12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smtClean="0"/>
              <a:t>Discussion on A-PPDU</a:t>
            </a:r>
            <a:endParaRPr lang="zh-CN" altLang="en-US" dirty="0"/>
          </a:p>
        </p:txBody>
      </p:sp>
    </p:spTree>
    <p:extLst>
      <p:ext uri="{BB962C8B-B14F-4D97-AF65-F5344CB8AC3E}">
        <p14:creationId xmlns:p14="http://schemas.microsoft.com/office/powerpoint/2010/main" val="1957688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1800" dirty="0" smtClean="0"/>
              <a:t>Regarding several comments on SST and A-PPDU, a brief introduction on SST and A-PPDU is presented.</a:t>
            </a:r>
          </a:p>
          <a:p>
            <a:endParaRPr lang="en-US" altLang="zh-CN" sz="1800" dirty="0"/>
          </a:p>
          <a:p>
            <a:r>
              <a:rPr lang="en-US" altLang="zh-CN" sz="1800" dirty="0" smtClean="0"/>
              <a:t>The benefits and potential effect to PHY are discussed.</a:t>
            </a:r>
          </a:p>
          <a:p>
            <a:endParaRPr lang="en-US" altLang="zh-CN" sz="1800" dirty="0"/>
          </a:p>
          <a:p>
            <a:r>
              <a:rPr lang="en-US" altLang="zh-CN" sz="1800" dirty="0" smtClean="0"/>
              <a:t>Intend to collect opinions from the group in high level on if 802.11be should have SST and/or A-PPDU. Then based on the feedback, the group can further think how to handle those CRs.</a:t>
            </a:r>
            <a:endParaRPr lang="en-US" altLang="zh-CN"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smtClean="0"/>
              <a:t>Summary</a:t>
            </a:r>
            <a:endParaRPr lang="zh-CN" altLang="en-US" dirty="0"/>
          </a:p>
        </p:txBody>
      </p:sp>
    </p:spTree>
    <p:extLst>
      <p:ext uri="{BB962C8B-B14F-4D97-AF65-F5344CB8AC3E}">
        <p14:creationId xmlns:p14="http://schemas.microsoft.com/office/powerpoint/2010/main" val="1984471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12</a:t>
            </a:fld>
            <a:endParaRPr lang="en-US" dirty="0"/>
          </a:p>
        </p:txBody>
      </p:sp>
      <p:sp>
        <p:nvSpPr>
          <p:cNvPr id="4" name="标题 3"/>
          <p:cNvSpPr>
            <a:spLocks noGrp="1"/>
          </p:cNvSpPr>
          <p:nvPr>
            <p:ph type="title"/>
          </p:nvPr>
        </p:nvSpPr>
        <p:spPr>
          <a:xfrm>
            <a:off x="685800" y="533400"/>
            <a:ext cx="7772400" cy="1066800"/>
          </a:xfrm>
        </p:spPr>
        <p:txBody>
          <a:bodyPr/>
          <a:lstStyle/>
          <a:p>
            <a:r>
              <a:rPr lang="en-US" dirty="0" smtClean="0"/>
              <a:t>Straw Poll #1</a:t>
            </a:r>
            <a:endParaRPr lang="en-US" dirty="0"/>
          </a:p>
        </p:txBody>
      </p:sp>
      <p:sp>
        <p:nvSpPr>
          <p:cNvPr id="7" name="内容占位符 1"/>
          <p:cNvSpPr>
            <a:spLocks noGrp="1"/>
          </p:cNvSpPr>
          <p:nvPr>
            <p:ph idx="1"/>
          </p:nvPr>
        </p:nvSpPr>
        <p:spPr>
          <a:xfrm>
            <a:off x="685800" y="1371600"/>
            <a:ext cx="8153400" cy="4724400"/>
          </a:xfrm>
        </p:spPr>
        <p:txBody>
          <a:bodyPr/>
          <a:lstStyle/>
          <a:p>
            <a:pPr algn="just"/>
            <a:r>
              <a:rPr lang="en-US" altLang="zh-CN" sz="2000" dirty="0" smtClean="0"/>
              <a:t>Do you agree to enable SST on S160 for 11be?</a:t>
            </a:r>
          </a:p>
          <a:p>
            <a:pPr lvl="1" algn="just"/>
            <a:r>
              <a:rPr lang="en-US" altLang="zh-CN" sz="1400" dirty="0" smtClean="0"/>
              <a:t>Y</a:t>
            </a:r>
          </a:p>
          <a:p>
            <a:pPr lvl="1" algn="just"/>
            <a:r>
              <a:rPr lang="en-US" altLang="zh-CN" sz="1400" dirty="0" smtClean="0"/>
              <a:t>N</a:t>
            </a:r>
          </a:p>
          <a:p>
            <a:pPr lvl="1" algn="just"/>
            <a:r>
              <a:rPr lang="en-US" altLang="zh-CN" sz="1400" dirty="0"/>
              <a:t>A</a:t>
            </a:r>
            <a:endParaRPr lang="en-US" altLang="zh-CN" sz="1400" dirty="0" smtClean="0"/>
          </a:p>
          <a:p>
            <a:pPr lvl="1" algn="just"/>
            <a:endParaRPr lang="en-US" altLang="zh-CN" sz="1800" dirty="0"/>
          </a:p>
          <a:p>
            <a:pPr marL="0" indent="0">
              <a:buNone/>
            </a:pPr>
            <a:endParaRPr lang="en-US" sz="2000" dirty="0" smtClean="0"/>
          </a:p>
          <a:p>
            <a:pPr marL="0" indent="0">
              <a:buNone/>
            </a:pPr>
            <a:endParaRPr lang="en-US" sz="2000" dirty="0" smtClean="0"/>
          </a:p>
        </p:txBody>
      </p:sp>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13</a:t>
            </a:fld>
            <a:endParaRPr lang="en-US" dirty="0"/>
          </a:p>
        </p:txBody>
      </p:sp>
      <p:sp>
        <p:nvSpPr>
          <p:cNvPr id="4" name="标题 3"/>
          <p:cNvSpPr>
            <a:spLocks noGrp="1"/>
          </p:cNvSpPr>
          <p:nvPr>
            <p:ph type="title"/>
          </p:nvPr>
        </p:nvSpPr>
        <p:spPr>
          <a:xfrm>
            <a:off x="685800" y="533400"/>
            <a:ext cx="7772400" cy="1066800"/>
          </a:xfrm>
        </p:spPr>
        <p:txBody>
          <a:bodyPr/>
          <a:lstStyle/>
          <a:p>
            <a:r>
              <a:rPr lang="en-US" dirty="0" smtClean="0"/>
              <a:t>Straw Poll #2</a:t>
            </a:r>
            <a:endParaRPr lang="en-US" dirty="0"/>
          </a:p>
        </p:txBody>
      </p:sp>
      <p:sp>
        <p:nvSpPr>
          <p:cNvPr id="7" name="内容占位符 1"/>
          <p:cNvSpPr>
            <a:spLocks noGrp="1"/>
          </p:cNvSpPr>
          <p:nvPr>
            <p:ph idx="1"/>
          </p:nvPr>
        </p:nvSpPr>
        <p:spPr>
          <a:xfrm>
            <a:off x="685800" y="1371600"/>
            <a:ext cx="8153400" cy="4724400"/>
          </a:xfrm>
        </p:spPr>
        <p:txBody>
          <a:bodyPr/>
          <a:lstStyle/>
          <a:p>
            <a:pPr algn="just"/>
            <a:r>
              <a:rPr lang="en-US" altLang="zh-CN" sz="2000" dirty="0" smtClean="0"/>
              <a:t>Do you agree to enable A-PPDU for 11be?</a:t>
            </a:r>
          </a:p>
          <a:p>
            <a:pPr lvl="1" algn="just"/>
            <a:r>
              <a:rPr lang="en-US" altLang="zh-CN" sz="1400" dirty="0" smtClean="0"/>
              <a:t>Y</a:t>
            </a:r>
          </a:p>
          <a:p>
            <a:pPr lvl="1" algn="just"/>
            <a:r>
              <a:rPr lang="en-US" altLang="zh-CN" sz="1400" dirty="0" smtClean="0"/>
              <a:t>N</a:t>
            </a:r>
          </a:p>
          <a:p>
            <a:pPr lvl="1" algn="just"/>
            <a:r>
              <a:rPr lang="en-US" altLang="zh-CN" sz="1400" dirty="0"/>
              <a:t>A</a:t>
            </a:r>
            <a:endParaRPr lang="en-US" altLang="zh-CN" sz="1400" dirty="0" smtClean="0"/>
          </a:p>
          <a:p>
            <a:pPr lvl="1" algn="just"/>
            <a:endParaRPr lang="en-US" altLang="zh-CN" sz="1800" dirty="0"/>
          </a:p>
          <a:p>
            <a:pPr marL="0" indent="0">
              <a:buNone/>
            </a:pPr>
            <a:endParaRPr lang="en-US" sz="2000" dirty="0" smtClean="0"/>
          </a:p>
          <a:p>
            <a:pPr marL="0" indent="0">
              <a:buNone/>
            </a:pPr>
            <a:endParaRPr lang="en-US" sz="2000" dirty="0" smtClean="0"/>
          </a:p>
        </p:txBody>
      </p:sp>
    </p:spTree>
    <p:extLst>
      <p:ext uri="{BB962C8B-B14F-4D97-AF65-F5344CB8AC3E}">
        <p14:creationId xmlns:p14="http://schemas.microsoft.com/office/powerpoint/2010/main" val="2998117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smtClean="0"/>
              <a:t>11-22-0971-18-00be-ieee-802-11be-lb266-comments</a:t>
            </a:r>
          </a:p>
          <a:p>
            <a:pPr marL="533400" indent="-355600" defTabSz="622300">
              <a:spcBef>
                <a:spcPts val="0"/>
              </a:spcBef>
              <a:spcAft>
                <a:spcPts val="0"/>
              </a:spcAft>
              <a:buFont typeface="+mj-lt"/>
              <a:buAutoNum type="arabicPeriod"/>
            </a:pPr>
            <a:r>
              <a:rPr lang="en-US" altLang="zh-CN" sz="1800" b="0" dirty="0"/>
              <a:t>11-20-1935-66-00be-compendium-of-straw-polls-and-potential-changes-to-the-specification-framework-document-part-2</a:t>
            </a: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14</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752600"/>
            <a:ext cx="7772400" cy="4191000"/>
          </a:xfrm>
        </p:spPr>
        <p:txBody>
          <a:bodyPr/>
          <a:lstStyle/>
          <a:p>
            <a:r>
              <a:rPr lang="en-US" altLang="zh-CN" sz="1800" dirty="0" smtClean="0">
                <a:latin typeface="+mj-lt"/>
                <a:cs typeface="Calibri" panose="020F0502020204030204" pitchFamily="34" charset="0"/>
              </a:rPr>
              <a:t>There are several comments regarding SST and A-PPDU.</a:t>
            </a:r>
            <a:endParaRPr lang="en-US" altLang="zh-CN" sz="18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a:xfrm>
            <a:off x="685800" y="889260"/>
            <a:ext cx="7772400" cy="711541"/>
          </a:xfrm>
        </p:spPr>
        <p:txBody>
          <a:bodyPr/>
          <a:lstStyle/>
          <a:p>
            <a:r>
              <a:rPr lang="en-US" altLang="zh-CN" dirty="0" smtClean="0"/>
              <a:t>Comments on SST and A-PPDU [1]</a:t>
            </a:r>
            <a:endParaRPr lang="zh-CN" altLang="en-US" dirty="0"/>
          </a:p>
        </p:txBody>
      </p:sp>
      <p:pic>
        <p:nvPicPr>
          <p:cNvPr id="7" name="图片 6"/>
          <p:cNvPicPr>
            <a:picLocks noChangeAspect="1"/>
          </p:cNvPicPr>
          <p:nvPr/>
        </p:nvPicPr>
        <p:blipFill>
          <a:blip r:embed="rId2"/>
          <a:stretch>
            <a:fillRect/>
          </a:stretch>
        </p:blipFill>
        <p:spPr>
          <a:xfrm>
            <a:off x="0" y="2438400"/>
            <a:ext cx="9144000" cy="1710028"/>
          </a:xfrm>
          <a:prstGeom prst="rect">
            <a:avLst/>
          </a:prstGeom>
        </p:spPr>
      </p:pic>
      <p:pic>
        <p:nvPicPr>
          <p:cNvPr id="8" name="图片 7"/>
          <p:cNvPicPr>
            <a:picLocks noChangeAspect="1"/>
          </p:cNvPicPr>
          <p:nvPr/>
        </p:nvPicPr>
        <p:blipFill>
          <a:blip r:embed="rId3"/>
          <a:stretch>
            <a:fillRect/>
          </a:stretch>
        </p:blipFill>
        <p:spPr>
          <a:xfrm>
            <a:off x="-34834" y="4070945"/>
            <a:ext cx="9144000" cy="593859"/>
          </a:xfrm>
          <a:prstGeom prst="rect">
            <a:avLst/>
          </a:prstGeom>
        </p:spPr>
      </p:pic>
      <p:pic>
        <p:nvPicPr>
          <p:cNvPr id="9" name="图片 8"/>
          <p:cNvPicPr>
            <a:picLocks noChangeAspect="1"/>
          </p:cNvPicPr>
          <p:nvPr/>
        </p:nvPicPr>
        <p:blipFill>
          <a:blip r:embed="rId4"/>
          <a:stretch>
            <a:fillRect/>
          </a:stretch>
        </p:blipFill>
        <p:spPr>
          <a:xfrm>
            <a:off x="0" y="4664804"/>
            <a:ext cx="9144000" cy="578644"/>
          </a:xfrm>
          <a:prstGeom prst="rect">
            <a:avLst/>
          </a:prstGeom>
        </p:spPr>
      </p:pic>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4" name="标题 3"/>
          <p:cNvSpPr>
            <a:spLocks noGrp="1"/>
          </p:cNvSpPr>
          <p:nvPr>
            <p:ph type="title"/>
          </p:nvPr>
        </p:nvSpPr>
        <p:spPr/>
        <p:txBody>
          <a:bodyPr/>
          <a:lstStyle/>
          <a:p>
            <a:r>
              <a:rPr lang="en-US" altLang="zh-CN" dirty="0"/>
              <a:t>Comments on SST and A-PPDU [1]</a:t>
            </a:r>
            <a:endParaRPr lang="zh-CN" altLang="en-US" dirty="0"/>
          </a:p>
        </p:txBody>
      </p:sp>
      <p:pic>
        <p:nvPicPr>
          <p:cNvPr id="5" name="图片 4"/>
          <p:cNvPicPr>
            <a:picLocks noChangeAspect="1"/>
          </p:cNvPicPr>
          <p:nvPr/>
        </p:nvPicPr>
        <p:blipFill>
          <a:blip r:embed="rId2"/>
          <a:stretch>
            <a:fillRect/>
          </a:stretch>
        </p:blipFill>
        <p:spPr>
          <a:xfrm>
            <a:off x="0" y="1981200"/>
            <a:ext cx="9144000" cy="3995577"/>
          </a:xfrm>
          <a:prstGeom prst="rect">
            <a:avLst/>
          </a:prstGeom>
        </p:spPr>
      </p:pic>
    </p:spTree>
    <p:extLst>
      <p:ext uri="{BB962C8B-B14F-4D97-AF65-F5344CB8AC3E}">
        <p14:creationId xmlns:p14="http://schemas.microsoft.com/office/powerpoint/2010/main" val="2580679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a:xfrm>
            <a:off x="4344988" y="6137276"/>
            <a:ext cx="530225" cy="182562"/>
          </a:xfrm>
        </p:spPr>
        <p:txBody>
          <a:bodyPr/>
          <a:lstStyle/>
          <a:p>
            <a:r>
              <a:rPr lang="en-US" smtClean="0"/>
              <a:t>Slide </a:t>
            </a:r>
            <a:fld id="{303B08C7-0CD1-8846-8502-BF7BB64F440C}" type="slidenum">
              <a:rPr lang="en-US" smtClean="0"/>
              <a:pPr/>
              <a:t>4</a:t>
            </a:fld>
            <a:endParaRPr lang="en-US"/>
          </a:p>
        </p:txBody>
      </p:sp>
      <p:sp>
        <p:nvSpPr>
          <p:cNvPr id="4" name="标题 3"/>
          <p:cNvSpPr>
            <a:spLocks noGrp="1"/>
          </p:cNvSpPr>
          <p:nvPr>
            <p:ph type="title"/>
          </p:nvPr>
        </p:nvSpPr>
        <p:spPr/>
        <p:txBody>
          <a:bodyPr/>
          <a:lstStyle/>
          <a:p>
            <a:r>
              <a:rPr lang="en-US" altLang="zh-CN" dirty="0"/>
              <a:t>Comments on SST and A-PPDU [1]</a:t>
            </a:r>
            <a:endParaRPr lang="zh-CN" altLang="en-US" dirty="0"/>
          </a:p>
        </p:txBody>
      </p:sp>
      <p:pic>
        <p:nvPicPr>
          <p:cNvPr id="5" name="图片 4"/>
          <p:cNvPicPr>
            <a:picLocks noChangeAspect="1"/>
          </p:cNvPicPr>
          <p:nvPr/>
        </p:nvPicPr>
        <p:blipFill>
          <a:blip r:embed="rId2"/>
          <a:stretch>
            <a:fillRect/>
          </a:stretch>
        </p:blipFill>
        <p:spPr>
          <a:xfrm>
            <a:off x="0" y="1989909"/>
            <a:ext cx="9144000" cy="1433229"/>
          </a:xfrm>
          <a:prstGeom prst="rect">
            <a:avLst/>
          </a:prstGeom>
        </p:spPr>
      </p:pic>
      <p:pic>
        <p:nvPicPr>
          <p:cNvPr id="6" name="图片 5"/>
          <p:cNvPicPr>
            <a:picLocks noChangeAspect="1"/>
          </p:cNvPicPr>
          <p:nvPr/>
        </p:nvPicPr>
        <p:blipFill>
          <a:blip r:embed="rId3"/>
          <a:stretch>
            <a:fillRect/>
          </a:stretch>
        </p:blipFill>
        <p:spPr>
          <a:xfrm>
            <a:off x="0" y="4800600"/>
            <a:ext cx="9144000" cy="728663"/>
          </a:xfrm>
          <a:prstGeom prst="rect">
            <a:avLst/>
          </a:prstGeom>
        </p:spPr>
      </p:pic>
      <p:pic>
        <p:nvPicPr>
          <p:cNvPr id="7" name="图片 6"/>
          <p:cNvPicPr>
            <a:picLocks noChangeAspect="1"/>
          </p:cNvPicPr>
          <p:nvPr/>
        </p:nvPicPr>
        <p:blipFill rotWithShape="1">
          <a:blip r:embed="rId4"/>
          <a:srcRect r="5833"/>
          <a:stretch/>
        </p:blipFill>
        <p:spPr>
          <a:xfrm>
            <a:off x="0" y="3721195"/>
            <a:ext cx="9144000" cy="1119339"/>
          </a:xfrm>
          <a:prstGeom prst="rect">
            <a:avLst/>
          </a:prstGeom>
        </p:spPr>
      </p:pic>
      <p:pic>
        <p:nvPicPr>
          <p:cNvPr id="8" name="图片 7"/>
          <p:cNvPicPr>
            <a:picLocks noChangeAspect="1"/>
          </p:cNvPicPr>
          <p:nvPr/>
        </p:nvPicPr>
        <p:blipFill>
          <a:blip r:embed="rId5"/>
          <a:stretch>
            <a:fillRect/>
          </a:stretch>
        </p:blipFill>
        <p:spPr>
          <a:xfrm>
            <a:off x="0" y="3289041"/>
            <a:ext cx="9144000" cy="279918"/>
          </a:xfrm>
          <a:prstGeom prst="rect">
            <a:avLst/>
          </a:prstGeom>
        </p:spPr>
      </p:pic>
      <p:pic>
        <p:nvPicPr>
          <p:cNvPr id="9" name="图片 8"/>
          <p:cNvPicPr>
            <a:picLocks noChangeAspect="1"/>
          </p:cNvPicPr>
          <p:nvPr/>
        </p:nvPicPr>
        <p:blipFill>
          <a:blip r:embed="rId6"/>
          <a:stretch>
            <a:fillRect/>
          </a:stretch>
        </p:blipFill>
        <p:spPr>
          <a:xfrm>
            <a:off x="0" y="5523770"/>
            <a:ext cx="9144000" cy="423799"/>
          </a:xfrm>
          <a:prstGeom prst="rect">
            <a:avLst/>
          </a:prstGeom>
        </p:spPr>
      </p:pic>
    </p:spTree>
    <p:extLst>
      <p:ext uri="{BB962C8B-B14F-4D97-AF65-F5344CB8AC3E}">
        <p14:creationId xmlns:p14="http://schemas.microsoft.com/office/powerpoint/2010/main" val="2832289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p:cNvPicPr>
            <a:picLocks noGrp="1" noChangeAspect="1"/>
          </p:cNvPicPr>
          <p:nvPr>
            <p:ph idx="1"/>
          </p:nvPr>
        </p:nvPicPr>
        <p:blipFill>
          <a:blip r:embed="rId2"/>
          <a:stretch>
            <a:fillRect/>
          </a:stretch>
        </p:blipFill>
        <p:spPr>
          <a:xfrm>
            <a:off x="685800" y="1371600"/>
            <a:ext cx="7772400" cy="4224130"/>
          </a:xfrm>
          <a:prstGeom prst="rect">
            <a:avLst/>
          </a:prstGeom>
        </p:spPr>
      </p:pic>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a:xfrm>
            <a:off x="685800" y="685800"/>
            <a:ext cx="7772400" cy="762000"/>
          </a:xfrm>
        </p:spPr>
        <p:txBody>
          <a:bodyPr/>
          <a:lstStyle/>
          <a:p>
            <a:r>
              <a:rPr lang="en-US" altLang="zh-CN" dirty="0" smtClean="0"/>
              <a:t>Agreed SPs for “R2” [2]</a:t>
            </a:r>
            <a:endParaRPr lang="zh-CN" altLang="en-US" dirty="0"/>
          </a:p>
        </p:txBody>
      </p:sp>
      <p:pic>
        <p:nvPicPr>
          <p:cNvPr id="6" name="图片 5"/>
          <p:cNvPicPr>
            <a:picLocks noChangeAspect="1"/>
          </p:cNvPicPr>
          <p:nvPr/>
        </p:nvPicPr>
        <p:blipFill>
          <a:blip r:embed="rId3"/>
          <a:stretch>
            <a:fillRect/>
          </a:stretch>
        </p:blipFill>
        <p:spPr>
          <a:xfrm>
            <a:off x="685800" y="5494561"/>
            <a:ext cx="7288484" cy="980852"/>
          </a:xfrm>
          <a:prstGeom prst="rect">
            <a:avLst/>
          </a:prstGeom>
        </p:spPr>
      </p:pic>
    </p:spTree>
    <p:extLst>
      <p:ext uri="{BB962C8B-B14F-4D97-AF65-F5344CB8AC3E}">
        <p14:creationId xmlns:p14="http://schemas.microsoft.com/office/powerpoint/2010/main" val="3797888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p:txBody>
          <a:bodyPr/>
          <a:lstStyle/>
          <a:p>
            <a:r>
              <a:rPr lang="en-US" altLang="zh-CN" dirty="0"/>
              <a:t>Agreed SPs for “R2” [2]</a:t>
            </a:r>
            <a:endParaRPr lang="zh-CN" altLang="en-US" dirty="0"/>
          </a:p>
        </p:txBody>
      </p:sp>
      <p:pic>
        <p:nvPicPr>
          <p:cNvPr id="7" name="内容占位符 6"/>
          <p:cNvPicPr>
            <a:picLocks noGrp="1" noChangeAspect="1"/>
          </p:cNvPicPr>
          <p:nvPr>
            <p:ph idx="1"/>
          </p:nvPr>
        </p:nvPicPr>
        <p:blipFill>
          <a:blip r:embed="rId2"/>
          <a:stretch>
            <a:fillRect/>
          </a:stretch>
        </p:blipFill>
        <p:spPr>
          <a:xfrm>
            <a:off x="1191502" y="1606731"/>
            <a:ext cx="6760995" cy="4114800"/>
          </a:xfrm>
          <a:prstGeom prst="rect">
            <a:avLst/>
          </a:prstGeom>
        </p:spPr>
      </p:pic>
      <p:sp>
        <p:nvSpPr>
          <p:cNvPr id="8" name="文本框 7"/>
          <p:cNvSpPr txBox="1"/>
          <p:nvPr/>
        </p:nvSpPr>
        <p:spPr>
          <a:xfrm>
            <a:off x="457200" y="5776395"/>
            <a:ext cx="8305800" cy="646331"/>
          </a:xfrm>
          <a:prstGeom prst="rect">
            <a:avLst/>
          </a:prstGeom>
          <a:noFill/>
        </p:spPr>
        <p:txBody>
          <a:bodyPr wrap="square" rtlCol="0">
            <a:spAutoFit/>
          </a:bodyPr>
          <a:lstStyle/>
          <a:p>
            <a:pPr marL="342900" indent="-342900">
              <a:spcBef>
                <a:spcPct val="20000"/>
              </a:spcBef>
              <a:buChar char="•"/>
            </a:pPr>
            <a:r>
              <a:rPr lang="en-US" altLang="zh-CN" sz="1800" b="1" dirty="0" smtClean="0">
                <a:latin typeface="+mn-lt"/>
              </a:rPr>
              <a:t>No matter if 11be has R2 </a:t>
            </a:r>
            <a:r>
              <a:rPr lang="en-US" altLang="zh-CN" sz="1800" b="1" dirty="0">
                <a:latin typeface="+mn-lt"/>
              </a:rPr>
              <a:t>or not, the </a:t>
            </a:r>
            <a:r>
              <a:rPr lang="en-US" altLang="zh-CN" sz="1800" b="1" dirty="0" smtClean="0">
                <a:latin typeface="+mn-lt"/>
              </a:rPr>
              <a:t>following slides discuss on whether </a:t>
            </a:r>
            <a:r>
              <a:rPr lang="en-US" altLang="zh-CN" sz="1800" b="1" dirty="0">
                <a:latin typeface="+mn-lt"/>
              </a:rPr>
              <a:t>11be needs SST and/or A-PPDU.</a:t>
            </a:r>
            <a:endParaRPr lang="zh-CN" altLang="en-US" sz="1800" b="1" dirty="0">
              <a:latin typeface="+mn-lt"/>
            </a:endParaRPr>
          </a:p>
        </p:txBody>
      </p:sp>
    </p:spTree>
    <p:extLst>
      <p:ext uri="{BB962C8B-B14F-4D97-AF65-F5344CB8AC3E}">
        <p14:creationId xmlns:p14="http://schemas.microsoft.com/office/powerpoint/2010/main" val="528528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3999"/>
            <a:ext cx="7772400" cy="5133975"/>
          </a:xfrm>
        </p:spPr>
        <p:txBody>
          <a:bodyPr/>
          <a:lstStyle/>
          <a:p>
            <a:r>
              <a:rPr lang="en-US" altLang="zh-CN" sz="1800" dirty="0" smtClean="0"/>
              <a:t>Wideband OFDMA is a mandatory feature for 11be. The HE SST only allows 20/80/160 MHz only STA to participate wideband OFDMA in P160 channel. For S160 channel, currently it only allows a STA capable of 320 MHz to participate. This will make a 320MHz OFDMA transmission seldom used.</a:t>
            </a:r>
          </a:p>
          <a:p>
            <a:endParaRPr lang="en-US" altLang="zh-CN" sz="1800" dirty="0"/>
          </a:p>
          <a:p>
            <a:r>
              <a:rPr lang="en-US" altLang="zh-CN" sz="1800" dirty="0" smtClean="0"/>
              <a:t>EHT SST for S160 is needed to make good use of S160.</a:t>
            </a:r>
          </a:p>
          <a:p>
            <a:endParaRPr lang="en-US" altLang="zh-CN" sz="1800" dirty="0"/>
          </a:p>
          <a:p>
            <a:endParaRPr lang="en-US" altLang="zh-CN" sz="1800" dirty="0" smtClean="0"/>
          </a:p>
          <a:p>
            <a:endParaRPr lang="en-US" altLang="zh-CN" sz="1800" dirty="0"/>
          </a:p>
          <a:p>
            <a:r>
              <a:rPr lang="en-US" altLang="zh-CN" sz="1800" dirty="0" smtClean="0"/>
              <a:t>Potential effect to PHY: if puncturing is still not allowed, then almost no effect to current PHY. If puncturing is allowed (static or dynamic), need to make sure receivers are able to detect and decode the punctured preamble.</a:t>
            </a:r>
            <a:endParaRPr lang="en-US" altLang="zh-CN" sz="1800" dirty="0"/>
          </a:p>
          <a:p>
            <a:endParaRPr lang="en-US" altLang="zh-CN" sz="1800" dirty="0" smtClean="0"/>
          </a:p>
          <a:p>
            <a:r>
              <a:rPr lang="en-US" altLang="zh-CN" sz="1800" dirty="0" smtClean="0"/>
              <a:t>If applied, the feature will be optional. No effect to current </a:t>
            </a:r>
            <a:r>
              <a:rPr lang="zh-CN" altLang="en-US" sz="1800" dirty="0" smtClean="0"/>
              <a:t>“</a:t>
            </a:r>
            <a:r>
              <a:rPr lang="en-US" altLang="zh-CN" sz="1800" dirty="0" smtClean="0"/>
              <a:t>R1</a:t>
            </a:r>
            <a:r>
              <a:rPr lang="zh-CN" altLang="en-US" sz="1800" dirty="0" smtClean="0"/>
              <a:t>” </a:t>
            </a:r>
            <a:r>
              <a:rPr lang="en-US" altLang="zh-CN" sz="1800" dirty="0" smtClean="0"/>
              <a:t>STAs.</a:t>
            </a:r>
            <a:endParaRPr lang="zh-CN" altLang="en-US" sz="14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smtClean="0"/>
              <a:t>Discussion on SST in S160</a:t>
            </a:r>
            <a:endParaRPr lang="zh-CN" altLang="en-US" dirty="0"/>
          </a:p>
        </p:txBody>
      </p:sp>
      <p:sp>
        <p:nvSpPr>
          <p:cNvPr id="5" name="矩形 4"/>
          <p:cNvSpPr/>
          <p:nvPr/>
        </p:nvSpPr>
        <p:spPr bwMode="auto">
          <a:xfrm>
            <a:off x="2514600" y="3733800"/>
            <a:ext cx="4191000" cy="43220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20/80</a:t>
            </a:r>
            <a:r>
              <a:rPr kumimoji="0" lang="en-US" altLang="zh-CN" sz="1200" b="0" i="0" u="none" strike="noStrike" cap="none" normalizeH="0" dirty="0" smtClean="0">
                <a:ln>
                  <a:noFill/>
                </a:ln>
                <a:solidFill>
                  <a:schemeClr val="tx1"/>
                </a:solidFill>
                <a:effectLst/>
                <a:latin typeface="Times New Roman" charset="0"/>
              </a:rPr>
              <a:t> MHz only STA in P20/80, HE SST capable 20/80 MHz only STA or 160 MHz only/320 MHz STA in P160 </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p:cNvSpPr/>
          <p:nvPr/>
        </p:nvSpPr>
        <p:spPr bwMode="auto">
          <a:xfrm>
            <a:off x="2514600" y="4142648"/>
            <a:ext cx="4191000" cy="42935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FF0000"/>
                </a:solidFill>
                <a:effectLst/>
                <a:latin typeface="Times New Roman" charset="0"/>
              </a:rPr>
              <a:t>EHT SST capable </a:t>
            </a:r>
            <a:r>
              <a:rPr kumimoji="0" lang="en-US" altLang="zh-CN" sz="1200" b="0" i="0" u="none" strike="noStrike" cap="none" normalizeH="0" baseline="0" dirty="0" smtClean="0">
                <a:ln>
                  <a:noFill/>
                </a:ln>
                <a:solidFill>
                  <a:schemeClr val="tx1"/>
                </a:solidFill>
                <a:effectLst/>
                <a:latin typeface="Times New Roman" charset="0"/>
              </a:rPr>
              <a:t>20/80/160 MHz only STA/320</a:t>
            </a:r>
            <a:r>
              <a:rPr kumimoji="0" lang="en-US" altLang="zh-CN" sz="1200" b="0" i="0" u="none" strike="noStrike" cap="none" normalizeH="0" dirty="0" smtClean="0">
                <a:ln>
                  <a:noFill/>
                </a:ln>
                <a:solidFill>
                  <a:schemeClr val="tx1"/>
                </a:solidFill>
                <a:effectLst/>
                <a:latin typeface="Times New Roman" charset="0"/>
              </a:rPr>
              <a:t> MHz STA in S160</a:t>
            </a:r>
            <a:endParaRPr kumimoji="0" lang="zh-CN" altLang="en-US" sz="1200" b="0" i="0" u="none" strike="noStrike" cap="none" normalizeH="0" baseline="0" dirty="0">
              <a:ln>
                <a:noFill/>
              </a:ln>
              <a:solidFill>
                <a:schemeClr val="tx1"/>
              </a:solidFill>
              <a:effectLst/>
              <a:latin typeface="Times New Roman" charset="0"/>
            </a:endParaRPr>
          </a:p>
        </p:txBody>
      </p:sp>
      <p:sp>
        <p:nvSpPr>
          <p:cNvPr id="8" name="文本框 7"/>
          <p:cNvSpPr txBox="1"/>
          <p:nvPr/>
        </p:nvSpPr>
        <p:spPr>
          <a:xfrm>
            <a:off x="2025028" y="3785007"/>
            <a:ext cx="500458" cy="276999"/>
          </a:xfrm>
          <a:prstGeom prst="rect">
            <a:avLst/>
          </a:prstGeom>
          <a:noFill/>
        </p:spPr>
        <p:txBody>
          <a:bodyPr wrap="none" rtlCol="0">
            <a:spAutoFit/>
          </a:bodyPr>
          <a:lstStyle/>
          <a:p>
            <a:r>
              <a:rPr lang="en-US" altLang="zh-CN" dirty="0" smtClean="0"/>
              <a:t>P160</a:t>
            </a:r>
            <a:endParaRPr lang="zh-CN" altLang="en-US" dirty="0"/>
          </a:p>
        </p:txBody>
      </p:sp>
      <p:sp>
        <p:nvSpPr>
          <p:cNvPr id="9" name="文本框 8"/>
          <p:cNvSpPr txBox="1"/>
          <p:nvPr/>
        </p:nvSpPr>
        <p:spPr>
          <a:xfrm>
            <a:off x="2025028" y="4166007"/>
            <a:ext cx="500458" cy="276999"/>
          </a:xfrm>
          <a:prstGeom prst="rect">
            <a:avLst/>
          </a:prstGeom>
          <a:noFill/>
        </p:spPr>
        <p:txBody>
          <a:bodyPr wrap="none" rtlCol="0">
            <a:spAutoFit/>
          </a:bodyPr>
          <a:lstStyle/>
          <a:p>
            <a:r>
              <a:rPr lang="en-US" altLang="zh-CN" dirty="0" smtClean="0"/>
              <a:t>S160</a:t>
            </a:r>
            <a:endParaRPr lang="zh-CN" altLang="en-US" dirty="0"/>
          </a:p>
        </p:txBody>
      </p:sp>
    </p:spTree>
    <p:extLst>
      <p:ext uri="{BB962C8B-B14F-4D97-AF65-F5344CB8AC3E}">
        <p14:creationId xmlns:p14="http://schemas.microsoft.com/office/powerpoint/2010/main" val="347110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12817"/>
            <a:ext cx="7772400" cy="4572000"/>
          </a:xfrm>
        </p:spPr>
        <p:txBody>
          <a:bodyPr/>
          <a:lstStyle/>
          <a:p>
            <a:r>
              <a:rPr lang="en-US" altLang="zh-CN" sz="1800" dirty="0" smtClean="0"/>
              <a:t>Wideband </a:t>
            </a:r>
            <a:r>
              <a:rPr lang="en-US" altLang="zh-CN" sz="1800" dirty="0"/>
              <a:t>OFDMA is an optional feature for 20/80 MHz </a:t>
            </a:r>
            <a:r>
              <a:rPr lang="en-US" altLang="zh-CN" sz="1800" dirty="0" smtClean="0"/>
              <a:t>only non-EHT HE STAs.</a:t>
            </a:r>
            <a:endParaRPr lang="en-US" altLang="zh-CN" sz="1800" dirty="0"/>
          </a:p>
          <a:p>
            <a:endParaRPr lang="en-US" altLang="zh-CN" sz="1800" dirty="0"/>
          </a:p>
          <a:p>
            <a:r>
              <a:rPr lang="en-US" altLang="zh-CN" sz="1800" dirty="0"/>
              <a:t>A-PPDU allows EHT AP and STAs to take good use of S80 and S160 channels when </a:t>
            </a:r>
            <a:r>
              <a:rPr lang="en-US" altLang="zh-CN" sz="1800" dirty="0" smtClean="0"/>
              <a:t>HE </a:t>
            </a:r>
            <a:r>
              <a:rPr lang="en-US" altLang="zh-CN" sz="1800" dirty="0"/>
              <a:t>STAs are 80 </a:t>
            </a:r>
            <a:r>
              <a:rPr lang="en-US" altLang="zh-CN" sz="1800" dirty="0" smtClean="0"/>
              <a:t>or 160 MHz </a:t>
            </a:r>
            <a:r>
              <a:rPr lang="en-US" altLang="zh-CN" sz="1800" dirty="0"/>
              <a:t>capable.</a:t>
            </a:r>
          </a:p>
          <a:p>
            <a:endParaRPr lang="en-US" altLang="zh-CN" sz="1800" dirty="0" smtClean="0"/>
          </a:p>
          <a:p>
            <a:endParaRPr lang="en-US" altLang="zh-CN" sz="1800" dirty="0"/>
          </a:p>
          <a:p>
            <a:endParaRPr lang="en-US" altLang="zh-CN" sz="1800" dirty="0" smtClean="0"/>
          </a:p>
          <a:p>
            <a:endParaRPr lang="en-US" altLang="zh-CN" sz="1800" dirty="0"/>
          </a:p>
          <a:p>
            <a:endParaRPr lang="en-US" altLang="zh-CN" sz="1800" dirty="0" smtClean="0"/>
          </a:p>
          <a:p>
            <a:endParaRPr lang="en-US" altLang="zh-CN" sz="1800" dirty="0"/>
          </a:p>
          <a:p>
            <a:endParaRPr lang="en-US" altLang="zh-CN" sz="1800" dirty="0" smtClean="0"/>
          </a:p>
          <a:p>
            <a:endParaRPr lang="en-US" altLang="zh-CN" sz="1800" dirty="0" smtClean="0"/>
          </a:p>
          <a:p>
            <a:endParaRPr lang="en-US" altLang="zh-CN" sz="1800" dirty="0"/>
          </a:p>
          <a:p>
            <a:endParaRPr lang="en-US" altLang="zh-CN" sz="1800" dirty="0" smtClean="0"/>
          </a:p>
          <a:p>
            <a:endParaRPr lang="en-US" altLang="zh-CN" sz="1800" dirty="0" smtClean="0"/>
          </a:p>
        </p:txBody>
      </p:sp>
      <p:sp>
        <p:nvSpPr>
          <p:cNvPr id="3" name="灯片编号占位符 2"/>
          <p:cNvSpPr>
            <a:spLocks noGrp="1"/>
          </p:cNvSpPr>
          <p:nvPr>
            <p:ph type="sldNum" sz="quarter" idx="12"/>
          </p:nvPr>
        </p:nvSpPr>
        <p:spPr>
          <a:xfrm>
            <a:off x="4344988" y="6475413"/>
            <a:ext cx="327775" cy="182562"/>
          </a:xfrm>
        </p:spPr>
        <p:txBody>
          <a:bodyPr/>
          <a:lstStyle/>
          <a:p>
            <a:r>
              <a:rPr lang="en-US" dirty="0" smtClean="0"/>
              <a:t>Slide </a:t>
            </a:r>
            <a:fld id="{303B08C7-0CD1-8846-8502-BF7BB64F440C}" type="slidenum">
              <a:rPr lang="en-US" smtClean="0"/>
              <a:pPr/>
              <a:t>8</a:t>
            </a:fld>
            <a:endParaRPr lang="en-US" dirty="0"/>
          </a:p>
        </p:txBody>
      </p:sp>
      <p:sp>
        <p:nvSpPr>
          <p:cNvPr id="4" name="标题 3"/>
          <p:cNvSpPr>
            <a:spLocks noGrp="1"/>
          </p:cNvSpPr>
          <p:nvPr>
            <p:ph type="title"/>
          </p:nvPr>
        </p:nvSpPr>
        <p:spPr>
          <a:xfrm>
            <a:off x="685800" y="685800"/>
            <a:ext cx="7772400" cy="609600"/>
          </a:xfrm>
        </p:spPr>
        <p:txBody>
          <a:bodyPr/>
          <a:lstStyle/>
          <a:p>
            <a:r>
              <a:rPr lang="en-US" altLang="zh-CN" dirty="0" smtClean="0"/>
              <a:t>Discussion on A-PPDU</a:t>
            </a:r>
            <a:endParaRPr lang="zh-CN" altLang="en-US" dirty="0"/>
          </a:p>
        </p:txBody>
      </p:sp>
      <p:sp>
        <p:nvSpPr>
          <p:cNvPr id="5" name="矩形 4"/>
          <p:cNvSpPr/>
          <p:nvPr/>
        </p:nvSpPr>
        <p:spPr bwMode="auto">
          <a:xfrm>
            <a:off x="914400" y="4648200"/>
            <a:ext cx="2590800" cy="43220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smtClean="0">
                <a:ln>
                  <a:noFill/>
                </a:ln>
                <a:solidFill>
                  <a:schemeClr val="tx1"/>
                </a:solidFill>
                <a:effectLst/>
                <a:latin typeface="Times New Roman" charset="0"/>
              </a:rPr>
              <a:t>HE </a:t>
            </a:r>
            <a:r>
              <a:rPr lang="en-US" altLang="zh-CN" dirty="0" smtClean="0"/>
              <a:t>PPDU (for HE STA)</a:t>
            </a:r>
            <a:endParaRPr lang="zh-CN" altLang="en-US" dirty="0"/>
          </a:p>
        </p:txBody>
      </p:sp>
      <p:sp>
        <p:nvSpPr>
          <p:cNvPr id="6" name="矩形 5"/>
          <p:cNvSpPr/>
          <p:nvPr/>
        </p:nvSpPr>
        <p:spPr bwMode="auto">
          <a:xfrm>
            <a:off x="914400" y="5486400"/>
            <a:ext cx="2590800" cy="685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smtClean="0">
                <a:ln>
                  <a:noFill/>
                </a:ln>
                <a:solidFill>
                  <a:schemeClr val="tx1"/>
                </a:solidFill>
                <a:effectLst/>
                <a:latin typeface="Times New Roman" charset="0"/>
              </a:rPr>
              <a:t>EHT </a:t>
            </a:r>
            <a:r>
              <a:rPr lang="en-US" altLang="zh-CN" dirty="0" smtClean="0"/>
              <a:t>PPDU (</a:t>
            </a:r>
            <a:r>
              <a:rPr lang="en-US" altLang="zh-CN" dirty="0"/>
              <a:t>for </a:t>
            </a:r>
            <a:r>
              <a:rPr lang="en-US" altLang="zh-CN" dirty="0" smtClean="0"/>
              <a:t>EHT </a:t>
            </a:r>
            <a:r>
              <a:rPr lang="en-US" altLang="zh-CN" dirty="0"/>
              <a:t>STA</a:t>
            </a:r>
            <a:r>
              <a:rPr lang="en-US" altLang="zh-CN" dirty="0" smtClean="0"/>
              <a:t>)</a:t>
            </a:r>
            <a:endParaRPr lang="zh-CN" altLang="en-US" dirty="0"/>
          </a:p>
        </p:txBody>
      </p:sp>
      <p:sp>
        <p:nvSpPr>
          <p:cNvPr id="7" name="文本框 6"/>
          <p:cNvSpPr txBox="1"/>
          <p:nvPr/>
        </p:nvSpPr>
        <p:spPr>
          <a:xfrm>
            <a:off x="424828" y="4699407"/>
            <a:ext cx="423514" cy="276999"/>
          </a:xfrm>
          <a:prstGeom prst="rect">
            <a:avLst/>
          </a:prstGeom>
          <a:noFill/>
        </p:spPr>
        <p:txBody>
          <a:bodyPr wrap="none" rtlCol="0" anchor="ctr">
            <a:spAutoFit/>
          </a:bodyPr>
          <a:lstStyle/>
          <a:p>
            <a:r>
              <a:rPr lang="en-US" altLang="zh-CN" dirty="0" smtClean="0"/>
              <a:t>P80</a:t>
            </a:r>
            <a:endParaRPr lang="zh-CN" altLang="en-US" dirty="0"/>
          </a:p>
        </p:txBody>
      </p:sp>
      <p:sp>
        <p:nvSpPr>
          <p:cNvPr id="8" name="文本框 7"/>
          <p:cNvSpPr txBox="1"/>
          <p:nvPr/>
        </p:nvSpPr>
        <p:spPr>
          <a:xfrm>
            <a:off x="424828" y="5133201"/>
            <a:ext cx="423514" cy="276999"/>
          </a:xfrm>
          <a:prstGeom prst="rect">
            <a:avLst/>
          </a:prstGeom>
          <a:noFill/>
        </p:spPr>
        <p:txBody>
          <a:bodyPr wrap="none" rtlCol="0" anchor="ctr">
            <a:spAutoFit/>
          </a:bodyPr>
          <a:lstStyle/>
          <a:p>
            <a:r>
              <a:rPr lang="en-US" altLang="zh-CN" dirty="0" smtClean="0"/>
              <a:t>S80</a:t>
            </a:r>
            <a:endParaRPr lang="zh-CN" altLang="en-US" dirty="0"/>
          </a:p>
        </p:txBody>
      </p:sp>
      <p:sp>
        <p:nvSpPr>
          <p:cNvPr id="9" name="文本框 8"/>
          <p:cNvSpPr txBox="1"/>
          <p:nvPr/>
        </p:nvSpPr>
        <p:spPr>
          <a:xfrm>
            <a:off x="381000" y="5651113"/>
            <a:ext cx="500458" cy="276999"/>
          </a:xfrm>
          <a:prstGeom prst="rect">
            <a:avLst/>
          </a:prstGeom>
          <a:noFill/>
        </p:spPr>
        <p:txBody>
          <a:bodyPr wrap="none" rtlCol="0" anchor="ctr">
            <a:spAutoFit/>
          </a:bodyPr>
          <a:lstStyle/>
          <a:p>
            <a:r>
              <a:rPr lang="en-US" altLang="zh-CN" dirty="0" smtClean="0"/>
              <a:t>S160</a:t>
            </a:r>
            <a:endParaRPr lang="zh-CN" altLang="en-US" dirty="0"/>
          </a:p>
        </p:txBody>
      </p:sp>
      <p:sp>
        <p:nvSpPr>
          <p:cNvPr id="11" name="文本框 10"/>
          <p:cNvSpPr txBox="1"/>
          <p:nvPr/>
        </p:nvSpPr>
        <p:spPr>
          <a:xfrm>
            <a:off x="6838950" y="4717702"/>
            <a:ext cx="1524000" cy="1384995"/>
          </a:xfrm>
          <a:prstGeom prst="rect">
            <a:avLst/>
          </a:prstGeom>
          <a:noFill/>
        </p:spPr>
        <p:txBody>
          <a:bodyPr wrap="square" rtlCol="0" anchor="ctr">
            <a:spAutoFit/>
          </a:bodyPr>
          <a:lstStyle/>
          <a:p>
            <a:r>
              <a:rPr lang="en-US" altLang="zh-CN" dirty="0" smtClean="0"/>
              <a:t>~4 times </a:t>
            </a:r>
            <a:r>
              <a:rPr lang="en-US" altLang="zh-CN" dirty="0" err="1" smtClean="0"/>
              <a:t>Tput</a:t>
            </a:r>
            <a:r>
              <a:rPr lang="en-US" altLang="zh-CN" dirty="0" smtClean="0"/>
              <a:t> compared with </a:t>
            </a:r>
            <a:r>
              <a:rPr lang="en-US" altLang="zh-CN" dirty="0" smtClean="0"/>
              <a:t>80MHz HE </a:t>
            </a:r>
            <a:r>
              <a:rPr lang="en-US" altLang="zh-CN" dirty="0" smtClean="0"/>
              <a:t>PPDU </a:t>
            </a:r>
            <a:r>
              <a:rPr lang="en-US" altLang="zh-CN" dirty="0" smtClean="0"/>
              <a:t>only</a:t>
            </a:r>
          </a:p>
          <a:p>
            <a:r>
              <a:rPr lang="en-US" altLang="zh-CN" dirty="0" smtClean="0"/>
              <a:t>~2 </a:t>
            </a:r>
            <a:r>
              <a:rPr lang="en-US" altLang="zh-CN" dirty="0"/>
              <a:t>times </a:t>
            </a:r>
            <a:r>
              <a:rPr lang="en-US" altLang="zh-CN" dirty="0" err="1"/>
              <a:t>Tput</a:t>
            </a:r>
            <a:r>
              <a:rPr lang="en-US" altLang="zh-CN" dirty="0"/>
              <a:t> compared with </a:t>
            </a:r>
            <a:r>
              <a:rPr lang="en-US" altLang="zh-CN" dirty="0" smtClean="0"/>
              <a:t>160MHz </a:t>
            </a:r>
            <a:r>
              <a:rPr lang="en-US" altLang="zh-CN" dirty="0"/>
              <a:t>HE </a:t>
            </a:r>
            <a:r>
              <a:rPr lang="en-US" altLang="zh-CN" dirty="0" smtClean="0"/>
              <a:t>PPDU</a:t>
            </a:r>
            <a:endParaRPr lang="zh-CN" altLang="en-US" dirty="0"/>
          </a:p>
        </p:txBody>
      </p:sp>
      <p:sp>
        <p:nvSpPr>
          <p:cNvPr id="24" name="矩形 23"/>
          <p:cNvSpPr/>
          <p:nvPr/>
        </p:nvSpPr>
        <p:spPr bwMode="auto">
          <a:xfrm>
            <a:off x="2505891" y="3244287"/>
            <a:ext cx="4191000" cy="43220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a:t>
            </a:r>
            <a:r>
              <a:rPr kumimoji="0" lang="en-US" altLang="zh-CN" sz="1200" b="0" i="0" u="none" strike="noStrike" cap="none" normalizeH="0" baseline="0" dirty="0" smtClean="0">
                <a:ln>
                  <a:noFill/>
                </a:ln>
                <a:solidFill>
                  <a:schemeClr val="tx1"/>
                </a:solidFill>
                <a:effectLst/>
                <a:latin typeface="Times New Roman" charset="0"/>
              </a:rPr>
              <a:t>PPDU (for HE STA)</a:t>
            </a:r>
            <a:endParaRPr kumimoji="0" lang="zh-CN" altLang="en-US" sz="1200" b="0" i="0" u="none" strike="noStrike" cap="none" normalizeH="0" baseline="0" dirty="0">
              <a:ln>
                <a:noFill/>
              </a:ln>
              <a:solidFill>
                <a:schemeClr val="tx1"/>
              </a:solidFill>
              <a:effectLst/>
              <a:latin typeface="Times New Roman" charset="0"/>
            </a:endParaRPr>
          </a:p>
        </p:txBody>
      </p:sp>
      <p:sp>
        <p:nvSpPr>
          <p:cNvPr id="25" name="矩形 24"/>
          <p:cNvSpPr/>
          <p:nvPr/>
        </p:nvSpPr>
        <p:spPr bwMode="auto">
          <a:xfrm>
            <a:off x="2505891" y="3653135"/>
            <a:ext cx="4191000" cy="43220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PPDU </a:t>
            </a:r>
            <a:r>
              <a:rPr lang="en-US" altLang="zh-CN" dirty="0" smtClean="0"/>
              <a:t>(for EHT STA)</a:t>
            </a:r>
            <a:endParaRPr kumimoji="0" lang="zh-CN" altLang="en-US" sz="1200" b="0" i="0" u="none" strike="noStrike" cap="none" normalizeH="0" baseline="0" dirty="0">
              <a:ln>
                <a:noFill/>
              </a:ln>
              <a:solidFill>
                <a:schemeClr val="tx1"/>
              </a:solidFill>
              <a:effectLst/>
              <a:latin typeface="Times New Roman" charset="0"/>
            </a:endParaRPr>
          </a:p>
        </p:txBody>
      </p:sp>
      <p:sp>
        <p:nvSpPr>
          <p:cNvPr id="26" name="文本框 25"/>
          <p:cNvSpPr txBox="1"/>
          <p:nvPr/>
        </p:nvSpPr>
        <p:spPr>
          <a:xfrm>
            <a:off x="2016319" y="3295494"/>
            <a:ext cx="423514" cy="276999"/>
          </a:xfrm>
          <a:prstGeom prst="rect">
            <a:avLst/>
          </a:prstGeom>
          <a:noFill/>
        </p:spPr>
        <p:txBody>
          <a:bodyPr wrap="none" rtlCol="0" anchor="ctr">
            <a:spAutoFit/>
          </a:bodyPr>
          <a:lstStyle/>
          <a:p>
            <a:r>
              <a:rPr lang="en-US" altLang="zh-CN" dirty="0" smtClean="0"/>
              <a:t>P80</a:t>
            </a:r>
            <a:endParaRPr lang="zh-CN" altLang="en-US" dirty="0"/>
          </a:p>
        </p:txBody>
      </p:sp>
      <p:sp>
        <p:nvSpPr>
          <p:cNvPr id="27" name="文本框 26"/>
          <p:cNvSpPr txBox="1"/>
          <p:nvPr/>
        </p:nvSpPr>
        <p:spPr>
          <a:xfrm>
            <a:off x="2016319" y="3742532"/>
            <a:ext cx="423514" cy="276999"/>
          </a:xfrm>
          <a:prstGeom prst="rect">
            <a:avLst/>
          </a:prstGeom>
          <a:noFill/>
        </p:spPr>
        <p:txBody>
          <a:bodyPr wrap="none" rtlCol="0" anchor="ctr">
            <a:spAutoFit/>
          </a:bodyPr>
          <a:lstStyle/>
          <a:p>
            <a:r>
              <a:rPr lang="en-US" altLang="zh-CN" dirty="0" smtClean="0"/>
              <a:t>S80</a:t>
            </a:r>
            <a:endParaRPr lang="zh-CN" altLang="en-US" dirty="0"/>
          </a:p>
        </p:txBody>
      </p:sp>
      <p:sp>
        <p:nvSpPr>
          <p:cNvPr id="29" name="文本框 28"/>
          <p:cNvSpPr txBox="1"/>
          <p:nvPr/>
        </p:nvSpPr>
        <p:spPr>
          <a:xfrm>
            <a:off x="6838950" y="3275651"/>
            <a:ext cx="1524000" cy="830997"/>
          </a:xfrm>
          <a:prstGeom prst="rect">
            <a:avLst/>
          </a:prstGeom>
          <a:noFill/>
        </p:spPr>
        <p:txBody>
          <a:bodyPr wrap="square" rtlCol="0" anchor="ctr">
            <a:spAutoFit/>
          </a:bodyPr>
          <a:lstStyle/>
          <a:p>
            <a:r>
              <a:rPr lang="en-US" altLang="zh-CN" dirty="0" smtClean="0"/>
              <a:t>~2 times </a:t>
            </a:r>
            <a:r>
              <a:rPr lang="en-US" altLang="zh-CN" dirty="0" err="1" smtClean="0"/>
              <a:t>Tput</a:t>
            </a:r>
            <a:r>
              <a:rPr lang="en-US" altLang="zh-CN" dirty="0" smtClean="0"/>
              <a:t> compared with </a:t>
            </a:r>
            <a:r>
              <a:rPr lang="en-US" altLang="zh-CN" dirty="0" smtClean="0"/>
              <a:t>80MHz HE </a:t>
            </a:r>
            <a:r>
              <a:rPr lang="en-US" altLang="zh-CN" dirty="0" smtClean="0"/>
              <a:t>PPDU only</a:t>
            </a:r>
            <a:endParaRPr lang="zh-CN" altLang="en-US" dirty="0"/>
          </a:p>
        </p:txBody>
      </p:sp>
      <p:sp>
        <p:nvSpPr>
          <p:cNvPr id="16" name="矩形 15"/>
          <p:cNvSpPr/>
          <p:nvPr/>
        </p:nvSpPr>
        <p:spPr bwMode="auto">
          <a:xfrm>
            <a:off x="914400" y="5054193"/>
            <a:ext cx="2590800" cy="43220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smtClean="0">
                <a:ln>
                  <a:noFill/>
                </a:ln>
                <a:solidFill>
                  <a:schemeClr val="tx1"/>
                </a:solidFill>
                <a:effectLst/>
                <a:latin typeface="Times New Roman" charset="0"/>
              </a:rPr>
              <a:t>HE </a:t>
            </a:r>
            <a:r>
              <a:rPr kumimoji="0" lang="en-US" altLang="zh-CN" sz="1200" b="0" i="0" u="none" strike="noStrike" cap="none" normalizeH="0" baseline="0" dirty="0" smtClean="0">
                <a:ln>
                  <a:noFill/>
                </a:ln>
                <a:solidFill>
                  <a:schemeClr val="tx1"/>
                </a:solidFill>
                <a:effectLst/>
                <a:latin typeface="Times New Roman" charset="0"/>
              </a:rPr>
              <a:t>PPDU </a:t>
            </a:r>
            <a:r>
              <a:rPr lang="en-US" altLang="zh-CN" dirty="0" smtClean="0"/>
              <a:t>(</a:t>
            </a:r>
            <a:r>
              <a:rPr lang="en-US" altLang="zh-CN" dirty="0"/>
              <a:t>for EHT STA</a:t>
            </a:r>
            <a:r>
              <a:rPr lang="en-US" altLang="zh-CN" dirty="0" smtClean="0"/>
              <a:t>)</a:t>
            </a:r>
            <a:endParaRPr lang="zh-CN" altLang="en-US" dirty="0"/>
          </a:p>
        </p:txBody>
      </p:sp>
      <p:sp>
        <p:nvSpPr>
          <p:cNvPr id="17" name="矩形 16"/>
          <p:cNvSpPr/>
          <p:nvPr/>
        </p:nvSpPr>
        <p:spPr bwMode="auto">
          <a:xfrm>
            <a:off x="4095750" y="4648200"/>
            <a:ext cx="2590800" cy="834972"/>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smtClean="0">
                <a:ln>
                  <a:noFill/>
                </a:ln>
                <a:solidFill>
                  <a:schemeClr val="tx1"/>
                </a:solidFill>
                <a:effectLst/>
                <a:latin typeface="Times New Roman" charset="0"/>
              </a:rPr>
              <a:t>HE </a:t>
            </a:r>
            <a:r>
              <a:rPr kumimoji="0" lang="en-US" altLang="zh-CN" sz="1200" b="0" i="0" u="none" strike="noStrike" cap="none" normalizeH="0" baseline="0" dirty="0" smtClean="0">
                <a:ln>
                  <a:noFill/>
                </a:ln>
                <a:solidFill>
                  <a:schemeClr val="tx1"/>
                </a:solidFill>
                <a:effectLst/>
                <a:latin typeface="Times New Roman" charset="0"/>
              </a:rPr>
              <a:t>PPDU </a:t>
            </a:r>
            <a:r>
              <a:rPr lang="en-US" altLang="zh-CN" dirty="0"/>
              <a:t>(for HE STA</a:t>
            </a:r>
            <a:r>
              <a:rPr lang="en-US" altLang="zh-CN" dirty="0" smtClean="0"/>
              <a:t>)</a:t>
            </a:r>
            <a:endParaRPr lang="zh-CN" altLang="en-US" dirty="0"/>
          </a:p>
        </p:txBody>
      </p:sp>
      <p:sp>
        <p:nvSpPr>
          <p:cNvPr id="18" name="矩形 17"/>
          <p:cNvSpPr/>
          <p:nvPr/>
        </p:nvSpPr>
        <p:spPr bwMode="auto">
          <a:xfrm>
            <a:off x="4095750" y="5486400"/>
            <a:ext cx="2590800" cy="685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smtClean="0">
                <a:ln>
                  <a:noFill/>
                </a:ln>
                <a:solidFill>
                  <a:schemeClr val="tx1"/>
                </a:solidFill>
                <a:effectLst/>
                <a:latin typeface="Times New Roman" charset="0"/>
              </a:rPr>
              <a:t>EHT </a:t>
            </a:r>
            <a:r>
              <a:rPr kumimoji="0" lang="en-US" altLang="zh-CN" sz="1200" b="0" i="0" u="none" strike="noStrike" cap="none" normalizeH="0" baseline="0" dirty="0" smtClean="0">
                <a:ln>
                  <a:noFill/>
                </a:ln>
                <a:solidFill>
                  <a:schemeClr val="tx1"/>
                </a:solidFill>
                <a:effectLst/>
                <a:latin typeface="Times New Roman" charset="0"/>
              </a:rPr>
              <a:t>PPDU </a:t>
            </a:r>
            <a:r>
              <a:rPr lang="en-US" altLang="zh-CN" dirty="0"/>
              <a:t>(for </a:t>
            </a:r>
            <a:r>
              <a:rPr lang="en-US" altLang="zh-CN" dirty="0" smtClean="0"/>
              <a:t>EHT </a:t>
            </a:r>
            <a:r>
              <a:rPr lang="en-US" altLang="zh-CN" dirty="0"/>
              <a:t>STA</a:t>
            </a:r>
            <a:r>
              <a:rPr lang="en-US" altLang="zh-CN" dirty="0" smtClean="0"/>
              <a:t>)</a:t>
            </a:r>
            <a:endParaRPr lang="zh-CN" altLang="en-US" dirty="0"/>
          </a:p>
        </p:txBody>
      </p:sp>
    </p:spTree>
    <p:extLst>
      <p:ext uri="{BB962C8B-B14F-4D97-AF65-F5344CB8AC3E}">
        <p14:creationId xmlns:p14="http://schemas.microsoft.com/office/powerpoint/2010/main" val="2646666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12817"/>
            <a:ext cx="7772400" cy="4572000"/>
          </a:xfrm>
        </p:spPr>
        <p:txBody>
          <a:bodyPr/>
          <a:lstStyle/>
          <a:p>
            <a:r>
              <a:rPr lang="en-US" altLang="zh-CN" sz="1800" dirty="0" smtClean="0"/>
              <a:t>Moreover, allowing A-PPDU in 11be will further allow HE PPDU, EHT PPDU, and EHT+ PPDU to be in the same A-PPDU transmission in the future. Otherwise, we will only have HE and EHT+ PPDU, or EHT and EHT+ PPDU transmission.</a:t>
            </a:r>
          </a:p>
          <a:p>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smtClean="0"/>
              <a:t>Discussion on A-PPDU</a:t>
            </a:r>
            <a:endParaRPr lang="zh-CN" altLang="en-US" dirty="0"/>
          </a:p>
        </p:txBody>
      </p:sp>
      <p:sp>
        <p:nvSpPr>
          <p:cNvPr id="12" name="矩形 11"/>
          <p:cNvSpPr/>
          <p:nvPr/>
        </p:nvSpPr>
        <p:spPr bwMode="auto">
          <a:xfrm>
            <a:off x="1016136" y="3301593"/>
            <a:ext cx="2133600" cy="838153"/>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3" name="矩形 12"/>
          <p:cNvSpPr/>
          <p:nvPr/>
        </p:nvSpPr>
        <p:spPr bwMode="auto">
          <a:xfrm>
            <a:off x="1016136" y="4114801"/>
            <a:ext cx="2133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7" name="矩形 16"/>
          <p:cNvSpPr/>
          <p:nvPr/>
        </p:nvSpPr>
        <p:spPr bwMode="auto">
          <a:xfrm>
            <a:off x="1016136" y="4495802"/>
            <a:ext cx="2133600" cy="408846"/>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8" name="矩形 17"/>
          <p:cNvSpPr/>
          <p:nvPr/>
        </p:nvSpPr>
        <p:spPr bwMode="auto">
          <a:xfrm>
            <a:off x="3696493" y="3301593"/>
            <a:ext cx="2133600" cy="838153"/>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0" name="矩形 19"/>
          <p:cNvSpPr/>
          <p:nvPr/>
        </p:nvSpPr>
        <p:spPr bwMode="auto">
          <a:xfrm>
            <a:off x="3696493" y="4108520"/>
            <a:ext cx="2133600" cy="79612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1" name="矩形 20"/>
          <p:cNvSpPr/>
          <p:nvPr/>
        </p:nvSpPr>
        <p:spPr bwMode="auto">
          <a:xfrm>
            <a:off x="6302829" y="3301593"/>
            <a:ext cx="2133600" cy="83815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dirty="0"/>
              <a:t>EHT PPDU</a:t>
            </a:r>
            <a:endParaRPr lang="zh-CN" altLang="en-US" dirty="0"/>
          </a:p>
        </p:txBody>
      </p:sp>
      <p:sp>
        <p:nvSpPr>
          <p:cNvPr id="22" name="矩形 21"/>
          <p:cNvSpPr/>
          <p:nvPr/>
        </p:nvSpPr>
        <p:spPr bwMode="auto">
          <a:xfrm>
            <a:off x="6302829" y="4139746"/>
            <a:ext cx="2133600" cy="78231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0" name="文本框 9"/>
          <p:cNvSpPr txBox="1"/>
          <p:nvPr/>
        </p:nvSpPr>
        <p:spPr>
          <a:xfrm>
            <a:off x="5105400" y="5029200"/>
            <a:ext cx="2895600" cy="461665"/>
          </a:xfrm>
          <a:prstGeom prst="rect">
            <a:avLst/>
          </a:prstGeom>
          <a:noFill/>
        </p:spPr>
        <p:txBody>
          <a:bodyPr wrap="square" rtlCol="0">
            <a:spAutoFit/>
          </a:bodyPr>
          <a:lstStyle/>
          <a:p>
            <a:r>
              <a:rPr lang="en-US" altLang="zh-CN" dirty="0" smtClean="0"/>
              <a:t>Without A-PPDU in 802.11be (2 combinations)</a:t>
            </a:r>
            <a:endParaRPr lang="zh-CN" altLang="en-US" dirty="0"/>
          </a:p>
        </p:txBody>
      </p:sp>
      <p:sp>
        <p:nvSpPr>
          <p:cNvPr id="19" name="文本框 18"/>
          <p:cNvSpPr txBox="1"/>
          <p:nvPr/>
        </p:nvSpPr>
        <p:spPr>
          <a:xfrm>
            <a:off x="609600" y="2866205"/>
            <a:ext cx="3275807" cy="276999"/>
          </a:xfrm>
          <a:prstGeom prst="rect">
            <a:avLst/>
          </a:prstGeom>
          <a:noFill/>
        </p:spPr>
        <p:txBody>
          <a:bodyPr wrap="square" rtlCol="0">
            <a:spAutoFit/>
          </a:bodyPr>
          <a:lstStyle/>
          <a:p>
            <a:r>
              <a:rPr lang="en-US" altLang="zh-CN" dirty="0" smtClean="0"/>
              <a:t>With A-PPDU in 802.11be (3 combinations)</a:t>
            </a:r>
            <a:endParaRPr lang="zh-CN" altLang="en-US" dirty="0"/>
          </a:p>
        </p:txBody>
      </p:sp>
    </p:spTree>
    <p:extLst>
      <p:ext uri="{BB962C8B-B14F-4D97-AF65-F5344CB8AC3E}">
        <p14:creationId xmlns:p14="http://schemas.microsoft.com/office/powerpoint/2010/main" val="2061925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101280</TotalTime>
  <Words>755</Words>
  <Application>Microsoft Office PowerPoint</Application>
  <PresentationFormat>全屏显示(4:3)</PresentationFormat>
  <Paragraphs>133</Paragraphs>
  <Slides>14</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MS PGothic</vt:lpstr>
      <vt:lpstr>宋体</vt:lpstr>
      <vt:lpstr>Calibri</vt:lpstr>
      <vt:lpstr>Times New Roman</vt:lpstr>
      <vt:lpstr>802-11-Submission</vt:lpstr>
      <vt:lpstr>Discussion on SST and A-PPDU</vt:lpstr>
      <vt:lpstr>Comments on SST and A-PPDU [1]</vt:lpstr>
      <vt:lpstr>Comments on SST and A-PPDU [1]</vt:lpstr>
      <vt:lpstr>Comments on SST and A-PPDU [1]</vt:lpstr>
      <vt:lpstr>Agreed SPs for “R2” [2]</vt:lpstr>
      <vt:lpstr>Agreed SPs for “R2” [2]</vt:lpstr>
      <vt:lpstr>Discussion on SST in S160</vt:lpstr>
      <vt:lpstr>Discussion on A-PPDU</vt:lpstr>
      <vt:lpstr>Discussion on A-PPDU</vt:lpstr>
      <vt:lpstr>Discussion on A-PPDU</vt:lpstr>
      <vt:lpstr>Summary</vt:lpstr>
      <vt:lpstr>Straw Poll #1</vt:lpstr>
      <vt:lpstr>Straw Poll #2</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Ross Jian Yu</dc:creator>
  <cp:lastModifiedBy>Yujian (Ross Yu)</cp:lastModifiedBy>
  <cp:revision>1610</cp:revision>
  <cp:lastPrinted>1998-02-10T13:28:06Z</cp:lastPrinted>
  <dcterms:created xsi:type="dcterms:W3CDTF">2013-11-12T18:41:50Z</dcterms:created>
  <dcterms:modified xsi:type="dcterms:W3CDTF">2022-08-31T01:57:44Z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(3)VjqT8oH+11XYo3zjz1Y2n/V57Te/wRTIg1kdEpPv6NskqWTXCOQOxx9chovUw+BSbtaWMTGC
X+z8AXP4TmMsD5xyDOR0b0L9W/1uNwuZ8YTsihApF1soFuV4chuIgQATV/AnHfGU6Zgy0ztE
OzHE1pZMMMJSAuz0E6jqnorNM8DDqB72Umnd0uNGVWPZFVcpZWlRIAopBmGJaLDzUbx/AG/Z
RZ9hH7FcYv0Xz9Okj9</vt:lpwstr>
  </property>
  <property fmtid="{D5CDD505-2E9C-101B-9397-08002B2CF9AE}" pid="4" name="_2015_ms_pID_7253431">
    <vt:lpwstr>JfuMip9zjg2a4vzm9yt5oxMnE8PXMpTQ5e5Okln0oIySnqqcsF6JK/
y8o+/rHdaN17YKa/6pqksFaEI8esxzuwWY24DuFJSFbcFdOtPyV3cFoL9NVmjvbgVPBnDMTv
ZNkH/+frfyrG+43kPlIqoTg85+oJZUAi+DdrqKEuxdVPfJpN8y5Eq9nMJrghbf+tgXQ2AO/z
bYi/yBOMWImnvpuuDBzE6qRCnITxiErj9RfN</vt:lpwstr>
  </property>
  <property fmtid="{D5CDD505-2E9C-101B-9397-08002B2CF9AE}" pid="5" name="_2015_ms_pID_7253432">
    <vt:lpwstr>riYEBWHnQ6CQ/J4bdRPOUeg=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