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430" r:id="rId3"/>
    <p:sldId id="449" r:id="rId4"/>
    <p:sldId id="257" r:id="rId5"/>
    <p:sldId id="428" r:id="rId6"/>
    <p:sldId id="429" r:id="rId7"/>
    <p:sldId id="453" r:id="rId8"/>
    <p:sldId id="450" r:id="rId9"/>
    <p:sldId id="451" r:id="rId10"/>
    <p:sldId id="452" r:id="rId11"/>
    <p:sldId id="411" r:id="rId12"/>
    <p:sldId id="424" r:id="rId13"/>
    <p:sldId id="45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30"/>
            <p14:sldId id="449"/>
            <p14:sldId id="257"/>
            <p14:sldId id="428"/>
            <p14:sldId id="429"/>
            <p14:sldId id="453"/>
            <p14:sldId id="450"/>
            <p14:sldId id="451"/>
            <p14:sldId id="452"/>
            <p14:sldId id="411"/>
            <p14:sldId id="424"/>
            <p14:sldId id="4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8556" autoAdjust="0"/>
  </p:normalViewPr>
  <p:slideViewPr>
    <p:cSldViewPr>
      <p:cViewPr varScale="1">
        <p:scale>
          <a:sx n="103" d="100"/>
          <a:sy n="103" d="100"/>
        </p:scale>
        <p:origin x="62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45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6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ZEKU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Sep.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Xiaogang Chen etc. </a:t>
            </a:r>
            <a:r>
              <a:rPr lang="en-US" dirty="0"/>
              <a:t>(ZEKU)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ZEKU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802.11-22/1414r1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altLang="zh-CN" sz="3600" dirty="0">
                <a:solidFill>
                  <a:schemeClr val="tx1"/>
                </a:solidFill>
              </a:rPr>
              <a:t>Low Power Listening Mode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08/31/22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784554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086686"/>
              </p:ext>
            </p:extLst>
          </p:nvPr>
        </p:nvGraphicFramePr>
        <p:xfrm>
          <a:off x="1482726" y="2819400"/>
          <a:ext cx="6781800" cy="256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957446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62785002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dirty="0"/>
                        <a:t>ZEKU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2479 E Bayshore Road, Suite 260. Palo Alto, CA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Xiaogang.chen@zeku.com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Ivan 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Yanchao Xu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/>
                        <a:t>Yi-Hsiu Wang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543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E864-B24F-8C2C-C293-989F30C2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15870"/>
            <a:ext cx="7770813" cy="34598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Dedicated low power listening module based on implementation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Example: Introducing a 20MHz LPL chain brings the power consumption down to 10%-20% relative to the regular power consumptions in RF (page 7). Further saving is feasible if baseband is also optimized for listening.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Challenge is the settling time of RF (PLL).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Standardization can provide more flexibilities to the implementation.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FA65C-D226-E2C5-E423-D24CF00E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LPL</a:t>
            </a:r>
            <a:r>
              <a:rPr lang="en-US" dirty="0"/>
              <a:t> (3/3)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26B84-08F3-5AC4-4DB3-456D2886B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BB6289-1362-01FA-155F-13CE00AF9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250" y="3886200"/>
            <a:ext cx="7151914" cy="290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361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0C0CC6-3C2C-9864-F9EF-7455008E9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77733"/>
            <a:ext cx="7848599" cy="4297681"/>
          </a:xfrm>
        </p:spPr>
        <p:txBody>
          <a:bodyPr>
            <a:normAutofit/>
          </a:bodyPr>
          <a:lstStyle/>
          <a:p>
            <a:pPr marL="43338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All the existing listening modes (SMPS, EMLSR) are combination of standardization and implementation.</a:t>
            </a:r>
          </a:p>
          <a:p>
            <a:pPr marL="433387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Potential improvements in standard</a:t>
            </a:r>
            <a:endParaRPr lang="en-US" dirty="0"/>
          </a:p>
          <a:p>
            <a:pPr marL="733425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During listening (initial frame exchange), provides </a:t>
            </a:r>
            <a:r>
              <a:rPr lang="en-US" b="1" dirty="0"/>
              <a:t>more &amp; accurate information for the coming PPDU which require high power processing</a:t>
            </a:r>
            <a:r>
              <a:rPr lang="en-US" dirty="0"/>
              <a:t>:</a:t>
            </a:r>
          </a:p>
          <a:p>
            <a:pPr marL="971550" lvl="2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Number of spatial streams will help HP (high power) Rx to decide how many chains to power on;</a:t>
            </a:r>
          </a:p>
          <a:p>
            <a:pPr marL="971550" lvl="2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Bandwidth will help HP Rx to fine tune ADC/others to avoid unnecessary oversampling;</a:t>
            </a:r>
          </a:p>
          <a:p>
            <a:pPr marL="971550" lvl="2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MCS will help HP Rx to determine the required EVM on the Rx side.</a:t>
            </a:r>
          </a:p>
          <a:p>
            <a:pPr marL="733425"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Configurable Padding </a:t>
            </a:r>
            <a:r>
              <a:rPr lang="en-US" dirty="0"/>
              <a:t>in the initial frame exchange provides flexibility for Rx to tradeoff between power consumption and latency/efficiency.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50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1ABF1F-5463-74D1-2B01-E29273A2F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Standardization for LPL</a:t>
            </a:r>
            <a:endParaRPr lang="en-US" b="1" dirty="0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A1BC4DE7-3B19-64A4-1B06-B2347991AEC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4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DFEA2-88BF-8580-A4B5-EFEF2361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b="1" dirty="0"/>
              <a:t>tandardization aided listening mode </a:t>
            </a:r>
            <a:r>
              <a:rPr lang="en-US" dirty="0"/>
              <a:t>is highly recommended for the next gen.</a:t>
            </a:r>
          </a:p>
          <a:p>
            <a:pPr marL="73342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/>
              <a:t>simplified version </a:t>
            </a:r>
            <a:r>
              <a:rPr lang="en-US" dirty="0"/>
              <a:t>can be considered for Wi-Fi7 [1].</a:t>
            </a:r>
          </a:p>
          <a:p>
            <a:pPr marL="73342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Recommend to define a listening mode </a:t>
            </a:r>
            <a:r>
              <a:rPr lang="en-US" b="1" dirty="0"/>
              <a:t>with reasonable complexity </a:t>
            </a:r>
            <a:r>
              <a:rPr lang="en-US" dirty="0"/>
              <a:t>that can be </a:t>
            </a:r>
            <a:r>
              <a:rPr lang="en-US" b="1" dirty="0"/>
              <a:t>mandatory supported by the AP.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5C3CD-2700-A735-3049-9D0FBB03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87604-4A77-BD66-EDDD-A6EBBDB6526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F5CE37-C306-51E8-4FEC-66030A441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A6BA70-82D4-FBBE-40EA-53A445B1D0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731553"/>
              </p:ext>
            </p:extLst>
          </p:nvPr>
        </p:nvGraphicFramePr>
        <p:xfrm>
          <a:off x="1143000" y="3352625"/>
          <a:ext cx="6781801" cy="111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071939" imgH="1322481" progId="Visio.Drawing.15">
                  <p:embed/>
                </p:oleObj>
              </mc:Choice>
              <mc:Fallback>
                <p:oleObj name="Visio" r:id="rId2" imgW="8071939" imgH="1322481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52625"/>
                        <a:ext cx="6781801" cy="1115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81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D711-5467-9162-4D09-F2CE6E96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F955A-7D1F-57BB-0BD9-EFE06D76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https://mentor.ieee.org/802.11/dcn/22/11-22-1423-00-00be-eht-smps.docx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E9E0B-F259-673C-7517-6CEBC087E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2E3CD-C174-E051-FEC2-61CF2F2BF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Xiaogang Chen etc. (ZEKU)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1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8E674-58C6-4161-81BB-7410392F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Background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Listening mode power consumption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Power consumptions break down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Low Power Listening (LPL)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Power consumption comparisons;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Considerations on the existing listening modes;</a:t>
            </a:r>
          </a:p>
          <a:p>
            <a:pPr marL="585788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/>
              <a:t>Potential improvements in the standards.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5B30B-7032-5713-62C2-A52726BCA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Device level power consumption was set as a KPI to optimize in the next gen:</a:t>
            </a:r>
          </a:p>
          <a:p>
            <a:pPr marL="733425" lvl="1" indent="-25717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Study Group will investigate technology which may improve reliability of WLAN connectivity, reduce latencies, increase manageability, increase throughput</a:t>
            </a:r>
            <a:r>
              <a:rPr lang="en-US" b="1" dirty="0"/>
              <a:t> </a:t>
            </a:r>
            <a:r>
              <a:rPr lang="en-US" dirty="0"/>
              <a:t>including at different SNR levels, and </a:t>
            </a:r>
            <a:r>
              <a:rPr lang="en-US" b="1" dirty="0"/>
              <a:t>reduce device level power consumption…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Smartphones are becoming more powerful but also suffering from power consumptions due to more radios being integrated: cellular, Wi-Fi, BT, GNSS, UWB;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Wi-Fi power consumption is analyzed in this contribution.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70E673-BA76-B6C2-2F94-226F8BEBA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14283-29DA-253B-5CE2-3BAEC5F3F54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58268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079B4-8293-8AA2-9DF3-859B32393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190" y="2004563"/>
            <a:ext cx="5007278" cy="3471122"/>
          </a:xfrm>
        </p:spPr>
        <p:txBody>
          <a:bodyPr>
            <a:normAutofit/>
          </a:bodyPr>
          <a:lstStyle/>
          <a:p>
            <a:endParaRPr lang="en-US" b="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F009ED-73B9-323A-773B-A89C2B50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Listening mode power consumptions (1/2)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60FAE4-FFF7-A357-5D7E-2DE831196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828800"/>
            <a:ext cx="3728655" cy="44196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9E0EFBC-1929-F662-8DC2-65147BF2A3E6}"/>
              </a:ext>
            </a:extLst>
          </p:cNvPr>
          <p:cNvSpPr txBox="1">
            <a:spLocks/>
          </p:cNvSpPr>
          <p:nvPr/>
        </p:nvSpPr>
        <p:spPr>
          <a:xfrm>
            <a:off x="291189" y="1737144"/>
            <a:ext cx="4543917" cy="3738541"/>
          </a:xfrm>
          <a:prstGeom prst="rect">
            <a:avLst/>
          </a:prstGeom>
        </p:spPr>
        <p:txBody>
          <a:bodyPr vert="horz" lIns="68580" tIns="34290" rIns="68580" bIns="34290" rtlCol="0">
            <a:normAutofit fontScale="85000" lnSpcReduction="10000"/>
          </a:bodyPr>
          <a:lstStyle>
            <a:lvl1pPr marL="0" marR="0" indent="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1pPr>
            <a:lvl2pPr marL="6350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2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2pPr>
            <a:lvl3pPr marL="9525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3pPr>
            <a:lvl4pPr marL="12700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4pPr>
            <a:lvl5pPr marL="1587500" marR="0" indent="-317500" algn="l" defTabSz="41275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charset="-122"/>
                <a:ea typeface="OPPOSans M" charset="-122"/>
                <a:cs typeface="OPPOSans M" charset="-122"/>
                <a:sym typeface="OPPOSans M"/>
              </a:defRPr>
            </a:lvl5pPr>
            <a:lvl6pPr marL="19050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6pPr>
            <a:lvl7pPr marL="22225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7pPr>
            <a:lvl8pPr marL="25400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8pPr>
            <a:lvl9pPr marL="2857500" marR="0" indent="-317500" algn="l" defTabSz="41275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/>
                <a:ea typeface="OPPOSans M"/>
                <a:cs typeface="OPPOSans M"/>
                <a:sym typeface="OPPOSans M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Two commercial phones (different models on the higher end) are used in testing;</a:t>
            </a:r>
          </a:p>
          <a:p>
            <a:pPr marL="762000" lvl="1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11ax is supported on both AP and STA;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Testing was conducted for ~24 hours for each </a:t>
            </a:r>
            <a:r>
              <a:rPr lang="en-US" altLang="zh-CN" sz="1900" dirty="0">
                <a:solidFill>
                  <a:schemeClr val="tx1"/>
                </a:solidFill>
                <a:latin typeface="+mj-lt"/>
              </a:rPr>
              <a:t>APP</a:t>
            </a:r>
            <a:r>
              <a:rPr lang="en-US" sz="19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+mj-lt"/>
              </a:rPr>
              <a:t>Every app has predefined operations in testing which is believed to mimic the daily usage.</a:t>
            </a:r>
          </a:p>
          <a:p>
            <a:pPr marL="257175" indent="-257175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r>
              <a:rPr lang="en-US" sz="1300" b="1" dirty="0">
                <a:solidFill>
                  <a:schemeClr val="tx1"/>
                </a:solidFill>
                <a:latin typeface="+mj-lt"/>
              </a:rPr>
              <a:t>Note: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+mj-lt"/>
              </a:rPr>
              <a:t>Rx: Receiver needs to parse individual addressed or group addressed packets;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+mj-lt"/>
              </a:rPr>
              <a:t>Listen: Waiting for packet.</a:t>
            </a:r>
            <a:endParaRPr lang="en-US" sz="2100" dirty="0">
              <a:solidFill>
                <a:schemeClr val="tx1"/>
              </a:solidFill>
              <a:latin typeface="+mj-lt"/>
            </a:endParaRPr>
          </a:p>
          <a:p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6B25C-0F8F-3190-8178-1CEBB5898D6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</p:txBody>
      </p:sp>
    </p:spTree>
    <p:extLst>
      <p:ext uri="{BB962C8B-B14F-4D97-AF65-F5344CB8AC3E}">
        <p14:creationId xmlns:p14="http://schemas.microsoft.com/office/powerpoint/2010/main" val="252665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F6C4A-AA05-0640-0F74-08DBEED77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57401"/>
            <a:ext cx="7770814" cy="144780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Listening mode contributes considerable amount of “time” overall.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Listening mode contributes more than half of the power consumption in testing.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Note: Sleep mode is also important but may not fit the bill for all applications. Sleep mode can be another direction to optimize for low power.</a:t>
            </a:r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D3A2B4-9EC0-B917-E0E8-0829D957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Listening mode power consumptions (2/2)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05A7A29-D532-4F49-8AB5-FE991CA86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296" y="3505200"/>
            <a:ext cx="2865562" cy="28364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1E97C5-ABB8-BFC7-C26E-892CEBC9F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505200"/>
            <a:ext cx="2981413" cy="28428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0D346-98A4-FE59-46E6-4AE4C9534F8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3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AC9BB4-891D-A2AD-D12D-8E6B4C418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12181"/>
            <a:ext cx="7770813" cy="114061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PLL and ADC contribute majority of the power consumptions in the RF.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Stringent Rx EVM requirements for 4KQAM raise the power consumption of PLL;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Larger BW also push for ADC power consumption.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36D766-93C4-865A-189C-B2822B8AF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Power consumptions break down (1/2)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6EDF61-A1EC-B786-A01E-0B4B18DF1F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45670"/>
              </p:ext>
            </p:extLst>
          </p:nvPr>
        </p:nvGraphicFramePr>
        <p:xfrm>
          <a:off x="1143000" y="3505200"/>
          <a:ext cx="6705600" cy="270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068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1442713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1253957">
                  <a:extLst>
                    <a:ext uri="{9D8B030D-6E8A-4147-A177-3AD203B41FA5}">
                      <a16:colId xmlns:a16="http://schemas.microsoft.com/office/drawing/2014/main" val="183313256"/>
                    </a:ext>
                  </a:extLst>
                </a:gridCol>
                <a:gridCol w="1389262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769776958"/>
                    </a:ext>
                  </a:extLst>
                </a:gridCol>
              </a:tblGrid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Modules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160MHz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20MHz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 Chain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PLL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55%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3003425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ADC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75374448"/>
                  </a:ext>
                </a:extLst>
              </a:tr>
              <a:tr h="491681">
                <a:tc>
                  <a:txBody>
                    <a:bodyPr/>
                    <a:lstStyle/>
                    <a:p>
                      <a:r>
                        <a:rPr lang="en-US" sz="1200" dirty="0"/>
                        <a:t>Others (LNA, LO, LPF, etc.)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53%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59264199"/>
                  </a:ext>
                </a:extLst>
              </a:tr>
              <a:tr h="362553"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62553">
                <a:tc gridSpan="5"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Note 1: Power consumption is normalized per column.  </a:t>
                      </a:r>
                    </a:p>
                    <a:p>
                      <a:pPr algn="l"/>
                      <a:r>
                        <a:rPr lang="en-US" sz="1100" dirty="0"/>
                        <a:t>Note 2: Power consumption is measured on commercial platform.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546621"/>
                  </a:ext>
                </a:extLst>
              </a:tr>
            </a:tbl>
          </a:graphicData>
        </a:graphic>
      </p:graphicFrame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B20B88D9-191B-012A-1E0D-2907CC87AB9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67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A821-A579-4CA6-4D2D-5C17B3F1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Power consumptions break down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8CB20-05DA-090E-823D-5492FF19C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07" y="1981201"/>
            <a:ext cx="7733507" cy="4113213"/>
          </a:xfrm>
        </p:spPr>
        <p:txBody>
          <a:bodyPr/>
          <a:lstStyle/>
          <a:p>
            <a:r>
              <a:rPr lang="en-US" dirty="0"/>
              <a:t>If LPL (Low Power Listening) module is introduced in RF, the power consumption will be scaled down as in the table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amount of power consumption can be saved in RF with a dedicated LPL mode.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28FC8-FAAC-F3DE-425D-1BA2CA2537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E5250-EE4D-9BC5-E38A-15C57178D2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EFDB744-AB9D-3E95-A7FF-0E73044A6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781999"/>
              </p:ext>
            </p:extLst>
          </p:nvPr>
        </p:nvGraphicFramePr>
        <p:xfrm>
          <a:off x="762000" y="3576318"/>
          <a:ext cx="765406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25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1800232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1818788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2121917">
                  <a:extLst>
                    <a:ext uri="{9D8B030D-6E8A-4147-A177-3AD203B41FA5}">
                      <a16:colId xmlns:a16="http://schemas.microsoft.com/office/drawing/2014/main" val="1050933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160MHz 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20MHz HP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20MHz 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Chain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Chain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003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374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264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Note: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Normalized per row based on 160MHz HP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411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12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F2C61-9D70-5020-00FB-170732908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22483"/>
            <a:ext cx="7770813" cy="3553201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/>
              <a:t>Standardized solution:  SMPS</a:t>
            </a:r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sz="1350" dirty="0"/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sz="1650" b="0" dirty="0"/>
              <a:t>False trigger: Non-AP STA cannot differentiate regular RTS/Trigger from the RTS/Trigger used to wake up the 2</a:t>
            </a:r>
            <a:r>
              <a:rPr lang="en-US" sz="1650" b="0" baseline="30000" dirty="0"/>
              <a:t>nd</a:t>
            </a:r>
            <a:r>
              <a:rPr lang="en-US" sz="1650" b="0" dirty="0"/>
              <a:t> chain.</a:t>
            </a:r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sz="1650" b="0" dirty="0"/>
              <a:t>With the large power consumption from the PLL, disable one chain doesn’t provide significant power saving anymore.</a:t>
            </a:r>
          </a:p>
          <a:p>
            <a:pPr marL="733425" lvl="1">
              <a:buFont typeface="Arial" panose="020B0604020202020204" pitchFamily="34" charset="0"/>
              <a:buChar char="•"/>
            </a:pPr>
            <a:r>
              <a:rPr lang="en-US" sz="1400" b="0" dirty="0"/>
              <a:t>Always need to prepare for PPDU with 1SS high MCS without a preceding RTS.</a:t>
            </a:r>
            <a:endParaRPr lang="en-US" sz="1350" b="0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  <a:p>
            <a:pPr marL="733425" lvl="1" indent="-25717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373129-2F02-B6B3-5F1F-E8C9950F5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LPL</a:t>
            </a:r>
            <a:r>
              <a:rPr lang="en-US" dirty="0"/>
              <a:t> (1/3)</a:t>
            </a: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2CD06A-DF8F-EE7C-9B25-329D3ED0C0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234628"/>
              </p:ext>
            </p:extLst>
          </p:nvPr>
        </p:nvGraphicFramePr>
        <p:xfrm>
          <a:off x="2094707" y="4800600"/>
          <a:ext cx="4953000" cy="1503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71538626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50060186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8331325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3506932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769776958"/>
                    </a:ext>
                  </a:extLst>
                </a:gridCol>
              </a:tblGrid>
              <a:tr h="362195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050" dirty="0"/>
                        <a:t>160MHz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50" dirty="0"/>
                        <a:t>20MHz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45201"/>
                  </a:ext>
                </a:extLst>
              </a:tr>
              <a:tr h="362195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 Chain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36736325"/>
                  </a:ext>
                </a:extLst>
              </a:tr>
              <a:tr h="416762">
                <a:tc>
                  <a:txBody>
                    <a:bodyPr/>
                    <a:lstStyle/>
                    <a:p>
                      <a:r>
                        <a:rPr lang="en-US" sz="1050" dirty="0"/>
                        <a:t>Total Power consumption</a:t>
                      </a:r>
                    </a:p>
                    <a:p>
                      <a:r>
                        <a:rPr lang="en-US" sz="1050" dirty="0"/>
                        <a:t>(Normalized by 2 </a:t>
                      </a:r>
                      <a:r>
                        <a:rPr lang="en-US" sz="1050" dirty="0" err="1"/>
                        <a:t>Chian</a:t>
                      </a:r>
                      <a:r>
                        <a:rPr lang="en-US" sz="105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65%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100%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73%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09917044"/>
                  </a:ext>
                </a:extLst>
              </a:tr>
              <a:tr h="36219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C00000"/>
                          </a:solidFill>
                        </a:rPr>
                        <a:t>Saving with 1 chain off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C00000"/>
                          </a:solidFill>
                        </a:rPr>
                        <a:t>35%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C00000"/>
                          </a:solidFill>
                        </a:rPr>
                        <a:t>27%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3488588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9F0CE2B-DA0E-4A8D-7DBD-AA1B71F59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641" y="2369380"/>
            <a:ext cx="5321132" cy="1059620"/>
          </a:xfrm>
          <a:prstGeom prst="rect">
            <a:avLst/>
          </a:prstGeom>
        </p:spPr>
      </p:pic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242DECE-6159-038D-EFBA-848F48E28A3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0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2B63-0D62-1D84-8ECA-355011C36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09800"/>
            <a:ext cx="7848628" cy="3265885"/>
          </a:xfrm>
        </p:spPr>
        <p:txBody>
          <a:bodyPr/>
          <a:lstStyle/>
          <a:p>
            <a:pPr marL="0" indent="0"/>
            <a:r>
              <a:rPr lang="en-US" b="1" dirty="0"/>
              <a:t>Standardized solution: EMLSR</a:t>
            </a:r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b="0" dirty="0"/>
              <a:t>For a specific device category instead of a generic solution.</a:t>
            </a:r>
          </a:p>
          <a:p>
            <a:pPr marL="733425" lvl="1">
              <a:buFont typeface="Arial" panose="020B0604020202020204" pitchFamily="34" charset="0"/>
              <a:buChar char="•"/>
            </a:pPr>
            <a:r>
              <a:rPr lang="en-US" sz="1600" dirty="0"/>
              <a:t>STA support STR cannot leverage EMLSR on each link independently.</a:t>
            </a:r>
          </a:p>
          <a:p>
            <a:pPr marL="433387">
              <a:buFont typeface="Arial" panose="020B0604020202020204" pitchFamily="34" charset="0"/>
              <a:buChar char="•"/>
            </a:pPr>
            <a:r>
              <a:rPr lang="en-US" b="0" dirty="0"/>
              <a:t>Flexible to implementation. Can be considered as a starting point to extend.</a:t>
            </a:r>
          </a:p>
          <a:p>
            <a:pPr marL="433387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371475">
              <a:buFont typeface="Arial" panose="020B0604020202020204" pitchFamily="34" charset="0"/>
              <a:buChar char="•"/>
            </a:pPr>
            <a:endParaRPr lang="en-US" sz="17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993025-8862-A701-9DD8-388628D3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on LPL</a:t>
            </a:r>
            <a:r>
              <a:rPr lang="en-US" dirty="0"/>
              <a:t> (2/3)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CC4B-616B-A8CD-5E14-B37BEBE9A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66" y="3992764"/>
            <a:ext cx="8498282" cy="19827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2CFF2E-150C-D7C5-2662-ED969E6A7A1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  <a:noFill/>
        </p:spPr>
        <p:txBody>
          <a:bodyPr/>
          <a:lstStyle/>
          <a:p>
            <a:r>
              <a:rPr lang="en-US" dirty="0"/>
              <a:t>Xiaogang Chen et </a:t>
            </a:r>
            <a:r>
              <a:rPr lang="en-US" altLang="zh-CN" dirty="0"/>
              <a:t>al</a:t>
            </a:r>
            <a:r>
              <a:rPr lang="en-US" dirty="0"/>
              <a:t>. (ZEKU)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79081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143007</TotalTime>
  <Words>1069</Words>
  <Application>Microsoft Office PowerPoint</Application>
  <PresentationFormat>On-screen Show (4:3)</PresentationFormat>
  <Paragraphs>188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OPPOSans M</vt:lpstr>
      <vt:lpstr>Arial</vt:lpstr>
      <vt:lpstr>Times New Roman</vt:lpstr>
      <vt:lpstr>Wingdings</vt:lpstr>
      <vt:lpstr>IEEE_Templet</vt:lpstr>
      <vt:lpstr>Visio</vt:lpstr>
      <vt:lpstr>Low Power Listening Mode</vt:lpstr>
      <vt:lpstr>Outline</vt:lpstr>
      <vt:lpstr>Background</vt:lpstr>
      <vt:lpstr>Listening mode power consumptions (1/2)</vt:lpstr>
      <vt:lpstr>Listening mode power consumptions (2/2)</vt:lpstr>
      <vt:lpstr>Power consumptions break down (1/2)</vt:lpstr>
      <vt:lpstr>Power consumptions break down (2/2)</vt:lpstr>
      <vt:lpstr>Considerations on LPL (1/3)</vt:lpstr>
      <vt:lpstr>Considerations on LPL (2/3)</vt:lpstr>
      <vt:lpstr>Considerations on LPL (3/3)</vt:lpstr>
      <vt:lpstr>Standardization for LPL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Xiaogang Chen</dc:creator>
  <cp:keywords>CTPClassification=CTP_IC:VisualMarkings=, CTPClassification=CTP_NT</cp:keywords>
  <cp:lastModifiedBy>Xiaogang Chen</cp:lastModifiedBy>
  <cp:revision>2613</cp:revision>
  <cp:lastPrinted>1998-02-10T13:28:06Z</cp:lastPrinted>
  <dcterms:created xsi:type="dcterms:W3CDTF">2009-12-02T19:05:24Z</dcterms:created>
  <dcterms:modified xsi:type="dcterms:W3CDTF">2022-09-11T22:05:01Z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2020-04-20 20:30:21Z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