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86"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86"/>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28" d="100"/>
          <a:sy n="128" d="100"/>
        </p:scale>
        <p:origin x="792"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75420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en-GB"/>
              <a:t>Marc Emmelmann (Koden-TI)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(Koden-TI)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en-GB"/>
              <a:t>Marc Emmelmann (Koden-TI)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2022</a:t>
            </a:r>
          </a:p>
        </p:txBody>
      </p:sp>
      <p:sp>
        <p:nvSpPr>
          <p:cNvPr id="6" name="Footer Placeholder 5"/>
          <p:cNvSpPr>
            <a:spLocks noGrp="1"/>
          </p:cNvSpPr>
          <p:nvPr>
            <p:ph type="ftr" idx="11"/>
          </p:nvPr>
        </p:nvSpPr>
        <p:spPr/>
        <p:txBody>
          <a:bodyPr/>
          <a:lstStyle>
            <a:lvl1pPr>
              <a:defRPr/>
            </a:lvl1pPr>
          </a:lstStyle>
          <a:p>
            <a:r>
              <a:rPr lang="en-GB"/>
              <a:t>Marc Emmelmann (Koden-TI)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2022</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2022</a:t>
            </a:r>
          </a:p>
        </p:txBody>
      </p:sp>
      <p:sp>
        <p:nvSpPr>
          <p:cNvPr id="4" name="Footer Placeholder 3"/>
          <p:cNvSpPr>
            <a:spLocks noGrp="1"/>
          </p:cNvSpPr>
          <p:nvPr>
            <p:ph type="ftr" idx="11"/>
          </p:nvPr>
        </p:nvSpPr>
        <p:spPr/>
        <p:txBody>
          <a:bodyPr/>
          <a:lstStyle>
            <a:lvl1pPr>
              <a:defRPr/>
            </a:lvl1pPr>
          </a:lstStyle>
          <a:p>
            <a:r>
              <a:rPr lang="en-GB"/>
              <a:t>Marc Emmelmann (Koden-TI)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2022</a:t>
            </a:r>
          </a:p>
        </p:txBody>
      </p:sp>
      <p:sp>
        <p:nvSpPr>
          <p:cNvPr id="3" name="Footer Placeholder 2"/>
          <p:cNvSpPr>
            <a:spLocks noGrp="1"/>
          </p:cNvSpPr>
          <p:nvPr>
            <p:ph type="ftr" idx="11"/>
          </p:nvPr>
        </p:nvSpPr>
        <p:spPr/>
        <p:txBody>
          <a:bodyPr/>
          <a:lstStyle>
            <a:lvl1pPr>
              <a:defRPr/>
            </a:lvl1pPr>
          </a:lstStyle>
          <a:p>
            <a:r>
              <a:rPr lang="en-GB"/>
              <a:t>Marc Emmelmann (Koden-TI)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en-GB"/>
              <a:t>Marc Emmelmann (Koden-TI)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en-GB"/>
              <a:t>Marc Emmelmann (Koden-TI)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(Koden-TI)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802.11-22/1405r2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699-07-0000-tgbc-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hyperlink" Target="https://mentor.ieee.org/802.11/dcn/22/11-22-1596-00-00bc-p802-11bc-unsatisfied-for-lb-252-through-lb268.xls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P802.11bc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GB"/>
              <a:t>September 2022</a:t>
            </a:r>
            <a:endParaRPr lang="en-GB" dirty="0"/>
          </a:p>
        </p:txBody>
      </p:sp>
      <p:sp>
        <p:nvSpPr>
          <p:cNvPr id="7" name="Footer Placeholder 4"/>
          <p:cNvSpPr>
            <a:spLocks noGrp="1"/>
          </p:cNvSpPr>
          <p:nvPr>
            <p:ph type="ftr" idx="11"/>
          </p:nvPr>
        </p:nvSpPr>
        <p:spPr/>
        <p:txBody>
          <a:bodyPr/>
          <a:lstStyle/>
          <a:p>
            <a:r>
              <a:rPr lang="en-GB"/>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82499888"/>
              </p:ext>
            </p:extLst>
          </p:nvPr>
        </p:nvGraphicFramePr>
        <p:xfrm>
          <a:off x="1069776" y="2870200"/>
          <a:ext cx="10210800" cy="2328863"/>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3075" name="Object 3"/>
                      <p:cNvPicPr>
                        <a:picLocks noChangeAspect="1" noChangeArrowheads="1"/>
                      </p:cNvPicPr>
                      <p:nvPr/>
                    </p:nvPicPr>
                    <p:blipFill>
                      <a:blip r:embed="rId4"/>
                      <a:srcRect/>
                      <a:stretch>
                        <a:fillRect/>
                      </a:stretch>
                    </p:blipFill>
                    <p:spPr bwMode="auto">
                      <a:xfrm>
                        <a:off x="1069776" y="2870200"/>
                        <a:ext cx="10210800" cy="2328863"/>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and Mandatory Editorial Coordination (MEC) completed in the final report doc.: IEEE 802.11-22/0699r7:</a:t>
            </a:r>
          </a:p>
          <a:p>
            <a:r>
              <a:rPr lang="en-US" dirty="0">
                <a:hlinkClick r:id="rId2"/>
              </a:rPr>
              <a:t>https://mentor.ieee.org/802.11/dcn/22/11-22-0699-07-0000-tgbc-mdr-report.docx</a:t>
            </a:r>
            <a:endParaRPr lang="en-US" dirty="0"/>
          </a:p>
          <a:p>
            <a:endParaRPr lang="en-US" dirty="0"/>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Marc Emmelmann (Koden-TI)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GB"/>
              <a:t>September 2022</a:t>
            </a:r>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TGbc</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GB"/>
              <a:t>September 2022</a:t>
            </a:r>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Marc Emmelmann (Koden-TI)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2890720356"/>
              </p:ext>
            </p:extLst>
          </p:nvPr>
        </p:nvGraphicFramePr>
        <p:xfrm>
          <a:off x="1631505" y="1780024"/>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Oct. 6</a:t>
                      </a:r>
                      <a:r>
                        <a:rPr lang="en-US" baseline="30000" dirty="0"/>
                        <a:t>th</a:t>
                      </a:r>
                      <a:r>
                        <a:rPr lang="en-US" dirty="0"/>
                        <a:t> 2022</a:t>
                      </a:r>
                    </a:p>
                  </a:txBody>
                  <a:tcPr/>
                </a:tc>
                <a:tc>
                  <a:txBody>
                    <a:bodyPr/>
                    <a:lstStyle/>
                    <a:p>
                      <a:r>
                        <a:rPr lang="en-US" dirty="0"/>
                        <a:t>Nov. 5, 2022 (30 days)</a:t>
                      </a:r>
                    </a:p>
                  </a:txBody>
                  <a:tcPr/>
                </a:tc>
                <a:extLst>
                  <a:ext uri="{0D108BD9-81ED-4DB2-BD59-A6C34878D82A}">
                    <a16:rowId xmlns:a16="http://schemas.microsoft.com/office/drawing/2014/main" val="2146885434"/>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306004866"/>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2880898016"/>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1397353337"/>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224395312"/>
                  </a:ext>
                </a:extLst>
              </a:tr>
            </a:tbl>
          </a:graphicData>
        </a:graphic>
      </p:graphicFrame>
    </p:spTree>
    <p:extLst>
      <p:ext uri="{BB962C8B-B14F-4D97-AF65-F5344CB8AC3E}">
        <p14:creationId xmlns:p14="http://schemas.microsoft.com/office/powerpoint/2010/main" val="398541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sz="1400" b="0" dirty="0"/>
              <a:t>R0			Unfinished draft version</a:t>
            </a:r>
          </a:p>
          <a:p>
            <a:r>
              <a:rPr lang="en-US" sz="1400" b="0" dirty="0"/>
              <a:t>R1			Review by 802.11 WG Vice Chair</a:t>
            </a:r>
          </a:p>
          <a:p>
            <a:r>
              <a:rPr lang="en-US" sz="1400" b="0" dirty="0"/>
              <a:t>				Received feedback from two additional standing no-voters who</a:t>
            </a:r>
          </a:p>
          <a:p>
            <a:r>
              <a:rPr lang="en-US" sz="1400" b="0" dirty="0"/>
              <a:t>				changed their vote from disapprove to approve. Updated</a:t>
            </a:r>
          </a:p>
          <a:p>
            <a:r>
              <a:rPr lang="en-US" sz="1400" b="0" dirty="0"/>
              <a:t>				report correspondingly.</a:t>
            </a:r>
          </a:p>
          <a:p>
            <a:r>
              <a:rPr lang="en-US" sz="1400" b="0" dirty="0"/>
              <a:t>R2			Changes after TG review.</a:t>
            </a:r>
          </a:p>
          <a:p>
            <a:r>
              <a:rPr lang="en-US" sz="1400" b="0" dirty="0"/>
              <a:t>				Reflect additional post-ballot vote changes to approve</a:t>
            </a:r>
          </a:p>
          <a:p>
            <a:r>
              <a:rPr lang="en-US" sz="1400" b="0" dirty="0"/>
              <a:t>				Embed XL with unsatisfied comments from the one remaining</a:t>
            </a:r>
          </a:p>
          <a:p>
            <a:r>
              <a:rPr lang="en-US" sz="1400" b="0" dirty="0"/>
              <a:t>				disapprove voter</a:t>
            </a:r>
          </a:p>
          <a:p>
            <a:r>
              <a:rPr lang="en-US" sz="1400" b="0" dirty="0"/>
              <a:t>				Clean-up of report to request unconditional approval</a:t>
            </a:r>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Marc Emmelmann (Koden-TI)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unconditional approval </a:t>
            </a:r>
            <a:r>
              <a:rPr lang="en-GB" dirty="0">
                <a:ea typeface="ＭＳ Ｐゴシック" pitchFamily="34" charset="-128"/>
              </a:rPr>
              <a:t>to send IEEE P802.11bc D4.0 to SA Ballot.</a:t>
            </a:r>
          </a:p>
          <a:p>
            <a:pPr>
              <a:buFont typeface="Arial" panose="020B0604020202020204" pitchFamily="34" charset="0"/>
              <a:buChar char="•"/>
            </a:pPr>
            <a:r>
              <a:rPr lang="en-GB" dirty="0">
                <a:ea typeface="ＭＳ Ｐゴシック" pitchFamily="34" charset="-128"/>
              </a:rPr>
              <a:t>The r2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a:t>
            </a:r>
            <a:r>
              <a:rPr lang="en-GB" dirty="0">
                <a:highlight>
                  <a:srgbClr val="FFFF00"/>
                </a:highlight>
                <a:ea typeface="ＭＳ Ｐゴシック" pitchFamily="34" charset="-128"/>
              </a:rPr>
              <a:t>xx-</a:t>
            </a:r>
            <a:r>
              <a:rPr lang="en-GB" dirty="0" err="1">
                <a:highlight>
                  <a:srgbClr val="FFFF00"/>
                </a:highlight>
                <a:ea typeface="ＭＳ Ｐゴシック" pitchFamily="34" charset="-128"/>
              </a:rPr>
              <a:t>yy</a:t>
            </a:r>
            <a:r>
              <a:rPr lang="en-GB" dirty="0">
                <a:highlight>
                  <a:srgbClr val="FFFF00"/>
                </a:highlight>
                <a:ea typeface="ＭＳ Ｐゴシック" pitchFamily="34" charset="-128"/>
              </a:rPr>
              <a:t>-</a:t>
            </a:r>
            <a:r>
              <a:rPr lang="en-GB" dirty="0" err="1">
                <a:highlight>
                  <a:srgbClr val="FFFF00"/>
                </a:highlight>
                <a:ea typeface="ＭＳ Ｐゴシック" pitchFamily="34" charset="-128"/>
              </a:rPr>
              <a:t>zz</a:t>
            </a:r>
            <a:endParaRPr lang="en-GB" dirty="0">
              <a:highlight>
                <a:srgbClr val="FFFF00"/>
              </a:highlight>
              <a:ea typeface="ＭＳ Ｐゴシック" pitchFamily="34" charset="-128"/>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4" name="Date Placeholder 3"/>
          <p:cNvSpPr>
            <a:spLocks noGrp="1"/>
          </p:cNvSpPr>
          <p:nvPr>
            <p:ph type="dt" idx="15"/>
          </p:nvPr>
        </p:nvSpPr>
        <p:spPr/>
        <p:txBody>
          <a:bodyPr/>
          <a:lstStyle/>
          <a:p>
            <a:r>
              <a:rPr lang="en-GB"/>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a:t>
            </a:r>
            <a:r>
              <a:rPr lang="en-US" dirty="0" err="1"/>
              <a:t>TGbc</a:t>
            </a:r>
            <a:r>
              <a:rPr lang="en-US" dirty="0"/>
              <a:t> Draft has went through 4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D4.0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No new “must be satisfied comments” were received. </a:t>
            </a:r>
          </a:p>
          <a:p>
            <a:pPr lvl="1">
              <a:buFont typeface="Arial" panose="020B0604020202020204" pitchFamily="34" charset="0"/>
              <a:buChar char="•"/>
            </a:pPr>
            <a:r>
              <a:rPr lang="en-US" dirty="0"/>
              <a:t>40 new comments came from “approve voters”</a:t>
            </a:r>
          </a:p>
          <a:p>
            <a:pPr lvl="2">
              <a:buFont typeface="Arial" panose="020B0604020202020204" pitchFamily="34" charset="0"/>
              <a:buChar char="•"/>
            </a:pPr>
            <a:r>
              <a:rPr lang="en-US" dirty="0"/>
              <a:t>39 editorial comments (missing space, font etc.) </a:t>
            </a:r>
            <a:r>
              <a:rPr lang="en-GB" altLang="en-US" dirty="0"/>
              <a:t>passed to the TG technical editor for consideration during preparation of a </a:t>
            </a:r>
            <a:r>
              <a:rPr lang="en-GB" altLang="en-US" u="sng" dirty="0"/>
              <a:t>subsequent</a:t>
            </a:r>
            <a:r>
              <a:rPr lang="en-GB" altLang="en-US" dirty="0"/>
              <a:t> draft</a:t>
            </a:r>
          </a:p>
          <a:p>
            <a:pPr lvl="2">
              <a:buFont typeface="Arial" panose="020B0604020202020204" pitchFamily="34" charset="0"/>
              <a:buChar char="•"/>
            </a:pPr>
            <a:r>
              <a:rPr lang="en-GB" dirty="0"/>
              <a:t>1 general comment: invalid comment. Just had the word “none” in comment field</a:t>
            </a:r>
            <a:endParaRPr lang="en-US" dirty="0"/>
          </a:p>
          <a:p>
            <a:pPr>
              <a:buFont typeface="Arial" panose="020B0604020202020204" pitchFamily="34" charset="0"/>
              <a:buChar char="•"/>
            </a:pPr>
            <a:r>
              <a:rPr lang="en-US" dirty="0"/>
              <a:t>The TG has resolved over 1000 comments received on drafts 1.0 to 4.0.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Marc Emmelmann (Koden-TI)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GB"/>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Marc Emmelmann (Koden-TI)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P802.11bc</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3764579546"/>
              </p:ext>
            </p:extLst>
          </p:nvPr>
        </p:nvGraphicFramePr>
        <p:xfrm>
          <a:off x="335360" y="1477536"/>
          <a:ext cx="11521281" cy="4832382"/>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LB252</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20 Dec. 2020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 Letter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 Oct.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254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198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25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Third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236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10003"/>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LB255.1</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 ballot vote change (11 changed from disapprove to approve)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247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99%</a:t>
                      </a: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P802.11bc</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GB"/>
              <a:t>September 2022</a:t>
            </a:r>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Marc Emmelmann (Koden-TI)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354402186"/>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LB252</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20 Dec. 2020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 Letter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643 (388 T, 220 E, 35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 Oct.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294 (216 T, 70 E, 8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28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204 (118 T, 74 E, 12 G)</a:t>
                      </a:r>
                    </a:p>
                  </a:txBody>
                  <a:tcPr anchor="ctr"/>
                </a:tc>
                <a:extLst>
                  <a:ext uri="{0D108BD9-81ED-4DB2-BD59-A6C34878D82A}">
                    <a16:rowId xmlns:a16="http://schemas.microsoft.com/office/drawing/2014/main" val="10003"/>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25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Third Recirculation Ballot for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TGbc</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40 (0 T, 39 E, 1 G)</a:t>
                      </a: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1181 (722 T, 403 E, 56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GB"/>
              <a:t>September 2022</a:t>
            </a:r>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Marc Emmelmann (Koden-TI)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496582271"/>
              </p:ext>
            </p:extLst>
          </p:nvPr>
        </p:nvGraphicFramePr>
        <p:xfrm>
          <a:off x="191344" y="1623758"/>
          <a:ext cx="11665295" cy="226160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LB252</a:t>
                      </a:r>
                    </a:p>
                  </a:txBody>
                  <a:tcPr/>
                </a:tc>
                <a:tc>
                  <a:txBody>
                    <a:bodyPr/>
                    <a:lstStyle/>
                    <a:p>
                      <a:pPr algn="ctr"/>
                      <a:r>
                        <a:rPr lang="en-US" sz="1600" dirty="0"/>
                        <a:t>LB257</a:t>
                      </a:r>
                    </a:p>
                  </a:txBody>
                  <a:tcPr/>
                </a:tc>
                <a:tc>
                  <a:txBody>
                    <a:bodyPr/>
                    <a:lstStyle/>
                    <a:p>
                      <a:pPr algn="ctr"/>
                      <a:r>
                        <a:rPr lang="en-US" sz="1600" dirty="0"/>
                        <a:t>LB264</a:t>
                      </a:r>
                    </a:p>
                  </a:txBody>
                  <a:tcPr/>
                </a:tc>
                <a:tc>
                  <a:txBody>
                    <a:bodyPr/>
                    <a:lstStyle/>
                    <a:p>
                      <a:pPr algn="ctr"/>
                      <a:r>
                        <a:rPr lang="en-US" sz="1600" dirty="0"/>
                        <a:t>LB 268</a:t>
                      </a:r>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a:t>Jonas Sedin (Ericsson)</a:t>
                      </a:r>
                    </a:p>
                  </a:txBody>
                  <a:tcPr/>
                </a:tc>
                <a:tc>
                  <a:txBody>
                    <a:bodyPr/>
                    <a:lstStyle/>
                    <a:p>
                      <a:pPr algn="ctr"/>
                      <a:r>
                        <a:rPr lang="en-US" sz="1600" dirty="0"/>
                        <a:t>4</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4</a:t>
                      </a:r>
                    </a:p>
                  </a:txBody>
                  <a:tcPr/>
                </a:tc>
                <a:extLst>
                  <a:ext uri="{0D108BD9-81ED-4DB2-BD59-A6C34878D82A}">
                    <a16:rowId xmlns:a16="http://schemas.microsoft.com/office/drawing/2014/main" val="3614382544"/>
                  </a:ext>
                </a:extLst>
              </a:tr>
              <a:tr h="334400">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3553260405"/>
                  </a:ext>
                </a:extLst>
              </a:tr>
              <a:tr h="153576">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1641649"/>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2826616532"/>
                  </a:ext>
                </a:extLst>
              </a:tr>
              <a:tr h="334400">
                <a:tc>
                  <a:txBody>
                    <a:bodyPr/>
                    <a:lstStyle/>
                    <a:p>
                      <a:r>
                        <a:rPr lang="en-US" sz="1600" b="1" dirty="0"/>
                        <a:t>Total</a:t>
                      </a:r>
                    </a:p>
                  </a:txBody>
                  <a:tcPr/>
                </a:tc>
                <a:tc>
                  <a:txBody>
                    <a:bodyPr/>
                    <a:lstStyle/>
                    <a:p>
                      <a:pPr algn="ctr"/>
                      <a:r>
                        <a:rPr lang="en-US" sz="1600" dirty="0"/>
                        <a:t>4</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4</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lvl="1">
              <a:lnSpc>
                <a:spcPct val="80000"/>
              </a:lnSpc>
            </a:pPr>
            <a:r>
              <a:rPr lang="en-GB" sz="1600" dirty="0">
                <a:ea typeface="ＭＳ Ｐゴシック" pitchFamily="34" charset="-128"/>
              </a:rPr>
              <a:t>The file is also available on mentor: </a:t>
            </a:r>
            <a:r>
              <a:rPr lang="en-GB" sz="1600" dirty="0">
                <a:ea typeface="ＭＳ Ｐゴシック" pitchFamily="34" charset="-128"/>
                <a:hlinkClick r:id="rId2"/>
              </a:rPr>
              <a:t>https://mentor.ieee.org/802.11/dcn/22/11-22-1596-00-00bc-p802-11bc-unsatisfied-for-lb-252-through-lb268.xlsx</a:t>
            </a:r>
            <a:r>
              <a:rPr lang="en-GB" sz="1600" dirty="0">
                <a:ea typeface="ＭＳ Ｐゴシック" pitchFamily="34" charset="-128"/>
              </a:rPr>
              <a:t> </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Marc Emmelmann (Koden-TI)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252 through LB268</a:t>
            </a:r>
          </a:p>
        </p:txBody>
      </p:sp>
      <p:graphicFrame>
        <p:nvGraphicFramePr>
          <p:cNvPr id="10" name="Object 9">
            <a:extLst>
              <a:ext uri="{FF2B5EF4-FFF2-40B4-BE49-F238E27FC236}">
                <a16:creationId xmlns:a16="http://schemas.microsoft.com/office/drawing/2014/main" id="{09B63676-2D39-B12D-B0F5-BCD2FDD59BC8}"/>
              </a:ext>
            </a:extLst>
          </p:cNvPr>
          <p:cNvGraphicFramePr>
            <a:graphicFrameLocks noChangeAspect="1"/>
          </p:cNvGraphicFramePr>
          <p:nvPr>
            <p:extLst>
              <p:ext uri="{D42A27DB-BD31-4B8C-83A1-F6EECF244321}">
                <p14:modId xmlns:p14="http://schemas.microsoft.com/office/powerpoint/2010/main" val="421025332"/>
              </p:ext>
            </p:extLst>
          </p:nvPr>
        </p:nvGraphicFramePr>
        <p:xfrm>
          <a:off x="7608168" y="2793437"/>
          <a:ext cx="965200" cy="609600"/>
        </p:xfrm>
        <a:graphic>
          <a:graphicData uri="http://schemas.openxmlformats.org/presentationml/2006/ole">
            <mc:AlternateContent xmlns:mc="http://schemas.openxmlformats.org/markup-compatibility/2006">
              <mc:Choice xmlns:v="urn:schemas-microsoft-com:vml" Requires="v">
                <p:oleObj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7608168" y="2793437"/>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Jonas Sedin</a:t>
            </a:r>
            <a:r>
              <a:rPr lang="en-US" sz="2000" b="0" kern="1200" dirty="0">
                <a:latin typeface="Times New Roman" panose="02020603050405020304" pitchFamily="18" charset="0"/>
                <a:ea typeface="MS Gothic" panose="020B0609070205080204" pitchFamily="49" charset="-128"/>
              </a:rPr>
              <a:t> (Ericsson) – (3 emails sent; the commenter failed to respond with which comments are unsatisfied; announcement during WG September Opening Plenary regarding the missing response and got feedback from former colleagues that he changed the employer and that he cannot respond to mails sent to his Ericsson address, and that a new contact e-mail is unknown)</a:t>
            </a:r>
          </a:p>
          <a:p>
            <a:pPr marL="0" fontAlgn="t">
              <a:spcBef>
                <a:spcPts val="0"/>
              </a:spcBef>
              <a:spcAft>
                <a:spcPts val="600"/>
              </a:spcAft>
              <a:buFont typeface="Arial" panose="020B0604020202020204" pitchFamily="34" charset="0"/>
              <a:buChar char="•"/>
            </a:pPr>
            <a:r>
              <a:rPr lang="en-US" sz="2000" b="0" kern="1200" dirty="0">
                <a:latin typeface="Times New Roman" panose="02020603050405020304" pitchFamily="18" charset="0"/>
                <a:ea typeface="MS Gothic" panose="020B0609070205080204" pitchFamily="49" charset="-128"/>
              </a:rPr>
              <a:t>Editorial comments attached to a disapprove vote</a:t>
            </a:r>
            <a:endParaRPr lang="en-US"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Marc Emmelmann (Koden-TI)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request of the WG to the EC to forward the draft to SA Ballot:</a:t>
            </a:r>
          </a:p>
          <a:p>
            <a:r>
              <a:rPr lang="en-US" dirty="0"/>
              <a:t> </a:t>
            </a:r>
            <a:r>
              <a:rPr lang="en-US" dirty="0">
                <a:hlinkClick r:id="rId2"/>
              </a:rPr>
              <a:t>https://mentor.ieee.org/802-ec/dcn/18/ec-18-0250-00-ACSD-p802-11bc.pdf</a:t>
            </a:r>
            <a:r>
              <a:rPr lang="en-US" dirty="0"/>
              <a:t> </a:t>
            </a:r>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Marc Emmelmann (Koden-TI)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22179</TotalTime>
  <Words>1065</Words>
  <Application>Microsoft Macintosh PowerPoint</Application>
  <PresentationFormat>Widescreen</PresentationFormat>
  <Paragraphs>228</Paragraphs>
  <Slides>12</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7" baseType="lpstr">
      <vt:lpstr>Arial</vt:lpstr>
      <vt:lpstr>Times New Roman</vt:lpstr>
      <vt:lpstr>Office Theme</vt:lpstr>
      <vt:lpstr>Document</vt:lpstr>
      <vt:lpstr>Microsoft Excel Worksheet</vt:lpstr>
      <vt:lpstr>P802.11bc Report to EC on Approval  to go to SA Ballot</vt:lpstr>
      <vt:lpstr>Introduction</vt:lpstr>
      <vt:lpstr>Status Summary</vt:lpstr>
      <vt:lpstr>802.11 WG Letter Ballot Results – P802.11bc</vt:lpstr>
      <vt:lpstr>802.11 WG Letter Ballot Comments – P802.11bc</vt:lpstr>
      <vt:lpstr>Unsatisfied Technical comments by commenter</vt:lpstr>
      <vt:lpstr>Unsatisfied comments</vt:lpstr>
      <vt:lpstr>Unsatisfied Technical Comments – Topics</vt:lpstr>
      <vt:lpstr>CSD Reaffirmation</vt:lpstr>
      <vt:lpstr>IEEE-SA Mandatory Editorial Coordination</vt:lpstr>
      <vt:lpstr>TGbc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Emmelmann, Marc</cp:lastModifiedBy>
  <cp:revision>240</cp:revision>
  <cp:lastPrinted>1601-01-01T00:00:00Z</cp:lastPrinted>
  <dcterms:created xsi:type="dcterms:W3CDTF">2019-11-09T15:46:46Z</dcterms:created>
  <dcterms:modified xsi:type="dcterms:W3CDTF">2022-09-13T21:14:41Z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