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56" r:id="rId2"/>
    <p:sldId id="257" r:id="rId3"/>
    <p:sldId id="267" r:id="rId4"/>
    <p:sldId id="265" r:id="rId5"/>
    <p:sldId id="266" r:id="rId6"/>
    <p:sldId id="269" r:id="rId7"/>
    <p:sldId id="278" r:id="rId8"/>
    <p:sldId id="282" r:id="rId9"/>
    <p:sldId id="285" r:id="rId10"/>
    <p:sldId id="281" r:id="rId11"/>
    <p:sldId id="286" r:id="rId12"/>
    <p:sldId id="284" r:id="rId1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671EAC63-DFD5-4FE2-8244-88910012E390}">
          <p14:sldIdLst>
            <p14:sldId id="256"/>
            <p14:sldId id="257"/>
            <p14:sldId id="267"/>
            <p14:sldId id="265"/>
            <p14:sldId id="266"/>
            <p14:sldId id="269"/>
            <p14:sldId id="278"/>
            <p14:sldId id="282"/>
            <p14:sldId id="285"/>
            <p14:sldId id="281"/>
            <p14:sldId id="286"/>
            <p14:sldId id="28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658" autoAdjust="0"/>
    <p:restoredTop sz="94660"/>
  </p:normalViewPr>
  <p:slideViewPr>
    <p:cSldViewPr>
      <p:cViewPr varScale="1">
        <p:scale>
          <a:sx n="128" d="100"/>
          <a:sy n="128" d="100"/>
        </p:scale>
        <p:origin x="792" y="17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802.11-22/1405</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GB"/>
              <a:t>September 2022</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Marc Emmelmann (Koden-TI)</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802.11-22/1405</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GB"/>
              <a:t>September 2022</a:t>
            </a:r>
            <a:endParaRPr lang="en-US"/>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Marc Emmelmann (Koden-TI)</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802.11-22/1405</a:t>
            </a:r>
          </a:p>
        </p:txBody>
      </p:sp>
      <p:sp>
        <p:nvSpPr>
          <p:cNvPr id="5" name="Rectangle 3"/>
          <p:cNvSpPr>
            <a:spLocks noGrp="1" noChangeArrowheads="1"/>
          </p:cNvSpPr>
          <p:nvPr>
            <p:ph type="dt"/>
          </p:nvPr>
        </p:nvSpPr>
        <p:spPr>
          <a:ln/>
        </p:spPr>
        <p:txBody>
          <a:bodyPr/>
          <a:lstStyle/>
          <a:p>
            <a:r>
              <a:rPr lang="en-GB"/>
              <a:t>September 2022</a:t>
            </a:r>
            <a:endParaRPr lang="en-US"/>
          </a:p>
        </p:txBody>
      </p:sp>
      <p:sp>
        <p:nvSpPr>
          <p:cNvPr id="6" name="Rectangle 6"/>
          <p:cNvSpPr>
            <a:spLocks noGrp="1" noChangeArrowheads="1"/>
          </p:cNvSpPr>
          <p:nvPr>
            <p:ph type="ftr"/>
          </p:nvPr>
        </p:nvSpPr>
        <p:spPr>
          <a:ln/>
        </p:spPr>
        <p:txBody>
          <a:bodyPr/>
          <a:lstStyle/>
          <a:p>
            <a:r>
              <a:rPr lang="en-US"/>
              <a:t>Marc Emmelmann (Koden-TI)</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802.11-22/1405</a:t>
            </a:r>
          </a:p>
        </p:txBody>
      </p:sp>
      <p:sp>
        <p:nvSpPr>
          <p:cNvPr id="5" name="Rectangle 3"/>
          <p:cNvSpPr>
            <a:spLocks noGrp="1" noChangeArrowheads="1"/>
          </p:cNvSpPr>
          <p:nvPr>
            <p:ph type="dt"/>
          </p:nvPr>
        </p:nvSpPr>
        <p:spPr>
          <a:ln/>
        </p:spPr>
        <p:txBody>
          <a:bodyPr/>
          <a:lstStyle/>
          <a:p>
            <a:r>
              <a:rPr lang="en-GB"/>
              <a:t>September 2022</a:t>
            </a:r>
            <a:endParaRPr lang="en-US"/>
          </a:p>
        </p:txBody>
      </p:sp>
      <p:sp>
        <p:nvSpPr>
          <p:cNvPr id="6" name="Rectangle 6"/>
          <p:cNvSpPr>
            <a:spLocks noGrp="1" noChangeArrowheads="1"/>
          </p:cNvSpPr>
          <p:nvPr>
            <p:ph type="ftr"/>
          </p:nvPr>
        </p:nvSpPr>
        <p:spPr>
          <a:ln/>
        </p:spPr>
        <p:txBody>
          <a:bodyPr/>
          <a:lstStyle/>
          <a:p>
            <a:r>
              <a:rPr lang="en-US"/>
              <a:t>Marc Emmelmann (Koden-TI)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802.11-22/1405</a:t>
            </a:r>
          </a:p>
        </p:txBody>
      </p:sp>
      <p:sp>
        <p:nvSpPr>
          <p:cNvPr id="5" name="Date Placeholder 4"/>
          <p:cNvSpPr>
            <a:spLocks noGrp="1"/>
          </p:cNvSpPr>
          <p:nvPr>
            <p:ph type="dt"/>
          </p:nvPr>
        </p:nvSpPr>
        <p:spPr/>
        <p:txBody>
          <a:bodyPr/>
          <a:lstStyle/>
          <a:p>
            <a:r>
              <a:rPr lang="en-GB"/>
              <a:t>September 2022</a:t>
            </a:r>
            <a:endParaRPr lang="en-US"/>
          </a:p>
        </p:txBody>
      </p:sp>
      <p:sp>
        <p:nvSpPr>
          <p:cNvPr id="6" name="Footer Placeholder 5"/>
          <p:cNvSpPr>
            <a:spLocks noGrp="1"/>
          </p:cNvSpPr>
          <p:nvPr>
            <p:ph type="ftr"/>
          </p:nvPr>
        </p:nvSpPr>
        <p:spPr/>
        <p:txBody>
          <a:bodyPr/>
          <a:lstStyle/>
          <a:p>
            <a:r>
              <a:rPr lang="en-US"/>
              <a:t>Marc Emmelmann (Koden-TI)</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30297464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802.11-22/1405</a:t>
            </a:r>
          </a:p>
        </p:txBody>
      </p:sp>
      <p:sp>
        <p:nvSpPr>
          <p:cNvPr id="5" name="Date Placeholder 4"/>
          <p:cNvSpPr>
            <a:spLocks noGrp="1"/>
          </p:cNvSpPr>
          <p:nvPr>
            <p:ph type="dt"/>
          </p:nvPr>
        </p:nvSpPr>
        <p:spPr/>
        <p:txBody>
          <a:bodyPr/>
          <a:lstStyle/>
          <a:p>
            <a:r>
              <a:rPr lang="en-GB"/>
              <a:t>September 2022</a:t>
            </a:r>
            <a:endParaRPr lang="en-US"/>
          </a:p>
        </p:txBody>
      </p:sp>
      <p:sp>
        <p:nvSpPr>
          <p:cNvPr id="6" name="Footer Placeholder 5"/>
          <p:cNvSpPr>
            <a:spLocks noGrp="1"/>
          </p:cNvSpPr>
          <p:nvPr>
            <p:ph type="ftr"/>
          </p:nvPr>
        </p:nvSpPr>
        <p:spPr/>
        <p:txBody>
          <a:bodyPr/>
          <a:lstStyle/>
          <a:p>
            <a:r>
              <a:rPr lang="en-US"/>
              <a:t>Marc Emmelmann (Koden-TI)</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22975090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802.11-22/1405</a:t>
            </a:r>
          </a:p>
        </p:txBody>
      </p:sp>
      <p:sp>
        <p:nvSpPr>
          <p:cNvPr id="5" name="Date Placeholder 4"/>
          <p:cNvSpPr>
            <a:spLocks noGrp="1"/>
          </p:cNvSpPr>
          <p:nvPr>
            <p:ph type="dt"/>
          </p:nvPr>
        </p:nvSpPr>
        <p:spPr/>
        <p:txBody>
          <a:bodyPr/>
          <a:lstStyle/>
          <a:p>
            <a:r>
              <a:rPr lang="en-GB"/>
              <a:t>September 2022</a:t>
            </a:r>
            <a:endParaRPr lang="en-US"/>
          </a:p>
        </p:txBody>
      </p:sp>
      <p:sp>
        <p:nvSpPr>
          <p:cNvPr id="6" name="Footer Placeholder 5"/>
          <p:cNvSpPr>
            <a:spLocks noGrp="1"/>
          </p:cNvSpPr>
          <p:nvPr>
            <p:ph type="ftr"/>
          </p:nvPr>
        </p:nvSpPr>
        <p:spPr/>
        <p:txBody>
          <a:bodyPr/>
          <a:lstStyle/>
          <a:p>
            <a:r>
              <a:rPr lang="en-US"/>
              <a:t>Marc Emmelmann (Koden-TI)</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11</a:t>
            </a:fld>
            <a:endParaRPr lang="en-US"/>
          </a:p>
        </p:txBody>
      </p:sp>
    </p:spTree>
    <p:extLst>
      <p:ext uri="{BB962C8B-B14F-4D97-AF65-F5344CB8AC3E}">
        <p14:creationId xmlns:p14="http://schemas.microsoft.com/office/powerpoint/2010/main" val="3754207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GB"/>
              <a:t>September 2022</a:t>
            </a:r>
          </a:p>
        </p:txBody>
      </p:sp>
      <p:sp>
        <p:nvSpPr>
          <p:cNvPr id="5" name="Footer Placeholder 4"/>
          <p:cNvSpPr>
            <a:spLocks noGrp="1"/>
          </p:cNvSpPr>
          <p:nvPr>
            <p:ph type="ftr" idx="11"/>
          </p:nvPr>
        </p:nvSpPr>
        <p:spPr/>
        <p:txBody>
          <a:bodyPr/>
          <a:lstStyle>
            <a:lvl1pPr>
              <a:defRPr/>
            </a:lvl1pPr>
          </a:lstStyle>
          <a:p>
            <a:r>
              <a:rPr lang="en-GB"/>
              <a:t>Marc Emmelmann (Koden-TI)</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Marc Emmelmann (Koden-TI)</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GB"/>
              <a:t>September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GB"/>
              <a:t>September 2022</a:t>
            </a:r>
          </a:p>
        </p:txBody>
      </p:sp>
      <p:sp>
        <p:nvSpPr>
          <p:cNvPr id="5" name="Footer Placeholder 4"/>
          <p:cNvSpPr>
            <a:spLocks noGrp="1"/>
          </p:cNvSpPr>
          <p:nvPr>
            <p:ph type="ftr" idx="11"/>
          </p:nvPr>
        </p:nvSpPr>
        <p:spPr/>
        <p:txBody>
          <a:bodyPr/>
          <a:lstStyle>
            <a:lvl1pPr>
              <a:defRPr/>
            </a:lvl1pPr>
          </a:lstStyle>
          <a:p>
            <a:r>
              <a:rPr lang="en-GB"/>
              <a:t>Marc Emmelmann (Koden-TI)</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GB"/>
              <a:t>September 2022</a:t>
            </a:r>
          </a:p>
        </p:txBody>
      </p:sp>
      <p:sp>
        <p:nvSpPr>
          <p:cNvPr id="6" name="Footer Placeholder 5"/>
          <p:cNvSpPr>
            <a:spLocks noGrp="1"/>
          </p:cNvSpPr>
          <p:nvPr>
            <p:ph type="ftr" idx="11"/>
          </p:nvPr>
        </p:nvSpPr>
        <p:spPr/>
        <p:txBody>
          <a:bodyPr/>
          <a:lstStyle>
            <a:lvl1pPr>
              <a:defRPr/>
            </a:lvl1pPr>
          </a:lstStyle>
          <a:p>
            <a:r>
              <a:rPr lang="en-GB"/>
              <a:t>Marc Emmelmann (Koden-TI)</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GB"/>
              <a:t>September 2022</a:t>
            </a:r>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Marc Emmelmann (Koden-TI)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GB"/>
              <a:t>September 2022</a:t>
            </a:r>
          </a:p>
        </p:txBody>
      </p:sp>
      <p:sp>
        <p:nvSpPr>
          <p:cNvPr id="4" name="Footer Placeholder 3"/>
          <p:cNvSpPr>
            <a:spLocks noGrp="1"/>
          </p:cNvSpPr>
          <p:nvPr>
            <p:ph type="ftr" idx="11"/>
          </p:nvPr>
        </p:nvSpPr>
        <p:spPr/>
        <p:txBody>
          <a:bodyPr/>
          <a:lstStyle>
            <a:lvl1pPr>
              <a:defRPr/>
            </a:lvl1pPr>
          </a:lstStyle>
          <a:p>
            <a:r>
              <a:rPr lang="en-GB"/>
              <a:t>Marc Emmelmann (Koden-TI)</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GB"/>
              <a:t>September 2022</a:t>
            </a:r>
          </a:p>
        </p:txBody>
      </p:sp>
      <p:sp>
        <p:nvSpPr>
          <p:cNvPr id="3" name="Footer Placeholder 2"/>
          <p:cNvSpPr>
            <a:spLocks noGrp="1"/>
          </p:cNvSpPr>
          <p:nvPr>
            <p:ph type="ftr" idx="11"/>
          </p:nvPr>
        </p:nvSpPr>
        <p:spPr/>
        <p:txBody>
          <a:bodyPr/>
          <a:lstStyle>
            <a:lvl1pPr>
              <a:defRPr/>
            </a:lvl1pPr>
          </a:lstStyle>
          <a:p>
            <a:r>
              <a:rPr lang="en-GB"/>
              <a:t>Marc Emmelmann (Koden-TI)</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September 2022</a:t>
            </a:r>
          </a:p>
        </p:txBody>
      </p:sp>
      <p:sp>
        <p:nvSpPr>
          <p:cNvPr id="5" name="Footer Placeholder 4"/>
          <p:cNvSpPr>
            <a:spLocks noGrp="1"/>
          </p:cNvSpPr>
          <p:nvPr>
            <p:ph type="ftr" idx="11"/>
          </p:nvPr>
        </p:nvSpPr>
        <p:spPr/>
        <p:txBody>
          <a:bodyPr/>
          <a:lstStyle>
            <a:lvl1pPr>
              <a:defRPr/>
            </a:lvl1pPr>
          </a:lstStyle>
          <a:p>
            <a:r>
              <a:rPr lang="en-GB"/>
              <a:t>Marc Emmelmann (Koden-TI)</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September 2022</a:t>
            </a:r>
          </a:p>
        </p:txBody>
      </p:sp>
      <p:sp>
        <p:nvSpPr>
          <p:cNvPr id="5" name="Footer Placeholder 4"/>
          <p:cNvSpPr>
            <a:spLocks noGrp="1"/>
          </p:cNvSpPr>
          <p:nvPr>
            <p:ph type="ftr" idx="11"/>
          </p:nvPr>
        </p:nvSpPr>
        <p:spPr/>
        <p:txBody>
          <a:bodyPr/>
          <a:lstStyle>
            <a:lvl1pPr>
              <a:defRPr/>
            </a:lvl1pPr>
          </a:lstStyle>
          <a:p>
            <a:r>
              <a:rPr lang="en-GB"/>
              <a:t>Marc Emmelmann (Koden-TI)</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GB"/>
              <a:t>September 2022</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Marc Emmelmann (Koden-TI)</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802.11-22/1405r2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hyperlink" Target="https://mentor.ieee.org/802.11/dcn/22/11-22-0699-07-0000-tgbc-mdr-report.docx"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openxmlformats.org/officeDocument/2006/relationships/hyperlink" Target="https://mentor.ieee.org/802.11/dcn/22/11-22-1596-00-00bc-p802-11bc-unsatisfied-for-lb-252-through-lb268.xlsx" TargetMode="Externa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mentor.ieee.org/802-ec/dcn/18/ec-18-0250-00-ACSD-p802-11bc.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P802.11bc Report to EC on Approval </a:t>
            </a:r>
            <a:br>
              <a:rPr lang="en-US" dirty="0"/>
            </a:br>
            <a:r>
              <a:rPr lang="en-US" dirty="0"/>
              <a:t>to go to SA Ballot</a:t>
            </a:r>
            <a:endParaRPr lang="en-GB" dirty="0"/>
          </a:p>
        </p:txBody>
      </p:sp>
      <p:sp>
        <p:nvSpPr>
          <p:cNvPr id="3074" name="Rectangle 2"/>
          <p:cNvSpPr>
            <a:spLocks noGrp="1" noChangeArrowheads="1"/>
          </p:cNvSpPr>
          <p:nvPr>
            <p:ph type="subTitle" idx="1"/>
          </p:nvPr>
        </p:nvSpPr>
        <p:spPr>
          <a:xfrm>
            <a:off x="1878542" y="1872630"/>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2022-09-13</a:t>
            </a:r>
          </a:p>
        </p:txBody>
      </p:sp>
      <p:sp>
        <p:nvSpPr>
          <p:cNvPr id="6" name="Date Placeholder 3"/>
          <p:cNvSpPr>
            <a:spLocks noGrp="1"/>
          </p:cNvSpPr>
          <p:nvPr>
            <p:ph type="dt" idx="10"/>
          </p:nvPr>
        </p:nvSpPr>
        <p:spPr/>
        <p:txBody>
          <a:bodyPr/>
          <a:lstStyle/>
          <a:p>
            <a:r>
              <a:rPr lang="en-GB"/>
              <a:t>September 2022</a:t>
            </a:r>
            <a:endParaRPr lang="en-GB" dirty="0"/>
          </a:p>
        </p:txBody>
      </p:sp>
      <p:sp>
        <p:nvSpPr>
          <p:cNvPr id="7" name="Footer Placeholder 4"/>
          <p:cNvSpPr>
            <a:spLocks noGrp="1"/>
          </p:cNvSpPr>
          <p:nvPr>
            <p:ph type="ftr" idx="11"/>
          </p:nvPr>
        </p:nvSpPr>
        <p:spPr/>
        <p:txBody>
          <a:bodyPr/>
          <a:lstStyle/>
          <a:p>
            <a:r>
              <a:rPr lang="en-GB"/>
              <a:t>Marc Emmelmann (Koden-TI)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782499888"/>
              </p:ext>
            </p:extLst>
          </p:nvPr>
        </p:nvGraphicFramePr>
        <p:xfrm>
          <a:off x="1069776" y="2870200"/>
          <a:ext cx="10210800" cy="2328863"/>
        </p:xfrm>
        <a:graphic>
          <a:graphicData uri="http://schemas.openxmlformats.org/presentationml/2006/ole">
            <mc:AlternateContent xmlns:mc="http://schemas.openxmlformats.org/markup-compatibility/2006">
              <mc:Choice xmlns:v="urn:schemas-microsoft-com:vml" Requires="v">
                <p:oleObj name="Document" r:id="rId3" imgW="10439400" imgH="2387600" progId="Word.Document.8">
                  <p:embed/>
                </p:oleObj>
              </mc:Choice>
              <mc:Fallback>
                <p:oleObj name="Document" r:id="rId3" imgW="10439400" imgH="2387600" progId="Word.Document.8">
                  <p:embed/>
                  <p:pic>
                    <p:nvPicPr>
                      <p:cNvPr id="3075" name="Object 3"/>
                      <p:cNvPicPr>
                        <a:picLocks noChangeAspect="1" noChangeArrowheads="1"/>
                      </p:cNvPicPr>
                      <p:nvPr/>
                    </p:nvPicPr>
                    <p:blipFill>
                      <a:blip r:embed="rId4"/>
                      <a:srcRect/>
                      <a:stretch>
                        <a:fillRect/>
                      </a:stretch>
                    </p:blipFill>
                    <p:spPr bwMode="auto">
                      <a:xfrm>
                        <a:off x="1069776" y="2870200"/>
                        <a:ext cx="10210800" cy="2328863"/>
                      </a:xfrm>
                      <a:prstGeom prst="rect">
                        <a:avLst/>
                      </a:prstGeom>
                      <a:noFill/>
                    </p:spPr>
                  </p:pic>
                </p:oleObj>
              </mc:Fallback>
            </mc:AlternateContent>
          </a:graphicData>
        </a:graphic>
      </p:graphicFrame>
      <p:sp>
        <p:nvSpPr>
          <p:cNvPr id="3076" name="Rectangle 4"/>
          <p:cNvSpPr>
            <a:spLocks noChangeArrowheads="1"/>
          </p:cNvSpPr>
          <p:nvPr/>
        </p:nvSpPr>
        <p:spPr bwMode="auto">
          <a:xfrm>
            <a:off x="993775" y="225591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54C932-9022-43B8-BCA4-CABBB411BF5C}"/>
              </a:ext>
            </a:extLst>
          </p:cNvPr>
          <p:cNvSpPr>
            <a:spLocks noGrp="1"/>
          </p:cNvSpPr>
          <p:nvPr>
            <p:ph type="title"/>
          </p:nvPr>
        </p:nvSpPr>
        <p:spPr/>
        <p:txBody>
          <a:bodyPr/>
          <a:lstStyle/>
          <a:p>
            <a:r>
              <a:rPr lang="en-US" dirty="0"/>
              <a:t>IEEE-SA Mandatory Editorial Coordination</a:t>
            </a:r>
          </a:p>
        </p:txBody>
      </p:sp>
      <p:sp>
        <p:nvSpPr>
          <p:cNvPr id="6" name="Content Placeholder 5">
            <a:extLst>
              <a:ext uri="{FF2B5EF4-FFF2-40B4-BE49-F238E27FC236}">
                <a16:creationId xmlns:a16="http://schemas.microsoft.com/office/drawing/2014/main" id="{8B402289-072A-43FE-9C5B-9D92DCFBC4AD}"/>
              </a:ext>
            </a:extLst>
          </p:cNvPr>
          <p:cNvSpPr>
            <a:spLocks noGrp="1"/>
          </p:cNvSpPr>
          <p:nvPr>
            <p:ph idx="1"/>
          </p:nvPr>
        </p:nvSpPr>
        <p:spPr>
          <a:xfrm>
            <a:off x="914400" y="1981201"/>
            <a:ext cx="10582199" cy="4113213"/>
          </a:xfrm>
        </p:spPr>
        <p:txBody>
          <a:bodyPr/>
          <a:lstStyle/>
          <a:p>
            <a:r>
              <a:rPr lang="en-US" dirty="0"/>
              <a:t>Mandatory Draft Review (MDR) and Mandatory Editorial Coordination (MEC) completed in the final report doc.: IEEE 802.11-22/0699r7:</a:t>
            </a:r>
          </a:p>
          <a:p>
            <a:r>
              <a:rPr lang="en-US" dirty="0">
                <a:hlinkClick r:id="rId2"/>
              </a:rPr>
              <a:t>https://mentor.ieee.org/802.11/dcn/22/11-22-0699-07-0000-tgbc-mdr-report.docx</a:t>
            </a:r>
            <a:endParaRPr lang="en-US" dirty="0"/>
          </a:p>
          <a:p>
            <a:endParaRPr lang="en-US" dirty="0"/>
          </a:p>
        </p:txBody>
      </p:sp>
      <p:sp>
        <p:nvSpPr>
          <p:cNvPr id="5" name="Slide Number Placeholder 4">
            <a:extLst>
              <a:ext uri="{FF2B5EF4-FFF2-40B4-BE49-F238E27FC236}">
                <a16:creationId xmlns:a16="http://schemas.microsoft.com/office/drawing/2014/main" id="{62E3D1BC-18A1-4CE6-B187-45291EF1BDC8}"/>
              </a:ext>
            </a:extLst>
          </p:cNvPr>
          <p:cNvSpPr>
            <a:spLocks noGrp="1"/>
          </p:cNvSpPr>
          <p:nvPr>
            <p:ph type="sldNum" idx="12"/>
          </p:nvPr>
        </p:nvSpPr>
        <p:spPr/>
        <p:txBody>
          <a:bodyPr/>
          <a:lstStyle/>
          <a:p>
            <a:r>
              <a:rPr lang="en-GB"/>
              <a:t>Slide </a:t>
            </a:r>
            <a:fld id="{06B781AF-4CCF-49B0-A572-DE54FBE5D942}" type="slidenum">
              <a:rPr lang="en-GB" smtClean="0"/>
              <a:pPr/>
              <a:t>10</a:t>
            </a:fld>
            <a:endParaRPr lang="en-GB"/>
          </a:p>
        </p:txBody>
      </p:sp>
      <p:sp>
        <p:nvSpPr>
          <p:cNvPr id="4" name="Footer Placeholder 3">
            <a:extLst>
              <a:ext uri="{FF2B5EF4-FFF2-40B4-BE49-F238E27FC236}">
                <a16:creationId xmlns:a16="http://schemas.microsoft.com/office/drawing/2014/main" id="{A8473847-09D7-4389-BE81-AC7B338A852C}"/>
              </a:ext>
            </a:extLst>
          </p:cNvPr>
          <p:cNvSpPr>
            <a:spLocks noGrp="1"/>
          </p:cNvSpPr>
          <p:nvPr>
            <p:ph type="ftr" idx="14"/>
          </p:nvPr>
        </p:nvSpPr>
        <p:spPr/>
        <p:txBody>
          <a:bodyPr/>
          <a:lstStyle/>
          <a:p>
            <a:r>
              <a:rPr lang="en-GB"/>
              <a:t>Marc Emmelmann (Koden-TI)</a:t>
            </a:r>
          </a:p>
        </p:txBody>
      </p:sp>
      <p:sp>
        <p:nvSpPr>
          <p:cNvPr id="3" name="Date Placeholder 2">
            <a:extLst>
              <a:ext uri="{FF2B5EF4-FFF2-40B4-BE49-F238E27FC236}">
                <a16:creationId xmlns:a16="http://schemas.microsoft.com/office/drawing/2014/main" id="{1A822B9B-58A7-4F65-A02F-7A558E1962BA}"/>
              </a:ext>
            </a:extLst>
          </p:cNvPr>
          <p:cNvSpPr>
            <a:spLocks noGrp="1"/>
          </p:cNvSpPr>
          <p:nvPr>
            <p:ph type="dt" idx="15"/>
          </p:nvPr>
        </p:nvSpPr>
        <p:spPr/>
        <p:txBody>
          <a:bodyPr/>
          <a:lstStyle/>
          <a:p>
            <a:r>
              <a:rPr lang="en-GB"/>
              <a:t>September 2022</a:t>
            </a:r>
          </a:p>
        </p:txBody>
      </p:sp>
    </p:spTree>
    <p:extLst>
      <p:ext uri="{BB962C8B-B14F-4D97-AF65-F5344CB8AC3E}">
        <p14:creationId xmlns:p14="http://schemas.microsoft.com/office/powerpoint/2010/main" val="38951878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5D20A1-4C8F-7E48-BD15-136CC6AF36D5}"/>
              </a:ext>
            </a:extLst>
          </p:cNvPr>
          <p:cNvSpPr>
            <a:spLocks noGrp="1"/>
          </p:cNvSpPr>
          <p:nvPr>
            <p:ph type="title"/>
          </p:nvPr>
        </p:nvSpPr>
        <p:spPr/>
        <p:txBody>
          <a:bodyPr/>
          <a:lstStyle/>
          <a:p>
            <a:r>
              <a:rPr lang="en-US" dirty="0" err="1"/>
              <a:t>TGbc</a:t>
            </a:r>
            <a:r>
              <a:rPr lang="en-US" dirty="0"/>
              <a:t> Projected Timeline</a:t>
            </a:r>
          </a:p>
        </p:txBody>
      </p:sp>
      <p:sp>
        <p:nvSpPr>
          <p:cNvPr id="3" name="Date Placeholder 2">
            <a:extLst>
              <a:ext uri="{FF2B5EF4-FFF2-40B4-BE49-F238E27FC236}">
                <a16:creationId xmlns:a16="http://schemas.microsoft.com/office/drawing/2014/main" id="{D160BE7D-C91D-994A-A133-24342EB64C85}"/>
              </a:ext>
            </a:extLst>
          </p:cNvPr>
          <p:cNvSpPr>
            <a:spLocks noGrp="1"/>
          </p:cNvSpPr>
          <p:nvPr>
            <p:ph type="dt" idx="10"/>
          </p:nvPr>
        </p:nvSpPr>
        <p:spPr/>
        <p:txBody>
          <a:bodyPr/>
          <a:lstStyle/>
          <a:p>
            <a:r>
              <a:rPr lang="en-GB"/>
              <a:t>September 2022</a:t>
            </a:r>
          </a:p>
        </p:txBody>
      </p:sp>
      <p:sp>
        <p:nvSpPr>
          <p:cNvPr id="4" name="Footer Placeholder 3">
            <a:extLst>
              <a:ext uri="{FF2B5EF4-FFF2-40B4-BE49-F238E27FC236}">
                <a16:creationId xmlns:a16="http://schemas.microsoft.com/office/drawing/2014/main" id="{59493B0B-8D4D-0941-894D-30D81D6A8A4A}"/>
              </a:ext>
            </a:extLst>
          </p:cNvPr>
          <p:cNvSpPr>
            <a:spLocks noGrp="1"/>
          </p:cNvSpPr>
          <p:nvPr>
            <p:ph type="ftr" idx="11"/>
          </p:nvPr>
        </p:nvSpPr>
        <p:spPr/>
        <p:txBody>
          <a:bodyPr/>
          <a:lstStyle/>
          <a:p>
            <a:r>
              <a:rPr lang="en-GB"/>
              <a:t>Marc Emmelmann (Koden-TI)</a:t>
            </a:r>
          </a:p>
        </p:txBody>
      </p:sp>
      <p:sp>
        <p:nvSpPr>
          <p:cNvPr id="5" name="Slide Number Placeholder 4">
            <a:extLst>
              <a:ext uri="{FF2B5EF4-FFF2-40B4-BE49-F238E27FC236}">
                <a16:creationId xmlns:a16="http://schemas.microsoft.com/office/drawing/2014/main" id="{EE582C9E-F801-4345-87B4-4D06B988CAED}"/>
              </a:ext>
            </a:extLst>
          </p:cNvPr>
          <p:cNvSpPr>
            <a:spLocks noGrp="1"/>
          </p:cNvSpPr>
          <p:nvPr>
            <p:ph type="sldNum" idx="12"/>
          </p:nvPr>
        </p:nvSpPr>
        <p:spPr/>
        <p:txBody>
          <a:bodyPr/>
          <a:lstStyle/>
          <a:p>
            <a:r>
              <a:rPr lang="en-GB"/>
              <a:t>Slide </a:t>
            </a:r>
            <a:fld id="{06B781AF-4CCF-49B0-A572-DE54FBE5D942}" type="slidenum">
              <a:rPr lang="en-GB" smtClean="0"/>
              <a:pPr/>
              <a:t>11</a:t>
            </a:fld>
            <a:endParaRPr lang="en-GB"/>
          </a:p>
        </p:txBody>
      </p:sp>
      <p:graphicFrame>
        <p:nvGraphicFramePr>
          <p:cNvPr id="6" name="Table 5">
            <a:extLst>
              <a:ext uri="{FF2B5EF4-FFF2-40B4-BE49-F238E27FC236}">
                <a16:creationId xmlns:a16="http://schemas.microsoft.com/office/drawing/2014/main" id="{6DE6C6C6-F2BE-254F-AC28-A80A0DDF9EFC}"/>
              </a:ext>
            </a:extLst>
          </p:cNvPr>
          <p:cNvGraphicFramePr>
            <a:graphicFrameLocks noGrp="1"/>
          </p:cNvGraphicFramePr>
          <p:nvPr>
            <p:extLst>
              <p:ext uri="{D42A27DB-BD31-4B8C-83A1-F6EECF244321}">
                <p14:modId xmlns:p14="http://schemas.microsoft.com/office/powerpoint/2010/main" val="2890720356"/>
              </p:ext>
            </p:extLst>
          </p:nvPr>
        </p:nvGraphicFramePr>
        <p:xfrm>
          <a:off x="1631505" y="1780024"/>
          <a:ext cx="8527437" cy="2225040"/>
        </p:xfrm>
        <a:graphic>
          <a:graphicData uri="http://schemas.openxmlformats.org/drawingml/2006/table">
            <a:tbl>
              <a:tblPr firstRow="1" bandRow="1">
                <a:tableStyleId>{00A15C55-8517-42AA-B614-E9B94910E393}</a:tableStyleId>
              </a:tblPr>
              <a:tblGrid>
                <a:gridCol w="3600399">
                  <a:extLst>
                    <a:ext uri="{9D8B030D-6E8A-4147-A177-3AD203B41FA5}">
                      <a16:colId xmlns:a16="http://schemas.microsoft.com/office/drawing/2014/main" val="503046018"/>
                    </a:ext>
                  </a:extLst>
                </a:gridCol>
                <a:gridCol w="2084559">
                  <a:extLst>
                    <a:ext uri="{9D8B030D-6E8A-4147-A177-3AD203B41FA5}">
                      <a16:colId xmlns:a16="http://schemas.microsoft.com/office/drawing/2014/main" val="571804262"/>
                    </a:ext>
                  </a:extLst>
                </a:gridCol>
                <a:gridCol w="2842479">
                  <a:extLst>
                    <a:ext uri="{9D8B030D-6E8A-4147-A177-3AD203B41FA5}">
                      <a16:colId xmlns:a16="http://schemas.microsoft.com/office/drawing/2014/main" val="2957723909"/>
                    </a:ext>
                  </a:extLst>
                </a:gridCol>
              </a:tblGrid>
              <a:tr h="370840">
                <a:tc>
                  <a:txBody>
                    <a:bodyPr/>
                    <a:lstStyle/>
                    <a:p>
                      <a:pPr algn="ctr"/>
                      <a:endParaRPr lang="en-US" dirty="0"/>
                    </a:p>
                  </a:txBody>
                  <a:tcPr/>
                </a:tc>
                <a:tc>
                  <a:txBody>
                    <a:bodyPr/>
                    <a:lstStyle/>
                    <a:p>
                      <a:pPr algn="ctr"/>
                      <a:r>
                        <a:rPr lang="en-US" dirty="0"/>
                        <a:t>Open</a:t>
                      </a:r>
                    </a:p>
                  </a:txBody>
                  <a:tcPr/>
                </a:tc>
                <a:tc>
                  <a:txBody>
                    <a:bodyPr/>
                    <a:lstStyle/>
                    <a:p>
                      <a:pPr algn="ctr"/>
                      <a:r>
                        <a:rPr lang="en-US" dirty="0"/>
                        <a:t>Close</a:t>
                      </a:r>
                    </a:p>
                  </a:txBody>
                  <a:tcPr/>
                </a:tc>
                <a:extLst>
                  <a:ext uri="{0D108BD9-81ED-4DB2-BD59-A6C34878D82A}">
                    <a16:rowId xmlns:a16="http://schemas.microsoft.com/office/drawing/2014/main" val="2921654569"/>
                  </a:ext>
                </a:extLst>
              </a:tr>
              <a:tr h="370840">
                <a:tc>
                  <a:txBody>
                    <a:bodyPr/>
                    <a:lstStyle/>
                    <a:p>
                      <a:r>
                        <a:rPr lang="en-US" dirty="0"/>
                        <a:t>First SA Ballot</a:t>
                      </a:r>
                    </a:p>
                  </a:txBody>
                  <a:tcPr/>
                </a:tc>
                <a:tc>
                  <a:txBody>
                    <a:bodyPr/>
                    <a:lstStyle/>
                    <a:p>
                      <a:r>
                        <a:rPr lang="en-US" dirty="0"/>
                        <a:t>Oct. 6</a:t>
                      </a:r>
                      <a:r>
                        <a:rPr lang="en-US" baseline="30000" dirty="0"/>
                        <a:t>th</a:t>
                      </a:r>
                      <a:r>
                        <a:rPr lang="en-US" dirty="0"/>
                        <a:t> 2022</a:t>
                      </a:r>
                    </a:p>
                  </a:txBody>
                  <a:tcPr/>
                </a:tc>
                <a:tc>
                  <a:txBody>
                    <a:bodyPr/>
                    <a:lstStyle/>
                    <a:p>
                      <a:r>
                        <a:rPr lang="en-US" dirty="0"/>
                        <a:t>Nov. 5, 2022 (30 days)</a:t>
                      </a:r>
                    </a:p>
                  </a:txBody>
                  <a:tcPr/>
                </a:tc>
                <a:extLst>
                  <a:ext uri="{0D108BD9-81ED-4DB2-BD59-A6C34878D82A}">
                    <a16:rowId xmlns:a16="http://schemas.microsoft.com/office/drawing/2014/main" val="2146885434"/>
                  </a:ext>
                </a:extLst>
              </a:tr>
              <a:tr h="370840">
                <a:tc>
                  <a:txBody>
                    <a:bodyPr/>
                    <a:lstStyle/>
                    <a:p>
                      <a:r>
                        <a:rPr lang="en-US" dirty="0"/>
                        <a:t>Second SA Ballot</a:t>
                      </a:r>
                    </a:p>
                  </a:txBody>
                  <a:tcPr/>
                </a:tc>
                <a:tc>
                  <a:txBody>
                    <a:bodyPr/>
                    <a:lstStyle/>
                    <a:p>
                      <a:r>
                        <a:rPr lang="en-US" dirty="0"/>
                        <a:t>March 2023</a:t>
                      </a:r>
                    </a:p>
                  </a:txBody>
                  <a:tcPr/>
                </a:tc>
                <a:tc>
                  <a:txBody>
                    <a:bodyPr/>
                    <a:lstStyle/>
                    <a:p>
                      <a:r>
                        <a:rPr lang="en-US" dirty="0"/>
                        <a:t>Apr. 2023</a:t>
                      </a:r>
                    </a:p>
                  </a:txBody>
                  <a:tcPr/>
                </a:tc>
                <a:extLst>
                  <a:ext uri="{0D108BD9-81ED-4DB2-BD59-A6C34878D82A}">
                    <a16:rowId xmlns:a16="http://schemas.microsoft.com/office/drawing/2014/main" val="2306004866"/>
                  </a:ext>
                </a:extLst>
              </a:tr>
              <a:tr h="370840">
                <a:tc>
                  <a:txBody>
                    <a:bodyPr/>
                    <a:lstStyle/>
                    <a:p>
                      <a:r>
                        <a:rPr lang="en-US" dirty="0"/>
                        <a:t>Third SA Ballot</a:t>
                      </a:r>
                    </a:p>
                  </a:txBody>
                  <a:tcPr/>
                </a:tc>
                <a:tc>
                  <a:txBody>
                    <a:bodyPr/>
                    <a:lstStyle/>
                    <a:p>
                      <a:r>
                        <a:rPr lang="en-US" dirty="0"/>
                        <a:t>July 2023</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August 2023</a:t>
                      </a:r>
                    </a:p>
                  </a:txBody>
                  <a:tcPr/>
                </a:tc>
                <a:extLst>
                  <a:ext uri="{0D108BD9-81ED-4DB2-BD59-A6C34878D82A}">
                    <a16:rowId xmlns:a16="http://schemas.microsoft.com/office/drawing/2014/main" val="2880898016"/>
                  </a:ext>
                </a:extLst>
              </a:tr>
              <a:tr h="370840">
                <a:tc>
                  <a:txBody>
                    <a:bodyPr/>
                    <a:lstStyle/>
                    <a:p>
                      <a:r>
                        <a:rPr lang="en-US" dirty="0"/>
                        <a:t>EC to </a:t>
                      </a:r>
                      <a:r>
                        <a:rPr lang="en-US" dirty="0" err="1"/>
                        <a:t>Revcom</a:t>
                      </a:r>
                      <a:endParaRPr lang="en-US" dirty="0"/>
                    </a:p>
                  </a:txBody>
                  <a:tcPr/>
                </a:tc>
                <a:tc>
                  <a:txBody>
                    <a:bodyPr/>
                    <a:lstStyle/>
                    <a:p>
                      <a:r>
                        <a:rPr lang="en-US" dirty="0"/>
                        <a:t>Sep. 2023</a:t>
                      </a:r>
                    </a:p>
                  </a:txBody>
                  <a:tcPr/>
                </a:tc>
                <a:tc>
                  <a:txBody>
                    <a:bodyPr/>
                    <a:lstStyle/>
                    <a:p>
                      <a:endParaRPr lang="en-US" dirty="0"/>
                    </a:p>
                  </a:txBody>
                  <a:tcPr/>
                </a:tc>
                <a:extLst>
                  <a:ext uri="{0D108BD9-81ED-4DB2-BD59-A6C34878D82A}">
                    <a16:rowId xmlns:a16="http://schemas.microsoft.com/office/drawing/2014/main" val="1397353337"/>
                  </a:ext>
                </a:extLst>
              </a:tr>
              <a:tr h="370840">
                <a:tc>
                  <a:txBody>
                    <a:bodyPr/>
                    <a:lstStyle/>
                    <a:p>
                      <a:r>
                        <a:rPr lang="en-US" dirty="0" err="1"/>
                        <a:t>REVcom</a:t>
                      </a:r>
                      <a:r>
                        <a:rPr lang="en-US" dirty="0"/>
                        <a:t> to SASB</a:t>
                      </a:r>
                    </a:p>
                  </a:txBody>
                  <a:tcPr/>
                </a:tc>
                <a:tc>
                  <a:txBody>
                    <a:bodyPr/>
                    <a:lstStyle/>
                    <a:p>
                      <a:r>
                        <a:rPr lang="en-US" dirty="0"/>
                        <a:t>Dec. 2023</a:t>
                      </a:r>
                    </a:p>
                  </a:txBody>
                  <a:tcPr/>
                </a:tc>
                <a:tc>
                  <a:txBody>
                    <a:bodyPr/>
                    <a:lstStyle/>
                    <a:p>
                      <a:endParaRPr lang="en-US" dirty="0"/>
                    </a:p>
                  </a:txBody>
                  <a:tcPr/>
                </a:tc>
                <a:extLst>
                  <a:ext uri="{0D108BD9-81ED-4DB2-BD59-A6C34878D82A}">
                    <a16:rowId xmlns:a16="http://schemas.microsoft.com/office/drawing/2014/main" val="224395312"/>
                  </a:ext>
                </a:extLst>
              </a:tr>
            </a:tbl>
          </a:graphicData>
        </a:graphic>
      </p:graphicFrame>
    </p:spTree>
    <p:extLst>
      <p:ext uri="{BB962C8B-B14F-4D97-AF65-F5344CB8AC3E}">
        <p14:creationId xmlns:p14="http://schemas.microsoft.com/office/powerpoint/2010/main" val="39854143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98048D-EAC5-43AC-E02C-2C68F477A440}"/>
              </a:ext>
            </a:extLst>
          </p:cNvPr>
          <p:cNvSpPr>
            <a:spLocks noGrp="1"/>
          </p:cNvSpPr>
          <p:nvPr>
            <p:ph type="title"/>
          </p:nvPr>
        </p:nvSpPr>
        <p:spPr/>
        <p:txBody>
          <a:bodyPr/>
          <a:lstStyle/>
          <a:p>
            <a:r>
              <a:rPr lang="en-US" dirty="0"/>
              <a:t>Revision history of this document</a:t>
            </a:r>
          </a:p>
        </p:txBody>
      </p:sp>
      <p:sp>
        <p:nvSpPr>
          <p:cNvPr id="3" name="Content Placeholder 2">
            <a:extLst>
              <a:ext uri="{FF2B5EF4-FFF2-40B4-BE49-F238E27FC236}">
                <a16:creationId xmlns:a16="http://schemas.microsoft.com/office/drawing/2014/main" id="{F6945E81-CA43-3CA5-1B55-16CFE40FE380}"/>
              </a:ext>
            </a:extLst>
          </p:cNvPr>
          <p:cNvSpPr>
            <a:spLocks noGrp="1"/>
          </p:cNvSpPr>
          <p:nvPr>
            <p:ph idx="1"/>
          </p:nvPr>
        </p:nvSpPr>
        <p:spPr/>
        <p:txBody>
          <a:bodyPr/>
          <a:lstStyle/>
          <a:p>
            <a:r>
              <a:rPr lang="en-US" sz="1400" b="0" dirty="0"/>
              <a:t>R0			Unfinished draft version</a:t>
            </a:r>
          </a:p>
          <a:p>
            <a:r>
              <a:rPr lang="en-US" sz="1400" b="0" dirty="0"/>
              <a:t>R1			Review by 802.11 WG Vice Chair</a:t>
            </a:r>
          </a:p>
          <a:p>
            <a:r>
              <a:rPr lang="en-US" sz="1400" b="0" dirty="0"/>
              <a:t>				Received feedback from two additional standing no-voters who</a:t>
            </a:r>
          </a:p>
          <a:p>
            <a:r>
              <a:rPr lang="en-US" sz="1400" b="0" dirty="0"/>
              <a:t>				changed their vote from disapprove to approve. Updated</a:t>
            </a:r>
          </a:p>
          <a:p>
            <a:r>
              <a:rPr lang="en-US" sz="1400" b="0" dirty="0"/>
              <a:t>				report correspondingly.</a:t>
            </a:r>
          </a:p>
          <a:p>
            <a:r>
              <a:rPr lang="en-US" sz="1400" b="0" dirty="0"/>
              <a:t>R2			Changes after TG review.</a:t>
            </a:r>
          </a:p>
          <a:p>
            <a:r>
              <a:rPr lang="en-US" sz="1400" b="0" dirty="0"/>
              <a:t>				Reflect additional post-ballot vote changes to approve</a:t>
            </a:r>
          </a:p>
          <a:p>
            <a:r>
              <a:rPr lang="en-US" sz="1400" b="0" dirty="0"/>
              <a:t>				Embed XL with unsatisfied comments from the one remaining</a:t>
            </a:r>
          </a:p>
          <a:p>
            <a:r>
              <a:rPr lang="en-US" sz="1400" b="0" dirty="0"/>
              <a:t>				disapprove voter</a:t>
            </a:r>
          </a:p>
          <a:p>
            <a:r>
              <a:rPr lang="en-US" sz="1400" b="0" dirty="0"/>
              <a:t>				Clean-up of report to request unconditional approval</a:t>
            </a:r>
          </a:p>
        </p:txBody>
      </p:sp>
      <p:sp>
        <p:nvSpPr>
          <p:cNvPr id="4" name="Slide Number Placeholder 3">
            <a:extLst>
              <a:ext uri="{FF2B5EF4-FFF2-40B4-BE49-F238E27FC236}">
                <a16:creationId xmlns:a16="http://schemas.microsoft.com/office/drawing/2014/main" id="{60D9E5F4-3DE7-CF27-AC76-D10F06EBD46C}"/>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36232540-BC31-7246-8D8C-C1C5413771C3}"/>
              </a:ext>
            </a:extLst>
          </p:cNvPr>
          <p:cNvSpPr>
            <a:spLocks noGrp="1"/>
          </p:cNvSpPr>
          <p:nvPr>
            <p:ph type="ftr" idx="14"/>
          </p:nvPr>
        </p:nvSpPr>
        <p:spPr/>
        <p:txBody>
          <a:bodyPr/>
          <a:lstStyle/>
          <a:p>
            <a:r>
              <a:rPr lang="en-GB"/>
              <a:t>Marc Emmelmann (Koden-TI)</a:t>
            </a:r>
            <a:endParaRPr lang="en-GB" dirty="0"/>
          </a:p>
        </p:txBody>
      </p:sp>
      <p:sp>
        <p:nvSpPr>
          <p:cNvPr id="6" name="Date Placeholder 5">
            <a:extLst>
              <a:ext uri="{FF2B5EF4-FFF2-40B4-BE49-F238E27FC236}">
                <a16:creationId xmlns:a16="http://schemas.microsoft.com/office/drawing/2014/main" id="{B1882F01-2787-C7EE-C4E8-A50A76127E1D}"/>
              </a:ext>
            </a:extLst>
          </p:cNvPr>
          <p:cNvSpPr>
            <a:spLocks noGrp="1"/>
          </p:cNvSpPr>
          <p:nvPr>
            <p:ph type="dt" idx="15"/>
          </p:nvPr>
        </p:nvSpPr>
        <p:spPr/>
        <p:txBody>
          <a:bodyPr/>
          <a:lstStyle/>
          <a:p>
            <a:r>
              <a:rPr lang="en-GB"/>
              <a:t>September 2022</a:t>
            </a:r>
            <a:endParaRPr lang="en-GB" dirty="0"/>
          </a:p>
        </p:txBody>
      </p:sp>
    </p:spTree>
    <p:extLst>
      <p:ext uri="{BB962C8B-B14F-4D97-AF65-F5344CB8AC3E}">
        <p14:creationId xmlns:p14="http://schemas.microsoft.com/office/powerpoint/2010/main" val="4384626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Introduction</a:t>
            </a:r>
          </a:p>
        </p:txBody>
      </p:sp>
      <p:sp>
        <p:nvSpPr>
          <p:cNvPr id="4098" name="Rectangle 2"/>
          <p:cNvSpPr>
            <a:spLocks noGrp="1" noChangeArrowheads="1"/>
          </p:cNvSpPr>
          <p:nvPr>
            <p:ph idx="1"/>
          </p:nvPr>
        </p:nvSpPr>
        <p:spPr>
          <a:ln/>
        </p:spPr>
        <p:txBody>
          <a:bodyPr/>
          <a:lstStyle/>
          <a:p>
            <a:pPr>
              <a:buFont typeface="Arial" panose="020B0604020202020204" pitchFamily="34" charset="0"/>
              <a:buChar char="•"/>
            </a:pPr>
            <a:r>
              <a:rPr lang="en-GB" dirty="0">
                <a:ea typeface="ＭＳ Ｐゴシック" pitchFamily="34" charset="-128"/>
              </a:rPr>
              <a:t>This document contains the report to the IEEE 802 Executive Committee in support of a request for </a:t>
            </a:r>
            <a:r>
              <a:rPr lang="en-GB" u="sng" dirty="0">
                <a:ea typeface="ＭＳ Ｐゴシック" pitchFamily="34" charset="-128"/>
              </a:rPr>
              <a:t>unconditional approval </a:t>
            </a:r>
            <a:r>
              <a:rPr lang="en-GB" dirty="0">
                <a:ea typeface="ＭＳ Ｐゴシック" pitchFamily="34" charset="-128"/>
              </a:rPr>
              <a:t>to send IEEE P802.11bc D4.0 to SA Ballot.</a:t>
            </a:r>
          </a:p>
          <a:p>
            <a:pPr>
              <a:buFont typeface="Arial" panose="020B0604020202020204" pitchFamily="34" charset="0"/>
              <a:buChar char="•"/>
            </a:pPr>
            <a:r>
              <a:rPr lang="en-GB" dirty="0">
                <a:ea typeface="ＭＳ Ｐゴシック" pitchFamily="34" charset="-128"/>
              </a:rPr>
              <a:t>The r2 document was approved during the interim session of the 802.11 working group on September 16, 2022. </a:t>
            </a:r>
          </a:p>
          <a:p>
            <a:pPr lvl="1">
              <a:buFont typeface="Arial" panose="020B0604020202020204" pitchFamily="34" charset="0"/>
              <a:buChar char="•"/>
            </a:pPr>
            <a:r>
              <a:rPr lang="en-GB" dirty="0">
                <a:ea typeface="ＭＳ Ｐゴシック" pitchFamily="34" charset="-128"/>
              </a:rPr>
              <a:t>WG motion results: Y/N/A </a:t>
            </a:r>
            <a:r>
              <a:rPr lang="en-GB" dirty="0">
                <a:highlight>
                  <a:srgbClr val="FFFF00"/>
                </a:highlight>
                <a:ea typeface="ＭＳ Ｐゴシック" pitchFamily="34" charset="-128"/>
              </a:rPr>
              <a:t>xx-</a:t>
            </a:r>
            <a:r>
              <a:rPr lang="en-GB" dirty="0" err="1">
                <a:highlight>
                  <a:srgbClr val="FFFF00"/>
                </a:highlight>
                <a:ea typeface="ＭＳ Ｐゴシック" pitchFamily="34" charset="-128"/>
              </a:rPr>
              <a:t>yy</a:t>
            </a:r>
            <a:r>
              <a:rPr lang="en-GB" dirty="0">
                <a:highlight>
                  <a:srgbClr val="FFFF00"/>
                </a:highlight>
                <a:ea typeface="ＭＳ Ｐゴシック" pitchFamily="34" charset="-128"/>
              </a:rPr>
              <a:t>-</a:t>
            </a:r>
            <a:r>
              <a:rPr lang="en-GB" dirty="0" err="1">
                <a:highlight>
                  <a:srgbClr val="FFFF00"/>
                </a:highlight>
                <a:ea typeface="ＭＳ Ｐゴシック" pitchFamily="34" charset="-128"/>
              </a:rPr>
              <a:t>zz</a:t>
            </a:r>
            <a:endParaRPr lang="en-GB" dirty="0">
              <a:highlight>
                <a:srgbClr val="FFFF00"/>
              </a:highlight>
              <a:ea typeface="ＭＳ Ｐゴシック" pitchFamily="34" charset="-128"/>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Marc Emmelmann (Koden-TI)</a:t>
            </a:r>
            <a:endParaRPr lang="en-GB" dirty="0"/>
          </a:p>
        </p:txBody>
      </p:sp>
      <p:sp>
        <p:nvSpPr>
          <p:cNvPr id="4" name="Date Placeholder 3"/>
          <p:cNvSpPr>
            <a:spLocks noGrp="1"/>
          </p:cNvSpPr>
          <p:nvPr>
            <p:ph type="dt" idx="15"/>
          </p:nvPr>
        </p:nvSpPr>
        <p:spPr/>
        <p:txBody>
          <a:bodyPr/>
          <a:lstStyle/>
          <a:p>
            <a:r>
              <a:rPr lang="en-GB"/>
              <a:t>September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BE0662-342D-0047-B893-C7F52E87D0AE}"/>
              </a:ext>
            </a:extLst>
          </p:cNvPr>
          <p:cNvSpPr>
            <a:spLocks noGrp="1"/>
          </p:cNvSpPr>
          <p:nvPr>
            <p:ph type="title"/>
          </p:nvPr>
        </p:nvSpPr>
        <p:spPr/>
        <p:txBody>
          <a:bodyPr/>
          <a:lstStyle/>
          <a:p>
            <a:r>
              <a:rPr lang="en-US" dirty="0"/>
              <a:t>Status Summary</a:t>
            </a:r>
          </a:p>
        </p:txBody>
      </p:sp>
      <p:sp>
        <p:nvSpPr>
          <p:cNvPr id="3" name="Content Placeholder 2">
            <a:extLst>
              <a:ext uri="{FF2B5EF4-FFF2-40B4-BE49-F238E27FC236}">
                <a16:creationId xmlns:a16="http://schemas.microsoft.com/office/drawing/2014/main" id="{3410BB9F-DF7D-7B4D-B27C-54DBD5030D8C}"/>
              </a:ext>
            </a:extLst>
          </p:cNvPr>
          <p:cNvSpPr>
            <a:spLocks noGrp="1"/>
          </p:cNvSpPr>
          <p:nvPr>
            <p:ph idx="1"/>
          </p:nvPr>
        </p:nvSpPr>
        <p:spPr/>
        <p:txBody>
          <a:bodyPr/>
          <a:lstStyle/>
          <a:p>
            <a:pPr>
              <a:buFont typeface="Arial" panose="020B0604020202020204" pitchFamily="34" charset="0"/>
              <a:buChar char="•"/>
            </a:pPr>
            <a:r>
              <a:rPr lang="en-US" dirty="0"/>
              <a:t>The </a:t>
            </a:r>
            <a:r>
              <a:rPr lang="en-US" dirty="0" err="1"/>
              <a:t>TGbc</a:t>
            </a:r>
            <a:r>
              <a:rPr lang="en-US" dirty="0"/>
              <a:t> Draft has went through 4 WG Letter Ballots</a:t>
            </a:r>
          </a:p>
          <a:p>
            <a:pPr>
              <a:buFont typeface="Arial" panose="020B0604020202020204" pitchFamily="34" charset="0"/>
              <a:buChar char="•"/>
            </a:pPr>
            <a:r>
              <a:rPr lang="en-US" dirty="0"/>
              <a:t>Draft 1.0 was the first to achieve &gt; 75% needed for an approved draft</a:t>
            </a:r>
          </a:p>
          <a:p>
            <a:pPr>
              <a:buFont typeface="Arial" panose="020B0604020202020204" pitchFamily="34" charset="0"/>
              <a:buChar char="•"/>
            </a:pPr>
            <a:r>
              <a:rPr lang="en-US" dirty="0"/>
              <a:t>The WG Letter Ballot on D4.0</a:t>
            </a:r>
          </a:p>
          <a:p>
            <a:pPr lvl="1">
              <a:buFont typeface="Arial" panose="020B0604020202020204" pitchFamily="34" charset="0"/>
              <a:buChar char="•"/>
            </a:pPr>
            <a:r>
              <a:rPr lang="en-US" dirty="0"/>
              <a:t>99% approval rate considering post-ballot vote changes</a:t>
            </a:r>
          </a:p>
          <a:p>
            <a:pPr lvl="1">
              <a:buFont typeface="Arial" panose="020B0604020202020204" pitchFamily="34" charset="0"/>
              <a:buChar char="•"/>
            </a:pPr>
            <a:r>
              <a:rPr lang="en-US" dirty="0"/>
              <a:t>Did not result in any new disapprove votes</a:t>
            </a:r>
          </a:p>
          <a:p>
            <a:pPr lvl="1">
              <a:buFont typeface="Arial" panose="020B0604020202020204" pitchFamily="34" charset="0"/>
              <a:buChar char="•"/>
            </a:pPr>
            <a:r>
              <a:rPr lang="en-US" dirty="0"/>
              <a:t>No new “must be satisfied comments” were received. </a:t>
            </a:r>
          </a:p>
          <a:p>
            <a:pPr lvl="1">
              <a:buFont typeface="Arial" panose="020B0604020202020204" pitchFamily="34" charset="0"/>
              <a:buChar char="•"/>
            </a:pPr>
            <a:r>
              <a:rPr lang="en-US" dirty="0"/>
              <a:t>40 new comments came from “approve voters”</a:t>
            </a:r>
          </a:p>
          <a:p>
            <a:pPr lvl="2">
              <a:buFont typeface="Arial" panose="020B0604020202020204" pitchFamily="34" charset="0"/>
              <a:buChar char="•"/>
            </a:pPr>
            <a:r>
              <a:rPr lang="en-US" dirty="0"/>
              <a:t>39 editorial comments (missing space, font etc.) </a:t>
            </a:r>
            <a:r>
              <a:rPr lang="en-GB" altLang="en-US" dirty="0"/>
              <a:t>passed to the TG technical editor for consideration during preparation of a </a:t>
            </a:r>
            <a:r>
              <a:rPr lang="en-GB" altLang="en-US" u="sng" dirty="0"/>
              <a:t>subsequent</a:t>
            </a:r>
            <a:r>
              <a:rPr lang="en-GB" altLang="en-US" dirty="0"/>
              <a:t> draft</a:t>
            </a:r>
          </a:p>
          <a:p>
            <a:pPr lvl="2">
              <a:buFont typeface="Arial" panose="020B0604020202020204" pitchFamily="34" charset="0"/>
              <a:buChar char="•"/>
            </a:pPr>
            <a:r>
              <a:rPr lang="en-GB" dirty="0"/>
              <a:t>1 general comment: invalid comment. Just had the word “none” in comment field</a:t>
            </a:r>
            <a:endParaRPr lang="en-US" dirty="0"/>
          </a:p>
          <a:p>
            <a:pPr>
              <a:buFont typeface="Arial" panose="020B0604020202020204" pitchFamily="34" charset="0"/>
              <a:buChar char="•"/>
            </a:pPr>
            <a:r>
              <a:rPr lang="en-US" dirty="0"/>
              <a:t>The TG has resolved over 1000 comments received on drafts 1.0 to 4.0.</a:t>
            </a:r>
          </a:p>
        </p:txBody>
      </p:sp>
      <p:sp>
        <p:nvSpPr>
          <p:cNvPr id="4" name="Slide Number Placeholder 3">
            <a:extLst>
              <a:ext uri="{FF2B5EF4-FFF2-40B4-BE49-F238E27FC236}">
                <a16:creationId xmlns:a16="http://schemas.microsoft.com/office/drawing/2014/main" id="{7329993B-0BD8-FE40-998A-4BA4FD54811C}"/>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9D232E9E-83C1-C841-BA21-16700F554E7E}"/>
              </a:ext>
            </a:extLst>
          </p:cNvPr>
          <p:cNvSpPr>
            <a:spLocks noGrp="1"/>
          </p:cNvSpPr>
          <p:nvPr>
            <p:ph type="ftr" idx="14"/>
          </p:nvPr>
        </p:nvSpPr>
        <p:spPr/>
        <p:txBody>
          <a:bodyPr/>
          <a:lstStyle/>
          <a:p>
            <a:r>
              <a:rPr lang="en-GB"/>
              <a:t>Marc Emmelmann (Koden-TI)</a:t>
            </a:r>
            <a:endParaRPr lang="en-GB" dirty="0"/>
          </a:p>
        </p:txBody>
      </p:sp>
      <p:sp>
        <p:nvSpPr>
          <p:cNvPr id="6" name="Date Placeholder 5">
            <a:extLst>
              <a:ext uri="{FF2B5EF4-FFF2-40B4-BE49-F238E27FC236}">
                <a16:creationId xmlns:a16="http://schemas.microsoft.com/office/drawing/2014/main" id="{E6E68E77-2030-2644-ACA0-6A2A18D87D62}"/>
              </a:ext>
            </a:extLst>
          </p:cNvPr>
          <p:cNvSpPr>
            <a:spLocks noGrp="1"/>
          </p:cNvSpPr>
          <p:nvPr>
            <p:ph type="dt" idx="15"/>
          </p:nvPr>
        </p:nvSpPr>
        <p:spPr/>
        <p:txBody>
          <a:bodyPr/>
          <a:lstStyle/>
          <a:p>
            <a:r>
              <a:rPr lang="en-GB"/>
              <a:t>September 2022</a:t>
            </a:r>
            <a:endParaRPr lang="en-GB" dirty="0"/>
          </a:p>
        </p:txBody>
      </p:sp>
    </p:spTree>
    <p:extLst>
      <p:ext uri="{BB962C8B-B14F-4D97-AF65-F5344CB8AC3E}">
        <p14:creationId xmlns:p14="http://schemas.microsoft.com/office/powerpoint/2010/main" val="28757521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5">
            <a:extLst>
              <a:ext uri="{FF2B5EF4-FFF2-40B4-BE49-F238E27FC236}">
                <a16:creationId xmlns:a16="http://schemas.microsoft.com/office/drawing/2014/main" id="{2FBC3311-CE7A-E249-8A24-1037354EB10E}"/>
              </a:ext>
            </a:extLst>
          </p:cNvPr>
          <p:cNvSpPr>
            <a:spLocks noGrp="1"/>
          </p:cNvSpPr>
          <p:nvPr>
            <p:ph type="dt" idx="10"/>
          </p:nvPr>
        </p:nvSpPr>
        <p:spPr/>
        <p:txBody>
          <a:bodyPr/>
          <a:lstStyle/>
          <a:p>
            <a:r>
              <a:rPr lang="en-GB"/>
              <a:t>September 2022</a:t>
            </a:r>
            <a:endParaRPr lang="en-GB" dirty="0"/>
          </a:p>
        </p:txBody>
      </p:sp>
      <p:sp>
        <p:nvSpPr>
          <p:cNvPr id="5" name="Footer Placeholder 4">
            <a:extLst>
              <a:ext uri="{FF2B5EF4-FFF2-40B4-BE49-F238E27FC236}">
                <a16:creationId xmlns:a16="http://schemas.microsoft.com/office/drawing/2014/main" id="{3D15E7A8-002B-8E43-A24D-CCA02E347C5F}"/>
              </a:ext>
            </a:extLst>
          </p:cNvPr>
          <p:cNvSpPr>
            <a:spLocks noGrp="1"/>
          </p:cNvSpPr>
          <p:nvPr>
            <p:ph type="ftr" idx="11"/>
          </p:nvPr>
        </p:nvSpPr>
        <p:spPr/>
        <p:txBody>
          <a:bodyPr/>
          <a:lstStyle/>
          <a:p>
            <a:r>
              <a:rPr lang="en-GB"/>
              <a:t>Marc Emmelmann (Koden-TI)</a:t>
            </a:r>
            <a:endParaRPr lang="en-GB" dirty="0"/>
          </a:p>
        </p:txBody>
      </p:sp>
      <p:sp>
        <p:nvSpPr>
          <p:cNvPr id="4" name="Slide Number Placeholder 3">
            <a:extLst>
              <a:ext uri="{FF2B5EF4-FFF2-40B4-BE49-F238E27FC236}">
                <a16:creationId xmlns:a16="http://schemas.microsoft.com/office/drawing/2014/main" id="{3E1ECFE0-2F48-DE41-A09C-D98670D28510}"/>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2" name="Title 1">
            <a:extLst>
              <a:ext uri="{FF2B5EF4-FFF2-40B4-BE49-F238E27FC236}">
                <a16:creationId xmlns:a16="http://schemas.microsoft.com/office/drawing/2014/main" id="{2773DD9D-4101-AC4C-9CBD-F55B37A9B279}"/>
              </a:ext>
            </a:extLst>
          </p:cNvPr>
          <p:cNvSpPr>
            <a:spLocks noGrp="1"/>
          </p:cNvSpPr>
          <p:nvPr>
            <p:ph type="title" idx="4294967295"/>
          </p:nvPr>
        </p:nvSpPr>
        <p:spPr>
          <a:xfrm>
            <a:off x="0" y="685801"/>
            <a:ext cx="10361613" cy="582960"/>
          </a:xfrm>
        </p:spPr>
        <p:txBody>
          <a:bodyPr/>
          <a:lstStyle/>
          <a:p>
            <a:r>
              <a:rPr lang="en-GB" dirty="0">
                <a:ea typeface="ＭＳ Ｐゴシック" pitchFamily="34" charset="-128"/>
              </a:rPr>
              <a:t>802.11 WG Letter Ballot Results – P802.11bc</a:t>
            </a:r>
            <a:endParaRPr lang="en-US" dirty="0"/>
          </a:p>
        </p:txBody>
      </p:sp>
      <p:graphicFrame>
        <p:nvGraphicFramePr>
          <p:cNvPr id="7" name="Table 6">
            <a:extLst>
              <a:ext uri="{FF2B5EF4-FFF2-40B4-BE49-F238E27FC236}">
                <a16:creationId xmlns:a16="http://schemas.microsoft.com/office/drawing/2014/main" id="{A8D5A3CE-0519-484A-AF51-C2E8DAC5EC4F}"/>
              </a:ext>
            </a:extLst>
          </p:cNvPr>
          <p:cNvGraphicFramePr>
            <a:graphicFrameLocks noGrp="1"/>
          </p:cNvGraphicFramePr>
          <p:nvPr>
            <p:extLst>
              <p:ext uri="{D42A27DB-BD31-4B8C-83A1-F6EECF244321}">
                <p14:modId xmlns:p14="http://schemas.microsoft.com/office/powerpoint/2010/main" val="3764579546"/>
              </p:ext>
            </p:extLst>
          </p:nvPr>
        </p:nvGraphicFramePr>
        <p:xfrm>
          <a:off x="335360" y="1477536"/>
          <a:ext cx="11521281" cy="4832382"/>
        </p:xfrm>
        <a:graphic>
          <a:graphicData uri="http://schemas.openxmlformats.org/drawingml/2006/table">
            <a:tbl>
              <a:tblPr firstRow="1" bandRow="1">
                <a:tableStyleId>{ED083AE6-46FA-4A59-8FB0-9F97EB10719F}</a:tableStyleId>
              </a:tblPr>
              <a:tblGrid>
                <a:gridCol w="936104">
                  <a:extLst>
                    <a:ext uri="{9D8B030D-6E8A-4147-A177-3AD203B41FA5}">
                      <a16:colId xmlns:a16="http://schemas.microsoft.com/office/drawing/2014/main" val="20000"/>
                    </a:ext>
                  </a:extLst>
                </a:gridCol>
                <a:gridCol w="1296144">
                  <a:extLst>
                    <a:ext uri="{9D8B030D-6E8A-4147-A177-3AD203B41FA5}">
                      <a16:colId xmlns:a16="http://schemas.microsoft.com/office/drawing/2014/main" val="20001"/>
                    </a:ext>
                  </a:extLst>
                </a:gridCol>
                <a:gridCol w="2362128">
                  <a:extLst>
                    <a:ext uri="{9D8B030D-6E8A-4147-A177-3AD203B41FA5}">
                      <a16:colId xmlns:a16="http://schemas.microsoft.com/office/drawing/2014/main" val="20002"/>
                    </a:ext>
                  </a:extLst>
                </a:gridCol>
                <a:gridCol w="1961550">
                  <a:extLst>
                    <a:ext uri="{9D8B030D-6E8A-4147-A177-3AD203B41FA5}">
                      <a16:colId xmlns:a16="http://schemas.microsoft.com/office/drawing/2014/main" val="20003"/>
                    </a:ext>
                  </a:extLst>
                </a:gridCol>
                <a:gridCol w="722800">
                  <a:extLst>
                    <a:ext uri="{9D8B030D-6E8A-4147-A177-3AD203B41FA5}">
                      <a16:colId xmlns:a16="http://schemas.microsoft.com/office/drawing/2014/main" val="20004"/>
                    </a:ext>
                  </a:extLst>
                </a:gridCol>
                <a:gridCol w="722800">
                  <a:extLst>
                    <a:ext uri="{9D8B030D-6E8A-4147-A177-3AD203B41FA5}">
                      <a16:colId xmlns:a16="http://schemas.microsoft.com/office/drawing/2014/main" val="20005"/>
                    </a:ext>
                  </a:extLst>
                </a:gridCol>
                <a:gridCol w="542101">
                  <a:extLst>
                    <a:ext uri="{9D8B030D-6E8A-4147-A177-3AD203B41FA5}">
                      <a16:colId xmlns:a16="http://schemas.microsoft.com/office/drawing/2014/main" val="20006"/>
                    </a:ext>
                  </a:extLst>
                </a:gridCol>
                <a:gridCol w="433076">
                  <a:extLst>
                    <a:ext uri="{9D8B030D-6E8A-4147-A177-3AD203B41FA5}">
                      <a16:colId xmlns:a16="http://schemas.microsoft.com/office/drawing/2014/main" val="20007"/>
                    </a:ext>
                  </a:extLst>
                </a:gridCol>
                <a:gridCol w="647228">
                  <a:extLst>
                    <a:ext uri="{9D8B030D-6E8A-4147-A177-3AD203B41FA5}">
                      <a16:colId xmlns:a16="http://schemas.microsoft.com/office/drawing/2014/main" val="20008"/>
                    </a:ext>
                  </a:extLst>
                </a:gridCol>
                <a:gridCol w="632450">
                  <a:extLst>
                    <a:ext uri="{9D8B030D-6E8A-4147-A177-3AD203B41FA5}">
                      <a16:colId xmlns:a16="http://schemas.microsoft.com/office/drawing/2014/main" val="20009"/>
                    </a:ext>
                  </a:extLst>
                </a:gridCol>
                <a:gridCol w="632450">
                  <a:extLst>
                    <a:ext uri="{9D8B030D-6E8A-4147-A177-3AD203B41FA5}">
                      <a16:colId xmlns:a16="http://schemas.microsoft.com/office/drawing/2014/main" val="20010"/>
                    </a:ext>
                  </a:extLst>
                </a:gridCol>
                <a:gridCol w="632450">
                  <a:extLst>
                    <a:ext uri="{9D8B030D-6E8A-4147-A177-3AD203B41FA5}">
                      <a16:colId xmlns:a16="http://schemas.microsoft.com/office/drawing/2014/main" val="20011"/>
                    </a:ext>
                  </a:extLst>
                </a:gridCol>
              </a:tblGrid>
              <a:tr h="1110208">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a:ln>
                            <a:noFill/>
                          </a:ln>
                          <a:solidFill>
                            <a:srgbClr val="000000"/>
                          </a:solidFill>
                          <a:effectLst/>
                          <a:latin typeface="Arial" charset="0"/>
                          <a:ea typeface="Times New Roman" pitchFamily="18" charset="0"/>
                          <a:cs typeface="Arial" charset="0"/>
                        </a:rPr>
                        <a:t>Ballot ID</a:t>
                      </a:r>
                      <a:endParaRPr kumimoji="0" lang="en-GB" sz="32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a:ln>
                            <a:noFill/>
                          </a:ln>
                          <a:solidFill>
                            <a:srgbClr val="000000"/>
                          </a:solidFill>
                          <a:effectLst/>
                          <a:latin typeface="Arial" charset="0"/>
                          <a:ea typeface="Times New Roman" pitchFamily="18" charset="0"/>
                          <a:cs typeface="Arial" charset="0"/>
                        </a:rPr>
                        <a:t>Ballot Close Date</a:t>
                      </a:r>
                      <a:endParaRPr kumimoji="0" lang="en-GB" sz="32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a:ln>
                            <a:noFill/>
                          </a:ln>
                          <a:solidFill>
                            <a:srgbClr val="000000"/>
                          </a:solidFill>
                          <a:effectLst/>
                          <a:latin typeface="Arial" charset="0"/>
                          <a:ea typeface="Times New Roman" pitchFamily="18" charset="0"/>
                          <a:cs typeface="Arial" charset="0"/>
                        </a:rPr>
                        <a:t>Title</a:t>
                      </a:r>
                      <a:endParaRPr kumimoji="0" lang="en-GB" sz="32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a:ln>
                            <a:noFill/>
                          </a:ln>
                          <a:solidFill>
                            <a:srgbClr val="000000"/>
                          </a:solidFill>
                          <a:effectLst/>
                          <a:latin typeface="Arial" charset="0"/>
                          <a:ea typeface="Times New Roman" pitchFamily="18" charset="0"/>
                          <a:cs typeface="Arial" charset="0"/>
                        </a:rPr>
                        <a:t>Ballot Type</a:t>
                      </a:r>
                      <a:endParaRPr kumimoji="0" lang="en-GB" sz="32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a:ln>
                            <a:noFill/>
                          </a:ln>
                          <a:solidFill>
                            <a:srgbClr val="000000"/>
                          </a:solidFill>
                          <a:effectLst/>
                          <a:latin typeface="Arial" charset="0"/>
                          <a:ea typeface="Times New Roman" pitchFamily="18" charset="0"/>
                          <a:cs typeface="Arial" charset="0"/>
                        </a:rPr>
                        <a:t>Pool</a:t>
                      </a:r>
                      <a:endParaRPr kumimoji="0" lang="en-GB" sz="32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a:ln>
                            <a:noFill/>
                          </a:ln>
                          <a:solidFill>
                            <a:srgbClr val="000000"/>
                          </a:solidFill>
                          <a:effectLst/>
                          <a:latin typeface="Arial" charset="0"/>
                          <a:ea typeface="Times New Roman" pitchFamily="18" charset="0"/>
                          <a:cs typeface="Arial" charset="0"/>
                        </a:rPr>
                        <a:t>Return</a:t>
                      </a:r>
                      <a:endParaRPr kumimoji="0" lang="en-GB" sz="32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a:ln>
                            <a:noFill/>
                          </a:ln>
                          <a:solidFill>
                            <a:srgbClr val="000000"/>
                          </a:solidFill>
                          <a:effectLst/>
                          <a:latin typeface="Arial" charset="0"/>
                          <a:ea typeface="Times New Roman" pitchFamily="18" charset="0"/>
                          <a:cs typeface="Arial" charset="0"/>
                        </a:rPr>
                        <a:t>%Return</a:t>
                      </a:r>
                      <a:endParaRPr kumimoji="0" lang="en-GB" sz="32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a:ln>
                            <a:noFill/>
                          </a:ln>
                          <a:solidFill>
                            <a:srgbClr val="000000"/>
                          </a:solidFill>
                          <a:effectLst/>
                          <a:latin typeface="Arial" charset="0"/>
                          <a:ea typeface="Times New Roman" pitchFamily="18" charset="0"/>
                          <a:cs typeface="Arial" charset="0"/>
                        </a:rPr>
                        <a:t>Abstain</a:t>
                      </a:r>
                      <a:endParaRPr kumimoji="0" lang="en-GB" sz="32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a:ln>
                            <a:noFill/>
                          </a:ln>
                          <a:solidFill>
                            <a:srgbClr val="000000"/>
                          </a:solidFill>
                          <a:effectLst/>
                          <a:latin typeface="Arial" charset="0"/>
                          <a:ea typeface="Times New Roman" pitchFamily="18" charset="0"/>
                          <a:cs typeface="Arial" charset="0"/>
                        </a:rPr>
                        <a:t>%Abstain</a:t>
                      </a:r>
                      <a:endParaRPr kumimoji="0" lang="en-GB" sz="32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a:ln>
                            <a:noFill/>
                          </a:ln>
                          <a:solidFill>
                            <a:srgbClr val="000000"/>
                          </a:solidFill>
                          <a:effectLst/>
                          <a:latin typeface="Arial" charset="0"/>
                          <a:ea typeface="Times New Roman" pitchFamily="18" charset="0"/>
                          <a:cs typeface="Arial" charset="0"/>
                        </a:rPr>
                        <a:t>Approve</a:t>
                      </a:r>
                      <a:endParaRPr kumimoji="0" lang="en-GB" sz="32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a:ln>
                            <a:noFill/>
                          </a:ln>
                          <a:solidFill>
                            <a:srgbClr val="000000"/>
                          </a:solidFill>
                          <a:effectLst/>
                          <a:latin typeface="Arial" charset="0"/>
                          <a:ea typeface="Times New Roman" pitchFamily="18" charset="0"/>
                          <a:cs typeface="Arial" charset="0"/>
                        </a:rPr>
                        <a:t>Disapprove</a:t>
                      </a:r>
                      <a:endParaRPr kumimoji="0" lang="en-GB" sz="32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a:ln>
                            <a:noFill/>
                          </a:ln>
                          <a:solidFill>
                            <a:srgbClr val="000000"/>
                          </a:solidFill>
                          <a:effectLst/>
                          <a:latin typeface="Arial" charset="0"/>
                          <a:ea typeface="Times New Roman" pitchFamily="18" charset="0"/>
                          <a:cs typeface="Arial" charset="0"/>
                        </a:rPr>
                        <a:t>%Approve</a:t>
                      </a:r>
                      <a:endParaRPr kumimoji="0" lang="en-GB" sz="32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extLst>
                  <a:ext uri="{0D108BD9-81ED-4DB2-BD59-A6C34878D82A}">
                    <a16:rowId xmlns:a16="http://schemas.microsoft.com/office/drawing/2014/main" val="10000"/>
                  </a:ext>
                </a:extLst>
              </a:tr>
              <a:tr h="491294">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LB252</a:t>
                      </a:r>
                    </a:p>
                  </a:txBody>
                  <a:tcPr/>
                </a:tc>
                <a:tc>
                  <a:txBody>
                    <a:bodyPr/>
                    <a:lstStyle/>
                    <a:p>
                      <a:r>
                        <a:rPr kumimoji="0" lang="en-US" sz="1400" b="0" i="0" u="none" strike="noStrike" kern="1200" cap="none" normalizeH="0" baseline="0" dirty="0">
                          <a:ln>
                            <a:noFill/>
                          </a:ln>
                          <a:solidFill>
                            <a:srgbClr val="000000"/>
                          </a:solidFill>
                          <a:effectLst/>
                          <a:latin typeface="Arial" charset="0"/>
                          <a:ea typeface="+mn-ea"/>
                          <a:cs typeface="Arial" charset="0"/>
                        </a:rPr>
                        <a:t>20 Dec. 2020</a:t>
                      </a:r>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Technical Letter Ballot for </a:t>
                      </a:r>
                      <a:r>
                        <a:rPr kumimoji="0" lang="en-GB" sz="1400" b="0" i="0" u="none" strike="noStrike" kern="1200" cap="none" normalizeH="0" baseline="0" dirty="0" err="1">
                          <a:ln>
                            <a:noFill/>
                          </a:ln>
                          <a:solidFill>
                            <a:srgbClr val="000000"/>
                          </a:solidFill>
                          <a:effectLst/>
                          <a:latin typeface="Arial" charset="0"/>
                          <a:ea typeface="Times New Roman" pitchFamily="18" charset="0"/>
                          <a:cs typeface="Arial" charset="0"/>
                        </a:rPr>
                        <a:t>TGbc</a:t>
                      </a: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 Draft 1.0</a:t>
                      </a:r>
                    </a:p>
                  </a:txBody>
                  <a:tcPr/>
                </a:tc>
                <a:tc>
                  <a:txBody>
                    <a:bodyPr/>
                    <a:lstStyle/>
                    <a:p>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Technical</a:t>
                      </a:r>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369</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224</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62%</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33</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8.9%</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159</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32</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83%</a:t>
                      </a:r>
                    </a:p>
                  </a:txBody>
                  <a:tcPr/>
                </a:tc>
                <a:extLst>
                  <a:ext uri="{0D108BD9-81ED-4DB2-BD59-A6C34878D82A}">
                    <a16:rowId xmlns:a16="http://schemas.microsoft.com/office/drawing/2014/main" val="10001"/>
                  </a:ext>
                </a:extLst>
              </a:tr>
              <a:tr h="491294">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LB257</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28 Oct. 2021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First Recirculation Ballot for </a:t>
                      </a:r>
                      <a:r>
                        <a:rPr kumimoji="0" lang="en-GB" sz="1400" b="0" i="0" u="none" strike="noStrike" kern="1200" cap="none" normalizeH="0" baseline="0" dirty="0" err="1">
                          <a:ln>
                            <a:noFill/>
                          </a:ln>
                          <a:solidFill>
                            <a:srgbClr val="000000"/>
                          </a:solidFill>
                          <a:effectLst/>
                          <a:latin typeface="Arial" charset="0"/>
                          <a:ea typeface="Times New Roman" pitchFamily="18" charset="0"/>
                          <a:cs typeface="Arial" charset="0"/>
                        </a:rPr>
                        <a:t>TGbc</a:t>
                      </a: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 draft 2.0</a:t>
                      </a:r>
                    </a:p>
                  </a:txBody>
                  <a:tcPr/>
                </a:tc>
                <a:tc>
                  <a:txBody>
                    <a:bodyPr/>
                    <a:lstStyle/>
                    <a:p>
                      <a:r>
                        <a:rPr kumimoji="0" lang="en-GB" sz="1400" b="0" i="0" u="none" strike="noStrike" cap="none" normalizeH="0" baseline="0" dirty="0">
                          <a:ln>
                            <a:noFill/>
                          </a:ln>
                          <a:solidFill>
                            <a:srgbClr val="000000"/>
                          </a:solidFill>
                          <a:effectLst/>
                          <a:latin typeface="Arial" charset="0"/>
                          <a:ea typeface="Times New Roman" pitchFamily="18" charset="0"/>
                          <a:cs typeface="Arial" charset="0"/>
                        </a:rPr>
                        <a:t>Recirculation</a:t>
                      </a:r>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369</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254</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70%</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34</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9.2%</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198</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22</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90%</a:t>
                      </a:r>
                    </a:p>
                  </a:txBody>
                  <a:tcPr/>
                </a:tc>
                <a:extLst>
                  <a:ext uri="{0D108BD9-81ED-4DB2-BD59-A6C34878D82A}">
                    <a16:rowId xmlns:a16="http://schemas.microsoft.com/office/drawing/2014/main" val="10002"/>
                  </a:ext>
                </a:extLst>
              </a:tr>
              <a:tr h="491294">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LB264</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28 Apr. 2022</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Second Recirculation Ballot for </a:t>
                      </a:r>
                      <a:r>
                        <a:rPr kumimoji="0" lang="en-GB" sz="1400" b="0" i="0" u="none" strike="noStrike" kern="1200" cap="none" normalizeH="0" baseline="0" dirty="0" err="1">
                          <a:ln>
                            <a:noFill/>
                          </a:ln>
                          <a:solidFill>
                            <a:srgbClr val="000000"/>
                          </a:solidFill>
                          <a:effectLst/>
                          <a:latin typeface="Arial" charset="0"/>
                          <a:ea typeface="Times New Roman" pitchFamily="18" charset="0"/>
                          <a:cs typeface="Arial" charset="0"/>
                        </a:rPr>
                        <a:t>TGbc</a:t>
                      </a: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 draft 3.0</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r>
                        <a:rPr kumimoji="0" lang="en-GB" sz="1400" b="0" i="0" u="none" strike="noStrike" cap="none" normalizeH="0" baseline="0" dirty="0">
                          <a:ln>
                            <a:noFill/>
                          </a:ln>
                          <a:solidFill>
                            <a:srgbClr val="000000"/>
                          </a:solidFill>
                          <a:effectLst/>
                          <a:latin typeface="Arial" charset="0"/>
                          <a:ea typeface="Times New Roman" pitchFamily="18" charset="0"/>
                          <a:cs typeface="Arial" charset="0"/>
                        </a:rPr>
                        <a:t>Recirculation</a:t>
                      </a:r>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369</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281</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77%</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34</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9.2%</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229</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18</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93%</a:t>
                      </a:r>
                    </a:p>
                  </a:txBody>
                  <a:tcPr/>
                </a:tc>
                <a:extLst>
                  <a:ext uri="{0D108BD9-81ED-4DB2-BD59-A6C34878D82A}">
                    <a16:rowId xmlns:a16="http://schemas.microsoft.com/office/drawing/2014/main" val="463025545"/>
                  </a:ext>
                </a:extLst>
              </a:tr>
              <a:tr h="491294">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LB268</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25 Aug. 2022</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Third Recirculation Ballot for </a:t>
                      </a:r>
                      <a:r>
                        <a:rPr kumimoji="0" lang="en-GB" sz="1400" b="0" i="0" u="none" strike="noStrike" kern="1200" cap="none" normalizeH="0" baseline="0" dirty="0" err="1">
                          <a:ln>
                            <a:noFill/>
                          </a:ln>
                          <a:solidFill>
                            <a:srgbClr val="000000"/>
                          </a:solidFill>
                          <a:effectLst/>
                          <a:latin typeface="Arial" charset="0"/>
                          <a:ea typeface="Times New Roman" pitchFamily="18" charset="0"/>
                          <a:cs typeface="Arial" charset="0"/>
                        </a:rPr>
                        <a:t>TGbc</a:t>
                      </a: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 draft 4.0</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r>
                        <a:rPr kumimoji="0" lang="en-GB" sz="1400" b="0" i="0" u="none" strike="noStrike" cap="none" normalizeH="0" baseline="0" dirty="0">
                          <a:ln>
                            <a:noFill/>
                          </a:ln>
                          <a:solidFill>
                            <a:srgbClr val="000000"/>
                          </a:solidFill>
                          <a:effectLst/>
                          <a:latin typeface="Arial" charset="0"/>
                          <a:ea typeface="Times New Roman" pitchFamily="18" charset="0"/>
                          <a:cs typeface="Arial" charset="0"/>
                        </a:rPr>
                        <a:t>Recirculation</a:t>
                      </a:r>
                    </a:p>
                    <a:p>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369</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283</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78%</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35</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9.5%</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236</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12</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95%</a:t>
                      </a:r>
                    </a:p>
                  </a:txBody>
                  <a:tcPr/>
                </a:tc>
                <a:extLst>
                  <a:ext uri="{0D108BD9-81ED-4DB2-BD59-A6C34878D82A}">
                    <a16:rowId xmlns:a16="http://schemas.microsoft.com/office/drawing/2014/main" val="10003"/>
                  </a:ext>
                </a:extLst>
              </a:tr>
              <a:tr h="491294">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LB255.1</a:t>
                      </a:r>
                    </a:p>
                  </a:txBody>
                  <a:tcPr/>
                </a:tc>
                <a:tc>
                  <a:txBody>
                    <a:bodyPr/>
                    <a:lstStyle/>
                    <a:p>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Post ballot vote change (11 changed from disapprove to approve)</a:t>
                      </a:r>
                    </a:p>
                  </a:txBody>
                  <a:tcPr/>
                </a:tc>
                <a:tc>
                  <a:txBody>
                    <a:bodyPr/>
                    <a:lstStyle/>
                    <a:p>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369</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283</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78%</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35</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9.5%</a:t>
                      </a:r>
                    </a:p>
                  </a:txBody>
                  <a:tcPr/>
                </a:tc>
                <a:tc>
                  <a:txBody>
                    <a:bodyPr/>
                    <a:lstStyle/>
                    <a:p>
                      <a:r>
                        <a:rPr kumimoji="0" lang="en-US" sz="1400" b="0" i="0" u="none" strike="noStrike" kern="1200" cap="none" normalizeH="0" baseline="0" dirty="0">
                          <a:ln>
                            <a:noFill/>
                          </a:ln>
                          <a:solidFill>
                            <a:schemeClr val="tx1"/>
                          </a:solidFill>
                          <a:effectLst/>
                          <a:latin typeface="Arial" charset="0"/>
                          <a:ea typeface="Times New Roman" pitchFamily="18" charset="0"/>
                          <a:cs typeface="Arial" charset="0"/>
                        </a:rPr>
                        <a:t>247</a:t>
                      </a:r>
                    </a:p>
                  </a:txBody>
                  <a:tcPr/>
                </a:tc>
                <a:tc>
                  <a:txBody>
                    <a:bodyPr/>
                    <a:lstStyle/>
                    <a:p>
                      <a:r>
                        <a:rPr kumimoji="0" lang="en-US" sz="1400" b="0" i="0" u="none" strike="noStrike" kern="1200" cap="none" normalizeH="0" baseline="0" dirty="0">
                          <a:ln>
                            <a:noFill/>
                          </a:ln>
                          <a:solidFill>
                            <a:schemeClr val="tx1"/>
                          </a:solidFill>
                          <a:effectLst/>
                          <a:latin typeface="Arial" charset="0"/>
                          <a:ea typeface="Times New Roman" pitchFamily="18" charset="0"/>
                          <a:cs typeface="Arial" charset="0"/>
                        </a:rPr>
                        <a:t>1</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99%</a:t>
                      </a:r>
                    </a:p>
                  </a:txBody>
                  <a:tcPr/>
                </a:tc>
                <a:extLst>
                  <a:ext uri="{0D108BD9-81ED-4DB2-BD59-A6C34878D82A}">
                    <a16:rowId xmlns:a16="http://schemas.microsoft.com/office/drawing/2014/main" val="3928584499"/>
                  </a:ext>
                </a:extLst>
              </a:tr>
              <a:tr h="491294">
                <a:tc>
                  <a:txBody>
                    <a:bodyPr/>
                    <a:lstStyle/>
                    <a:p>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endParaRPr kumimoji="0" lang="en-US" sz="1400" b="0" i="0" u="none" strike="noStrike" kern="1200" cap="none" normalizeH="0" baseline="0" dirty="0">
                        <a:ln>
                          <a:noFill/>
                        </a:ln>
                        <a:solidFill>
                          <a:schemeClr val="tx1"/>
                        </a:solidFill>
                        <a:effectLst/>
                        <a:latin typeface="Arial" charset="0"/>
                        <a:ea typeface="Times New Roman" pitchFamily="18" charset="0"/>
                        <a:cs typeface="Arial" charset="0"/>
                      </a:endParaRPr>
                    </a:p>
                  </a:txBody>
                  <a:tcPr/>
                </a:tc>
                <a:tc>
                  <a:txBody>
                    <a:bodyPr/>
                    <a:lstStyle/>
                    <a:p>
                      <a:endParaRPr kumimoji="0" lang="en-US" sz="1400" b="0" i="0" u="none" strike="noStrike" kern="1200" cap="none" normalizeH="0" baseline="0" dirty="0">
                        <a:ln>
                          <a:noFill/>
                        </a:ln>
                        <a:solidFill>
                          <a:schemeClr val="tx1"/>
                        </a:solidFill>
                        <a:effectLst/>
                        <a:latin typeface="Arial" charset="0"/>
                        <a:ea typeface="Times New Roman" pitchFamily="18" charset="0"/>
                        <a:cs typeface="Arial" charset="0"/>
                      </a:endParaRPr>
                    </a:p>
                  </a:txBody>
                  <a:tcPr/>
                </a:tc>
                <a:tc>
                  <a:txBody>
                    <a:bodyPr/>
                    <a:lstStyle/>
                    <a:p>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extLst>
                  <a:ext uri="{0D108BD9-81ED-4DB2-BD59-A6C34878D82A}">
                    <a16:rowId xmlns:a16="http://schemas.microsoft.com/office/drawing/2014/main" val="1498981045"/>
                  </a:ext>
                </a:extLst>
              </a:tr>
            </a:tbl>
          </a:graphicData>
        </a:graphic>
      </p:graphicFrame>
    </p:spTree>
    <p:extLst>
      <p:ext uri="{BB962C8B-B14F-4D97-AF65-F5344CB8AC3E}">
        <p14:creationId xmlns:p14="http://schemas.microsoft.com/office/powerpoint/2010/main" val="23532084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B03842A8-B690-E941-A8D1-30EF0D47653C}"/>
              </a:ext>
            </a:extLst>
          </p:cNvPr>
          <p:cNvSpPr>
            <a:spLocks noGrp="1"/>
          </p:cNvSpPr>
          <p:nvPr>
            <p:ph type="title"/>
          </p:nvPr>
        </p:nvSpPr>
        <p:spPr/>
        <p:txBody>
          <a:bodyPr/>
          <a:lstStyle/>
          <a:p>
            <a:r>
              <a:rPr lang="en-GB" dirty="0">
                <a:solidFill>
                  <a:schemeClr val="tx1"/>
                </a:solidFill>
                <a:ea typeface="ＭＳ Ｐゴシック" pitchFamily="34" charset="-128"/>
              </a:rPr>
              <a:t>802.11 WG Letter Ballot Comments – P802.11bc</a:t>
            </a:r>
            <a:endParaRPr lang="en-US" dirty="0"/>
          </a:p>
        </p:txBody>
      </p:sp>
      <p:sp>
        <p:nvSpPr>
          <p:cNvPr id="2" name="Date Placeholder 1">
            <a:extLst>
              <a:ext uri="{FF2B5EF4-FFF2-40B4-BE49-F238E27FC236}">
                <a16:creationId xmlns:a16="http://schemas.microsoft.com/office/drawing/2014/main" id="{AD19730A-F013-2444-8C43-12ECF4E86A12}"/>
              </a:ext>
            </a:extLst>
          </p:cNvPr>
          <p:cNvSpPr>
            <a:spLocks noGrp="1"/>
          </p:cNvSpPr>
          <p:nvPr>
            <p:ph type="dt" idx="10"/>
          </p:nvPr>
        </p:nvSpPr>
        <p:spPr/>
        <p:txBody>
          <a:bodyPr/>
          <a:lstStyle/>
          <a:p>
            <a:r>
              <a:rPr lang="en-GB"/>
              <a:t>September 2022</a:t>
            </a:r>
          </a:p>
        </p:txBody>
      </p:sp>
      <p:sp>
        <p:nvSpPr>
          <p:cNvPr id="3" name="Footer Placeholder 2">
            <a:extLst>
              <a:ext uri="{FF2B5EF4-FFF2-40B4-BE49-F238E27FC236}">
                <a16:creationId xmlns:a16="http://schemas.microsoft.com/office/drawing/2014/main" id="{4F579922-A0BE-A942-89EB-221739D509EE}"/>
              </a:ext>
            </a:extLst>
          </p:cNvPr>
          <p:cNvSpPr>
            <a:spLocks noGrp="1"/>
          </p:cNvSpPr>
          <p:nvPr>
            <p:ph type="ftr" idx="11"/>
          </p:nvPr>
        </p:nvSpPr>
        <p:spPr/>
        <p:txBody>
          <a:bodyPr/>
          <a:lstStyle/>
          <a:p>
            <a:r>
              <a:rPr lang="en-GB"/>
              <a:t>Marc Emmelmann (Koden-TI)</a:t>
            </a:r>
          </a:p>
        </p:txBody>
      </p:sp>
      <p:sp>
        <p:nvSpPr>
          <p:cNvPr id="4" name="Slide Number Placeholder 3">
            <a:extLst>
              <a:ext uri="{FF2B5EF4-FFF2-40B4-BE49-F238E27FC236}">
                <a16:creationId xmlns:a16="http://schemas.microsoft.com/office/drawing/2014/main" id="{175E95E4-ECC2-414A-9B7D-C93C188BF657}"/>
              </a:ext>
            </a:extLst>
          </p:cNvPr>
          <p:cNvSpPr>
            <a:spLocks noGrp="1"/>
          </p:cNvSpPr>
          <p:nvPr>
            <p:ph type="sldNum" idx="12"/>
          </p:nvPr>
        </p:nvSpPr>
        <p:spPr/>
        <p:txBody>
          <a:bodyPr/>
          <a:lstStyle/>
          <a:p>
            <a:r>
              <a:rPr lang="en-GB"/>
              <a:t>Slide </a:t>
            </a:r>
            <a:fld id="{F5D8E26B-7BCF-4D25-9C89-0168A6618F18}" type="slidenum">
              <a:rPr lang="en-GB" smtClean="0"/>
              <a:pPr/>
              <a:t>5</a:t>
            </a:fld>
            <a:endParaRPr lang="en-GB"/>
          </a:p>
        </p:txBody>
      </p:sp>
      <p:graphicFrame>
        <p:nvGraphicFramePr>
          <p:cNvPr id="8" name="Table 7">
            <a:extLst>
              <a:ext uri="{FF2B5EF4-FFF2-40B4-BE49-F238E27FC236}">
                <a16:creationId xmlns:a16="http://schemas.microsoft.com/office/drawing/2014/main" id="{2B08D061-F5D4-4246-AA41-02F06B62EF07}"/>
              </a:ext>
            </a:extLst>
          </p:cNvPr>
          <p:cNvGraphicFramePr>
            <a:graphicFrameLocks noGrp="1"/>
          </p:cNvGraphicFramePr>
          <p:nvPr>
            <p:extLst>
              <p:ext uri="{D42A27DB-BD31-4B8C-83A1-F6EECF244321}">
                <p14:modId xmlns:p14="http://schemas.microsoft.com/office/powerpoint/2010/main" val="1354402186"/>
              </p:ext>
            </p:extLst>
          </p:nvPr>
        </p:nvGraphicFramePr>
        <p:xfrm>
          <a:off x="1310180" y="1751014"/>
          <a:ext cx="10361083" cy="4558304"/>
        </p:xfrm>
        <a:graphic>
          <a:graphicData uri="http://schemas.openxmlformats.org/drawingml/2006/table">
            <a:tbl>
              <a:tblPr firstRow="1" bandRow="1">
                <a:tableStyleId>{ED083AE6-46FA-4A59-8FB0-9F97EB10719F}</a:tableStyleId>
              </a:tblPr>
              <a:tblGrid>
                <a:gridCol w="1083231">
                  <a:extLst>
                    <a:ext uri="{9D8B030D-6E8A-4147-A177-3AD203B41FA5}">
                      <a16:colId xmlns:a16="http://schemas.microsoft.com/office/drawing/2014/main" val="20000"/>
                    </a:ext>
                  </a:extLst>
                </a:gridCol>
                <a:gridCol w="1805386">
                  <a:extLst>
                    <a:ext uri="{9D8B030D-6E8A-4147-A177-3AD203B41FA5}">
                      <a16:colId xmlns:a16="http://schemas.microsoft.com/office/drawing/2014/main" val="20001"/>
                    </a:ext>
                  </a:extLst>
                </a:gridCol>
                <a:gridCol w="4561499">
                  <a:extLst>
                    <a:ext uri="{9D8B030D-6E8A-4147-A177-3AD203B41FA5}">
                      <a16:colId xmlns:a16="http://schemas.microsoft.com/office/drawing/2014/main" val="20002"/>
                    </a:ext>
                  </a:extLst>
                </a:gridCol>
                <a:gridCol w="2910967">
                  <a:extLst>
                    <a:ext uri="{9D8B030D-6E8A-4147-A177-3AD203B41FA5}">
                      <a16:colId xmlns:a16="http://schemas.microsoft.com/office/drawing/2014/main" val="20003"/>
                    </a:ext>
                  </a:extLst>
                </a:gridCol>
              </a:tblGrid>
              <a:tr h="106091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600" b="1" i="0" u="none" strike="noStrike" cap="none" normalizeH="0" baseline="0" dirty="0">
                          <a:ln>
                            <a:noFill/>
                          </a:ln>
                          <a:solidFill>
                            <a:srgbClr val="000000"/>
                          </a:solidFill>
                          <a:effectLst/>
                          <a:latin typeface="Arial" charset="0"/>
                          <a:ea typeface="Times New Roman" pitchFamily="18" charset="0"/>
                          <a:cs typeface="Arial" charset="0"/>
                        </a:rPr>
                        <a:t>Ballot ID</a:t>
                      </a:r>
                      <a:endParaRPr kumimoji="0" lang="en-GB" sz="16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600" b="1" i="0" u="none" strike="noStrike" cap="none" normalizeH="0" baseline="0" dirty="0">
                          <a:ln>
                            <a:noFill/>
                          </a:ln>
                          <a:solidFill>
                            <a:srgbClr val="000000"/>
                          </a:solidFill>
                          <a:effectLst/>
                          <a:latin typeface="Arial" charset="0"/>
                          <a:ea typeface="Times New Roman" pitchFamily="18" charset="0"/>
                          <a:cs typeface="Arial" charset="0"/>
                        </a:rPr>
                        <a:t>Ballot Close Date</a:t>
                      </a:r>
                      <a:endParaRPr kumimoji="0" lang="en-GB" sz="16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600" b="1" i="0" u="none" strike="noStrike" cap="none" normalizeH="0" baseline="0" dirty="0">
                          <a:ln>
                            <a:noFill/>
                          </a:ln>
                          <a:solidFill>
                            <a:srgbClr val="000000"/>
                          </a:solidFill>
                          <a:effectLst/>
                          <a:latin typeface="Arial" charset="0"/>
                          <a:ea typeface="Times New Roman" pitchFamily="18" charset="0"/>
                          <a:cs typeface="Arial" charset="0"/>
                        </a:rPr>
                        <a:t>Title</a:t>
                      </a:r>
                      <a:endParaRPr kumimoji="0" lang="en-GB" sz="16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600" b="1" i="0" u="none" strike="noStrike" cap="none" normalizeH="0" baseline="0" dirty="0">
                          <a:ln>
                            <a:noFill/>
                          </a:ln>
                          <a:solidFill>
                            <a:srgbClr val="000000"/>
                          </a:solidFill>
                          <a:effectLst/>
                          <a:latin typeface="Arial" charset="0"/>
                          <a:ea typeface="Times New Roman" pitchFamily="18" charset="0"/>
                          <a:cs typeface="Arial" charset="0"/>
                        </a:rPr>
                        <a:t>Total Number of Comments received (Yes and No votes)</a:t>
                      </a:r>
                      <a:endParaRPr kumimoji="0" lang="en-GB" sz="16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anchor="ctr" horzOverflow="overflow"/>
                </a:tc>
                <a:extLst>
                  <a:ext uri="{0D108BD9-81ED-4DB2-BD59-A6C34878D82A}">
                    <a16:rowId xmlns:a16="http://schemas.microsoft.com/office/drawing/2014/main" val="10000"/>
                  </a:ext>
                </a:extLst>
              </a:tr>
              <a:tr h="582899">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LB252</a:t>
                      </a:r>
                    </a:p>
                  </a:txBody>
                  <a:tcPr/>
                </a:tc>
                <a:tc>
                  <a:txBody>
                    <a:bodyPr/>
                    <a:lstStyle/>
                    <a:p>
                      <a:r>
                        <a:rPr kumimoji="0" lang="en-US" sz="1400" b="0" i="0" u="none" strike="noStrike" kern="1200" cap="none" normalizeH="0" baseline="0" dirty="0">
                          <a:ln>
                            <a:noFill/>
                          </a:ln>
                          <a:solidFill>
                            <a:srgbClr val="000000"/>
                          </a:solidFill>
                          <a:effectLst/>
                          <a:latin typeface="Arial" charset="0"/>
                          <a:ea typeface="+mn-ea"/>
                          <a:cs typeface="Arial" charset="0"/>
                        </a:rPr>
                        <a:t>20 Dec. 2020</a:t>
                      </a:r>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Technical Letter Ballot for </a:t>
                      </a:r>
                      <a:r>
                        <a:rPr kumimoji="0" lang="en-GB" sz="1400" b="0" i="0" u="none" strike="noStrike" kern="1200" cap="none" normalizeH="0" baseline="0" dirty="0" err="1">
                          <a:ln>
                            <a:noFill/>
                          </a:ln>
                          <a:solidFill>
                            <a:srgbClr val="000000"/>
                          </a:solidFill>
                          <a:effectLst/>
                          <a:latin typeface="Arial" charset="0"/>
                          <a:ea typeface="Times New Roman" pitchFamily="18" charset="0"/>
                          <a:cs typeface="Arial" charset="0"/>
                        </a:rPr>
                        <a:t>TGbc</a:t>
                      </a: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 Draft 1.0</a:t>
                      </a:r>
                    </a:p>
                  </a:txBody>
                  <a:tcPr/>
                </a:tc>
                <a:tc>
                  <a:txBody>
                    <a:bodyPr/>
                    <a:lstStyle/>
                    <a:p>
                      <a:r>
                        <a:rPr kumimoji="0" lang="en-US" sz="1600" b="0" i="0" u="none" strike="noStrike" kern="1200" cap="none" normalizeH="0" baseline="0" dirty="0">
                          <a:ln>
                            <a:noFill/>
                          </a:ln>
                          <a:solidFill>
                            <a:srgbClr val="000000"/>
                          </a:solidFill>
                          <a:effectLst/>
                          <a:latin typeface="Arial" charset="0"/>
                          <a:ea typeface="Times New Roman" pitchFamily="18" charset="0"/>
                          <a:cs typeface="Arial" charset="0"/>
                        </a:rPr>
                        <a:t>643 (388 T, 220 E, 35 G)</a:t>
                      </a:r>
                    </a:p>
                  </a:txBody>
                  <a:tcPr anchor="ctr"/>
                </a:tc>
                <a:extLst>
                  <a:ext uri="{0D108BD9-81ED-4DB2-BD59-A6C34878D82A}">
                    <a16:rowId xmlns:a16="http://schemas.microsoft.com/office/drawing/2014/main" val="10001"/>
                  </a:ext>
                </a:extLst>
              </a:tr>
              <a:tr h="582899">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LB257</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28 Oct. 2021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First Recirculation Ballot for </a:t>
                      </a:r>
                      <a:r>
                        <a:rPr kumimoji="0" lang="en-GB" sz="1400" b="0" i="0" u="none" strike="noStrike" kern="1200" cap="none" normalizeH="0" baseline="0" dirty="0" err="1">
                          <a:ln>
                            <a:noFill/>
                          </a:ln>
                          <a:solidFill>
                            <a:srgbClr val="000000"/>
                          </a:solidFill>
                          <a:effectLst/>
                          <a:latin typeface="Arial" charset="0"/>
                          <a:ea typeface="Times New Roman" pitchFamily="18" charset="0"/>
                          <a:cs typeface="Arial" charset="0"/>
                        </a:rPr>
                        <a:t>TGbc</a:t>
                      </a: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 draft 2.0</a:t>
                      </a:r>
                    </a:p>
                  </a:txBody>
                  <a:tcPr/>
                </a:tc>
                <a:tc>
                  <a:txBody>
                    <a:bodyPr/>
                    <a:lstStyle/>
                    <a:p>
                      <a:r>
                        <a:rPr kumimoji="0" lang="en-US" sz="1600" b="0" i="0" u="none" strike="noStrike" kern="1200" cap="none" normalizeH="0" baseline="0" dirty="0">
                          <a:ln>
                            <a:noFill/>
                          </a:ln>
                          <a:solidFill>
                            <a:srgbClr val="000000"/>
                          </a:solidFill>
                          <a:effectLst/>
                          <a:latin typeface="Arial" charset="0"/>
                          <a:ea typeface="Times New Roman" pitchFamily="18" charset="0"/>
                          <a:cs typeface="Arial" charset="0"/>
                        </a:rPr>
                        <a:t>294 (216 T, 70 E, 8 G)</a:t>
                      </a:r>
                    </a:p>
                  </a:txBody>
                  <a:tcPr anchor="ctr"/>
                </a:tc>
                <a:extLst>
                  <a:ext uri="{0D108BD9-81ED-4DB2-BD59-A6C34878D82A}">
                    <a16:rowId xmlns:a16="http://schemas.microsoft.com/office/drawing/2014/main" val="10002"/>
                  </a:ext>
                </a:extLst>
              </a:tr>
              <a:tr h="582899">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LB264</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28 Apr. 2022</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Second Recirculation Ballot for </a:t>
                      </a:r>
                      <a:r>
                        <a:rPr kumimoji="0" lang="en-GB" sz="1400" b="0" i="0" u="none" strike="noStrike" kern="1200" cap="none" normalizeH="0" baseline="0" dirty="0" err="1">
                          <a:ln>
                            <a:noFill/>
                          </a:ln>
                          <a:solidFill>
                            <a:srgbClr val="000000"/>
                          </a:solidFill>
                          <a:effectLst/>
                          <a:latin typeface="Arial" charset="0"/>
                          <a:ea typeface="Times New Roman" pitchFamily="18" charset="0"/>
                          <a:cs typeface="Arial" charset="0"/>
                        </a:rPr>
                        <a:t>TGbc</a:t>
                      </a: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 draft 3.0</a:t>
                      </a:r>
                    </a:p>
                  </a:txBody>
                  <a:tcPr/>
                </a:tc>
                <a:tc>
                  <a:txBody>
                    <a:bodyPr/>
                    <a:lstStyle/>
                    <a:p>
                      <a:r>
                        <a:rPr kumimoji="0" lang="en-US" sz="1600" b="0" i="0" u="none" strike="noStrike" kern="1200" cap="none" normalizeH="0" baseline="0" dirty="0">
                          <a:ln>
                            <a:noFill/>
                          </a:ln>
                          <a:solidFill>
                            <a:srgbClr val="000000"/>
                          </a:solidFill>
                          <a:effectLst/>
                          <a:latin typeface="Arial" charset="0"/>
                          <a:ea typeface="Times New Roman" pitchFamily="18" charset="0"/>
                          <a:cs typeface="Arial" charset="0"/>
                        </a:rPr>
                        <a:t>204 (118 T, 74 E, 12 G)</a:t>
                      </a:r>
                    </a:p>
                  </a:txBody>
                  <a:tcPr anchor="ctr"/>
                </a:tc>
                <a:extLst>
                  <a:ext uri="{0D108BD9-81ED-4DB2-BD59-A6C34878D82A}">
                    <a16:rowId xmlns:a16="http://schemas.microsoft.com/office/drawing/2014/main" val="10003"/>
                  </a:ext>
                </a:extLst>
              </a:tr>
              <a:tr h="582899">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LB268</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25 Aug. 2022</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Third Recirculation Ballot for </a:t>
                      </a:r>
                      <a:r>
                        <a:rPr kumimoji="0" lang="en-GB" sz="1400" b="0" i="0" u="none" strike="noStrike" kern="1200" cap="none" normalizeH="0" baseline="0" dirty="0" err="1">
                          <a:ln>
                            <a:noFill/>
                          </a:ln>
                          <a:solidFill>
                            <a:srgbClr val="000000"/>
                          </a:solidFill>
                          <a:effectLst/>
                          <a:latin typeface="Arial" charset="0"/>
                          <a:ea typeface="Times New Roman" pitchFamily="18" charset="0"/>
                          <a:cs typeface="Arial" charset="0"/>
                        </a:rPr>
                        <a:t>TGbc</a:t>
                      </a: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 draft 4.0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normalizeH="0" baseline="0" dirty="0">
                          <a:ln>
                            <a:noFill/>
                          </a:ln>
                          <a:solidFill>
                            <a:srgbClr val="000000"/>
                          </a:solidFill>
                          <a:effectLst/>
                          <a:latin typeface="Arial" charset="0"/>
                          <a:ea typeface="Times New Roman" pitchFamily="18" charset="0"/>
                          <a:cs typeface="Arial" charset="0"/>
                        </a:rPr>
                        <a:t>40 (0 T, 39 E, 1 G)</a:t>
                      </a:r>
                    </a:p>
                  </a:txBody>
                  <a:tcPr anchor="ctr"/>
                </a:tc>
                <a:extLst>
                  <a:ext uri="{0D108BD9-81ED-4DB2-BD59-A6C34878D82A}">
                    <a16:rowId xmlns:a16="http://schemas.microsoft.com/office/drawing/2014/main" val="10004"/>
                  </a:ext>
                </a:extLst>
              </a:tr>
              <a:tr h="582899">
                <a:tc>
                  <a:txBody>
                    <a:bodyPr/>
                    <a:lstStyle/>
                    <a:p>
                      <a:pPr algn="ctr"/>
                      <a:endParaRPr kumimoji="0" lang="en-US" sz="16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nchor="ctr"/>
                </a:tc>
                <a:tc>
                  <a:txBody>
                    <a:bodyPr/>
                    <a:lstStyle/>
                    <a:p>
                      <a:endParaRPr kumimoji="0" lang="en-US" sz="16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nchor="ctr"/>
                </a:tc>
                <a:tc>
                  <a:txBody>
                    <a:bodyPr/>
                    <a:lstStyle/>
                    <a:p>
                      <a:endParaRPr kumimoji="0" lang="en-US" sz="16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nchor="ctr"/>
                </a:tc>
                <a:extLst>
                  <a:ext uri="{0D108BD9-81ED-4DB2-BD59-A6C34878D82A}">
                    <a16:rowId xmlns:a16="http://schemas.microsoft.com/office/drawing/2014/main" val="10005"/>
                  </a:ext>
                </a:extLst>
              </a:tr>
              <a:tr h="582899">
                <a:tc>
                  <a:txBody>
                    <a:bodyPr/>
                    <a:lstStyle/>
                    <a:p>
                      <a:pPr algn="ctr"/>
                      <a:r>
                        <a:rPr kumimoji="0" lang="en-US" sz="1600" b="0" i="0" u="none" strike="noStrike" kern="1200" cap="none" normalizeH="0" baseline="0" dirty="0">
                          <a:ln>
                            <a:noFill/>
                          </a:ln>
                          <a:solidFill>
                            <a:srgbClr val="000000"/>
                          </a:solidFill>
                          <a:effectLst/>
                          <a:latin typeface="Arial" charset="0"/>
                          <a:ea typeface="Times New Roman" pitchFamily="18" charset="0"/>
                          <a:cs typeface="Arial" charset="0"/>
                        </a:rPr>
                        <a:t>Total</a:t>
                      </a:r>
                    </a:p>
                  </a:txBody>
                  <a:tcPr anchor="ctr"/>
                </a:tc>
                <a:tc>
                  <a:txBody>
                    <a:bodyPr/>
                    <a:lstStyle/>
                    <a:p>
                      <a:endParaRPr kumimoji="0" lang="en-US" sz="16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nchor="ctr"/>
                </a:tc>
                <a:tc>
                  <a:txBody>
                    <a:bodyPr/>
                    <a:lstStyle/>
                    <a:p>
                      <a:r>
                        <a:rPr kumimoji="0" lang="en-US" sz="1600" b="0" i="0" u="none" strike="noStrike" kern="1200" cap="none" normalizeH="0" baseline="0" dirty="0">
                          <a:ln>
                            <a:noFill/>
                          </a:ln>
                          <a:solidFill>
                            <a:srgbClr val="000000"/>
                          </a:solidFill>
                          <a:effectLst/>
                          <a:latin typeface="Arial" charset="0"/>
                          <a:ea typeface="Times New Roman" pitchFamily="18" charset="0"/>
                          <a:cs typeface="Arial" charset="0"/>
                        </a:rPr>
                        <a:t>1181 (722 T, 403 E, 56 G)</a:t>
                      </a:r>
                    </a:p>
                  </a:txBody>
                  <a:tcPr anchor="ct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36285978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9631F7-3AD8-C648-BFEB-0F0B60AEF0A3}"/>
              </a:ext>
            </a:extLst>
          </p:cNvPr>
          <p:cNvSpPr>
            <a:spLocks noGrp="1"/>
          </p:cNvSpPr>
          <p:nvPr>
            <p:ph type="title"/>
          </p:nvPr>
        </p:nvSpPr>
        <p:spPr>
          <a:xfrm>
            <a:off x="914401" y="685802"/>
            <a:ext cx="10361084" cy="503334"/>
          </a:xfrm>
        </p:spPr>
        <p:txBody>
          <a:bodyPr/>
          <a:lstStyle/>
          <a:p>
            <a:r>
              <a:rPr lang="en-GB" dirty="0">
                <a:ea typeface="ＭＳ Ｐゴシック" pitchFamily="34" charset="-128"/>
              </a:rPr>
              <a:t>Unsatisfied Technical comments by commenter</a:t>
            </a:r>
            <a:endParaRPr lang="en-US" dirty="0">
              <a:highlight>
                <a:srgbClr val="FFFF00"/>
              </a:highlight>
            </a:endParaRPr>
          </a:p>
        </p:txBody>
      </p:sp>
      <p:sp>
        <p:nvSpPr>
          <p:cNvPr id="3" name="Date Placeholder 2">
            <a:extLst>
              <a:ext uri="{FF2B5EF4-FFF2-40B4-BE49-F238E27FC236}">
                <a16:creationId xmlns:a16="http://schemas.microsoft.com/office/drawing/2014/main" id="{C4FAF290-659D-0545-9698-E26C8E51B97F}"/>
              </a:ext>
            </a:extLst>
          </p:cNvPr>
          <p:cNvSpPr>
            <a:spLocks noGrp="1"/>
          </p:cNvSpPr>
          <p:nvPr>
            <p:ph type="dt" idx="10"/>
          </p:nvPr>
        </p:nvSpPr>
        <p:spPr/>
        <p:txBody>
          <a:bodyPr/>
          <a:lstStyle/>
          <a:p>
            <a:r>
              <a:rPr lang="en-GB"/>
              <a:t>September 2022</a:t>
            </a:r>
          </a:p>
        </p:txBody>
      </p:sp>
      <p:sp>
        <p:nvSpPr>
          <p:cNvPr id="4" name="Footer Placeholder 3">
            <a:extLst>
              <a:ext uri="{FF2B5EF4-FFF2-40B4-BE49-F238E27FC236}">
                <a16:creationId xmlns:a16="http://schemas.microsoft.com/office/drawing/2014/main" id="{166FAC0A-2CEA-694D-841A-2D06A37FC703}"/>
              </a:ext>
            </a:extLst>
          </p:cNvPr>
          <p:cNvSpPr>
            <a:spLocks noGrp="1"/>
          </p:cNvSpPr>
          <p:nvPr>
            <p:ph type="ftr" idx="11"/>
          </p:nvPr>
        </p:nvSpPr>
        <p:spPr/>
        <p:txBody>
          <a:bodyPr/>
          <a:lstStyle/>
          <a:p>
            <a:r>
              <a:rPr lang="en-GB"/>
              <a:t>Marc Emmelmann (Koden-TI)</a:t>
            </a:r>
          </a:p>
        </p:txBody>
      </p:sp>
      <p:sp>
        <p:nvSpPr>
          <p:cNvPr id="5" name="Slide Number Placeholder 4">
            <a:extLst>
              <a:ext uri="{FF2B5EF4-FFF2-40B4-BE49-F238E27FC236}">
                <a16:creationId xmlns:a16="http://schemas.microsoft.com/office/drawing/2014/main" id="{EFA89637-2E6F-3E47-8452-3FF43D6C159B}"/>
              </a:ext>
            </a:extLst>
          </p:cNvPr>
          <p:cNvSpPr>
            <a:spLocks noGrp="1"/>
          </p:cNvSpPr>
          <p:nvPr>
            <p:ph type="sldNum" idx="12"/>
          </p:nvPr>
        </p:nvSpPr>
        <p:spPr/>
        <p:txBody>
          <a:bodyPr/>
          <a:lstStyle/>
          <a:p>
            <a:r>
              <a:rPr lang="en-GB"/>
              <a:t>Slide </a:t>
            </a:r>
            <a:fld id="{06B781AF-4CCF-49B0-A572-DE54FBE5D942}" type="slidenum">
              <a:rPr lang="en-GB" smtClean="0"/>
              <a:pPr/>
              <a:t>6</a:t>
            </a:fld>
            <a:endParaRPr lang="en-GB"/>
          </a:p>
        </p:txBody>
      </p:sp>
      <p:graphicFrame>
        <p:nvGraphicFramePr>
          <p:cNvPr id="6" name="Table 5">
            <a:extLst>
              <a:ext uri="{FF2B5EF4-FFF2-40B4-BE49-F238E27FC236}">
                <a16:creationId xmlns:a16="http://schemas.microsoft.com/office/drawing/2014/main" id="{219F640A-C450-BA4C-A682-B926FDAADD90}"/>
              </a:ext>
            </a:extLst>
          </p:cNvPr>
          <p:cNvGraphicFramePr>
            <a:graphicFrameLocks noGrp="1"/>
          </p:cNvGraphicFramePr>
          <p:nvPr>
            <p:extLst>
              <p:ext uri="{D42A27DB-BD31-4B8C-83A1-F6EECF244321}">
                <p14:modId xmlns:p14="http://schemas.microsoft.com/office/powerpoint/2010/main" val="496582271"/>
              </p:ext>
            </p:extLst>
          </p:nvPr>
        </p:nvGraphicFramePr>
        <p:xfrm>
          <a:off x="191344" y="1623758"/>
          <a:ext cx="11665295" cy="2261600"/>
        </p:xfrm>
        <a:graphic>
          <a:graphicData uri="http://schemas.openxmlformats.org/drawingml/2006/table">
            <a:tbl>
              <a:tblPr firstRow="1" bandRow="1">
                <a:tableStyleId>{073A0DAA-6AF3-43AB-8588-CEC1D06C72B9}</a:tableStyleId>
              </a:tblPr>
              <a:tblGrid>
                <a:gridCol w="3888432">
                  <a:extLst>
                    <a:ext uri="{9D8B030D-6E8A-4147-A177-3AD203B41FA5}">
                      <a16:colId xmlns:a16="http://schemas.microsoft.com/office/drawing/2014/main" val="310604816"/>
                    </a:ext>
                  </a:extLst>
                </a:gridCol>
                <a:gridCol w="1215758">
                  <a:extLst>
                    <a:ext uri="{9D8B030D-6E8A-4147-A177-3AD203B41FA5}">
                      <a16:colId xmlns:a16="http://schemas.microsoft.com/office/drawing/2014/main" val="2765377680"/>
                    </a:ext>
                  </a:extLst>
                </a:gridCol>
                <a:gridCol w="1540370">
                  <a:extLst>
                    <a:ext uri="{9D8B030D-6E8A-4147-A177-3AD203B41FA5}">
                      <a16:colId xmlns:a16="http://schemas.microsoft.com/office/drawing/2014/main" val="838966622"/>
                    </a:ext>
                  </a:extLst>
                </a:gridCol>
                <a:gridCol w="1459297">
                  <a:extLst>
                    <a:ext uri="{9D8B030D-6E8A-4147-A177-3AD203B41FA5}">
                      <a16:colId xmlns:a16="http://schemas.microsoft.com/office/drawing/2014/main" val="3731898696"/>
                    </a:ext>
                  </a:extLst>
                </a:gridCol>
                <a:gridCol w="1297153">
                  <a:extLst>
                    <a:ext uri="{9D8B030D-6E8A-4147-A177-3AD203B41FA5}">
                      <a16:colId xmlns:a16="http://schemas.microsoft.com/office/drawing/2014/main" val="2234034023"/>
                    </a:ext>
                  </a:extLst>
                </a:gridCol>
                <a:gridCol w="2264285">
                  <a:extLst>
                    <a:ext uri="{9D8B030D-6E8A-4147-A177-3AD203B41FA5}">
                      <a16:colId xmlns:a16="http://schemas.microsoft.com/office/drawing/2014/main" val="1299444794"/>
                    </a:ext>
                  </a:extLst>
                </a:gridCol>
              </a:tblGrid>
              <a:tr h="585200">
                <a:tc>
                  <a:txBody>
                    <a:bodyPr/>
                    <a:lstStyle/>
                    <a:p>
                      <a:pPr algn="ctr"/>
                      <a:r>
                        <a:rPr lang="en-US" sz="1600" dirty="0"/>
                        <a:t>Voter name</a:t>
                      </a:r>
                    </a:p>
                  </a:txBody>
                  <a:tcPr/>
                </a:tc>
                <a:tc>
                  <a:txBody>
                    <a:bodyPr/>
                    <a:lstStyle/>
                    <a:p>
                      <a:pPr algn="ctr"/>
                      <a:r>
                        <a:rPr lang="en-US" sz="1600" dirty="0"/>
                        <a:t>LB252</a:t>
                      </a:r>
                    </a:p>
                  </a:txBody>
                  <a:tcPr/>
                </a:tc>
                <a:tc>
                  <a:txBody>
                    <a:bodyPr/>
                    <a:lstStyle/>
                    <a:p>
                      <a:pPr algn="ctr"/>
                      <a:r>
                        <a:rPr lang="en-US" sz="1600" dirty="0"/>
                        <a:t>LB257</a:t>
                      </a:r>
                    </a:p>
                  </a:txBody>
                  <a:tcPr/>
                </a:tc>
                <a:tc>
                  <a:txBody>
                    <a:bodyPr/>
                    <a:lstStyle/>
                    <a:p>
                      <a:pPr algn="ctr"/>
                      <a:r>
                        <a:rPr lang="en-US" sz="1600" dirty="0"/>
                        <a:t>LB264</a:t>
                      </a:r>
                    </a:p>
                  </a:txBody>
                  <a:tcPr/>
                </a:tc>
                <a:tc>
                  <a:txBody>
                    <a:bodyPr/>
                    <a:lstStyle/>
                    <a:p>
                      <a:pPr algn="ctr"/>
                      <a:r>
                        <a:rPr lang="en-US" sz="1600" dirty="0"/>
                        <a:t>LB 268</a:t>
                      </a:r>
                    </a:p>
                  </a:txBody>
                  <a:tcPr/>
                </a:tc>
                <a:tc>
                  <a:txBody>
                    <a:bodyPr/>
                    <a:lstStyle/>
                    <a:p>
                      <a:pPr algn="ctr"/>
                      <a:r>
                        <a:rPr lang="en-US" sz="1600" dirty="0"/>
                        <a:t>Total</a:t>
                      </a:r>
                    </a:p>
                  </a:txBody>
                  <a:tcPr/>
                </a:tc>
                <a:extLst>
                  <a:ext uri="{0D108BD9-81ED-4DB2-BD59-A6C34878D82A}">
                    <a16:rowId xmlns:a16="http://schemas.microsoft.com/office/drawing/2014/main" val="607050037"/>
                  </a:ext>
                </a:extLst>
              </a:tr>
              <a:tr h="334400">
                <a:tc>
                  <a:txBody>
                    <a:bodyPr/>
                    <a:lstStyle/>
                    <a:p>
                      <a:r>
                        <a:rPr lang="en-US" sz="1600" dirty="0"/>
                        <a:t>Jonas Sedin (Ericsson)</a:t>
                      </a:r>
                    </a:p>
                  </a:txBody>
                  <a:tcPr/>
                </a:tc>
                <a:tc>
                  <a:txBody>
                    <a:bodyPr/>
                    <a:lstStyle/>
                    <a:p>
                      <a:pPr algn="ctr"/>
                      <a:r>
                        <a:rPr lang="en-US" sz="1600" dirty="0"/>
                        <a:t>4</a:t>
                      </a:r>
                    </a:p>
                  </a:txBody>
                  <a:tcPr/>
                </a:tc>
                <a:tc>
                  <a:txBody>
                    <a:bodyPr/>
                    <a:lstStyle/>
                    <a:p>
                      <a:pPr algn="ctr"/>
                      <a:r>
                        <a:rPr lang="en-US" sz="1600" dirty="0"/>
                        <a:t>0</a:t>
                      </a:r>
                    </a:p>
                  </a:txBody>
                  <a:tcPr/>
                </a:tc>
                <a:tc>
                  <a:txBody>
                    <a:bodyPr/>
                    <a:lstStyle/>
                    <a:p>
                      <a:pPr algn="ctr"/>
                      <a:r>
                        <a:rPr lang="en-US" sz="1600" dirty="0"/>
                        <a:t>0</a:t>
                      </a:r>
                    </a:p>
                  </a:txBody>
                  <a:tcPr/>
                </a:tc>
                <a:tc>
                  <a:txBody>
                    <a:bodyPr/>
                    <a:lstStyle/>
                    <a:p>
                      <a:pPr algn="ctr"/>
                      <a:r>
                        <a:rPr lang="en-US" sz="1600" dirty="0"/>
                        <a:t>0</a:t>
                      </a:r>
                    </a:p>
                  </a:txBody>
                  <a:tcPr/>
                </a:tc>
                <a:tc>
                  <a:txBody>
                    <a:bodyPr/>
                    <a:lstStyle/>
                    <a:p>
                      <a:pPr algn="ctr"/>
                      <a:r>
                        <a:rPr lang="en-US" sz="1600" dirty="0"/>
                        <a:t>4</a:t>
                      </a:r>
                    </a:p>
                  </a:txBody>
                  <a:tcPr/>
                </a:tc>
                <a:extLst>
                  <a:ext uri="{0D108BD9-81ED-4DB2-BD59-A6C34878D82A}">
                    <a16:rowId xmlns:a16="http://schemas.microsoft.com/office/drawing/2014/main" val="3614382544"/>
                  </a:ext>
                </a:extLst>
              </a:tr>
              <a:tr h="334400">
                <a:tc>
                  <a:txBody>
                    <a:bodyPr/>
                    <a:lstStyle/>
                    <a:p>
                      <a:endParaRPr lang="en-US" sz="1600" dirty="0"/>
                    </a:p>
                  </a:txBody>
                  <a:tcPr/>
                </a:tc>
                <a:tc>
                  <a:txBody>
                    <a:bodyPr/>
                    <a:lstStyle/>
                    <a:p>
                      <a:pPr algn="ctr"/>
                      <a:endParaRPr lang="en-US" sz="1600" dirty="0"/>
                    </a:p>
                  </a:txBody>
                  <a:tcPr/>
                </a:tc>
                <a:tc>
                  <a:txBody>
                    <a:bodyPr/>
                    <a:lstStyle/>
                    <a:p>
                      <a:pPr algn="ctr"/>
                      <a:endParaRPr lang="en-US" sz="1600" dirty="0"/>
                    </a:p>
                  </a:txBody>
                  <a:tcPr/>
                </a:tc>
                <a:tc>
                  <a:txBody>
                    <a:bodyPr/>
                    <a:lstStyle/>
                    <a:p>
                      <a:pPr algn="ctr"/>
                      <a:endParaRPr lang="en-US" sz="1600" dirty="0"/>
                    </a:p>
                  </a:txBody>
                  <a:tcPr/>
                </a:tc>
                <a:tc>
                  <a:txBody>
                    <a:bodyPr/>
                    <a:lstStyle/>
                    <a:p>
                      <a:pPr algn="ctr"/>
                      <a:endParaRPr lang="en-US" sz="1600" dirty="0"/>
                    </a:p>
                  </a:txBody>
                  <a:tcPr/>
                </a:tc>
                <a:tc>
                  <a:txBody>
                    <a:bodyPr/>
                    <a:lstStyle/>
                    <a:p>
                      <a:pPr algn="ctr"/>
                      <a:endParaRPr lang="en-US" sz="1600" dirty="0"/>
                    </a:p>
                  </a:txBody>
                  <a:tcPr/>
                </a:tc>
                <a:extLst>
                  <a:ext uri="{0D108BD9-81ED-4DB2-BD59-A6C34878D82A}">
                    <a16:rowId xmlns:a16="http://schemas.microsoft.com/office/drawing/2014/main" val="3553260405"/>
                  </a:ext>
                </a:extLst>
              </a:tr>
              <a:tr h="153576">
                <a:tc>
                  <a:txBody>
                    <a:bodyPr/>
                    <a:lstStyle/>
                    <a:p>
                      <a:endParaRPr lang="en-US" sz="1600" dirty="0"/>
                    </a:p>
                  </a:txBody>
                  <a:tcPr/>
                </a:tc>
                <a:tc>
                  <a:txBody>
                    <a:bodyPr/>
                    <a:lstStyle/>
                    <a:p>
                      <a:pPr algn="ctr"/>
                      <a:endParaRPr lang="en-US" sz="1600" dirty="0"/>
                    </a:p>
                  </a:txBody>
                  <a:tcPr/>
                </a:tc>
                <a:tc>
                  <a:txBody>
                    <a:bodyPr/>
                    <a:lstStyle/>
                    <a:p>
                      <a:pPr algn="ctr"/>
                      <a:endParaRPr lang="en-US" sz="1600" dirty="0"/>
                    </a:p>
                  </a:txBody>
                  <a:tcPr/>
                </a:tc>
                <a:tc>
                  <a:txBody>
                    <a:bodyPr/>
                    <a:lstStyle/>
                    <a:p>
                      <a:pPr algn="ctr"/>
                      <a:endParaRPr lang="en-US" sz="1600" dirty="0"/>
                    </a:p>
                  </a:txBody>
                  <a:tcPr/>
                </a:tc>
                <a:tc>
                  <a:txBody>
                    <a:bodyPr/>
                    <a:lstStyle/>
                    <a:p>
                      <a:pPr algn="ctr"/>
                      <a:endParaRPr lang="en-US" sz="1600" dirty="0"/>
                    </a:p>
                  </a:txBody>
                  <a:tcPr/>
                </a:tc>
                <a:tc>
                  <a:txBody>
                    <a:bodyPr/>
                    <a:lstStyle/>
                    <a:p>
                      <a:pPr algn="ctr"/>
                      <a:endParaRPr lang="en-US" sz="1600" dirty="0"/>
                    </a:p>
                  </a:txBody>
                  <a:tcPr/>
                </a:tc>
                <a:extLst>
                  <a:ext uri="{0D108BD9-81ED-4DB2-BD59-A6C34878D82A}">
                    <a16:rowId xmlns:a16="http://schemas.microsoft.com/office/drawing/2014/main" val="11641649"/>
                  </a:ext>
                </a:extLst>
              </a:tr>
              <a:tr h="292608">
                <a:tc>
                  <a:txBody>
                    <a:bodyPr/>
                    <a:lstStyle/>
                    <a:p>
                      <a:endParaRPr lang="en-US" sz="1600" dirty="0"/>
                    </a:p>
                  </a:txBody>
                  <a:tcPr/>
                </a:tc>
                <a:tc>
                  <a:txBody>
                    <a:bodyPr/>
                    <a:lstStyle/>
                    <a:p>
                      <a:pPr algn="ctr"/>
                      <a:endParaRPr lang="en-US" sz="1600" dirty="0"/>
                    </a:p>
                  </a:txBody>
                  <a:tcPr/>
                </a:tc>
                <a:tc>
                  <a:txBody>
                    <a:bodyPr/>
                    <a:lstStyle/>
                    <a:p>
                      <a:pPr algn="ctr"/>
                      <a:endParaRPr lang="en-US" sz="1600" dirty="0"/>
                    </a:p>
                  </a:txBody>
                  <a:tcPr/>
                </a:tc>
                <a:tc>
                  <a:txBody>
                    <a:bodyPr/>
                    <a:lstStyle/>
                    <a:p>
                      <a:pPr algn="ctr"/>
                      <a:endParaRPr lang="en-US" sz="1600" dirty="0"/>
                    </a:p>
                  </a:txBody>
                  <a:tcPr/>
                </a:tc>
                <a:tc>
                  <a:txBody>
                    <a:bodyPr/>
                    <a:lstStyle/>
                    <a:p>
                      <a:pPr algn="ctr"/>
                      <a:endParaRPr lang="en-US" sz="1600" dirty="0"/>
                    </a:p>
                  </a:txBody>
                  <a:tcPr/>
                </a:tc>
                <a:tc>
                  <a:txBody>
                    <a:bodyPr/>
                    <a:lstStyle/>
                    <a:p>
                      <a:pPr algn="ctr"/>
                      <a:endParaRPr lang="en-US" sz="1600" dirty="0"/>
                    </a:p>
                  </a:txBody>
                  <a:tcPr/>
                </a:tc>
                <a:extLst>
                  <a:ext uri="{0D108BD9-81ED-4DB2-BD59-A6C34878D82A}">
                    <a16:rowId xmlns:a16="http://schemas.microsoft.com/office/drawing/2014/main" val="2826616532"/>
                  </a:ext>
                </a:extLst>
              </a:tr>
              <a:tr h="334400">
                <a:tc>
                  <a:txBody>
                    <a:bodyPr/>
                    <a:lstStyle/>
                    <a:p>
                      <a:r>
                        <a:rPr lang="en-US" sz="1600" b="1" dirty="0"/>
                        <a:t>Total</a:t>
                      </a:r>
                    </a:p>
                  </a:txBody>
                  <a:tcPr/>
                </a:tc>
                <a:tc>
                  <a:txBody>
                    <a:bodyPr/>
                    <a:lstStyle/>
                    <a:p>
                      <a:pPr algn="ctr"/>
                      <a:r>
                        <a:rPr lang="en-US" sz="1600" dirty="0"/>
                        <a:t>4</a:t>
                      </a:r>
                    </a:p>
                  </a:txBody>
                  <a:tcPr/>
                </a:tc>
                <a:tc>
                  <a:txBody>
                    <a:bodyPr/>
                    <a:lstStyle/>
                    <a:p>
                      <a:pPr algn="ctr"/>
                      <a:r>
                        <a:rPr lang="en-US" sz="1600" dirty="0"/>
                        <a:t>0</a:t>
                      </a:r>
                    </a:p>
                  </a:txBody>
                  <a:tcPr/>
                </a:tc>
                <a:tc>
                  <a:txBody>
                    <a:bodyPr/>
                    <a:lstStyle/>
                    <a:p>
                      <a:pPr algn="ctr"/>
                      <a:r>
                        <a:rPr lang="en-US" sz="1600" dirty="0"/>
                        <a:t>0</a:t>
                      </a:r>
                    </a:p>
                  </a:txBody>
                  <a:tcPr/>
                </a:tc>
                <a:tc>
                  <a:txBody>
                    <a:bodyPr/>
                    <a:lstStyle/>
                    <a:p>
                      <a:pPr algn="ctr"/>
                      <a:r>
                        <a:rPr lang="en-US" sz="1600" dirty="0"/>
                        <a:t>0</a:t>
                      </a:r>
                    </a:p>
                  </a:txBody>
                  <a:tcPr/>
                </a:tc>
                <a:tc>
                  <a:txBody>
                    <a:bodyPr/>
                    <a:lstStyle/>
                    <a:p>
                      <a:pPr algn="ctr"/>
                      <a:r>
                        <a:rPr lang="en-US" sz="1600" dirty="0"/>
                        <a:t>4</a:t>
                      </a:r>
                    </a:p>
                  </a:txBody>
                  <a:tcPr/>
                </a:tc>
                <a:extLst>
                  <a:ext uri="{0D108BD9-81ED-4DB2-BD59-A6C34878D82A}">
                    <a16:rowId xmlns:a16="http://schemas.microsoft.com/office/drawing/2014/main" val="1348964018"/>
                  </a:ext>
                </a:extLst>
              </a:tr>
            </a:tbl>
          </a:graphicData>
        </a:graphic>
      </p:graphicFrame>
    </p:spTree>
    <p:extLst>
      <p:ext uri="{BB962C8B-B14F-4D97-AF65-F5344CB8AC3E}">
        <p14:creationId xmlns:p14="http://schemas.microsoft.com/office/powerpoint/2010/main" val="11476348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ea typeface="ＭＳ Ｐゴシック" pitchFamily="34" charset="-128"/>
              </a:rPr>
              <a:t>Unsatisfied comments</a:t>
            </a:r>
            <a:endParaRPr lang="en-CA" dirty="0"/>
          </a:p>
        </p:txBody>
      </p:sp>
      <p:sp>
        <p:nvSpPr>
          <p:cNvPr id="6" name="Content Placeholder 5"/>
          <p:cNvSpPr>
            <a:spLocks noGrp="1"/>
          </p:cNvSpPr>
          <p:nvPr>
            <p:ph idx="1"/>
          </p:nvPr>
        </p:nvSpPr>
        <p:spPr>
          <a:xfrm>
            <a:off x="1055440" y="1981200"/>
            <a:ext cx="5040560" cy="1663824"/>
          </a:xfrm>
        </p:spPr>
        <p:txBody>
          <a:bodyPr/>
          <a:lstStyle/>
          <a:p>
            <a:pPr>
              <a:lnSpc>
                <a:spcPct val="80000"/>
              </a:lnSpc>
            </a:pPr>
            <a:r>
              <a:rPr lang="en-GB" sz="1800" dirty="0">
                <a:ea typeface="ＭＳ Ｐゴシック" pitchFamily="34" charset="-128"/>
              </a:rPr>
              <a:t>The composite of all unsatisfied comments and the resolutions approved by the comment resolution committee received during working group ballot may be found in the embedded document on the right:</a:t>
            </a:r>
          </a:p>
          <a:p>
            <a:pPr lvl="1">
              <a:lnSpc>
                <a:spcPct val="80000"/>
              </a:lnSpc>
            </a:pPr>
            <a:r>
              <a:rPr lang="en-GB" sz="1600" dirty="0">
                <a:ea typeface="ＭＳ Ｐゴシック" pitchFamily="34" charset="-128"/>
              </a:rPr>
              <a:t>Double click on the icon to the right to open this.</a:t>
            </a:r>
          </a:p>
          <a:p>
            <a:pPr lvl="1">
              <a:lnSpc>
                <a:spcPct val="80000"/>
              </a:lnSpc>
            </a:pPr>
            <a:r>
              <a:rPr lang="en-GB" sz="1600" dirty="0">
                <a:ea typeface="ＭＳ Ｐゴシック" pitchFamily="34" charset="-128"/>
              </a:rPr>
              <a:t>The file is also available on mentor: </a:t>
            </a:r>
            <a:r>
              <a:rPr lang="en-GB" sz="1600" dirty="0">
                <a:ea typeface="ＭＳ Ｐゴシック" pitchFamily="34" charset="-128"/>
                <a:hlinkClick r:id="rId2"/>
              </a:rPr>
              <a:t>https://mentor.ieee.org/802.11/dcn/22/11-22-1596-00-00bc-p802-11bc-unsatisfied-for-lb-252-through-lb268.xlsx</a:t>
            </a:r>
            <a:r>
              <a:rPr lang="en-GB" sz="1600" dirty="0">
                <a:ea typeface="ＭＳ Ｐゴシック" pitchFamily="34" charset="-128"/>
              </a:rPr>
              <a:t> </a:t>
            </a:r>
          </a:p>
          <a:p>
            <a:pPr>
              <a:lnSpc>
                <a:spcPct val="80000"/>
              </a:lnSpc>
            </a:pPr>
            <a:endParaRPr lang="en-GB" sz="1800" dirty="0">
              <a:ea typeface="ＭＳ Ｐゴシック" pitchFamily="34" charset="-128"/>
            </a:endParaRPr>
          </a:p>
          <a:p>
            <a:endParaRPr lang="en-CA" dirty="0"/>
          </a:p>
        </p:txBody>
      </p:sp>
      <p:sp>
        <p:nvSpPr>
          <p:cNvPr id="3" name="Date Placeholder 2"/>
          <p:cNvSpPr>
            <a:spLocks noGrp="1"/>
          </p:cNvSpPr>
          <p:nvPr>
            <p:ph type="dt" sz="half" idx="10"/>
          </p:nvPr>
        </p:nvSpPr>
        <p:spPr bwMode="auto">
          <a:xfrm>
            <a:off x="696913" y="334963"/>
            <a:ext cx="1066800" cy="274637"/>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CA"/>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GB"/>
              <a:t>September 2022</a:t>
            </a:r>
            <a:endParaRPr lang="en-CA"/>
          </a:p>
        </p:txBody>
      </p:sp>
      <p:sp>
        <p:nvSpPr>
          <p:cNvPr id="4" name="Footer Placeholder 3"/>
          <p:cNvSpPr>
            <a:spLocks noGrp="1"/>
          </p:cNvSpPr>
          <p:nvPr>
            <p:ph type="ftr" sz="quarter" idx="11"/>
          </p:nvPr>
        </p:nvSpPr>
        <p:spPr bwMode="auto">
          <a:xfrm>
            <a:off x="10920536" y="6478792"/>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CA"/>
            </a:defPPr>
            <a:lvl1pPr algn="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CA"/>
              <a:t>Marc Emmelmann (Koden-TI)</a:t>
            </a:r>
            <a:endParaRPr lang="en-CA" dirty="0"/>
          </a:p>
        </p:txBody>
      </p:sp>
      <p:sp>
        <p:nvSpPr>
          <p:cNvPr id="5" name="Slide Number Placeholder 4"/>
          <p:cNvSpPr>
            <a:spLocks noGrp="1"/>
          </p:cNvSpPr>
          <p:nvPr>
            <p:ph type="sldNum" sz="quarter" idx="12"/>
          </p:nvPr>
        </p:nvSpPr>
        <p:spPr/>
        <p:txBody>
          <a:bodyPr/>
          <a:lstStyle/>
          <a:p>
            <a:r>
              <a:rPr lang="en-CA"/>
              <a:t>Slide </a:t>
            </a:r>
            <a:fld id="{04DB4A89-15C8-4E45-B125-5017FF6EA3AB}" type="slidenum">
              <a:rPr lang="en-CA" smtClean="0"/>
              <a:pPr/>
              <a:t>7</a:t>
            </a:fld>
            <a:endParaRPr lang="en-CA"/>
          </a:p>
        </p:txBody>
      </p:sp>
      <p:sp>
        <p:nvSpPr>
          <p:cNvPr id="13" name="TextBox 12">
            <a:extLst>
              <a:ext uri="{FF2B5EF4-FFF2-40B4-BE49-F238E27FC236}">
                <a16:creationId xmlns:a16="http://schemas.microsoft.com/office/drawing/2014/main" id="{74052270-2648-4224-B921-855887F9EA2D}"/>
              </a:ext>
            </a:extLst>
          </p:cNvPr>
          <p:cNvSpPr txBox="1"/>
          <p:nvPr/>
        </p:nvSpPr>
        <p:spPr>
          <a:xfrm>
            <a:off x="6498167" y="2001982"/>
            <a:ext cx="2991525" cy="307777"/>
          </a:xfrm>
          <a:prstGeom prst="rect">
            <a:avLst/>
          </a:prstGeom>
          <a:noFill/>
        </p:spPr>
        <p:txBody>
          <a:bodyPr wrap="none" rtlCol="0">
            <a:spAutoFit/>
          </a:bodyPr>
          <a:lstStyle/>
          <a:p>
            <a:r>
              <a:rPr lang="en-US" sz="1400" dirty="0">
                <a:solidFill>
                  <a:schemeClr val="tx1"/>
                </a:solidFill>
              </a:rPr>
              <a:t>Unsatisfied for LB 252 through LB268</a:t>
            </a:r>
          </a:p>
        </p:txBody>
      </p:sp>
      <p:graphicFrame>
        <p:nvGraphicFramePr>
          <p:cNvPr id="10" name="Object 9">
            <a:extLst>
              <a:ext uri="{FF2B5EF4-FFF2-40B4-BE49-F238E27FC236}">
                <a16:creationId xmlns:a16="http://schemas.microsoft.com/office/drawing/2014/main" id="{09B63676-2D39-B12D-B0F5-BCD2FDD59BC8}"/>
              </a:ext>
            </a:extLst>
          </p:cNvPr>
          <p:cNvGraphicFramePr>
            <a:graphicFrameLocks noChangeAspect="1"/>
          </p:cNvGraphicFramePr>
          <p:nvPr>
            <p:extLst>
              <p:ext uri="{D42A27DB-BD31-4B8C-83A1-F6EECF244321}">
                <p14:modId xmlns:p14="http://schemas.microsoft.com/office/powerpoint/2010/main" val="421025332"/>
              </p:ext>
            </p:extLst>
          </p:nvPr>
        </p:nvGraphicFramePr>
        <p:xfrm>
          <a:off x="7608168" y="2793437"/>
          <a:ext cx="965200" cy="609600"/>
        </p:xfrm>
        <a:graphic>
          <a:graphicData uri="http://schemas.openxmlformats.org/presentationml/2006/ole">
            <mc:AlternateContent xmlns:mc="http://schemas.openxmlformats.org/markup-compatibility/2006">
              <mc:Choice xmlns:v="urn:schemas-microsoft-com:vml" Requires="v">
                <p:oleObj name="Worksheet" showAsIcon="1" r:id="rId3" imgW="965200" imgH="609600" progId="Excel.Sheet.12">
                  <p:embed/>
                </p:oleObj>
              </mc:Choice>
              <mc:Fallback>
                <p:oleObj name="Worksheet" showAsIcon="1" r:id="rId3" imgW="965200" imgH="609600" progId="Excel.Sheet.12">
                  <p:embed/>
                  <p:pic>
                    <p:nvPicPr>
                      <p:cNvPr id="0" name=""/>
                      <p:cNvPicPr/>
                      <p:nvPr/>
                    </p:nvPicPr>
                    <p:blipFill>
                      <a:blip r:embed="rId4"/>
                      <a:stretch>
                        <a:fillRect/>
                      </a:stretch>
                    </p:blipFill>
                    <p:spPr>
                      <a:xfrm>
                        <a:off x="7608168" y="2793437"/>
                        <a:ext cx="965200" cy="609600"/>
                      </a:xfrm>
                      <a:prstGeom prst="rect">
                        <a:avLst/>
                      </a:prstGeom>
                    </p:spPr>
                  </p:pic>
                </p:oleObj>
              </mc:Fallback>
            </mc:AlternateContent>
          </a:graphicData>
        </a:graphic>
      </p:graphicFrame>
    </p:spTree>
    <p:extLst>
      <p:ext uri="{BB962C8B-B14F-4D97-AF65-F5344CB8AC3E}">
        <p14:creationId xmlns:p14="http://schemas.microsoft.com/office/powerpoint/2010/main" val="8113037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B42D5-2D28-4898-85AB-2B7C67C2FF72}"/>
              </a:ext>
            </a:extLst>
          </p:cNvPr>
          <p:cNvSpPr>
            <a:spLocks noGrp="1"/>
          </p:cNvSpPr>
          <p:nvPr>
            <p:ph type="title"/>
          </p:nvPr>
        </p:nvSpPr>
        <p:spPr>
          <a:xfrm>
            <a:off x="914401" y="685801"/>
            <a:ext cx="10361084" cy="654967"/>
          </a:xfrm>
        </p:spPr>
        <p:txBody>
          <a:bodyPr/>
          <a:lstStyle/>
          <a:p>
            <a:r>
              <a:rPr lang="en-GB" dirty="0">
                <a:ea typeface="ＭＳ Ｐゴシック" pitchFamily="34" charset="-128"/>
              </a:rPr>
              <a:t>Unsatisfied Technical Comments – Topics</a:t>
            </a:r>
            <a:endParaRPr lang="en-US" dirty="0">
              <a:highlight>
                <a:srgbClr val="FFFF00"/>
              </a:highlight>
            </a:endParaRPr>
          </a:p>
        </p:txBody>
      </p:sp>
      <p:sp>
        <p:nvSpPr>
          <p:cNvPr id="3" name="Content Placeholder 2">
            <a:extLst>
              <a:ext uri="{FF2B5EF4-FFF2-40B4-BE49-F238E27FC236}">
                <a16:creationId xmlns:a16="http://schemas.microsoft.com/office/drawing/2014/main" id="{CBAD51C2-D27B-469C-8BE8-B36E0DFDE122}"/>
              </a:ext>
            </a:extLst>
          </p:cNvPr>
          <p:cNvSpPr>
            <a:spLocks noGrp="1"/>
          </p:cNvSpPr>
          <p:nvPr>
            <p:ph idx="1"/>
          </p:nvPr>
        </p:nvSpPr>
        <p:spPr>
          <a:xfrm>
            <a:off x="623392" y="1628801"/>
            <a:ext cx="10652093" cy="4465614"/>
          </a:xfrm>
        </p:spPr>
        <p:txBody>
          <a:bodyPr/>
          <a:lstStyle/>
          <a:p>
            <a:pPr marL="0" fontAlgn="t">
              <a:spcBef>
                <a:spcPts val="0"/>
              </a:spcBef>
              <a:spcAft>
                <a:spcPts val="600"/>
              </a:spcAft>
            </a:pPr>
            <a:r>
              <a:rPr lang="en-US" sz="2000" kern="1200" dirty="0">
                <a:latin typeface="Times New Roman" panose="02020603050405020304" pitchFamily="18" charset="0"/>
                <a:ea typeface="MS Gothic" panose="020B0609070205080204" pitchFamily="49" charset="-128"/>
              </a:rPr>
              <a:t>Jonas Sedin</a:t>
            </a:r>
            <a:r>
              <a:rPr lang="en-US" sz="2000" b="0" kern="1200" dirty="0">
                <a:latin typeface="Times New Roman" panose="02020603050405020304" pitchFamily="18" charset="0"/>
                <a:ea typeface="MS Gothic" panose="020B0609070205080204" pitchFamily="49" charset="-128"/>
              </a:rPr>
              <a:t> (Ericsson) – (3 emails sent; the commenter failed to respond with which comments are unsatisfied; announcement during WG September Opening Plenary regarding the missing response and got feedback from former colleagues that he changed the employer and that he cannot respond to mails sent to his Ericsson address, and that a new contact e-mail is unknown)</a:t>
            </a:r>
          </a:p>
          <a:p>
            <a:pPr marL="0" fontAlgn="t">
              <a:spcBef>
                <a:spcPts val="0"/>
              </a:spcBef>
              <a:spcAft>
                <a:spcPts val="600"/>
              </a:spcAft>
              <a:buFont typeface="Arial" panose="020B0604020202020204" pitchFamily="34" charset="0"/>
              <a:buChar char="•"/>
            </a:pPr>
            <a:r>
              <a:rPr lang="en-US" sz="2000" b="0" kern="1200" dirty="0">
                <a:latin typeface="Times New Roman" panose="02020603050405020304" pitchFamily="18" charset="0"/>
                <a:ea typeface="MS Gothic" panose="020B0609070205080204" pitchFamily="49" charset="-128"/>
              </a:rPr>
              <a:t>Editorial comments attached to a disapprove vote</a:t>
            </a:r>
            <a:endParaRPr lang="en-US" b="0" kern="1200" dirty="0">
              <a:latin typeface="Times New Roman" panose="02020603050405020304" pitchFamily="18" charset="0"/>
              <a:ea typeface="MS Gothic" panose="020B0609070205080204" pitchFamily="49" charset="-128"/>
            </a:endParaRPr>
          </a:p>
        </p:txBody>
      </p:sp>
      <p:sp>
        <p:nvSpPr>
          <p:cNvPr id="4" name="Slide Number Placeholder 3">
            <a:extLst>
              <a:ext uri="{FF2B5EF4-FFF2-40B4-BE49-F238E27FC236}">
                <a16:creationId xmlns:a16="http://schemas.microsoft.com/office/drawing/2014/main" id="{EE0B9C11-459E-4421-BACA-3F30CF836066}"/>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F27E2E38-08C3-48E2-8AE5-22B4C368959F}"/>
              </a:ext>
            </a:extLst>
          </p:cNvPr>
          <p:cNvSpPr>
            <a:spLocks noGrp="1"/>
          </p:cNvSpPr>
          <p:nvPr>
            <p:ph type="ftr" idx="14"/>
          </p:nvPr>
        </p:nvSpPr>
        <p:spPr/>
        <p:txBody>
          <a:bodyPr/>
          <a:lstStyle/>
          <a:p>
            <a:r>
              <a:rPr lang="en-GB"/>
              <a:t>Marc Emmelmann (Koden-TI)</a:t>
            </a:r>
            <a:endParaRPr lang="en-GB" dirty="0"/>
          </a:p>
        </p:txBody>
      </p:sp>
      <p:sp>
        <p:nvSpPr>
          <p:cNvPr id="6" name="Date Placeholder 5">
            <a:extLst>
              <a:ext uri="{FF2B5EF4-FFF2-40B4-BE49-F238E27FC236}">
                <a16:creationId xmlns:a16="http://schemas.microsoft.com/office/drawing/2014/main" id="{AB031DDC-655F-4BEF-93F6-15FEC002D0D3}"/>
              </a:ext>
            </a:extLst>
          </p:cNvPr>
          <p:cNvSpPr>
            <a:spLocks noGrp="1"/>
          </p:cNvSpPr>
          <p:nvPr>
            <p:ph type="dt" idx="15"/>
          </p:nvPr>
        </p:nvSpPr>
        <p:spPr/>
        <p:txBody>
          <a:bodyPr/>
          <a:lstStyle/>
          <a:p>
            <a:r>
              <a:rPr lang="en-GB"/>
              <a:t>September 2022</a:t>
            </a:r>
            <a:endParaRPr lang="en-GB" dirty="0"/>
          </a:p>
        </p:txBody>
      </p:sp>
    </p:spTree>
    <p:extLst>
      <p:ext uri="{BB962C8B-B14F-4D97-AF65-F5344CB8AC3E}">
        <p14:creationId xmlns:p14="http://schemas.microsoft.com/office/powerpoint/2010/main" val="40372692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ACD08E-C863-C134-67C3-1C37790631E3}"/>
              </a:ext>
            </a:extLst>
          </p:cNvPr>
          <p:cNvSpPr>
            <a:spLocks noGrp="1"/>
          </p:cNvSpPr>
          <p:nvPr>
            <p:ph type="title"/>
          </p:nvPr>
        </p:nvSpPr>
        <p:spPr/>
        <p:txBody>
          <a:bodyPr/>
          <a:lstStyle/>
          <a:p>
            <a:r>
              <a:rPr lang="en-US" dirty="0"/>
              <a:t>CSD Reaffirmation</a:t>
            </a:r>
          </a:p>
        </p:txBody>
      </p:sp>
      <p:sp>
        <p:nvSpPr>
          <p:cNvPr id="3" name="Content Placeholder 2">
            <a:extLst>
              <a:ext uri="{FF2B5EF4-FFF2-40B4-BE49-F238E27FC236}">
                <a16:creationId xmlns:a16="http://schemas.microsoft.com/office/drawing/2014/main" id="{18282FEF-4D79-EFB0-C421-5EB2AAFEEF9C}"/>
              </a:ext>
            </a:extLst>
          </p:cNvPr>
          <p:cNvSpPr>
            <a:spLocks noGrp="1"/>
          </p:cNvSpPr>
          <p:nvPr>
            <p:ph idx="1"/>
          </p:nvPr>
        </p:nvSpPr>
        <p:spPr/>
        <p:txBody>
          <a:bodyPr/>
          <a:lstStyle/>
          <a:p>
            <a:r>
              <a:rPr lang="en-US" dirty="0"/>
              <a:t>The CSD has been re-affirmed as part of the request of the WG to the EC to forward the draft to SA Ballot:</a:t>
            </a:r>
          </a:p>
          <a:p>
            <a:r>
              <a:rPr lang="en-US" dirty="0"/>
              <a:t> </a:t>
            </a:r>
            <a:r>
              <a:rPr lang="en-US" dirty="0">
                <a:hlinkClick r:id="rId2"/>
              </a:rPr>
              <a:t>https://mentor.ieee.org/802-ec/dcn/18/ec-18-0250-00-ACSD-p802-11bc.pdf</a:t>
            </a:r>
            <a:r>
              <a:rPr lang="en-US" dirty="0"/>
              <a:t> </a:t>
            </a:r>
          </a:p>
        </p:txBody>
      </p:sp>
      <p:sp>
        <p:nvSpPr>
          <p:cNvPr id="4" name="Slide Number Placeholder 3">
            <a:extLst>
              <a:ext uri="{FF2B5EF4-FFF2-40B4-BE49-F238E27FC236}">
                <a16:creationId xmlns:a16="http://schemas.microsoft.com/office/drawing/2014/main" id="{1F6A5969-9813-6BF9-7AA5-1BEC744B7C32}"/>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65A4B7B8-2CC5-10E8-F001-B1F63455A52F}"/>
              </a:ext>
            </a:extLst>
          </p:cNvPr>
          <p:cNvSpPr>
            <a:spLocks noGrp="1"/>
          </p:cNvSpPr>
          <p:nvPr>
            <p:ph type="ftr" idx="14"/>
          </p:nvPr>
        </p:nvSpPr>
        <p:spPr/>
        <p:txBody>
          <a:bodyPr/>
          <a:lstStyle/>
          <a:p>
            <a:r>
              <a:rPr lang="en-GB"/>
              <a:t>Marc Emmelmann (Koden-TI)</a:t>
            </a:r>
            <a:endParaRPr lang="en-GB" dirty="0"/>
          </a:p>
        </p:txBody>
      </p:sp>
      <p:sp>
        <p:nvSpPr>
          <p:cNvPr id="6" name="Date Placeholder 5">
            <a:extLst>
              <a:ext uri="{FF2B5EF4-FFF2-40B4-BE49-F238E27FC236}">
                <a16:creationId xmlns:a16="http://schemas.microsoft.com/office/drawing/2014/main" id="{416A69F6-DDB6-8452-C92B-18EB06ECDC66}"/>
              </a:ext>
            </a:extLst>
          </p:cNvPr>
          <p:cNvSpPr>
            <a:spLocks noGrp="1"/>
          </p:cNvSpPr>
          <p:nvPr>
            <p:ph type="dt" idx="15"/>
          </p:nvPr>
        </p:nvSpPr>
        <p:spPr/>
        <p:txBody>
          <a:bodyPr/>
          <a:lstStyle/>
          <a:p>
            <a:r>
              <a:rPr lang="en-GB"/>
              <a:t>September 2022</a:t>
            </a:r>
            <a:endParaRPr lang="en-GB" dirty="0"/>
          </a:p>
        </p:txBody>
      </p:sp>
    </p:spTree>
    <p:extLst>
      <p:ext uri="{BB962C8B-B14F-4D97-AF65-F5344CB8AC3E}">
        <p14:creationId xmlns:p14="http://schemas.microsoft.com/office/powerpoint/2010/main" val="291147947"/>
      </p:ext>
    </p:extLst>
  </p:cSld>
  <p:clrMapOvr>
    <a:masterClrMapping/>
  </p:clrMapOvr>
</p:sld>
</file>

<file path=ppt/theme/theme1.xml><?xml version="1.0" encoding="utf-8"?>
<a:theme xmlns:a="http://schemas.openxmlformats.org/drawingml/2006/main" name="Office Theme">
  <a:themeElements>
    <a:clrScheme name="Custom 7">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00E5"/>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22179</TotalTime>
  <Words>1065</Words>
  <Application>Microsoft Macintosh PowerPoint</Application>
  <PresentationFormat>Widescreen</PresentationFormat>
  <Paragraphs>228</Paragraphs>
  <Slides>12</Slides>
  <Notes>5</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2</vt:i4>
      </vt:variant>
      <vt:variant>
        <vt:lpstr>Slide Titles</vt:lpstr>
      </vt:variant>
      <vt:variant>
        <vt:i4>12</vt:i4>
      </vt:variant>
    </vt:vector>
  </HeadingPairs>
  <TitlesOfParts>
    <vt:vector size="17" baseType="lpstr">
      <vt:lpstr>Arial</vt:lpstr>
      <vt:lpstr>Times New Roman</vt:lpstr>
      <vt:lpstr>Office Theme</vt:lpstr>
      <vt:lpstr>Document</vt:lpstr>
      <vt:lpstr>Microsoft Excel Worksheet</vt:lpstr>
      <vt:lpstr>P802.11bc Report to EC on Approval  to go to SA Ballot</vt:lpstr>
      <vt:lpstr>Introduction</vt:lpstr>
      <vt:lpstr>Status Summary</vt:lpstr>
      <vt:lpstr>802.11 WG Letter Ballot Results – P802.11bc</vt:lpstr>
      <vt:lpstr>802.11 WG Letter Ballot Comments – P802.11bc</vt:lpstr>
      <vt:lpstr>Unsatisfied Technical comments by commenter</vt:lpstr>
      <vt:lpstr>Unsatisfied comments</vt:lpstr>
      <vt:lpstr>Unsatisfied Technical Comments – Topics</vt:lpstr>
      <vt:lpstr>CSD Reaffirmation</vt:lpstr>
      <vt:lpstr>IEEE-SA Mandatory Editorial Coordination</vt:lpstr>
      <vt:lpstr>TGbc Projected Timeline</vt:lpstr>
      <vt:lpstr>Revision history of this document</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P802.11az Report to EC on Approval to go to SA Ballot</dc:title>
  <dc:creator>Jonathan Segev</dc:creator>
  <cp:keywords/>
  <cp:lastModifiedBy>Emmelmann, Marc</cp:lastModifiedBy>
  <cp:revision>240</cp:revision>
  <cp:lastPrinted>1601-01-01T00:00:00Z</cp:lastPrinted>
  <dcterms:created xsi:type="dcterms:W3CDTF">2019-11-09T15:46:46Z</dcterms:created>
  <dcterms:modified xsi:type="dcterms:W3CDTF">2022-09-13T21:14:41Z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8cbb5918-7074-460f-8109-a37032fced48</vt:lpwstr>
  </property>
  <property fmtid="{D5CDD505-2E9C-101B-9397-08002B2CF9AE}" pid="3" name="CTP_TimeStamp">
    <vt:lpwstr>2020-02-02 19:26:57Z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