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394" r:id="rId6"/>
    <p:sldId id="682" r:id="rId7"/>
    <p:sldId id="678" r:id="rId8"/>
    <p:sldId id="680" r:id="rId9"/>
    <p:sldId id="679" r:id="rId10"/>
    <p:sldId id="681" r:id="rId11"/>
    <p:sldId id="683" r:id="rId12"/>
    <p:sldId id="685"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C68E28-0647-4805-9FD0-BE6D5BAF6A59}" v="3" dt="2022-08-31T22:06:59.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62" autoAdjust="0"/>
    <p:restoredTop sz="93771" autoAdjust="0"/>
  </p:normalViewPr>
  <p:slideViewPr>
    <p:cSldViewPr showGuides="1">
      <p:cViewPr varScale="1">
        <p:scale>
          <a:sx n="151" d="100"/>
          <a:sy n="151" d="100"/>
        </p:scale>
        <p:origin x="1004" y="88"/>
      </p:cViewPr>
      <p:guideLst>
        <p:guide orient="horz" pos="2160"/>
        <p:guide pos="3840"/>
      </p:guideLst>
    </p:cSldViewPr>
  </p:slideViewPr>
  <p:outlineViewPr>
    <p:cViewPr>
      <p:scale>
        <a:sx n="50" d="100"/>
        <a:sy n="50" d="100"/>
      </p:scale>
      <p:origin x="0" y="0"/>
    </p:cViewPr>
  </p:outlineViewPr>
  <p:notesTextViewPr>
    <p:cViewPr>
      <p:scale>
        <a:sx n="66" d="100"/>
        <a:sy n="66" d="100"/>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Windows Live" clId="Web-{0863A489-D123-4C8A-A0AC-A53F69463F05}"/>
    <pc:docChg chg="modSld">
      <pc:chgData name="Rich Kennedy" userId="365e0a31cecd9040" providerId="Windows Live" clId="Web-{0863A489-D123-4C8A-A0AC-A53F69463F05}" dt="2022-08-31T20:01:49.027" v="0" actId="20577"/>
      <pc:docMkLst>
        <pc:docMk/>
      </pc:docMkLst>
      <pc:sldChg chg="modSp">
        <pc:chgData name="Rich Kennedy" userId="365e0a31cecd9040" providerId="Windows Live" clId="Web-{0863A489-D123-4C8A-A0AC-A53F69463F05}" dt="2022-08-31T20:01:49.027" v="0" actId="20577"/>
        <pc:sldMkLst>
          <pc:docMk/>
          <pc:sldMk cId="2234148719" sldId="682"/>
        </pc:sldMkLst>
        <pc:spChg chg="mod">
          <ac:chgData name="Rich Kennedy" userId="365e0a31cecd9040" providerId="Windows Live" clId="Web-{0863A489-D123-4C8A-A0AC-A53F69463F05}" dt="2022-08-31T20:01:49.027" v="0" actId="20577"/>
          <ac:spMkLst>
            <pc:docMk/>
            <pc:sldMk cId="2234148719" sldId="682"/>
            <ac:spMk id="61442" creationId="{9A0E4AE1-1B7D-4621-BCED-4F52DEEA30C3}"/>
          </ac:spMkLst>
        </pc:spChg>
      </pc:sldChg>
    </pc:docChg>
  </pc:docChgLst>
  <pc:docChgLst>
    <pc:chgData name="Rich Kennedy" userId="365e0a31cecd9040" providerId="Windows Live" clId="Web-{B491945B-D388-4E3E-A9F6-39E52214B768}"/>
    <pc:docChg chg="modSld">
      <pc:chgData name="Rich Kennedy" userId="365e0a31cecd9040" providerId="Windows Live" clId="Web-{B491945B-D388-4E3E-A9F6-39E52214B768}" dt="2022-08-31T19:42:18.036" v="172" actId="20577"/>
      <pc:docMkLst>
        <pc:docMk/>
      </pc:docMkLst>
      <pc:sldChg chg="modSp">
        <pc:chgData name="Rich Kennedy" userId="365e0a31cecd9040" providerId="Windows Live" clId="Web-{B491945B-D388-4E3E-A9F6-39E52214B768}" dt="2022-08-31T19:32:31.109" v="75" actId="20577"/>
        <pc:sldMkLst>
          <pc:docMk/>
          <pc:sldMk cId="3706966662" sldId="678"/>
        </pc:sldMkLst>
        <pc:spChg chg="mod">
          <ac:chgData name="Rich Kennedy" userId="365e0a31cecd9040" providerId="Windows Live" clId="Web-{B491945B-D388-4E3E-A9F6-39E52214B768}" dt="2022-08-31T19:32:31.109" v="75" actId="20577"/>
          <ac:spMkLst>
            <pc:docMk/>
            <pc:sldMk cId="3706966662" sldId="678"/>
            <ac:spMk id="61442" creationId="{9A0E4AE1-1B7D-4621-BCED-4F52DEEA30C3}"/>
          </ac:spMkLst>
        </pc:spChg>
      </pc:sldChg>
      <pc:sldChg chg="modSp">
        <pc:chgData name="Rich Kennedy" userId="365e0a31cecd9040" providerId="Windows Live" clId="Web-{B491945B-D388-4E3E-A9F6-39E52214B768}" dt="2022-08-31T19:42:18.036" v="172" actId="20577"/>
        <pc:sldMkLst>
          <pc:docMk/>
          <pc:sldMk cId="807959004" sldId="681"/>
        </pc:sldMkLst>
        <pc:spChg chg="mod">
          <ac:chgData name="Rich Kennedy" userId="365e0a31cecd9040" providerId="Windows Live" clId="Web-{B491945B-D388-4E3E-A9F6-39E52214B768}" dt="2022-08-31T19:42:18.036" v="172" actId="20577"/>
          <ac:spMkLst>
            <pc:docMk/>
            <pc:sldMk cId="807959004" sldId="681"/>
            <ac:spMk id="61442" creationId="{9A0E4AE1-1B7D-4621-BCED-4F52DEEA30C3}"/>
          </ac:spMkLst>
        </pc:spChg>
      </pc:sldChg>
      <pc:sldChg chg="modSp">
        <pc:chgData name="Rich Kennedy" userId="365e0a31cecd9040" providerId="Windows Live" clId="Web-{B491945B-D388-4E3E-A9F6-39E52214B768}" dt="2022-08-31T19:24:38.999" v="51" actId="20577"/>
        <pc:sldMkLst>
          <pc:docMk/>
          <pc:sldMk cId="2234148719" sldId="682"/>
        </pc:sldMkLst>
        <pc:spChg chg="mod">
          <ac:chgData name="Rich Kennedy" userId="365e0a31cecd9040" providerId="Windows Live" clId="Web-{B491945B-D388-4E3E-A9F6-39E52214B768}" dt="2022-08-31T19:24:38.999" v="51" actId="20577"/>
          <ac:spMkLst>
            <pc:docMk/>
            <pc:sldMk cId="2234148719" sldId="682"/>
            <ac:spMk id="61442" creationId="{9A0E4AE1-1B7D-4621-BCED-4F52DEEA30C3}"/>
          </ac:spMkLst>
        </pc:spChg>
      </pc:sldChg>
    </pc:docChg>
  </pc:docChgLst>
  <pc:docChgLst>
    <pc:chgData name="Rich Kennedy" userId="365e0a31cecd9040" providerId="LiveId" clId="{75C68E28-0647-4805-9FD0-BE6D5BAF6A59}"/>
    <pc:docChg chg="custSel delSld modSld modMainMaster">
      <pc:chgData name="Rich Kennedy" userId="365e0a31cecd9040" providerId="LiveId" clId="{75C68E28-0647-4805-9FD0-BE6D5BAF6A59}" dt="2022-09-01T23:00:33.183" v="336" actId="20577"/>
      <pc:docMkLst>
        <pc:docMk/>
      </pc:docMkLst>
      <pc:sldChg chg="modSp">
        <pc:chgData name="Rich Kennedy" userId="365e0a31cecd9040" providerId="LiveId" clId="{75C68E28-0647-4805-9FD0-BE6D5BAF6A59}" dt="2022-08-31T22:06:59.343" v="264"/>
        <pc:sldMkLst>
          <pc:docMk/>
          <pc:sldMk cId="0" sldId="331"/>
        </pc:sldMkLst>
        <pc:graphicFrameChg chg="mod">
          <ac:chgData name="Rich Kennedy" userId="365e0a31cecd9040" providerId="LiveId" clId="{75C68E28-0647-4805-9FD0-BE6D5BAF6A59}" dt="2022-08-31T22:06:59.343" v="264"/>
          <ac:graphicFrameMkLst>
            <pc:docMk/>
            <pc:sldMk cId="0" sldId="331"/>
            <ac:graphicFrameMk id="15368" creationId="{F5163E98-425C-4593-9D48-97ED102A4E30}"/>
          </ac:graphicFrameMkLst>
        </pc:graphicFrameChg>
      </pc:sldChg>
      <pc:sldChg chg="modSp mod">
        <pc:chgData name="Rich Kennedy" userId="365e0a31cecd9040" providerId="LiveId" clId="{75C68E28-0647-4805-9FD0-BE6D5BAF6A59}" dt="2022-08-31T22:03:26.684" v="261" actId="20577"/>
        <pc:sldMkLst>
          <pc:docMk/>
          <pc:sldMk cId="2234148719" sldId="682"/>
        </pc:sldMkLst>
        <pc:spChg chg="mod">
          <ac:chgData name="Rich Kennedy" userId="365e0a31cecd9040" providerId="LiveId" clId="{75C68E28-0647-4805-9FD0-BE6D5BAF6A59}" dt="2022-08-31T22:03:26.684" v="261" actId="20577"/>
          <ac:spMkLst>
            <pc:docMk/>
            <pc:sldMk cId="2234148719" sldId="682"/>
            <ac:spMk id="61442" creationId="{9A0E4AE1-1B7D-4621-BCED-4F52DEEA30C3}"/>
          </ac:spMkLst>
        </pc:spChg>
      </pc:sldChg>
      <pc:sldChg chg="modSp mod">
        <pc:chgData name="Rich Kennedy" userId="365e0a31cecd9040" providerId="LiveId" clId="{75C68E28-0647-4805-9FD0-BE6D5BAF6A59}" dt="2022-09-01T23:00:33.183" v="336" actId="20577"/>
        <pc:sldMkLst>
          <pc:docMk/>
          <pc:sldMk cId="1212438772" sldId="683"/>
        </pc:sldMkLst>
        <pc:spChg chg="mod">
          <ac:chgData name="Rich Kennedy" userId="365e0a31cecd9040" providerId="LiveId" clId="{75C68E28-0647-4805-9FD0-BE6D5BAF6A59}" dt="2022-09-01T23:00:33.183" v="336" actId="20577"/>
          <ac:spMkLst>
            <pc:docMk/>
            <pc:sldMk cId="1212438772" sldId="683"/>
            <ac:spMk id="61442" creationId="{9A0E4AE1-1B7D-4621-BCED-4F52DEEA30C3}"/>
          </ac:spMkLst>
        </pc:spChg>
      </pc:sldChg>
      <pc:sldChg chg="del">
        <pc:chgData name="Rich Kennedy" userId="365e0a31cecd9040" providerId="LiveId" clId="{75C68E28-0647-4805-9FD0-BE6D5BAF6A59}" dt="2022-08-31T20:06:02.513" v="0" actId="47"/>
        <pc:sldMkLst>
          <pc:docMk/>
          <pc:sldMk cId="3610049591" sldId="684"/>
        </pc:sldMkLst>
      </pc:sldChg>
      <pc:sldMasterChg chg="modSp mod">
        <pc:chgData name="Rich Kennedy" userId="365e0a31cecd9040" providerId="LiveId" clId="{75C68E28-0647-4805-9FD0-BE6D5BAF6A59}" dt="2022-08-31T22:05:36.766" v="263" actId="20577"/>
        <pc:sldMasterMkLst>
          <pc:docMk/>
          <pc:sldMasterMk cId="0" sldId="2147483648"/>
        </pc:sldMasterMkLst>
        <pc:spChg chg="mod">
          <ac:chgData name="Rich Kennedy" userId="365e0a31cecd9040" providerId="LiveId" clId="{75C68E28-0647-4805-9FD0-BE6D5BAF6A59}" dt="2022-08-31T22:05:36.766" v="263"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DF0BDB8A-338A-47B7-8BD3-8ABAE343A782}" type="slidenum">
              <a:rPr lang="en-GB" altLang="en-US" smtClean="0"/>
              <a:pPr>
                <a:defRPr/>
              </a:pPr>
              <a:t>5</a:t>
            </a:fld>
            <a:endParaRPr lang="en-GB" altLang="en-US"/>
          </a:p>
        </p:txBody>
      </p:sp>
    </p:spTree>
    <p:extLst>
      <p:ext uri="{BB962C8B-B14F-4D97-AF65-F5344CB8AC3E}">
        <p14:creationId xmlns:p14="http://schemas.microsoft.com/office/powerpoint/2010/main" val="2559348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a:xfrm>
            <a:off x="928688" y="332601"/>
            <a:ext cx="1579600" cy="276999"/>
          </a:xfrm>
        </p:spPr>
        <p:txBody>
          <a:bodyPr/>
          <a:lstStyle>
            <a:lvl1pPr>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579600" cy="276999"/>
          </a:xfrm>
        </p:spPr>
        <p:txBody>
          <a:bodyPr/>
          <a:lstStyle>
            <a:lvl1pPr>
              <a:spcBef>
                <a:spcPct val="0"/>
              </a:spcBef>
              <a:buFontTx/>
              <a:buNone/>
              <a:defRPr/>
            </a:lvl1pPr>
          </a:lstStyle>
          <a:p>
            <a:pPr>
              <a:defRPr/>
            </a:pPr>
            <a:r>
              <a:rPr lang="en-US" altLang="en-US"/>
              <a:t>September 2022</a:t>
            </a:r>
            <a:endParaRPr lang="en-GB" altLang="en-US" dirty="0"/>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885076" y="6475413"/>
            <a:ext cx="1506824" cy="184666"/>
          </a:xfrm>
        </p:spPr>
        <p:txBody>
          <a:bodyPr/>
          <a:lstStyle>
            <a:lvl1pPr>
              <a:defRPr/>
            </a:lvl1pPr>
          </a:lstStyle>
          <a:p>
            <a:pPr>
              <a:defRPr/>
            </a:pPr>
            <a:r>
              <a:rPr lang="en-US"/>
              <a:t>Rich Kennedy (Unlicensed Spectrum Advocates)</a:t>
            </a:r>
            <a:endParaRPr lang="en-GB" dirty="0"/>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September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US"/>
              <a:t>Rich Kennedy (Unlicensed Spectrum Advocates)</a:t>
            </a:r>
            <a:endParaRPr lang="en-GB"/>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September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538828" y="6475413"/>
            <a:ext cx="1853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Rich Kennedy (Unlicensed Spectrum Advocates)</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802.11-22/1398r1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ransition.fcc.gov/oet/spectrum/table/fcctable.docx" TargetMode="External"/><Relationship Id="rId2" Type="http://schemas.openxmlformats.org/officeDocument/2006/relationships/hyperlink" Target="https://www.itu.int/pub/R-REG-RR" TargetMode="External"/><Relationship Id="rId1" Type="http://schemas.openxmlformats.org/officeDocument/2006/relationships/slideLayout" Target="../slideLayouts/slideLayout2.xml"/><Relationship Id="rId6" Type="http://schemas.openxmlformats.org/officeDocument/2006/relationships/hyperlink" Target="https://efis.cept.org/views2/national_frequency_table.jsp" TargetMode="External"/><Relationship Id="rId5" Type="http://schemas.openxmlformats.org/officeDocument/2006/relationships/hyperlink" Target="https://efis.cept.org/sitecontent.jsp?sitecontent=ecatable" TargetMode="External"/><Relationship Id="rId4" Type="http://schemas.openxmlformats.org/officeDocument/2006/relationships/hyperlink" Target="https://efis.cep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885076" y="6475413"/>
            <a:ext cx="150682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dirty="0"/>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RR-TAG </a:t>
            </a:r>
            <a:r>
              <a:rPr lang="en-GB" altLang="en-US" dirty="0" err="1"/>
              <a:t>mmWave</a:t>
            </a:r>
            <a:r>
              <a:rPr lang="en-GB" altLang="en-US" dirty="0"/>
              <a:t> Spectrum Survey</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2022-09-13</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735275758"/>
              </p:ext>
            </p:extLst>
          </p:nvPr>
        </p:nvGraphicFramePr>
        <p:xfrm>
          <a:off x="1919288" y="2601913"/>
          <a:ext cx="813117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919288" y="2601913"/>
                        <a:ext cx="813117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a:extLst>
              <a:ext uri="{FF2B5EF4-FFF2-40B4-BE49-F238E27FC236}">
                <a16:creationId xmlns:a16="http://schemas.microsoft.com/office/drawing/2014/main" id="{494DD183-1EDE-CAF6-EC27-7E34A3605713}"/>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IEEE 802.11 is considering </a:t>
            </a:r>
            <a:r>
              <a:rPr lang="en-GB" altLang="en-US" sz="3200" dirty="0" err="1"/>
              <a:t>mmWave</a:t>
            </a:r>
            <a:r>
              <a:rPr lang="en-GB" altLang="en-US" sz="3200" dirty="0"/>
              <a:t> bands for the UHR project to supplement the bands currently in use. IEEE 802.18, the Radio Regulatory Technical Advisory Group has experts and experience in spectrum use. This presentation is an introduction to what this group will be doing, and what it plans to deliver to the UHR SG/TG. This information will also be useful for other IEEE wireless groups, specifically 802.15.</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Rich Kennedy (Unlicensed Spectrum Advocates)</a:t>
            </a:r>
            <a:endParaRPr lang="en-GB" altLang="en-US" sz="1200" b="0"/>
          </a:p>
        </p:txBody>
      </p:sp>
      <p:sp>
        <p:nvSpPr>
          <p:cNvPr id="2" name="Date Placeholder 1">
            <a:extLst>
              <a:ext uri="{FF2B5EF4-FFF2-40B4-BE49-F238E27FC236}">
                <a16:creationId xmlns:a16="http://schemas.microsoft.com/office/drawing/2014/main" id="{DE2ACAFB-4D27-A674-6E7E-3C31AD20F15C}"/>
              </a:ext>
            </a:extLst>
          </p:cNvPr>
          <p:cNvSpPr>
            <a:spLocks noGrp="1"/>
          </p:cNvSpPr>
          <p:nvPr>
            <p:ph type="dt" sz="half" idx="10"/>
          </p:nvPr>
        </p:nvSpPr>
        <p:spPr/>
        <p:txBody>
          <a:bodyPr/>
          <a:lstStyle/>
          <a:p>
            <a:pPr>
              <a:defRPr/>
            </a:pPr>
            <a:r>
              <a:rPr lang="en-US" altLang="en-US"/>
              <a:t>September 2022</a:t>
            </a:r>
            <a:endParaRPr lang="en-GB"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Bands Being Studies (and Why)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45 GHz band</a:t>
            </a:r>
          </a:p>
          <a:p>
            <a:pPr lvl="1"/>
            <a:r>
              <a:rPr lang="en-US" altLang="en-US" dirty="0"/>
              <a:t>Potentially 5.5 GHz available (42.5 – 48 GHz) for license exempt sharing in China</a:t>
            </a:r>
            <a:endParaRPr lang="en-US" altLang="en-US" dirty="0">
              <a:cs typeface="Times New Roman"/>
            </a:endParaRPr>
          </a:p>
          <a:p>
            <a:pPr lvl="1"/>
            <a:r>
              <a:rPr lang="en-US" altLang="en-US" dirty="0"/>
              <a:t>Preferred in China over 60 GHz</a:t>
            </a:r>
          </a:p>
          <a:p>
            <a:pPr lvl="1"/>
            <a:r>
              <a:rPr lang="en-US" altLang="en-US" dirty="0"/>
              <a:t>Europe has an SRD standard encompassing the band (EN 305 550-1)</a:t>
            </a:r>
          </a:p>
          <a:p>
            <a:r>
              <a:rPr lang="en-US" altLang="en-US" dirty="0"/>
              <a:t>60 GHz band</a:t>
            </a:r>
          </a:p>
          <a:p>
            <a:pPr lvl="1"/>
            <a:r>
              <a:rPr lang="en-US" altLang="en-US" dirty="0"/>
              <a:t>Potentially 14 GHz available (57 – 71 GHz) for license exempt sharing in the US, EU, etc.</a:t>
            </a:r>
            <a:endParaRPr lang="en-US" altLang="en-US" dirty="0">
              <a:cs typeface="Times New Roman"/>
            </a:endParaRPr>
          </a:p>
          <a:p>
            <a:pPr lvl="1"/>
            <a:r>
              <a:rPr lang="en-US" altLang="en-US" dirty="0"/>
              <a:t>IEEE 802.11 has long experience with this band</a:t>
            </a:r>
          </a:p>
          <a:p>
            <a:pPr lvl="1"/>
            <a:r>
              <a:rPr lang="en-US" altLang="en-US" dirty="0"/>
              <a:t>ETSI has a standard that could be modified to support UHR (EN 303 753)</a:t>
            </a:r>
          </a:p>
          <a:p>
            <a:r>
              <a:rPr lang="en-US" altLang="en-US" dirty="0">
                <a:cs typeface="Times New Roman"/>
              </a:rPr>
              <a:t>This is a representative sample only</a:t>
            </a:r>
          </a:p>
          <a:p>
            <a:pPr lvl="1"/>
            <a:r>
              <a:rPr lang="en-US" altLang="en-US" dirty="0">
                <a:cs typeface="Times New Roman"/>
              </a:rPr>
              <a:t>China’s limited license-exempt spectrum was the reason for the 45 GHz effort</a:t>
            </a:r>
          </a:p>
          <a:p>
            <a:pPr lvl="1"/>
            <a:r>
              <a:rPr lang="en-US" altLang="en-US" dirty="0">
                <a:cs typeface="Times New Roman"/>
              </a:rPr>
              <a:t>The US and the EU are typically the drivers for a lot of the global spectrum sharing rules</a:t>
            </a:r>
          </a:p>
          <a:p>
            <a:pPr lvl="1"/>
            <a:endParaRPr lang="en-US" altLang="en-US" b="0" dirty="0">
              <a:cs typeface="Times New Roman"/>
            </a:endParaRPr>
          </a:p>
          <a:p>
            <a:pPr lvl="2"/>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3</a:t>
            </a:fld>
            <a:endParaRPr lang="en-US" altLang="en-US"/>
          </a:p>
        </p:txBody>
      </p:sp>
      <p:sp>
        <p:nvSpPr>
          <p:cNvPr id="2" name="Date Placeholder 1">
            <a:extLst>
              <a:ext uri="{FF2B5EF4-FFF2-40B4-BE49-F238E27FC236}">
                <a16:creationId xmlns:a16="http://schemas.microsoft.com/office/drawing/2014/main" id="{F1FD619F-518F-4CF7-FCD6-94CDDF614103}"/>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223414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Parallel Project For Information Only</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Work will be conducted independent of the UHR SG/TG</a:t>
            </a:r>
          </a:p>
          <a:p>
            <a:r>
              <a:rPr lang="en-US" altLang="en-US" dirty="0"/>
              <a:t>The group will provide updates either periodically or upon request</a:t>
            </a:r>
          </a:p>
          <a:p>
            <a:r>
              <a:rPr lang="en-US" altLang="en-US" dirty="0"/>
              <a:t>Once the SG/TG makes a spectrum determination, this group will shift its focus to support the UHR SG/TG and 802.15 as required</a:t>
            </a:r>
            <a:endParaRPr lang="en-US" altLang="en-US" dirty="0">
              <a:cs typeface="Times New Roman"/>
            </a:endParaRPr>
          </a:p>
          <a:p>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2" name="Date Placeholder 1">
            <a:extLst>
              <a:ext uri="{FF2B5EF4-FFF2-40B4-BE49-F238E27FC236}">
                <a16:creationId xmlns:a16="http://schemas.microsoft.com/office/drawing/2014/main" id="{DE7583A5-D1F2-4899-EF1C-C0695170C57C}"/>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7069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The Art of Spectrum Complexity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pic>
        <p:nvPicPr>
          <p:cNvPr id="4" name="Content Placeholder 3">
            <a:extLst>
              <a:ext uri="{FF2B5EF4-FFF2-40B4-BE49-F238E27FC236}">
                <a16:creationId xmlns:a16="http://schemas.microsoft.com/office/drawing/2014/main" id="{04E7A23C-489F-4D08-BF86-B9B0C9F910C8}"/>
              </a:ext>
            </a:extLst>
          </p:cNvPr>
          <p:cNvPicPr>
            <a:picLocks noGrp="1" noChangeAspect="1"/>
          </p:cNvPicPr>
          <p:nvPr>
            <p:ph idx="1"/>
          </p:nvPr>
        </p:nvPicPr>
        <p:blipFill>
          <a:blip r:embed="rId3"/>
          <a:stretch>
            <a:fillRect/>
          </a:stretch>
        </p:blipFill>
        <p:spPr>
          <a:xfrm>
            <a:off x="2060873" y="1523930"/>
            <a:ext cx="7821525" cy="4951483"/>
          </a:xfrm>
        </p:spPr>
      </p:pic>
      <p:sp>
        <p:nvSpPr>
          <p:cNvPr id="2" name="Date Placeholder 1">
            <a:extLst>
              <a:ext uri="{FF2B5EF4-FFF2-40B4-BE49-F238E27FC236}">
                <a16:creationId xmlns:a16="http://schemas.microsoft.com/office/drawing/2014/main" id="{B424C12D-C83C-EE8E-E0DF-63EC59A3196B}"/>
              </a:ext>
            </a:extLst>
          </p:cNvPr>
          <p:cNvSpPr>
            <a:spLocks noGrp="1"/>
          </p:cNvSpPr>
          <p:nvPr>
            <p:ph type="dt" sz="half" idx="10"/>
          </p:nvPr>
        </p:nvSpPr>
        <p:spPr/>
        <p:txBody>
          <a:bodyPr/>
          <a:lstStyle/>
          <a:p>
            <a:pPr>
              <a:defRPr/>
            </a:pPr>
            <a:r>
              <a:rPr lang="en-US" altLang="en-US"/>
              <a:t>September 2022</a:t>
            </a:r>
            <a:endParaRPr lang="en-GB" altLang="en-US" dirty="0"/>
          </a:p>
        </p:txBody>
      </p:sp>
      <p:cxnSp>
        <p:nvCxnSpPr>
          <p:cNvPr id="5" name="Straight Connector 4">
            <a:extLst>
              <a:ext uri="{FF2B5EF4-FFF2-40B4-BE49-F238E27FC236}">
                <a16:creationId xmlns:a16="http://schemas.microsoft.com/office/drawing/2014/main" id="{E4444D36-2801-ADFD-8863-268F01D79C16}"/>
              </a:ext>
            </a:extLst>
          </p:cNvPr>
          <p:cNvCxnSpPr/>
          <p:nvPr/>
        </p:nvCxnSpPr>
        <p:spPr bwMode="auto">
          <a:xfrm flipV="1">
            <a:off x="6168008"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Straight Connector 6">
            <a:extLst>
              <a:ext uri="{FF2B5EF4-FFF2-40B4-BE49-F238E27FC236}">
                <a16:creationId xmlns:a16="http://schemas.microsoft.com/office/drawing/2014/main" id="{440391B3-E9C9-510F-A8CC-D9072CA8806E}"/>
              </a:ext>
            </a:extLst>
          </p:cNvPr>
          <p:cNvCxnSpPr/>
          <p:nvPr/>
        </p:nvCxnSpPr>
        <p:spPr bwMode="auto">
          <a:xfrm flipV="1">
            <a:off x="6312024" y="472514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F6A3782F-6A1A-0F1B-CFDC-3F5A7D2DD203}"/>
              </a:ext>
            </a:extLst>
          </p:cNvPr>
          <p:cNvCxnSpPr/>
          <p:nvPr/>
        </p:nvCxnSpPr>
        <p:spPr bwMode="auto">
          <a:xfrm flipV="1">
            <a:off x="508788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a:extLst>
              <a:ext uri="{FF2B5EF4-FFF2-40B4-BE49-F238E27FC236}">
                <a16:creationId xmlns:a16="http://schemas.microsoft.com/office/drawing/2014/main" id="{386426B2-7F53-7FFA-6F3B-8D4B9ED7B1BF}"/>
              </a:ext>
            </a:extLst>
          </p:cNvPr>
          <p:cNvCxnSpPr/>
          <p:nvPr/>
        </p:nvCxnSpPr>
        <p:spPr bwMode="auto">
          <a:xfrm flipV="1">
            <a:off x="5303912"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6D4A90E6-AEA1-4EC5-E21D-7E41CB7E44B3}"/>
              </a:ext>
            </a:extLst>
          </p:cNvPr>
          <p:cNvCxnSpPr/>
          <p:nvPr/>
        </p:nvCxnSpPr>
        <p:spPr bwMode="auto">
          <a:xfrm flipV="1">
            <a:off x="5735960"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CACEDED4-508D-7B79-8BE5-8E66041093B8}"/>
              </a:ext>
            </a:extLst>
          </p:cNvPr>
          <p:cNvCxnSpPr/>
          <p:nvPr/>
        </p:nvCxnSpPr>
        <p:spPr bwMode="auto">
          <a:xfrm flipV="1">
            <a:off x="6168008" y="5445224"/>
            <a:ext cx="0" cy="14401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a:extLst>
              <a:ext uri="{FF2B5EF4-FFF2-40B4-BE49-F238E27FC236}">
                <a16:creationId xmlns:a16="http://schemas.microsoft.com/office/drawing/2014/main" id="{83202E25-7FD4-65A9-6BE6-2498AD35588F}"/>
              </a:ext>
            </a:extLst>
          </p:cNvPr>
          <p:cNvSpPr txBox="1"/>
          <p:nvPr/>
        </p:nvSpPr>
        <p:spPr>
          <a:xfrm>
            <a:off x="6240016" y="4653136"/>
            <a:ext cx="432045" cy="215444"/>
          </a:xfrm>
          <a:prstGeom prst="rect">
            <a:avLst/>
          </a:prstGeom>
          <a:noFill/>
        </p:spPr>
        <p:txBody>
          <a:bodyPr wrap="square" rtlCol="0">
            <a:spAutoFit/>
          </a:bodyPr>
          <a:lstStyle/>
          <a:p>
            <a:r>
              <a:rPr lang="en-US" sz="800" dirty="0"/>
              <a:t>6GHz</a:t>
            </a:r>
          </a:p>
        </p:txBody>
      </p:sp>
      <p:sp>
        <p:nvSpPr>
          <p:cNvPr id="18" name="TextBox 17">
            <a:extLst>
              <a:ext uri="{FF2B5EF4-FFF2-40B4-BE49-F238E27FC236}">
                <a16:creationId xmlns:a16="http://schemas.microsoft.com/office/drawing/2014/main" id="{ED13A1F7-430C-FBAD-0C3B-9434A428902A}"/>
              </a:ext>
            </a:extLst>
          </p:cNvPr>
          <p:cNvSpPr txBox="1"/>
          <p:nvPr/>
        </p:nvSpPr>
        <p:spPr>
          <a:xfrm>
            <a:off x="4655840" y="5373216"/>
            <a:ext cx="504056" cy="215444"/>
          </a:xfrm>
          <a:prstGeom prst="rect">
            <a:avLst/>
          </a:prstGeom>
          <a:noFill/>
        </p:spPr>
        <p:txBody>
          <a:bodyPr wrap="square" rtlCol="0">
            <a:spAutoFit/>
          </a:bodyPr>
          <a:lstStyle/>
          <a:p>
            <a:r>
              <a:rPr lang="en-US" sz="800" dirty="0"/>
              <a:t>45GHz</a:t>
            </a:r>
          </a:p>
        </p:txBody>
      </p:sp>
      <p:sp>
        <p:nvSpPr>
          <p:cNvPr id="20" name="TextBox 19">
            <a:extLst>
              <a:ext uri="{FF2B5EF4-FFF2-40B4-BE49-F238E27FC236}">
                <a16:creationId xmlns:a16="http://schemas.microsoft.com/office/drawing/2014/main" id="{7E39C184-B580-8B0F-9746-4FA23FD8B62B}"/>
              </a:ext>
            </a:extLst>
          </p:cNvPr>
          <p:cNvSpPr txBox="1"/>
          <p:nvPr/>
        </p:nvSpPr>
        <p:spPr>
          <a:xfrm>
            <a:off x="6168008" y="5373216"/>
            <a:ext cx="504056" cy="215444"/>
          </a:xfrm>
          <a:prstGeom prst="rect">
            <a:avLst/>
          </a:prstGeom>
          <a:noFill/>
        </p:spPr>
        <p:txBody>
          <a:bodyPr wrap="square" rtlCol="0">
            <a:spAutoFit/>
          </a:bodyPr>
          <a:lstStyle/>
          <a:p>
            <a:r>
              <a:rPr lang="en-US" sz="800" dirty="0"/>
              <a:t>60GHz</a:t>
            </a:r>
          </a:p>
        </p:txBody>
      </p:sp>
      <p:sp>
        <p:nvSpPr>
          <p:cNvPr id="32" name="TextBox 31">
            <a:extLst>
              <a:ext uri="{FF2B5EF4-FFF2-40B4-BE49-F238E27FC236}">
                <a16:creationId xmlns:a16="http://schemas.microsoft.com/office/drawing/2014/main" id="{E337AD07-27AC-E5B1-1707-673188DB3690}"/>
              </a:ext>
            </a:extLst>
          </p:cNvPr>
          <p:cNvSpPr txBox="1"/>
          <p:nvPr/>
        </p:nvSpPr>
        <p:spPr>
          <a:xfrm>
            <a:off x="6456040" y="5517232"/>
            <a:ext cx="184731" cy="276999"/>
          </a:xfrm>
          <a:prstGeom prst="rect">
            <a:avLst/>
          </a:prstGeom>
          <a:noFill/>
        </p:spPr>
        <p:txBody>
          <a:bodyPr wrap="none" rtlCol="0">
            <a:spAutoFit/>
          </a:bodyPr>
          <a:lstStyle/>
          <a:p>
            <a:endParaRPr lang="en-US" dirty="0"/>
          </a:p>
        </p:txBody>
      </p:sp>
      <p:sp>
        <p:nvSpPr>
          <p:cNvPr id="36" name="Rectangle 35">
            <a:extLst>
              <a:ext uri="{FF2B5EF4-FFF2-40B4-BE49-F238E27FC236}">
                <a16:creationId xmlns:a16="http://schemas.microsoft.com/office/drawing/2014/main" id="{383A827E-8BDF-28E0-849F-2F112383E3C9}"/>
              </a:ext>
            </a:extLst>
          </p:cNvPr>
          <p:cNvSpPr/>
          <p:nvPr/>
        </p:nvSpPr>
        <p:spPr bwMode="auto">
          <a:xfrm>
            <a:off x="5087888" y="5445224"/>
            <a:ext cx="216024"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8BB37110-656B-69FC-FD93-46A4875C329B}"/>
              </a:ext>
            </a:extLst>
          </p:cNvPr>
          <p:cNvSpPr/>
          <p:nvPr/>
        </p:nvSpPr>
        <p:spPr bwMode="auto">
          <a:xfrm>
            <a:off x="5735960" y="5445224"/>
            <a:ext cx="432047"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BCE27A66-8F8E-8416-CA57-4FEDDDA88B89}"/>
              </a:ext>
            </a:extLst>
          </p:cNvPr>
          <p:cNvSpPr/>
          <p:nvPr/>
        </p:nvSpPr>
        <p:spPr bwMode="auto">
          <a:xfrm>
            <a:off x="6168007" y="4725144"/>
            <a:ext cx="141335" cy="7200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0008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Spectrum Study Plan</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Review </a:t>
            </a:r>
            <a:r>
              <a:rPr lang="en-US" altLang="en-US" u="sng" dirty="0"/>
              <a:t>all</a:t>
            </a:r>
            <a:r>
              <a:rPr lang="en-US" altLang="en-US" dirty="0"/>
              <a:t> the relevant documents and online information</a:t>
            </a:r>
          </a:p>
          <a:p>
            <a:pPr lvl="1"/>
            <a:r>
              <a:rPr lang="en-US" sz="1600" dirty="0"/>
              <a:t>ITU-R Radio Regulations [and all the footnotes!]</a:t>
            </a:r>
          </a:p>
          <a:p>
            <a:pPr lvl="1"/>
            <a:r>
              <a:rPr lang="en-US" sz="1800" dirty="0"/>
              <a:t>European Table of Frequency Allocations</a:t>
            </a:r>
          </a:p>
          <a:p>
            <a:pPr lvl="1"/>
            <a:r>
              <a:rPr lang="en-US" sz="1800" dirty="0"/>
              <a:t>ECO Frequency Information System</a:t>
            </a:r>
          </a:p>
          <a:p>
            <a:pPr lvl="1"/>
            <a:r>
              <a:rPr lang="en-US" sz="1600" dirty="0"/>
              <a:t>US FCC Table of Frequencies</a:t>
            </a:r>
          </a:p>
          <a:p>
            <a:pPr lvl="1"/>
            <a:r>
              <a:rPr lang="en-US" sz="1800" dirty="0"/>
              <a:t>All other applicable and available regulatory domain regulations</a:t>
            </a:r>
          </a:p>
          <a:p>
            <a:r>
              <a:rPr lang="en-US" altLang="en-US" dirty="0"/>
              <a:t>Review existing applicable standards</a:t>
            </a:r>
          </a:p>
          <a:p>
            <a:pPr lvl="2"/>
            <a:r>
              <a:rPr lang="en-US" altLang="en-US" dirty="0"/>
              <a:t>E.g. ETSI</a:t>
            </a:r>
            <a:r>
              <a:rPr lang="en-US" altLang="en-US" b="0" dirty="0"/>
              <a:t> EN 305 550-1, EN 303 753</a:t>
            </a:r>
          </a:p>
          <a:p>
            <a:r>
              <a:rPr lang="en-US" altLang="en-US" dirty="0"/>
              <a:t>Request information where clarifications are necessary</a:t>
            </a: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2" name="Date Placeholder 1">
            <a:extLst>
              <a:ext uri="{FF2B5EF4-FFF2-40B4-BE49-F238E27FC236}">
                <a16:creationId xmlns:a16="http://schemas.microsoft.com/office/drawing/2014/main" id="{DD3429B2-2CB6-4019-C337-6D3EF1025E74}"/>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329530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Information Supplied Will Contain </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a:xfrm>
            <a:off x="912813" y="1989137"/>
            <a:ext cx="10363200" cy="4486275"/>
          </a:xfrm>
        </p:spPr>
        <p:txBody>
          <a:bodyPr/>
          <a:lstStyle/>
          <a:p>
            <a:r>
              <a:rPr lang="en-US" dirty="0"/>
              <a:t>Spectrum availability, status and regulatory requirements</a:t>
            </a:r>
          </a:p>
          <a:p>
            <a:pPr lvl="1"/>
            <a:r>
              <a:rPr lang="en-US" dirty="0"/>
              <a:t>Parts or all of the proposed bands </a:t>
            </a:r>
          </a:p>
          <a:p>
            <a:pPr lvl="1"/>
            <a:r>
              <a:rPr lang="en-US" dirty="0"/>
              <a:t>Incumbent protection expectations</a:t>
            </a:r>
          </a:p>
          <a:p>
            <a:r>
              <a:rPr lang="en-US" dirty="0"/>
              <a:t>Historic spectrum sharing successes with similar incumbents</a:t>
            </a:r>
          </a:p>
          <a:p>
            <a:r>
              <a:rPr lang="en-US" dirty="0"/>
              <a:t>Global expectations for success with any required regulatory changes</a:t>
            </a:r>
          </a:p>
          <a:p>
            <a:pPr lvl="1"/>
            <a:r>
              <a:rPr lang="en-US" dirty="0">
                <a:cs typeface="Times New Roman"/>
              </a:rPr>
              <a:t>e.g., historically, the resources and time involved in making changes to regulations</a:t>
            </a:r>
          </a:p>
          <a:p>
            <a:pPr lvl="1"/>
            <a:endParaRPr lang="en-US" altLang="en-US" dirty="0">
              <a:cs typeface="Times New Roman"/>
            </a:endParaRPr>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7</a:t>
            </a:fld>
            <a:endParaRPr lang="en-US" altLang="en-US"/>
          </a:p>
        </p:txBody>
      </p:sp>
      <p:sp>
        <p:nvSpPr>
          <p:cNvPr id="2" name="Date Placeholder 1">
            <a:extLst>
              <a:ext uri="{FF2B5EF4-FFF2-40B4-BE49-F238E27FC236}">
                <a16:creationId xmlns:a16="http://schemas.microsoft.com/office/drawing/2014/main" id="{48A7E47E-4E58-D5D1-B3E6-4AACF6A7D081}"/>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80795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a:t>What the Group Will Not Do</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Formal requests for regulatory changes are beyond the resource capacity of this ad hoc group</a:t>
            </a:r>
          </a:p>
          <a:p>
            <a:pPr lvl="1"/>
            <a:r>
              <a:rPr lang="en-US" dirty="0"/>
              <a:t>Information will be the primary work product</a:t>
            </a:r>
          </a:p>
          <a:p>
            <a:r>
              <a:rPr lang="en-US" altLang="en-US" dirty="0"/>
              <a:t>Advocate for a spectrum preference</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(Unlicensed Spectrum Advocates)</a:t>
            </a:r>
            <a:endParaRPr lang="en-US" dirty="0"/>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8</a:t>
            </a:fld>
            <a:endParaRPr lang="en-US" altLang="en-US"/>
          </a:p>
        </p:txBody>
      </p:sp>
      <p:sp>
        <p:nvSpPr>
          <p:cNvPr id="2" name="Date Placeholder 1">
            <a:extLst>
              <a:ext uri="{FF2B5EF4-FFF2-40B4-BE49-F238E27FC236}">
                <a16:creationId xmlns:a16="http://schemas.microsoft.com/office/drawing/2014/main" id="{6BE33D7B-CCCA-223F-B129-637B08A596E9}"/>
              </a:ext>
            </a:extLst>
          </p:cNvPr>
          <p:cNvSpPr>
            <a:spLocks noGrp="1"/>
          </p:cNvSpPr>
          <p:nvPr>
            <p:ph type="dt" sz="half" idx="10"/>
          </p:nvPr>
        </p:nvSpPr>
        <p:spPr/>
        <p:txBody>
          <a:bodyPr/>
          <a:lstStyle/>
          <a:p>
            <a:pPr>
              <a:defRPr/>
            </a:pPr>
            <a:r>
              <a:rPr lang="en-US" altLang="en-US"/>
              <a:t>September 2022</a:t>
            </a:r>
            <a:endParaRPr lang="en-GB" altLang="en-US" dirty="0"/>
          </a:p>
        </p:txBody>
      </p:sp>
    </p:spTree>
    <p:extLst>
      <p:ext uri="{BB962C8B-B14F-4D97-AF65-F5344CB8AC3E}">
        <p14:creationId xmlns:p14="http://schemas.microsoft.com/office/powerpoint/2010/main" val="1212438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dirty="0"/>
              <a:t>ITU-R Radio Regulations</a:t>
            </a:r>
          </a:p>
          <a:p>
            <a:pPr lvl="1"/>
            <a:r>
              <a:rPr lang="en-US" sz="1800" dirty="0">
                <a:hlinkClick r:id="rId2"/>
              </a:rPr>
              <a:t>https://www.itu.int/pub/R-REG-RR</a:t>
            </a:r>
            <a:r>
              <a:rPr lang="en-US" sz="1800" dirty="0"/>
              <a:t> </a:t>
            </a:r>
          </a:p>
          <a:p>
            <a:r>
              <a:rPr lang="en-US" sz="2000" dirty="0"/>
              <a:t>US FCC Table of Frequencies</a:t>
            </a:r>
          </a:p>
          <a:p>
            <a:pPr lvl="1"/>
            <a:r>
              <a:rPr lang="en-US" sz="1600" dirty="0">
                <a:hlinkClick r:id="rId3"/>
              </a:rPr>
              <a:t>https://transition.fcc.gov/oet/spectrum/table/fcctable.docx</a:t>
            </a:r>
            <a:r>
              <a:rPr lang="en-US" sz="1600" dirty="0"/>
              <a:t> </a:t>
            </a:r>
          </a:p>
          <a:p>
            <a:r>
              <a:rPr lang="en-US" sz="2000" dirty="0"/>
              <a:t>European Table of Frequency Allocations</a:t>
            </a:r>
          </a:p>
          <a:p>
            <a:pPr lvl="1"/>
            <a:r>
              <a:rPr lang="en-US" sz="1600" dirty="0">
                <a:hlinkClick r:id="rId4"/>
              </a:rPr>
              <a:t>https://efis.cept.org/</a:t>
            </a:r>
            <a:r>
              <a:rPr lang="en-US" sz="1600" dirty="0"/>
              <a:t> [search by frequency, country, etc.]</a:t>
            </a:r>
          </a:p>
          <a:p>
            <a:pPr lvl="1"/>
            <a:r>
              <a:rPr lang="en-US" sz="1600" dirty="0">
                <a:hlinkClick r:id="rId5"/>
              </a:rPr>
              <a:t>https://efis.cept.org/sitecontent.jsp?sitecontent=ecatable</a:t>
            </a:r>
            <a:r>
              <a:rPr lang="en-US" sz="1600" dirty="0"/>
              <a:t> </a:t>
            </a:r>
          </a:p>
          <a:p>
            <a:r>
              <a:rPr lang="en-US" sz="2000" dirty="0"/>
              <a:t>European National Frequency Tables</a:t>
            </a:r>
          </a:p>
          <a:p>
            <a:pPr lvl="1"/>
            <a:r>
              <a:rPr lang="en-US" sz="1800" dirty="0">
                <a:hlinkClick r:id="rId6"/>
              </a:rPr>
              <a:t>https://efis.cept.org/views2/national_frequency_table.jsp</a:t>
            </a:r>
            <a:r>
              <a:rPr lang="en-US" sz="1800" dirty="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US"/>
              <a:t>Rich Kennedy (Unlicensed Spectrum Advocates)</a:t>
            </a:r>
            <a:endParaRPr lang="en-GB"/>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6" name="Date Placeholder 5">
            <a:extLst>
              <a:ext uri="{FF2B5EF4-FFF2-40B4-BE49-F238E27FC236}">
                <a16:creationId xmlns:a16="http://schemas.microsoft.com/office/drawing/2014/main" id="{CF39E008-4D47-811E-57FC-0073ACA59BC0}"/>
              </a:ext>
            </a:extLst>
          </p:cNvPr>
          <p:cNvSpPr>
            <a:spLocks noGrp="1"/>
          </p:cNvSpPr>
          <p:nvPr>
            <p:ph type="dt" sz="half" idx="10"/>
          </p:nvPr>
        </p:nvSpPr>
        <p:spPr/>
        <p:txBody>
          <a:bodyPr/>
          <a:lstStyle/>
          <a:p>
            <a:pPr>
              <a:defRPr/>
            </a:pPr>
            <a:r>
              <a:rPr lang="en-US" altLang="en-US"/>
              <a:t>September 2022</a:t>
            </a:r>
            <a:endParaRPr lang="en-GB" altLang="en-US"/>
          </a:p>
        </p:txBody>
      </p:sp>
    </p:spTree>
    <p:extLst>
      <p:ext uri="{BB962C8B-B14F-4D97-AF65-F5344CB8AC3E}">
        <p14:creationId xmlns:p14="http://schemas.microsoft.com/office/powerpoint/2010/main" val="13230768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purl.org/dc/dcmitype/"/>
    <ds:schemaRef ds:uri="http://schemas.microsoft.com/office/2006/metadata/properties"/>
    <ds:schemaRef ds:uri="http://schemas.microsoft.com/office/2006/documentManagement/types"/>
    <ds:schemaRef ds:uri="http://purl.org/dc/elements/1.1/"/>
    <ds:schemaRef ds:uri="cc9c437c-ae0c-4066-8d90-a0f7de786127"/>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9262</TotalTime>
  <Words>686</Words>
  <Application>Microsoft Office PowerPoint</Application>
  <PresentationFormat>Widescreen</PresentationFormat>
  <Paragraphs>101</Paragraphs>
  <Slides>9</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Microsoft Word 97 - 2003 Document</vt:lpstr>
      <vt:lpstr>RR-TAG mmWave Spectrum Survey</vt:lpstr>
      <vt:lpstr>Abstract</vt:lpstr>
      <vt:lpstr>The Bands Being Studies (and Why)</vt:lpstr>
      <vt:lpstr>Parallel Project For Information Only</vt:lpstr>
      <vt:lpstr>The Art of Spectrum Complexity</vt:lpstr>
      <vt:lpstr>Spectrum Study Plan</vt:lpstr>
      <vt:lpstr>What the Information Supplied Will Contain </vt:lpstr>
      <vt:lpstr>What the Group Will Not Do</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spectrum survey</dc:title>
  <dc:creator>RKennedy@bluetooth.com</dc:creator>
  <cp:lastModifiedBy>Rich Kennedy</cp:lastModifiedBy>
  <cp:revision>1264</cp:revision>
  <cp:lastPrinted>1998-02-10T13:28:06Z</cp:lastPrinted>
  <dcterms:created xsi:type="dcterms:W3CDTF">2004-12-02T14:01:45Z</dcterms:created>
  <dcterms:modified xsi:type="dcterms:W3CDTF">2022-09-01T23:00:37Z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