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9" r:id="rId2"/>
    <p:sldId id="356" r:id="rId3"/>
    <p:sldId id="357" r:id="rId4"/>
    <p:sldId id="359" r:id="rId5"/>
    <p:sldId id="367" r:id="rId6"/>
    <p:sldId id="365" r:id="rId7"/>
    <p:sldId id="358" r:id="rId8"/>
    <p:sldId id="368" r:id="rId9"/>
    <p:sldId id="361" r:id="rId10"/>
    <p:sldId id="366" r:id="rId11"/>
    <p:sldId id="36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4" autoAdjust="0"/>
    <p:restoredTop sz="99548" autoAdjust="0"/>
  </p:normalViewPr>
  <p:slideViewPr>
    <p:cSldViewPr>
      <p:cViewPr>
        <p:scale>
          <a:sx n="100" d="100"/>
          <a:sy n="100" d="100"/>
        </p:scale>
        <p:origin x="2064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825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October 2022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802.11-22/1395r0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Thoughts on </a:t>
            </a:r>
            <a:r>
              <a:rPr lang="en-US" dirty="0" smtClean="0"/>
              <a:t>High Frequency Band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2022-10-21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58429"/>
              </p:ext>
            </p:extLst>
          </p:nvPr>
        </p:nvGraphicFramePr>
        <p:xfrm>
          <a:off x="523875" y="2752725"/>
          <a:ext cx="7886700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" name="Document" r:id="rId4" imgW="9388052" imgH="4464271" progId="Word.Document.8">
                  <p:embed/>
                </p:oleObj>
              </mc:Choice>
              <mc:Fallback>
                <p:oleObj name="Document" r:id="rId4" imgW="9388052" imgH="4464271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752725"/>
                        <a:ext cx="7886700" cy="374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45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ko-KR" dirty="0" err="1" smtClean="0"/>
              <a:t>mmWave</a:t>
            </a:r>
            <a:r>
              <a:rPr lang="en-US" altLang="ko-KR" dirty="0" smtClean="0"/>
              <a:t> operation is a promising feature for UHR?</a:t>
            </a:r>
          </a:p>
          <a:p>
            <a:pPr lvl="1"/>
            <a:r>
              <a:rPr lang="en-US" altLang="ko-KR" dirty="0" smtClean="0"/>
              <a:t>This SP is for information gathering.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1067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b="0" dirty="0" smtClean="0"/>
              <a:t>[1]11-22/0708r3</a:t>
            </a:r>
            <a:r>
              <a:rPr lang="en-US" altLang="ko-KR" b="0" dirty="0"/>
              <a:t>, beyond ‘be’ - proposed next step</a:t>
            </a:r>
          </a:p>
          <a:p>
            <a:pPr marL="0" indent="0">
              <a:buNone/>
            </a:pPr>
            <a:r>
              <a:rPr lang="en-US" b="0" dirty="0" smtClean="0"/>
              <a:t>[2] 11-22/0030r1, look-ahead-to-next-generation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[3] 11-22/0032r0, next-gen-after-11be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[4] 11-22/0046r1, next-generation-after-802-11be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[5] 11-22/0059r0, beyond-be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[6] 11-22/0418r0, considerations-of-next-generation-beyond-11be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[7] 11-22/0458r1, looking-ahead-to-next-generation-follow-up</a:t>
            </a:r>
            <a:endParaRPr lang="en-US" b="0" dirty="0"/>
          </a:p>
          <a:p>
            <a:pPr marL="0" indent="0">
              <a:buNone/>
            </a:pPr>
            <a:r>
              <a:rPr lang="en-US" sz="2000" b="0" dirty="0" smtClean="0"/>
              <a:t>[8] </a:t>
            </a:r>
            <a:r>
              <a:rPr lang="en-US" altLang="ko-KR" b="0" dirty="0" smtClean="0"/>
              <a:t>11-22/1083r1</a:t>
            </a:r>
            <a:r>
              <a:rPr lang="en-US" altLang="ko-KR" b="0" dirty="0"/>
              <a:t>, </a:t>
            </a:r>
            <a:r>
              <a:rPr lang="en-US" altLang="ko-KR" b="0" dirty="0" smtClean="0"/>
              <a:t>next generation </a:t>
            </a:r>
            <a:r>
              <a:rPr lang="en-US" altLang="ko-KR" b="0" dirty="0"/>
              <a:t>SG </a:t>
            </a:r>
            <a:r>
              <a:rPr lang="en-US" altLang="ko-KR" b="0" dirty="0" smtClean="0"/>
              <a:t>formation.</a:t>
            </a:r>
            <a:endParaRPr lang="en-US" sz="2000" b="0" dirty="0" smtClean="0"/>
          </a:p>
          <a:p>
            <a:pPr marL="0" indent="0">
              <a:buNone/>
            </a:pPr>
            <a:r>
              <a:rPr lang="en-US" b="0" dirty="0" smtClean="0"/>
              <a:t>[9] </a:t>
            </a:r>
            <a:r>
              <a:rPr lang="en-US" b="0" dirty="0"/>
              <a:t>11-22/0729r1, 802.11 GEN8 </a:t>
            </a:r>
            <a:r>
              <a:rPr lang="en-US" b="0" dirty="0" smtClean="0"/>
              <a:t>study group</a:t>
            </a:r>
          </a:p>
          <a:p>
            <a:pPr marL="0" indent="0">
              <a:buNone/>
            </a:pPr>
            <a:r>
              <a:rPr lang="en-US" b="0" dirty="0" smtClean="0"/>
              <a:t>[</a:t>
            </a:r>
            <a:r>
              <a:rPr lang="en-US" b="0" dirty="0"/>
              <a:t>10] </a:t>
            </a:r>
            <a:r>
              <a:rPr lang="en-US" altLang="ko-KR" b="0" dirty="0"/>
              <a:t>Lei Huang, Yi Wang, </a:t>
            </a:r>
            <a:r>
              <a:rPr lang="en-US" altLang="ko-KR" b="0" dirty="0" err="1"/>
              <a:t>Zhenyu</a:t>
            </a:r>
            <a:r>
              <a:rPr lang="en-US" altLang="ko-KR" b="0" dirty="0"/>
              <a:t> Shi, </a:t>
            </a:r>
            <a:r>
              <a:rPr lang="en-US" altLang="ko-KR" b="0" dirty="0" smtClean="0"/>
              <a:t>and </a:t>
            </a:r>
            <a:r>
              <a:rPr lang="en-US" altLang="ko-KR" b="0" dirty="0" err="1" smtClean="0"/>
              <a:t>Rong</a:t>
            </a:r>
            <a:r>
              <a:rPr lang="en-US" altLang="ko-KR" b="0" dirty="0" smtClean="0"/>
              <a:t> Wen</a:t>
            </a:r>
            <a:r>
              <a:rPr lang="en-US" altLang="ko-KR" b="0" dirty="0"/>
              <a:t>,</a:t>
            </a:r>
            <a:r>
              <a:rPr lang="en-US" b="0" dirty="0" smtClean="0"/>
              <a:t> </a:t>
            </a:r>
            <a:r>
              <a:rPr lang="en-US" b="0" dirty="0"/>
              <a:t>(2016</a:t>
            </a:r>
            <a:r>
              <a:rPr lang="en-US" b="0" dirty="0" smtClean="0"/>
              <a:t>), “Radio </a:t>
            </a:r>
            <a:r>
              <a:rPr lang="en-US" b="0" dirty="0"/>
              <a:t>parameter design for OFDM-based millimeter-wave </a:t>
            </a:r>
            <a:r>
              <a:rPr lang="en-US" b="0" dirty="0" smtClean="0"/>
              <a:t>systems,” </a:t>
            </a:r>
            <a:r>
              <a:rPr lang="en-US" altLang="ko-KR" b="0" i="1" dirty="0"/>
              <a:t>2016 IEEE 27th Annual International Symposium on Personal, Indoor, and Mobile Radio Communications (PIMRC)</a:t>
            </a:r>
            <a:r>
              <a:rPr lang="en-US" altLang="ko-KR" b="0" dirty="0"/>
              <a:t>, </a:t>
            </a:r>
            <a:r>
              <a:rPr lang="en-US" altLang="ko-KR" b="0" dirty="0" smtClean="0"/>
              <a:t>2016.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380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In a previous Montreal meeting, the formation of </a:t>
            </a:r>
            <a:r>
              <a:rPr lang="en-US" altLang="ko-KR" dirty="0" smtClean="0"/>
              <a:t>UHR </a:t>
            </a:r>
            <a:r>
              <a:rPr lang="en-US" altLang="ko-KR" dirty="0"/>
              <a:t>(Ultra High </a:t>
            </a:r>
            <a:r>
              <a:rPr lang="en-US" altLang="ko-KR" dirty="0" smtClean="0"/>
              <a:t>Reliability) SG </a:t>
            </a:r>
            <a:r>
              <a:rPr lang="en-US" altLang="ko-KR" dirty="0"/>
              <a:t>was approved </a:t>
            </a:r>
            <a:r>
              <a:rPr lang="en-US" altLang="ko-KR" dirty="0" smtClean="0"/>
              <a:t>to </a:t>
            </a:r>
            <a:r>
              <a:rPr lang="en-US" altLang="ko-KR" dirty="0"/>
              <a:t>develop </a:t>
            </a:r>
            <a:r>
              <a:rPr lang="en-US" altLang="ko-KR" dirty="0" smtClean="0"/>
              <a:t>PAR and CSD </a:t>
            </a:r>
            <a:r>
              <a:rPr lang="en-US" altLang="ko-KR" dirty="0"/>
              <a:t>for a</a:t>
            </a:r>
            <a:r>
              <a:rPr lang="en-US" altLang="ko-KR" dirty="0" smtClean="0"/>
              <a:t> </a:t>
            </a:r>
            <a:r>
              <a:rPr lang="en-US" altLang="ko-KR" dirty="0"/>
              <a:t>new 802.11 MAC/PHY </a:t>
            </a:r>
            <a:r>
              <a:rPr lang="en-US" altLang="ko-KR" dirty="0" smtClean="0"/>
              <a:t>amendment [1</a:t>
            </a:r>
            <a:r>
              <a:rPr lang="en-US" altLang="ko-KR" dirty="0" smtClean="0"/>
              <a:t>].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study </a:t>
            </a:r>
            <a:r>
              <a:rPr lang="en-US" altLang="ko-KR" dirty="0"/>
              <a:t>g</a:t>
            </a:r>
            <a:r>
              <a:rPr lang="en-US" altLang="ko-KR" dirty="0" smtClean="0"/>
              <a:t>roup </a:t>
            </a:r>
            <a:r>
              <a:rPr lang="en-US" altLang="ko-KR" dirty="0" smtClean="0"/>
              <a:t>investigates technology which may improve reliability of WLAN connectivity, reduce latencies, increase manageability, increase throughput including at different SNR levels, and reduce device level power consumption.</a:t>
            </a:r>
          </a:p>
          <a:p>
            <a:pPr lvl="1"/>
            <a:r>
              <a:rPr lang="en-US" altLang="ko-KR" dirty="0" smtClean="0"/>
              <a:t>With </a:t>
            </a:r>
            <a:r>
              <a:rPr lang="en-US" altLang="ko-KR" dirty="0"/>
              <a:t>a target start of the task group in May </a:t>
            </a:r>
            <a:r>
              <a:rPr lang="en-US" altLang="ko-KR" dirty="0" smtClean="0"/>
              <a:t>2023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Common objective which has been mainly mentioned in various contributions [2-7] on </a:t>
            </a:r>
            <a:r>
              <a:rPr lang="en-US" altLang="ko-KR" dirty="0"/>
              <a:t>UHR </a:t>
            </a:r>
            <a:r>
              <a:rPr lang="en-US" altLang="ko-KR" dirty="0" smtClean="0"/>
              <a:t>is </a:t>
            </a:r>
            <a:r>
              <a:rPr lang="en-US" altLang="ko-KR" dirty="0"/>
              <a:t>to further </a:t>
            </a:r>
            <a:r>
              <a:rPr lang="en-US" altLang="ko-KR" dirty="0" smtClean="0"/>
              <a:t>improve </a:t>
            </a:r>
            <a:r>
              <a:rPr lang="en-US" altLang="ko-KR" dirty="0"/>
              <a:t>the throughput and latency performance with respect to </a:t>
            </a:r>
            <a:r>
              <a:rPr lang="en-US" altLang="ko-KR" dirty="0" smtClean="0"/>
              <a:t>EHT.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58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Consideration on Operating Band above 45 GHz for UHR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one of </a:t>
            </a:r>
            <a:r>
              <a:rPr lang="en-US" altLang="ko-KR" dirty="0" smtClean="0"/>
              <a:t>the ways </a:t>
            </a:r>
            <a:r>
              <a:rPr lang="en-US" altLang="ko-KR" dirty="0"/>
              <a:t>to improve </a:t>
            </a:r>
            <a:r>
              <a:rPr lang="en-US" altLang="ko-KR" dirty="0" smtClean="0"/>
              <a:t>the throughput </a:t>
            </a:r>
            <a:r>
              <a:rPr lang="en-US" altLang="ko-KR" dirty="0"/>
              <a:t>and </a:t>
            </a:r>
            <a:r>
              <a:rPr lang="en-US" altLang="ko-KR" dirty="0" smtClean="0"/>
              <a:t>latency performance, considering </a:t>
            </a:r>
            <a:r>
              <a:rPr lang="en-US" altLang="ko-KR" dirty="0" smtClean="0"/>
              <a:t>the unlicensed </a:t>
            </a:r>
            <a:r>
              <a:rPr lang="en-US" altLang="ko-KR" dirty="0" err="1" smtClean="0"/>
              <a:t>mmWave</a:t>
            </a:r>
            <a:r>
              <a:rPr lang="en-US" altLang="ko-KR" dirty="0" smtClean="0"/>
              <a:t> bands </a:t>
            </a:r>
            <a:r>
              <a:rPr lang="en-US" altLang="ko-KR" dirty="0"/>
              <a:t>above 45 GHz band was </a:t>
            </a:r>
            <a:r>
              <a:rPr lang="en-US" altLang="ko-KR" dirty="0" smtClean="0"/>
              <a:t>proposed in [8-9].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both contributions, the authors proposed to reuse the 2.4/5/6 GHz design in the higher frequency band.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reason for reusing the 2.4/5/6 GHz design is to keep complexity within the bounds of lower band 802.11.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introduce several aspects that we need to discuss to include the </a:t>
            </a:r>
            <a:r>
              <a:rPr lang="en-US" altLang="ko-KR" dirty="0" err="1" smtClean="0"/>
              <a:t>mmWave</a:t>
            </a:r>
            <a:r>
              <a:rPr lang="en-US" altLang="ko-KR" dirty="0" smtClean="0"/>
              <a:t> bands above 45 GHz for </a:t>
            </a:r>
            <a:r>
              <a:rPr lang="en-US" altLang="ko-KR" dirty="0" smtClean="0"/>
              <a:t>UHR. 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18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HW Design Challenges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/>
              <a:t>Antenna and RF components, such as power amplifier (PA), low-noise amplifier (LNA), mixer, and voltage-controlled oscillators, which are used for below 7 GHz </a:t>
            </a:r>
            <a:r>
              <a:rPr lang="en-US" altLang="ko-KR" dirty="0" smtClean="0"/>
              <a:t>may not be </a:t>
            </a:r>
            <a:r>
              <a:rPr lang="en-US" altLang="ko-KR" dirty="0"/>
              <a:t>shared with </a:t>
            </a:r>
            <a:r>
              <a:rPr lang="en-US" altLang="ko-KR" dirty="0" err="1"/>
              <a:t>mmWave</a:t>
            </a:r>
            <a:r>
              <a:rPr lang="en-US" altLang="ko-KR" dirty="0"/>
              <a:t> systems.</a:t>
            </a:r>
          </a:p>
          <a:p>
            <a:endParaRPr lang="en-US" altLang="ko-KR" dirty="0"/>
          </a:p>
          <a:p>
            <a:r>
              <a:rPr lang="en-US" altLang="ko-KR" dirty="0"/>
              <a:t>Depending on how to reuse the lower frequency band design, </a:t>
            </a:r>
            <a:r>
              <a:rPr lang="en-US" altLang="ko-KR" dirty="0" smtClean="0"/>
              <a:t>the baseband </a:t>
            </a:r>
            <a:r>
              <a:rPr lang="en-US" altLang="ko-KR" dirty="0"/>
              <a:t>also needs to be updated/redesigned.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Algorithms </a:t>
            </a:r>
            <a:r>
              <a:rPr lang="en-US" altLang="ko-KR" dirty="0"/>
              <a:t>may be reused. But that </a:t>
            </a:r>
            <a:r>
              <a:rPr lang="en-US" altLang="ko-KR" dirty="0" smtClean="0"/>
              <a:t>is a very </a:t>
            </a:r>
            <a:r>
              <a:rPr lang="en-US" altLang="ko-KR" dirty="0"/>
              <a:t>small portion. </a:t>
            </a:r>
          </a:p>
          <a:p>
            <a:endParaRPr lang="en-US" altLang="ko-KR" dirty="0"/>
          </a:p>
          <a:p>
            <a:r>
              <a:rPr lang="en-US" altLang="ko-KR" dirty="0" smtClean="0"/>
              <a:t>Thus, reusing a lower frequency design in a higher frequency band may not help to reduce the complexity of the system. </a:t>
            </a:r>
          </a:p>
          <a:p>
            <a:endParaRPr lang="en-US" altLang="ko-KR" dirty="0"/>
          </a:p>
          <a:p>
            <a:r>
              <a:rPr lang="en-US" altLang="ko-KR" dirty="0" smtClean="0"/>
              <a:t>However, reducing bandwidth from minimum 2.16 GHz (.11ay) to low (e.g. 160 MHz) can help to reduce the complexity.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25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60 GHz band, there are .11ad/.11ay devices.</a:t>
            </a:r>
          </a:p>
          <a:p>
            <a:endParaRPr lang="en-US" dirty="0" smtClean="0"/>
          </a:p>
          <a:p>
            <a:r>
              <a:rPr lang="en-US" dirty="0" smtClean="0"/>
              <a:t>If the new system does not need to support legacy .11ad/.11ay devices, then we may reuse the 2.4/5/6 GHz design (11a/n/ac/ax/be).</a:t>
            </a:r>
          </a:p>
          <a:p>
            <a:endParaRPr lang="en-US" dirty="0" smtClean="0"/>
          </a:p>
          <a:p>
            <a:r>
              <a:rPr lang="en-US" dirty="0" smtClean="0"/>
              <a:t>So, the question that we need to consider to utilize </a:t>
            </a:r>
            <a:r>
              <a:rPr lang="en-US" dirty="0"/>
              <a:t>the unlicensed </a:t>
            </a:r>
            <a:r>
              <a:rPr lang="en-US" dirty="0" err="1" smtClean="0"/>
              <a:t>mmWave</a:t>
            </a:r>
            <a:r>
              <a:rPr lang="en-US" dirty="0" smtClean="0"/>
              <a:t> </a:t>
            </a:r>
            <a:r>
              <a:rPr lang="en-US" dirty="0"/>
              <a:t>bands above 45 </a:t>
            </a:r>
            <a:r>
              <a:rPr lang="en-US" dirty="0" smtClean="0"/>
              <a:t>GHz for UHR is whether we want to support .11ad/.11ay as a legacy.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8566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Influence of CFO in </a:t>
            </a:r>
            <a:r>
              <a:rPr lang="en-US" altLang="ko-KR" dirty="0" err="1" smtClean="0"/>
              <a:t>mmWave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Carrier frequency offset </a:t>
            </a:r>
            <a:r>
              <a:rPr lang="en-US" altLang="ko-KR" dirty="0"/>
              <a:t>(CFO) </a:t>
            </a:r>
            <a:r>
              <a:rPr lang="en-US" altLang="ko-KR" dirty="0" smtClean="0"/>
              <a:t>occurs when STA’s </a:t>
            </a:r>
            <a:r>
              <a:rPr lang="en-US" altLang="ko-KR" dirty="0"/>
              <a:t>local </a:t>
            </a:r>
            <a:r>
              <a:rPr lang="en-US" altLang="ko-KR" dirty="0" smtClean="0"/>
              <a:t>oscillator </a:t>
            </a:r>
            <a:r>
              <a:rPr lang="en-US" altLang="ko-KR" dirty="0"/>
              <a:t>signal for down conversion does not synchronize with the carrier frequency </a:t>
            </a:r>
            <a:r>
              <a:rPr lang="en-US" altLang="ko-KR" dirty="0" smtClean="0"/>
              <a:t>of the </a:t>
            </a:r>
            <a:r>
              <a:rPr lang="en-US" altLang="ko-KR" dirty="0"/>
              <a:t>received </a:t>
            </a:r>
            <a:r>
              <a:rPr lang="en-US" altLang="ko-KR" dirty="0" smtClean="0"/>
              <a:t>signal.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CFO </a:t>
            </a:r>
            <a:r>
              <a:rPr lang="en-US" altLang="ko-KR" dirty="0"/>
              <a:t>problem becomes </a:t>
            </a:r>
            <a:r>
              <a:rPr lang="en-US" altLang="ko-KR" dirty="0" smtClean="0"/>
              <a:t>more </a:t>
            </a:r>
            <a:r>
              <a:rPr lang="en-US" altLang="ko-KR" dirty="0"/>
              <a:t>critical in </a:t>
            </a:r>
            <a:r>
              <a:rPr lang="en-US" altLang="ko-KR" dirty="0" err="1" smtClean="0"/>
              <a:t>mmWave</a:t>
            </a:r>
            <a:r>
              <a:rPr lang="en-US" altLang="ko-KR" dirty="0" smtClean="0"/>
              <a:t> systems </a:t>
            </a:r>
            <a:r>
              <a:rPr lang="en-US" altLang="ko-KR" dirty="0"/>
              <a:t>compared with sub-6 GHz </a:t>
            </a:r>
            <a:r>
              <a:rPr lang="en-US" altLang="ko-KR" dirty="0" smtClean="0"/>
              <a:t>bands because the maximum CFO  </a:t>
            </a:r>
            <a:r>
              <a:rPr lang="en-US" altLang="ko-KR" dirty="0"/>
              <a:t>value </a:t>
            </a:r>
            <a:r>
              <a:rPr lang="en-US" altLang="ko-KR" dirty="0" smtClean="0"/>
              <a:t>increases linearly with the carrier frequency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E.g., if </a:t>
            </a:r>
            <a:r>
              <a:rPr lang="en-US" altLang="ko-KR" dirty="0"/>
              <a:t>the transmit and the </a:t>
            </a:r>
            <a:r>
              <a:rPr lang="en-US" altLang="ko-KR" dirty="0" smtClean="0"/>
              <a:t>receive oscillators </a:t>
            </a:r>
            <a:r>
              <a:rPr lang="en-US" altLang="ko-KR" dirty="0"/>
              <a:t>run at a frequency that is 20 </a:t>
            </a:r>
            <a:r>
              <a:rPr lang="en-US" altLang="ko-KR" dirty="0" smtClean="0"/>
              <a:t>ppm </a:t>
            </a:r>
            <a:r>
              <a:rPr lang="en-US" altLang="ko-KR" dirty="0"/>
              <a:t>above </a:t>
            </a:r>
            <a:r>
              <a:rPr lang="en-US" altLang="ko-KR" dirty="0" smtClean="0"/>
              <a:t>and 20 ppm </a:t>
            </a:r>
            <a:r>
              <a:rPr lang="en-US" altLang="ko-KR" dirty="0"/>
              <a:t>below the identical carrier frequency, </a:t>
            </a:r>
            <a:r>
              <a:rPr lang="en-US" altLang="ko-KR" dirty="0" smtClean="0"/>
              <a:t>respectively, the </a:t>
            </a:r>
            <a:r>
              <a:rPr lang="en-US" altLang="ko-KR" dirty="0"/>
              <a:t>received baseband signal will have </a:t>
            </a:r>
            <a:r>
              <a:rPr lang="en-US" altLang="ko-KR" dirty="0" smtClean="0"/>
              <a:t>a CFO </a:t>
            </a:r>
            <a:r>
              <a:rPr lang="en-US" altLang="ko-KR" dirty="0"/>
              <a:t>of 40 </a:t>
            </a:r>
            <a:r>
              <a:rPr lang="en-US" altLang="ko-KR" dirty="0" smtClean="0"/>
              <a:t>PPM. For </a:t>
            </a:r>
            <a:r>
              <a:rPr lang="en-US" altLang="ko-KR" dirty="0"/>
              <a:t>a carrier frequency of </a:t>
            </a:r>
            <a:r>
              <a:rPr lang="en-US" altLang="ko-KR" dirty="0" smtClean="0"/>
              <a:t>70 </a:t>
            </a:r>
            <a:r>
              <a:rPr lang="en-US" altLang="ko-KR" dirty="0"/>
              <a:t>GHz, the CFO is thus up </a:t>
            </a:r>
            <a:r>
              <a:rPr lang="en-US" altLang="ko-KR" dirty="0" smtClean="0"/>
              <a:t>to ±2.8 MHz</a:t>
            </a:r>
            <a:r>
              <a:rPr lang="en-US" altLang="ko-KR" dirty="0"/>
              <a:t> </a:t>
            </a:r>
            <a:r>
              <a:rPr lang="en-US" altLang="ko-KR" dirty="0" smtClean="0"/>
              <a:t>while</a:t>
            </a:r>
            <a:r>
              <a:rPr lang="en-US" altLang="ko-KR" dirty="0"/>
              <a:t> </a:t>
            </a:r>
            <a:r>
              <a:rPr lang="en-US" altLang="ko-KR" dirty="0" smtClean="0"/>
              <a:t>the CFO </a:t>
            </a:r>
            <a:r>
              <a:rPr lang="en-US" altLang="ko-KR" dirty="0"/>
              <a:t>is up to </a:t>
            </a:r>
            <a:r>
              <a:rPr lang="en-US" altLang="ko-KR" dirty="0" smtClean="0"/>
              <a:t>280</a:t>
            </a:r>
            <a:r>
              <a:rPr lang="en-US" altLang="ko-KR" dirty="0"/>
              <a:t> </a:t>
            </a:r>
            <a:r>
              <a:rPr lang="en-US" altLang="ko-KR" dirty="0" smtClean="0"/>
              <a:t>kHz with </a:t>
            </a:r>
            <a:r>
              <a:rPr lang="en-US" altLang="ko-KR" dirty="0"/>
              <a:t>a carrier frequency of </a:t>
            </a:r>
            <a:r>
              <a:rPr lang="en-US" altLang="ko-KR" dirty="0" smtClean="0"/>
              <a:t>7 </a:t>
            </a:r>
            <a:r>
              <a:rPr lang="en-US" altLang="ko-KR" dirty="0" smtClean="0"/>
              <a:t>GHz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Thus, we need to have a subcarrier spacing of at least ±</a:t>
            </a:r>
            <a:r>
              <a:rPr lang="en-US" altLang="ko-KR" dirty="0"/>
              <a:t>2.8 MHz </a:t>
            </a:r>
            <a:r>
              <a:rPr lang="en-US" altLang="ko-KR" dirty="0" smtClean="0"/>
              <a:t>or need to define a tighter requirement. Note that .11ay subcarrier spacing is 5.156 </a:t>
            </a:r>
            <a:r>
              <a:rPr lang="en-US" altLang="ko-KR" dirty="0" err="1" smtClean="0"/>
              <a:t>MHz.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07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Influence of Phase Noise in </a:t>
            </a:r>
            <a:r>
              <a:rPr lang="en-US" altLang="ko-KR" dirty="0" err="1" smtClean="0"/>
              <a:t>mmWave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Phase noise caused </a:t>
            </a:r>
            <a:r>
              <a:rPr lang="en-US" altLang="ko-KR" dirty="0"/>
              <a:t>by </a:t>
            </a:r>
            <a:r>
              <a:rPr lang="en-US" altLang="ko-KR" dirty="0" smtClean="0"/>
              <a:t>random fluctuations </a:t>
            </a:r>
            <a:r>
              <a:rPr lang="en-US" altLang="ko-KR" dirty="0"/>
              <a:t>in the frequency of the </a:t>
            </a:r>
            <a:r>
              <a:rPr lang="en-US" altLang="ko-KR" dirty="0" smtClean="0"/>
              <a:t>local oscillators of AP and STA can incur the effect of </a:t>
            </a:r>
            <a:r>
              <a:rPr lang="en-US" altLang="ko-KR" dirty="0"/>
              <a:t>ICI in OFDM-based </a:t>
            </a:r>
            <a:r>
              <a:rPr lang="en-US" altLang="ko-KR" dirty="0" err="1" smtClean="0"/>
              <a:t>mmWave</a:t>
            </a:r>
            <a:r>
              <a:rPr lang="en-US" altLang="ko-KR" dirty="0" smtClean="0"/>
              <a:t> </a:t>
            </a:r>
            <a:r>
              <a:rPr lang="en-US" altLang="ko-KR" dirty="0"/>
              <a:t>system, </a:t>
            </a:r>
            <a:r>
              <a:rPr lang="en-US" altLang="ko-KR" dirty="0" smtClean="0"/>
              <a:t>which degrades SINR.</a:t>
            </a:r>
          </a:p>
          <a:p>
            <a:endParaRPr lang="en-US" altLang="ko-KR" dirty="0"/>
          </a:p>
          <a:p>
            <a:r>
              <a:rPr lang="en-US" altLang="ko-KR" dirty="0" smtClean="0"/>
              <a:t>To reduce the impact of phase noise, </a:t>
            </a:r>
            <a:r>
              <a:rPr lang="en-US" altLang="ko-KR" dirty="0"/>
              <a:t>the subcarrier spacing </a:t>
            </a:r>
            <a:r>
              <a:rPr lang="en-US" altLang="ko-KR" dirty="0" smtClean="0"/>
              <a:t>should be increased compared </a:t>
            </a:r>
            <a:r>
              <a:rPr lang="en-US" altLang="ko-KR" dirty="0"/>
              <a:t>to </a:t>
            </a:r>
            <a:r>
              <a:rPr lang="en-US" altLang="ko-KR" dirty="0" smtClean="0"/>
              <a:t>11ac/11be [10].</a:t>
            </a:r>
          </a:p>
          <a:p>
            <a:pPr lvl="1"/>
            <a:r>
              <a:rPr lang="en-US" altLang="ko-KR" dirty="0" smtClean="0"/>
              <a:t>E.g., </a:t>
            </a:r>
            <a:r>
              <a:rPr lang="en-US" altLang="ko-KR" dirty="0"/>
              <a:t>subcarrier spacing should be larger than 500 kHz at 70 </a:t>
            </a:r>
            <a:r>
              <a:rPr lang="en-US" altLang="ko-KR" dirty="0" smtClean="0"/>
              <a:t>GHz, i.e. </a:t>
            </a:r>
            <a:r>
              <a:rPr lang="en-US" altLang="ko-KR" dirty="0"/>
              <a:t>the </a:t>
            </a:r>
            <a:r>
              <a:rPr lang="en-US" altLang="ko-KR" dirty="0" smtClean="0"/>
              <a:t>subcarrier </a:t>
            </a:r>
            <a:r>
              <a:rPr lang="en-US" altLang="ko-KR" dirty="0"/>
              <a:t>spacing </a:t>
            </a:r>
            <a:r>
              <a:rPr lang="en-US" altLang="ko-KR" dirty="0" smtClean="0"/>
              <a:t>should be about 2x wider than that of 11ac (or 8x wider than that of 11be) to support 64 QAM considering performance loss caused by phase noise.</a:t>
            </a:r>
          </a:p>
          <a:p>
            <a:pPr lvl="1"/>
            <a:r>
              <a:rPr lang="en-US" altLang="ko-KR" dirty="0" smtClean="0"/>
              <a:t>From the PN model in [10], subcarrier spacing of 500 kHz, 1.25 MHz, 2.5 MHz will result in -27 </a:t>
            </a:r>
            <a:r>
              <a:rPr lang="en-US" altLang="ko-KR" dirty="0" err="1" smtClean="0"/>
              <a:t>dBc</a:t>
            </a:r>
            <a:r>
              <a:rPr lang="en-US" altLang="ko-KR" dirty="0" smtClean="0"/>
              <a:t>, -31 </a:t>
            </a:r>
            <a:r>
              <a:rPr lang="en-US" altLang="ko-KR" dirty="0" err="1" smtClean="0"/>
              <a:t>dBc</a:t>
            </a:r>
            <a:r>
              <a:rPr lang="en-US" altLang="ko-KR" dirty="0" smtClean="0"/>
              <a:t>, and -33 </a:t>
            </a:r>
            <a:r>
              <a:rPr lang="en-US" altLang="ko-KR" dirty="0" err="1" smtClean="0"/>
              <a:t>dBc</a:t>
            </a:r>
            <a:r>
              <a:rPr lang="en-US" altLang="ko-KR" dirty="0" smtClean="0"/>
              <a:t> ICI, respectively.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Therefore</a:t>
            </a:r>
            <a:r>
              <a:rPr lang="en-US" altLang="ko-KR" dirty="0"/>
              <a:t>, to support the higher MCS level, a much larger subcarrier spacing (thus larger bandwidth) is required, which will cause </a:t>
            </a:r>
            <a:r>
              <a:rPr lang="en-US" altLang="ko-KR" dirty="0" smtClean="0"/>
              <a:t>higher </a:t>
            </a:r>
            <a:r>
              <a:rPr lang="en-US" altLang="ko-KR" dirty="0"/>
              <a:t>power consumption </a:t>
            </a:r>
            <a:r>
              <a:rPr lang="en-US" altLang="ko-KR" dirty="0" smtClean="0"/>
              <a:t>and a larger </a:t>
            </a:r>
            <a:r>
              <a:rPr lang="en-US" altLang="ko-KR" dirty="0"/>
              <a:t>fabrication area due to the </a:t>
            </a:r>
            <a:r>
              <a:rPr lang="en-US" altLang="ko-KR" dirty="0" smtClean="0"/>
              <a:t>higher </a:t>
            </a:r>
            <a:r>
              <a:rPr lang="en-US" altLang="ko-KR" dirty="0"/>
              <a:t>chip speed. 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280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Numerologies for </a:t>
            </a:r>
            <a:r>
              <a:rPr lang="en-US" altLang="ko-KR" dirty="0" err="1" smtClean="0"/>
              <a:t>mmWave</a:t>
            </a:r>
            <a:endParaRPr lang="ko-KR" alt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636640"/>
              </p:ext>
            </p:extLst>
          </p:nvPr>
        </p:nvGraphicFramePr>
        <p:xfrm>
          <a:off x="685800" y="1849120"/>
          <a:ext cx="7772400" cy="363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.11ay OFDM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4x .11ac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8x</a:t>
                      </a:r>
                      <a:r>
                        <a:rPr lang="en-US" sz="1600" baseline="0" dirty="0" smtClean="0"/>
                        <a:t> .11ac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16x .11be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2.16/4.32/6.48/8.64</a:t>
                      </a:r>
                      <a:r>
                        <a:rPr lang="en-US" sz="1600" baseline="0" dirty="0" smtClean="0"/>
                        <a:t> GHz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80/160/320/640 MHz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160/320/640/1280 MHz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320/640/1280/2560/5120</a:t>
                      </a:r>
                      <a:r>
                        <a:rPr lang="en-US" sz="1600" baseline="0" dirty="0" smtClean="0"/>
                        <a:t> MHz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Subcarrier Spacing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5.156 MHz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 MHz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 MHz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 MHz (for</a:t>
                      </a:r>
                      <a:r>
                        <a:rPr lang="en-US" sz="1600" baseline="0" dirty="0" smtClean="0"/>
                        <a:t> 11be portion)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Guard Interval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36.36 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100/200 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50/100</a:t>
                      </a:r>
                      <a:r>
                        <a:rPr lang="en-US" sz="1600" baseline="0" dirty="0" smtClean="0"/>
                        <a:t> 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50/100/200 ns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IDFT/DFT</a:t>
                      </a:r>
                      <a:r>
                        <a:rPr lang="en-US" sz="1600" baseline="0" dirty="0" smtClean="0"/>
                        <a:t> period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194 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800 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 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800 ns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 smtClean="0"/>
                        <a:t>IDFT/DFT</a:t>
                      </a:r>
                      <a:r>
                        <a:rPr lang="en-US" sz="1600" dirty="0" smtClean="0"/>
                        <a:t> size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512/1024/1536/2048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64/128/256/512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64/128/256/512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256/512/1024/2048/4096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Modulation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BPSK to 64QAM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BPSK to 256QAM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BPSK to 256QAM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BPSK to 4096QAM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5594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discussed </a:t>
            </a:r>
            <a:r>
              <a:rPr lang="en-US" altLang="ko-KR" dirty="0"/>
              <a:t>several aspects </a:t>
            </a:r>
            <a:r>
              <a:rPr lang="en-US" altLang="ko-KR" dirty="0" smtClean="0"/>
              <a:t>that </a:t>
            </a:r>
            <a:r>
              <a:rPr lang="en-US" altLang="ko-KR" dirty="0" smtClean="0"/>
              <a:t>need to be considered </a:t>
            </a:r>
            <a:r>
              <a:rPr lang="en-US" altLang="ko-KR" dirty="0" smtClean="0"/>
              <a:t>to include </a:t>
            </a:r>
            <a:r>
              <a:rPr lang="en-US" altLang="ko-KR" dirty="0" err="1" smtClean="0"/>
              <a:t>mmWave</a:t>
            </a:r>
            <a:r>
              <a:rPr lang="en-US" altLang="ko-KR" dirty="0" smtClean="0"/>
              <a:t> operation in UHR.</a:t>
            </a:r>
          </a:p>
          <a:p>
            <a:pPr lvl="1"/>
            <a:r>
              <a:rPr lang="en-US" altLang="ko-KR" dirty="0"/>
              <a:t>HW </a:t>
            </a:r>
            <a:r>
              <a:rPr lang="en-US" altLang="ko-KR" dirty="0" smtClean="0"/>
              <a:t>design </a:t>
            </a:r>
            <a:r>
              <a:rPr lang="en-US" altLang="ko-KR" dirty="0"/>
              <a:t>c</a:t>
            </a:r>
            <a:r>
              <a:rPr lang="en-US" altLang="ko-KR" dirty="0" smtClean="0"/>
              <a:t>hallenges</a:t>
            </a:r>
          </a:p>
          <a:p>
            <a:pPr lvl="1"/>
            <a:r>
              <a:rPr lang="en-US" altLang="ko-KR" dirty="0"/>
              <a:t>Legacy s</a:t>
            </a:r>
            <a:r>
              <a:rPr lang="en-US" altLang="ko-KR" dirty="0" smtClean="0"/>
              <a:t>upport</a:t>
            </a:r>
          </a:p>
          <a:p>
            <a:pPr lvl="1"/>
            <a:r>
              <a:rPr lang="en-US" altLang="ko-KR" dirty="0"/>
              <a:t>Influence of CFO </a:t>
            </a:r>
            <a:endParaRPr lang="en-US" altLang="ko-KR" dirty="0" smtClean="0"/>
          </a:p>
          <a:p>
            <a:pPr lvl="1"/>
            <a:r>
              <a:rPr lang="en-US" altLang="ko-KR" dirty="0"/>
              <a:t>Influence of </a:t>
            </a:r>
            <a:r>
              <a:rPr lang="en-US" altLang="ko-KR" dirty="0" smtClean="0"/>
              <a:t>phase noise 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October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3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141851</TotalTime>
  <Words>1119</Words>
  <Application>Microsoft Office PowerPoint</Application>
  <PresentationFormat>화면 슬라이드 쇼(4:3)</PresentationFormat>
  <Paragraphs>143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Document</vt:lpstr>
      <vt:lpstr>Thoughts on High Frequency Band</vt:lpstr>
      <vt:lpstr>Introduction</vt:lpstr>
      <vt:lpstr>Consideration on Operating Band above 45 GHz for UHR</vt:lpstr>
      <vt:lpstr>HW Design Challenges</vt:lpstr>
      <vt:lpstr>Legacy Support</vt:lpstr>
      <vt:lpstr>Influence of CFO in mmWave</vt:lpstr>
      <vt:lpstr>Influence of Phase Noise in mmWave</vt:lpstr>
      <vt:lpstr>Possible Numerologies for mmWave</vt:lpstr>
      <vt:lpstr>Summary</vt:lpstr>
      <vt:lpstr>SP #1</vt:lpstr>
      <vt:lpstr>Reference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MJ Kim</dc:creator>
  <cp:lastModifiedBy>samsung</cp:lastModifiedBy>
  <cp:revision>2578</cp:revision>
  <cp:lastPrinted>1998-02-10T13:28:06Z</cp:lastPrinted>
  <dcterms:created xsi:type="dcterms:W3CDTF">2007-05-21T21:00:37Z</dcterms:created>
  <dcterms:modified xsi:type="dcterms:W3CDTF">2022-10-21T05:29:58Z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