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351" r:id="rId6"/>
    <p:sldId id="357" r:id="rId7"/>
    <p:sldId id="360" r:id="rId8"/>
    <p:sldId id="323" r:id="rId9"/>
    <p:sldId id="358" r:id="rId10"/>
    <p:sldId id="359" r:id="rId11"/>
    <p:sldId id="361" r:id="rId12"/>
    <p:sldId id="362" r:id="rId13"/>
    <p:sldId id="363" r:id="rId14"/>
    <p:sldId id="364" r:id="rId15"/>
    <p:sldId id="296" r:id="rId16"/>
    <p:sldId id="353" r:id="rId17"/>
    <p:sldId id="34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B32BF7A3-B496-4175-BE5F-3E5342B065A6}">
          <p14:sldIdLst>
            <p14:sldId id="269"/>
            <p14:sldId id="351"/>
            <p14:sldId id="357"/>
            <p14:sldId id="360"/>
            <p14:sldId id="323"/>
            <p14:sldId id="358"/>
            <p14:sldId id="359"/>
            <p14:sldId id="361"/>
            <p14:sldId id="362"/>
            <p14:sldId id="363"/>
            <p14:sldId id="364"/>
          </p14:sldIdLst>
        </p14:section>
        <p14:section name="Untitled Section" id="{4E13A725-8A54-4179-80A7-E510E269BA0C}">
          <p14:sldIdLst>
            <p14:sldId id="296"/>
            <p14:sldId id="353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75" d="100"/>
          <a:sy n="75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3400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802.11-22/1394r1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 smtClean="0"/>
              <a:t>Virtual BSS And Multi AP Transmissions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2022-09-07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400" b="1" dirty="0"/>
              <a:t>Authors: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207837"/>
              </p:ext>
            </p:extLst>
          </p:nvPr>
        </p:nvGraphicFramePr>
        <p:xfrm>
          <a:off x="1639479" y="2885281"/>
          <a:ext cx="5356225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6" name="Document" r:id="rId5" imgW="9641141" imgH="4412154" progId="Word.Document.8">
                  <p:embed/>
                </p:oleObj>
              </mc:Choice>
              <mc:Fallback>
                <p:oleObj name="Document" r:id="rId5" imgW="9641141" imgH="4412154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479" y="2885281"/>
                        <a:ext cx="5356225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 </a:t>
            </a:r>
            <a:r>
              <a:rPr lang="en-US" sz="2800" dirty="0" smtClean="0"/>
              <a:t>V-BSS: Operation 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How does a C-AP makes the </a:t>
            </a:r>
            <a:r>
              <a:rPr lang="en-US" altLang="ko-KR" sz="1800" dirty="0" smtClean="0"/>
              <a:t>decision?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From </a:t>
            </a:r>
            <a:r>
              <a:rPr lang="en-US" altLang="ko-KR" sz="1600" dirty="0"/>
              <a:t>AP-to-AP  LQM Table, C-AP  learns the spatial configuration of A-APs in the V-BSS</a:t>
            </a:r>
          </a:p>
          <a:p>
            <a:pPr lvl="2"/>
            <a:r>
              <a:rPr lang="en-US" altLang="ko-KR" sz="1400" dirty="0"/>
              <a:t>Implementation Specific.  </a:t>
            </a:r>
          </a:p>
          <a:p>
            <a:pPr lvl="1"/>
            <a:r>
              <a:rPr lang="en-US" altLang="ko-KR" sz="1600" dirty="0"/>
              <a:t>From AP-to-STA LQM table &amp; UL&amp;DL Queue size tables, C-AP  maps out the most suited A-APs  and  multi-AP transmission modes for each STA in the network</a:t>
            </a:r>
          </a:p>
          <a:p>
            <a:pPr lvl="2"/>
            <a:r>
              <a:rPr lang="en-US" altLang="ko-KR" sz="1400" dirty="0"/>
              <a:t>Implementation Specific.</a:t>
            </a:r>
          </a:p>
          <a:p>
            <a:pPr lvl="1"/>
            <a:r>
              <a:rPr lang="en-US" altLang="ko-KR" sz="1600" dirty="0"/>
              <a:t>Perform coordinated transmissions according to the  coordinated transmission protocols proposed for different modes [7] </a:t>
            </a:r>
          </a:p>
          <a:p>
            <a:endParaRPr lang="en-US" altLang="ko-KR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124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/>
          </a:bodyPr>
          <a:lstStyle/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In </a:t>
            </a:r>
            <a:r>
              <a:rPr lang="en-US" altLang="ko-KR" sz="1800" dirty="0"/>
              <a:t>this contribution, we propose a method for collection and management of relevant features from the Wi-Fi network (Virtual BSS) that will help to configure  the VBSS for multi-AP Transmissions – with a view to maximize (area)  throughput  (or any objective function of interest such as minimize packet delay etc.)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3277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Reference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b="0" dirty="0" smtClean="0"/>
              <a:t>[1] 11-18/1926r2, “</a:t>
            </a:r>
            <a:r>
              <a:rPr lang="en-GB" altLang="en-US" sz="1600" b="0" dirty="0"/>
              <a:t>Terminology for AP </a:t>
            </a:r>
            <a:r>
              <a:rPr lang="en-GB" altLang="en-US" sz="1600" b="0" dirty="0" smtClean="0"/>
              <a:t>Coordination”</a:t>
            </a:r>
          </a:p>
          <a:p>
            <a:pPr marL="0" indent="0">
              <a:buNone/>
            </a:pPr>
            <a:r>
              <a:rPr lang="en-US" altLang="zh-CN" sz="1600" b="0" dirty="0"/>
              <a:t>[</a:t>
            </a:r>
            <a:r>
              <a:rPr lang="en-US" altLang="zh-CN" sz="1600" b="0" dirty="0" smtClean="0"/>
              <a:t>2] 11-19/1019r0</a:t>
            </a:r>
            <a:r>
              <a:rPr lang="en-US" altLang="zh-CN" sz="1600" b="0" dirty="0"/>
              <a:t>, “AP Coordination in EHT</a:t>
            </a:r>
            <a:r>
              <a:rPr lang="en-US" altLang="zh-CN" sz="1600" b="0" dirty="0" smtClean="0"/>
              <a:t>”</a:t>
            </a:r>
            <a:endParaRPr lang="en-US" sz="1600" b="0" dirty="0"/>
          </a:p>
          <a:p>
            <a:pPr marL="0" indent="0">
              <a:buNone/>
            </a:pPr>
            <a:r>
              <a:rPr lang="en-US" sz="1600" b="0" dirty="0" smtClean="0"/>
              <a:t>[3] 11-19/1019r0, “Virtual </a:t>
            </a:r>
            <a:r>
              <a:rPr lang="en-US" sz="1600" b="0" dirty="0"/>
              <a:t>BSS For Multi AP </a:t>
            </a:r>
            <a:r>
              <a:rPr lang="en-US" sz="1600" b="0" dirty="0" smtClean="0"/>
              <a:t>Coordination”</a:t>
            </a:r>
          </a:p>
          <a:p>
            <a:pPr marL="0" indent="0">
              <a:buNone/>
            </a:pPr>
            <a:r>
              <a:rPr lang="en-US" sz="1600" b="0" dirty="0" smtClean="0"/>
              <a:t>[4] 11-19/1451r1, “</a:t>
            </a:r>
            <a:r>
              <a:rPr lang="en-GB" sz="1600" b="0" dirty="0"/>
              <a:t>Virtual BSS for Multi-AP </a:t>
            </a:r>
            <a:r>
              <a:rPr lang="en-GB" sz="1600" b="0" dirty="0" smtClean="0"/>
              <a:t>Coordination - Follow-up”</a:t>
            </a:r>
            <a:endParaRPr lang="en-US" sz="1600" b="0" dirty="0" smtClean="0"/>
          </a:p>
          <a:p>
            <a:pPr marL="0" indent="0">
              <a:buNone/>
            </a:pPr>
            <a:r>
              <a:rPr lang="en-US" sz="1600" b="0" dirty="0" smtClean="0"/>
              <a:t>[5] 11-19/1972r1, “</a:t>
            </a:r>
            <a:r>
              <a:rPr lang="en-GB" sz="1600" b="0" dirty="0"/>
              <a:t>Operation of Virtual BSS for </a:t>
            </a:r>
            <a:r>
              <a:rPr lang="en-US" altLang="zh-CN" sz="1600" b="0" dirty="0"/>
              <a:t>Multi-AP </a:t>
            </a:r>
            <a:r>
              <a:rPr lang="en-US" altLang="zh-CN" sz="1600" b="0" dirty="0" smtClean="0"/>
              <a:t>Coordination”</a:t>
            </a:r>
          </a:p>
          <a:p>
            <a:pPr marL="0" indent="0">
              <a:buNone/>
            </a:pPr>
            <a:r>
              <a:rPr lang="en-US" altLang="zh-CN" sz="1600" b="0" dirty="0" smtClean="0"/>
              <a:t>[6] 11-19/1961r4,”Multi-AP Group Establishment”</a:t>
            </a:r>
          </a:p>
          <a:p>
            <a:pPr marL="0" indent="0">
              <a:buNone/>
            </a:pPr>
            <a:r>
              <a:rPr lang="en-US" altLang="zh-CN" sz="1600" b="0" dirty="0" smtClean="0"/>
              <a:t>[7] 11-19/0804r0, “Multi-AP Transmission Procedure”</a:t>
            </a:r>
          </a:p>
          <a:p>
            <a:pPr marL="0" indent="0">
              <a:buNone/>
            </a:pPr>
            <a:r>
              <a:rPr lang="en-US" altLang="zh-CN" sz="1400" b="0" dirty="0" smtClean="0"/>
              <a:t> </a:t>
            </a:r>
            <a:endParaRPr lang="en-US" sz="1400" b="0" kern="1200" dirty="0"/>
          </a:p>
          <a:p>
            <a:pPr marL="0" indent="0">
              <a:buNone/>
            </a:pPr>
            <a:endParaRPr lang="en-US" altLang="zh-CN" sz="1400" b="0" dirty="0" smtClean="0"/>
          </a:p>
          <a:p>
            <a:pPr marL="0" indent="0">
              <a:buNone/>
            </a:pPr>
            <a:r>
              <a:rPr lang="en-US" altLang="zh-CN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altLang="zh-CN" sz="16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1200" y="2945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2667000"/>
            <a:ext cx="7772400" cy="1066800"/>
          </a:xfrm>
        </p:spPr>
        <p:txBody>
          <a:bodyPr/>
          <a:lstStyle/>
          <a:p>
            <a:r>
              <a:rPr lang="en-US" sz="2800" dirty="0" smtClean="0"/>
              <a:t>Appendix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10499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35" y="3429000"/>
            <a:ext cx="2277565" cy="24303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757" y="3505200"/>
            <a:ext cx="2195286" cy="24303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0514" y="3429000"/>
            <a:ext cx="2195286" cy="24303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cxnSp>
        <p:nvCxnSpPr>
          <p:cNvPr id="12" name="Straight Connector 11"/>
          <p:cNvCxnSpPr/>
          <p:nvPr/>
        </p:nvCxnSpPr>
        <p:spPr bwMode="auto">
          <a:xfrm flipV="1">
            <a:off x="1828800" y="318516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4495800" y="32004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7391400" y="32004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828800" y="3185160"/>
            <a:ext cx="5562600" cy="152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381001" y="2509117"/>
            <a:ext cx="8162924" cy="3429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0071" y="3200400"/>
            <a:ext cx="847723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V-BSSID1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09455" y="3200400"/>
            <a:ext cx="801031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V-BSSID2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4094" y="3228350"/>
            <a:ext cx="861991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V-BSSID3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19032" y="2931170"/>
            <a:ext cx="2462768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System (Back Haul) (DS) 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41043" y="2212753"/>
            <a:ext cx="801031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652790"/>
            <a:ext cx="7772400" cy="1066800"/>
          </a:xfrm>
        </p:spPr>
        <p:txBody>
          <a:bodyPr/>
          <a:lstStyle/>
          <a:p>
            <a:r>
              <a:rPr lang="en-US" sz="2800" dirty="0"/>
              <a:t>ESS, V-BSS, DS </a:t>
            </a:r>
          </a:p>
        </p:txBody>
      </p:sp>
    </p:spTree>
    <p:extLst>
      <p:ext uri="{BB962C8B-B14F-4D97-AF65-F5344CB8AC3E}">
        <p14:creationId xmlns:p14="http://schemas.microsoft.com/office/powerpoint/2010/main" val="376415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/>
          <a:lstStyle/>
          <a:p>
            <a:r>
              <a:rPr lang="en-US" altLang="ko-KR" sz="1800" dirty="0"/>
              <a:t>During the WNG session in July plenary meeting, a motion was passed to form the Ultra High Reliability (UHR) study group (SG) to develop PAR for new 802.11 amendment. The focus will be </a:t>
            </a:r>
            <a:r>
              <a:rPr lang="en-US" altLang="ko-KR" sz="1800" dirty="0" smtClean="0"/>
              <a:t>on</a:t>
            </a:r>
          </a:p>
          <a:p>
            <a:pPr lvl="1"/>
            <a:r>
              <a:rPr lang="en-US" altLang="ko-KR" sz="1600" dirty="0" smtClean="0"/>
              <a:t>Improve </a:t>
            </a:r>
            <a:r>
              <a:rPr lang="en-US" altLang="ko-KR" sz="1600" dirty="0"/>
              <a:t>reliability of WLAN </a:t>
            </a:r>
            <a:r>
              <a:rPr lang="en-US" altLang="ko-KR" sz="1600" dirty="0" smtClean="0"/>
              <a:t>connectivity</a:t>
            </a: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latencies</a:t>
            </a: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manageability</a:t>
            </a: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including at different SNR </a:t>
            </a:r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 level power </a:t>
            </a:r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</a:p>
          <a:p>
            <a:pPr lvl="1"/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/>
              <a:t>Multi-AP coordination scheme can address several of the above</a:t>
            </a:r>
          </a:p>
          <a:p>
            <a:pPr lvl="1"/>
            <a:r>
              <a:rPr lang="en-US" sz="1600" dirty="0" smtClean="0"/>
              <a:t>Improve Reliability</a:t>
            </a:r>
          </a:p>
          <a:p>
            <a:pPr lvl="1"/>
            <a:r>
              <a:rPr lang="en-US" sz="1600" dirty="0" smtClean="0"/>
              <a:t>Reduce Latency</a:t>
            </a:r>
          </a:p>
          <a:p>
            <a:pPr lvl="1"/>
            <a:r>
              <a:rPr lang="en-US" sz="1600" dirty="0" smtClean="0"/>
              <a:t>Increase Throughput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696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/>
          <a:lstStyle/>
          <a:p>
            <a:r>
              <a:rPr lang="en-US" altLang="ko-KR" sz="1800" dirty="0"/>
              <a:t>There are many categories of multi-AP coordination such as joint processing, coordinated OFDMA, coordinated Spatial Reuse, coordinated beamforming etc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/>
          </a:p>
          <a:p>
            <a:r>
              <a:rPr lang="en-US" altLang="ko-KR" sz="1800" dirty="0"/>
              <a:t>Joint processing [1]</a:t>
            </a:r>
          </a:p>
          <a:p>
            <a:pPr lvl="1"/>
            <a:r>
              <a:rPr lang="en-US" altLang="ko-KR" sz="1600" dirty="0"/>
              <a:t>Multiple APs simultaneously transmit to a given STA.</a:t>
            </a:r>
          </a:p>
          <a:p>
            <a:r>
              <a:rPr lang="en-US" altLang="ko-KR" sz="1800" dirty="0"/>
              <a:t>Coordinated OFDMA [1]</a:t>
            </a:r>
          </a:p>
          <a:p>
            <a:pPr lvl="1"/>
            <a:r>
              <a:rPr lang="en-US" altLang="ko-KR" sz="1600" dirty="0"/>
              <a:t>Extend the 11-ax OFDMA concept from single BSS to multi-BSS scenarios.</a:t>
            </a:r>
          </a:p>
          <a:p>
            <a:r>
              <a:rPr lang="en-US" altLang="ko-KR" sz="1800" dirty="0"/>
              <a:t>Coordinated Spatial Reuse [2]</a:t>
            </a:r>
          </a:p>
          <a:p>
            <a:pPr lvl="1"/>
            <a:r>
              <a:rPr lang="en-US" altLang="ko-KR" sz="1600" dirty="0"/>
              <a:t>Extend the 11-ax Spatial Reuse in a coordinated fashion.</a:t>
            </a:r>
          </a:p>
          <a:p>
            <a:r>
              <a:rPr lang="en-US" altLang="ko-KR" sz="1800" dirty="0"/>
              <a:t>Coordinated Beamforming [1]</a:t>
            </a:r>
          </a:p>
          <a:p>
            <a:pPr lvl="1"/>
            <a:r>
              <a:rPr lang="en-US" altLang="ko-KR" sz="1600" dirty="0"/>
              <a:t>AP transmits signals to a STA in its own BSS while forming Signal Nulls to STAs from adjoining/interfering BSS. Can be used together with C-SR.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4302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GB" sz="1800" dirty="0"/>
              <a:t>We propose a method to collect necessary parameters from the network to help organize the network  for multi-AP transmissions rooted on the virtual BSS (V-BSS) concept [3-5] </a:t>
            </a:r>
          </a:p>
          <a:p>
            <a:endParaRPr lang="en-GB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35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95600" y="1692981"/>
            <a:ext cx="6010583" cy="4147701"/>
            <a:chOff x="951890" y="1265459"/>
            <a:chExt cx="7165921" cy="5240996"/>
          </a:xfrm>
        </p:grpSpPr>
        <p:sp>
          <p:nvSpPr>
            <p:cNvPr id="4" name="Isosceles Triangle 3"/>
            <p:cNvSpPr/>
            <p:nvPr/>
          </p:nvSpPr>
          <p:spPr>
            <a:xfrm>
              <a:off x="1825029" y="1986675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261079" y="2278957"/>
              <a:ext cx="755886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98711" y="2293066"/>
              <a:ext cx="626786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67867" y="2321130"/>
              <a:ext cx="681295" cy="247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A-AP13</a:t>
              </a:r>
              <a:endParaRPr 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84636" y="3928682"/>
              <a:ext cx="663698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30522" y="3865118"/>
              <a:ext cx="748979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67385" y="3837685"/>
              <a:ext cx="704967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17310" y="5564919"/>
              <a:ext cx="712891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19972" y="5583428"/>
              <a:ext cx="632625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84890" y="5413688"/>
              <a:ext cx="630804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26387" y="213633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1874150" y="5286618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804248" y="3552577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1825029" y="3603464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6715472" y="2024693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4232176" y="2015111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4243420" y="3552577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6837471" y="5128951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/>
            <p:cNvSpPr/>
            <p:nvPr/>
          </p:nvSpPr>
          <p:spPr>
            <a:xfrm>
              <a:off x="4247964" y="5286618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475656" y="213285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29820" y="2100865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25238" y="272389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28697" y="155115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5757" y="2919691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85956" y="296576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15648" y="2123123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90302" y="152081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56000" y="294017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S09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694239" y="2085091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950390" y="2714139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489063" y="3686944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153733" y="290648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371390" y="346783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155787" y="427035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522222" y="5248553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490403" y="434766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094406" y="453463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965387" y="536960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427984" y="295455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385093" y="497809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369265" y="59708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716764" y="294899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367968" y="483011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274315" y="540140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7165287" y="59708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918267" y="359017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971447" y="300046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428732" y="40572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418331" y="36836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6884288" y="449167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885932" y="45144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971532" y="36000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5842121" y="2123123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7056276" y="15008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279424" y="1541427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428732" y="40572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901163" y="300009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S10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830879" y="4514405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S20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914979" y="538776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324663" y="601411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71600" y="1268760"/>
              <a:ext cx="7128791" cy="518457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021523" y="1290390"/>
              <a:ext cx="2454255" cy="2225152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663543" y="2886990"/>
              <a:ext cx="2454268" cy="2282893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5638581" y="1292051"/>
              <a:ext cx="2397781" cy="229287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976459" y="4451333"/>
              <a:ext cx="2082935" cy="203198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951890" y="1265459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253287" y="4451333"/>
              <a:ext cx="2124262" cy="2055122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3244340" y="2815793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395070" y="4519145"/>
              <a:ext cx="1987172" cy="1987309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986828" y="2644013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445550" y="3690278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328488" y="348610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112494" y="426263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53322" y="361636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940086" y="359213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32279" y="435518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400301" y="4087182"/>
              <a:ext cx="428600" cy="272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373443" y="3693132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827907" y="452424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S19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062385" y="454535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50214" y="5270600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319487" y="499608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307280" y="485104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217754" y="5429603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115463" y="597715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7777456" y="1408606"/>
            <a:ext cx="1114115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66" y="716806"/>
            <a:ext cx="7772400" cy="400360"/>
          </a:xfrm>
        </p:spPr>
        <p:txBody>
          <a:bodyPr/>
          <a:lstStyle/>
          <a:p>
            <a:r>
              <a:rPr lang="en-US" sz="2800" dirty="0" smtClean="0"/>
              <a:t>V-BSS concept and definitions    </a:t>
            </a:r>
            <a:endParaRPr lang="en-US" sz="2800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4" name="Content Placeholder 63"/>
          <p:cNvSpPr>
            <a:spLocks noGrp="1"/>
          </p:cNvSpPr>
          <p:nvPr>
            <p:ph idx="1"/>
          </p:nvPr>
        </p:nvSpPr>
        <p:spPr>
          <a:xfrm>
            <a:off x="109693" y="4226929"/>
            <a:ext cx="2600648" cy="739221"/>
          </a:xfrm>
        </p:spPr>
        <p:txBody>
          <a:bodyPr/>
          <a:lstStyle/>
          <a:p>
            <a:r>
              <a:rPr lang="en-US" sz="1400" b="0" dirty="0" smtClean="0"/>
              <a:t> </a:t>
            </a:r>
            <a:endParaRPr lang="en-US" sz="1000" b="0" dirty="0">
              <a:solidFill>
                <a:srgbClr val="FF0000"/>
              </a:solidFill>
            </a:endParaRPr>
          </a:p>
        </p:txBody>
      </p:sp>
      <p:sp>
        <p:nvSpPr>
          <p:cNvPr id="95" name="Isosceles Triangle 94"/>
          <p:cNvSpPr/>
          <p:nvPr/>
        </p:nvSpPr>
        <p:spPr>
          <a:xfrm>
            <a:off x="4785659" y="1212306"/>
            <a:ext cx="543585" cy="398908"/>
          </a:xfrm>
          <a:prstGeom prst="triangl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4818446" y="1391310"/>
            <a:ext cx="6340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C-AP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Straight Connector 96"/>
          <p:cNvCxnSpPr>
            <a:stCxn id="4" idx="0"/>
          </p:cNvCxnSpPr>
          <p:nvPr/>
        </p:nvCxnSpPr>
        <p:spPr bwMode="auto">
          <a:xfrm flipV="1">
            <a:off x="3899759" y="1606754"/>
            <a:ext cx="1030419" cy="6569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>
            <a:stCxn id="20" idx="0"/>
          </p:cNvCxnSpPr>
          <p:nvPr/>
        </p:nvCxnSpPr>
        <p:spPr bwMode="auto">
          <a:xfrm flipV="1">
            <a:off x="3899759" y="1609366"/>
            <a:ext cx="1280550" cy="19339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3929879" y="1602369"/>
            <a:ext cx="1336798" cy="32826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H="1" flipV="1">
            <a:off x="5267670" y="1662386"/>
            <a:ext cx="659114" cy="3211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H="1" flipV="1">
            <a:off x="5281858" y="1646211"/>
            <a:ext cx="659114" cy="19000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H="1" flipV="1">
            <a:off x="5299055" y="1641786"/>
            <a:ext cx="641917" cy="6940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>
            <a:stCxn id="21" idx="0"/>
          </p:cNvCxnSpPr>
          <p:nvPr/>
        </p:nvCxnSpPr>
        <p:spPr bwMode="auto">
          <a:xfrm flipH="1" flipV="1">
            <a:off x="5329245" y="1572424"/>
            <a:ext cx="2672487" cy="7214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flipH="1" flipV="1">
            <a:off x="5359050" y="1643353"/>
            <a:ext cx="2727896" cy="18850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234783" y="1669244"/>
            <a:ext cx="2845107" cy="31077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2" name="Content Placeholder 63"/>
          <p:cNvSpPr txBox="1">
            <a:spLocks/>
          </p:cNvSpPr>
          <p:nvPr/>
        </p:nvSpPr>
        <p:spPr bwMode="auto">
          <a:xfrm>
            <a:off x="0" y="1602369"/>
            <a:ext cx="2930361" cy="4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Stations (S01, … S28) are  wirelessly connected to one or more Anchor APs (A-AP) in the Virtual BSS (V-BSS)</a:t>
            </a:r>
          </a:p>
          <a:p>
            <a:endParaRPr lang="en-US" sz="1600" b="0" kern="0" dirty="0" smtClean="0"/>
          </a:p>
          <a:p>
            <a:r>
              <a:rPr lang="en-US" sz="1600" b="0" kern="0" dirty="0" smtClean="0"/>
              <a:t>A-APs are connected to Multi AP Coordinator (coordinator AP or C-AP)</a:t>
            </a:r>
          </a:p>
          <a:p>
            <a:pPr lvl="1"/>
            <a:r>
              <a:rPr lang="en-US" sz="1600" kern="0" dirty="0" smtClean="0"/>
              <a:t>C-AP controls the control path</a:t>
            </a:r>
            <a:endParaRPr lang="en-US" sz="1600" b="0" kern="0" dirty="0" smtClean="0"/>
          </a:p>
          <a:p>
            <a:pPr lvl="1"/>
            <a:r>
              <a:rPr lang="en-US" sz="1600" b="0" kern="0" dirty="0" smtClean="0"/>
              <a:t>typically a wired connectivity</a:t>
            </a:r>
          </a:p>
          <a:p>
            <a:pPr lvl="1"/>
            <a:endParaRPr lang="en-US" sz="1600" kern="0" dirty="0"/>
          </a:p>
          <a:p>
            <a:r>
              <a:rPr lang="en-US" sz="1600" b="0" dirty="0"/>
              <a:t>Link Quality Metric (LQM)</a:t>
            </a:r>
          </a:p>
          <a:p>
            <a:pPr lvl="1"/>
            <a:r>
              <a:rPr lang="en-US" sz="1600" dirty="0"/>
              <a:t>Path loss between 2 entities</a:t>
            </a:r>
            <a:r>
              <a:rPr lang="en-US" sz="1600" dirty="0" smtClean="0"/>
              <a:t>.</a:t>
            </a:r>
            <a:endParaRPr lang="en-US" sz="1100" b="0" kern="0" dirty="0"/>
          </a:p>
        </p:txBody>
      </p:sp>
      <p:sp>
        <p:nvSpPr>
          <p:cNvPr id="10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612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V-BSS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/>
          <a:lstStyle/>
          <a:p>
            <a:r>
              <a:rPr lang="en-US" altLang="ko-KR" sz="1800" dirty="0" smtClean="0"/>
              <a:t>A-APs </a:t>
            </a:r>
            <a:r>
              <a:rPr lang="en-US" altLang="ko-KR" sz="1800" dirty="0"/>
              <a:t>in a V-BSS (AP11,.. AP33 from earlier slide) are fixed in location</a:t>
            </a:r>
          </a:p>
          <a:p>
            <a:r>
              <a:rPr lang="en-US" altLang="ko-KR" sz="1800" dirty="0"/>
              <a:t>STAs in a V-BSS (S01.. S28 from earlier slide) are generally static or slow moving</a:t>
            </a:r>
          </a:p>
          <a:p>
            <a:r>
              <a:rPr lang="en-US" altLang="ko-KR" sz="1800" dirty="0"/>
              <a:t>A-APs in the V-BSS are connected to the C-AP by a back-haul (often wired) connection</a:t>
            </a:r>
          </a:p>
          <a:p>
            <a:r>
              <a:rPr lang="en-US" altLang="ko-KR" sz="1800" dirty="0"/>
              <a:t>C-AP need not be a wireless Device; </a:t>
            </a:r>
          </a:p>
          <a:p>
            <a:pPr lvl="1"/>
            <a:r>
              <a:rPr lang="en-US" altLang="ko-KR" sz="1600" dirty="0"/>
              <a:t>It may or may not be a separate device. </a:t>
            </a:r>
          </a:p>
          <a:p>
            <a:pPr lvl="1"/>
            <a:r>
              <a:rPr lang="en-US" altLang="ko-KR" sz="1600" dirty="0"/>
              <a:t>It can be one of the A-APs</a:t>
            </a:r>
          </a:p>
          <a:p>
            <a:pPr lvl="1"/>
            <a:r>
              <a:rPr lang="en-US" altLang="ko-KR" sz="1600" dirty="0"/>
              <a:t>C-AP will be pre-configured with the A-AP list in the V-BSS </a:t>
            </a:r>
          </a:p>
          <a:p>
            <a:endParaRPr lang="en-US" altLang="ko-KR" sz="1800" dirty="0"/>
          </a:p>
          <a:p>
            <a:r>
              <a:rPr lang="en-US" altLang="ko-KR" sz="1800" dirty="0"/>
              <a:t>Several V-BSS can be connected together with a backbone network to form an ESS (ref appendix</a:t>
            </a:r>
            <a:r>
              <a:rPr lang="en-US" altLang="ko-KR" sz="1800" dirty="0" smtClean="0"/>
              <a:t>)</a:t>
            </a:r>
            <a:endParaRPr lang="en-US" altLang="ko-KR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460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 smtClean="0"/>
              <a:t>V-BSS 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 lnSpcReduction="10000"/>
          </a:bodyPr>
          <a:lstStyle/>
          <a:p>
            <a:r>
              <a:rPr lang="en-US" altLang="ko-KR" sz="1800" dirty="0"/>
              <a:t>Different parts of the V-BSS can form separate “dynamic groups” [6] </a:t>
            </a:r>
          </a:p>
          <a:p>
            <a:pPr lvl="1"/>
            <a:r>
              <a:rPr lang="en-US" altLang="ko-KR" sz="1600" dirty="0"/>
              <a:t>Dynamic multi-AP group</a:t>
            </a:r>
          </a:p>
          <a:p>
            <a:pPr lvl="2"/>
            <a:r>
              <a:rPr lang="en-US" altLang="ko-KR" sz="1400" dirty="0"/>
              <a:t>A dynamic group is a sub-set of A-APs in a V-BSS that will participate in the  same multi-AP transmission mode  </a:t>
            </a:r>
          </a:p>
          <a:p>
            <a:pPr lvl="2"/>
            <a:r>
              <a:rPr lang="en-US" altLang="ko-KR" sz="1400" dirty="0"/>
              <a:t>An A-AP in  a V-BSS  may belong to different dynamic  groups.</a:t>
            </a:r>
          </a:p>
          <a:p>
            <a:pPr lvl="2"/>
            <a:r>
              <a:rPr lang="en-US" altLang="ko-KR" sz="1400" dirty="0"/>
              <a:t>Each dynamic group is free to engage in  its own multi-AP transmission mode. </a:t>
            </a:r>
          </a:p>
          <a:p>
            <a:endParaRPr lang="en-US" altLang="ko-KR" sz="1800" dirty="0"/>
          </a:p>
          <a:p>
            <a:r>
              <a:rPr lang="en-US" altLang="ko-KR" sz="1800" dirty="0"/>
              <a:t>In a V-BSS, </a:t>
            </a:r>
          </a:p>
          <a:p>
            <a:pPr lvl="1"/>
            <a:r>
              <a:rPr lang="en-US" altLang="ko-KR" sz="1600" dirty="0"/>
              <a:t>there is one C-AP and multiple A-APs. </a:t>
            </a:r>
          </a:p>
          <a:p>
            <a:pPr lvl="1"/>
            <a:r>
              <a:rPr lang="en-US" altLang="ko-KR" sz="1600" dirty="0"/>
              <a:t>there can have  multiple dynamic groups </a:t>
            </a:r>
          </a:p>
          <a:p>
            <a:pPr lvl="2"/>
            <a:r>
              <a:rPr lang="en-US" altLang="ko-KR" sz="1400" dirty="0"/>
              <a:t>each dynamic group will contain one or more A-APs and associated STAs. </a:t>
            </a:r>
          </a:p>
          <a:p>
            <a:pPr lvl="1"/>
            <a:r>
              <a:rPr lang="en-US" altLang="ko-KR" sz="1600" dirty="0"/>
              <a:t>In each dynamic group, the multi-AP transmission mode is same. </a:t>
            </a:r>
          </a:p>
          <a:p>
            <a:pPr lvl="1"/>
            <a:r>
              <a:rPr lang="en-US" altLang="ko-KR" sz="1600" dirty="0"/>
              <a:t>C-AP determines the dynamic groups within the V-BSS </a:t>
            </a:r>
          </a:p>
          <a:p>
            <a:pPr lvl="2"/>
            <a:r>
              <a:rPr lang="en-US" altLang="ko-KR" sz="1400" dirty="0"/>
              <a:t>based on the relative spatial configuration (</a:t>
            </a:r>
            <a:r>
              <a:rPr lang="en-US" altLang="ko-KR" sz="1400" dirty="0" err="1"/>
              <a:t>a.k.a</a:t>
            </a:r>
            <a:r>
              <a:rPr lang="en-US" altLang="ko-KR" sz="1400" dirty="0"/>
              <a:t> network  map)  of the devices involved.</a:t>
            </a:r>
          </a:p>
          <a:p>
            <a:pPr lvl="2"/>
            <a:r>
              <a:rPr lang="en-US" altLang="ko-KR" sz="1400" b="1" i="1" dirty="0"/>
              <a:t>This contribution describes a mechanism to determine the network map and how to use it to optimize the multi-AP operations</a:t>
            </a:r>
            <a:r>
              <a:rPr lang="en-US" altLang="ko-KR" sz="1400" b="1" i="1" dirty="0" smtClean="0"/>
              <a:t>.</a:t>
            </a:r>
            <a:endParaRPr lang="en-US" altLang="ko-KR" sz="1400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980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LQM  &amp; Queue Size Metric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800" dirty="0"/>
              <a:t>Two types of LQM Tables.</a:t>
            </a:r>
          </a:p>
          <a:p>
            <a:pPr lvl="1"/>
            <a:r>
              <a:rPr lang="en-US" altLang="ko-KR" sz="1600" dirty="0"/>
              <a:t>LQM Table (A-AP to A-AP)</a:t>
            </a:r>
          </a:p>
          <a:p>
            <a:pPr lvl="2"/>
            <a:r>
              <a:rPr lang="en-US" altLang="ko-KR" sz="1400" dirty="0"/>
              <a:t>Upon boot up (time zero) - each A-AP listens to beacons from  the neighboring A-APs and creates a path-loss table. </a:t>
            </a:r>
          </a:p>
          <a:p>
            <a:pPr lvl="2"/>
            <a:r>
              <a:rPr lang="en-US" altLang="ko-KR" sz="1400" dirty="0"/>
              <a:t>A-APs periodically updates their table and sends to C-AP</a:t>
            </a:r>
          </a:p>
          <a:p>
            <a:pPr lvl="2"/>
            <a:r>
              <a:rPr lang="en-US" altLang="ko-KR" sz="1400" dirty="0"/>
              <a:t>C-AP reviews and modifies this table</a:t>
            </a:r>
          </a:p>
          <a:p>
            <a:pPr lvl="1"/>
            <a:r>
              <a:rPr lang="en-US" altLang="ko-KR" sz="1600" dirty="0" smtClean="0"/>
              <a:t>LQM </a:t>
            </a:r>
            <a:r>
              <a:rPr lang="en-US" altLang="ko-KR" sz="1600" dirty="0"/>
              <a:t>Table (A-AP to STA)</a:t>
            </a:r>
          </a:p>
          <a:p>
            <a:pPr lvl="2"/>
            <a:r>
              <a:rPr lang="en-US" altLang="ko-KR" sz="1400" dirty="0"/>
              <a:t>Each STA listens to beacons from  the neighboring A-APs  and creates a path-loss table</a:t>
            </a:r>
          </a:p>
          <a:p>
            <a:pPr lvl="2"/>
            <a:r>
              <a:rPr lang="en-US" altLang="ko-KR" sz="1400" dirty="0"/>
              <a:t>STAs periodically updates its  table and sends it to the A-AP that it is associated with.</a:t>
            </a:r>
          </a:p>
          <a:p>
            <a:pPr lvl="2"/>
            <a:r>
              <a:rPr lang="en-US" altLang="ko-KR" sz="1400" dirty="0"/>
              <a:t>A-APs sends this to C-AP. </a:t>
            </a:r>
          </a:p>
          <a:p>
            <a:pPr lvl="2"/>
            <a:r>
              <a:rPr lang="en-US" altLang="ko-KR" sz="1400" dirty="0"/>
              <a:t>C-AP reviews and modifies this table</a:t>
            </a:r>
          </a:p>
          <a:p>
            <a:endParaRPr lang="en-US" altLang="ko-KR" sz="1800" dirty="0"/>
          </a:p>
          <a:p>
            <a:r>
              <a:rPr lang="en-US" altLang="ko-KR" sz="1800" dirty="0"/>
              <a:t>UL &amp; DL Queue Size</a:t>
            </a:r>
          </a:p>
          <a:p>
            <a:pPr lvl="1"/>
            <a:r>
              <a:rPr lang="en-US" altLang="ko-KR" sz="1600" dirty="0"/>
              <a:t>STAs sends its Uplink Queue size to A-AP which in turn sends it to C-AP</a:t>
            </a:r>
          </a:p>
          <a:p>
            <a:pPr lvl="1"/>
            <a:r>
              <a:rPr lang="en-US" altLang="ko-KR" sz="1600" dirty="0"/>
              <a:t>C-AP appends this table with the down stream Queue Size to each STA</a:t>
            </a:r>
          </a:p>
          <a:p>
            <a:endParaRPr lang="en-US" altLang="ko-KR" sz="1800" dirty="0"/>
          </a:p>
          <a:p>
            <a:r>
              <a:rPr lang="en-US" altLang="ko-KR" sz="1800" dirty="0"/>
              <a:t>If O(V)BSS is detected, interference table(s) can also be created </a:t>
            </a:r>
            <a:endParaRPr lang="en-US" altLang="ko-KR" sz="1400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9715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 </a:t>
            </a:r>
            <a:r>
              <a:rPr lang="en-US" sz="2800" dirty="0" smtClean="0"/>
              <a:t>V-BSS: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Coordinator AP decides the most suitable transmission mode for each dynamic group in a V-BSS</a:t>
            </a:r>
          </a:p>
          <a:p>
            <a:pPr lvl="1"/>
            <a:r>
              <a:rPr lang="en-US" altLang="ko-KR" sz="1600" dirty="0" smtClean="0"/>
              <a:t>To  </a:t>
            </a:r>
            <a:r>
              <a:rPr lang="en-US" altLang="ko-KR" sz="1600" dirty="0"/>
              <a:t>improve a performance metric such as </a:t>
            </a:r>
          </a:p>
          <a:p>
            <a:pPr lvl="2"/>
            <a:r>
              <a:rPr lang="en-US" altLang="ko-KR" sz="1400" dirty="0" smtClean="0"/>
              <a:t>Maximize </a:t>
            </a:r>
            <a:r>
              <a:rPr lang="en-US" altLang="ko-KR" sz="1400" dirty="0"/>
              <a:t>Throughput of the V-BSS  </a:t>
            </a:r>
          </a:p>
          <a:p>
            <a:pPr lvl="3"/>
            <a:r>
              <a:rPr lang="en-US" altLang="ko-KR" sz="1400" dirty="0"/>
              <a:t>Increase the throughput to the vast majority of STAs in the V-BSS coverage area. (uniformly high data rate to  most of the STAs)</a:t>
            </a:r>
          </a:p>
          <a:p>
            <a:pPr lvl="1"/>
            <a:r>
              <a:rPr lang="en-US" altLang="ko-KR" sz="1600" dirty="0"/>
              <a:t>Minimize latency to a selected group of STAs.</a:t>
            </a:r>
          </a:p>
          <a:p>
            <a:pPr lvl="2"/>
            <a:r>
              <a:rPr lang="en-US" altLang="ko-KR" sz="1400" dirty="0"/>
              <a:t>Queue size and SINR (interference level) can give an estimate of the Latency</a:t>
            </a:r>
          </a:p>
          <a:p>
            <a:endParaRPr lang="en-US" altLang="ko-KR" sz="2000" dirty="0"/>
          </a:p>
          <a:p>
            <a:r>
              <a:rPr lang="en-US" altLang="ko-KR" sz="1800" dirty="0"/>
              <a:t>Transmission modes selected by Coordinator AP are quasi-static: </a:t>
            </a:r>
          </a:p>
          <a:p>
            <a:pPr lvl="1"/>
            <a:r>
              <a:rPr lang="en-US" altLang="ko-KR" sz="1600" dirty="0"/>
              <a:t>They will remain unchanged until the LQM/Queue Size is significantly changed.</a:t>
            </a:r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74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C081C7F7396B4994985CB4D8B5B7F6" ma:contentTypeVersion="0" ma:contentTypeDescription="Create a new document." ma:contentTypeScope="" ma:versionID="6d47bea497fe9edd124af63adba9e32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3F1A9E-B682-4A3B-A1E9-69EFE4B1F01B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37103A2-A6A5-4A82-B62E-D1782B5A47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C433C0A-42BA-4249-AFEC-9B45C4A8C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110923</TotalTime>
  <Words>1210</Words>
  <Application>Microsoft Office PowerPoint</Application>
  <PresentationFormat>On-screen Show (4:3)</PresentationFormat>
  <Paragraphs>209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Document</vt:lpstr>
      <vt:lpstr>Virtual BSS And Multi AP Transmissions</vt:lpstr>
      <vt:lpstr>Introduction</vt:lpstr>
      <vt:lpstr>Introduction</vt:lpstr>
      <vt:lpstr>Proposal</vt:lpstr>
      <vt:lpstr>V-BSS concept and definitions    </vt:lpstr>
      <vt:lpstr>V-BSS</vt:lpstr>
      <vt:lpstr>V-BSS (Continued)</vt:lpstr>
      <vt:lpstr>LQM  &amp; Queue Size Metric </vt:lpstr>
      <vt:lpstr> V-BSS: Operation</vt:lpstr>
      <vt:lpstr> V-BSS: Operation (Continued)</vt:lpstr>
      <vt:lpstr>Conclusion</vt:lpstr>
      <vt:lpstr>Reference</vt:lpstr>
      <vt:lpstr>Appendix</vt:lpstr>
      <vt:lpstr>ESS, V-BSS, DS 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2244</cp:revision>
  <cp:lastPrinted>1998-02-10T13:28:06Z</cp:lastPrinted>
  <dcterms:created xsi:type="dcterms:W3CDTF">2007-05-21T21:00:37Z</dcterms:created>
  <dcterms:modified xsi:type="dcterms:W3CDTF">2022-09-26T14:16:38Z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  <property fmtid="{D5CDD505-2E9C-101B-9397-08002B2CF9AE}" pid="4" name="ContentTypeId">
    <vt:lpwstr>0x01010090C081C7F7396B4994985CB4D8B5B7F6</vt:lpwstr>
  </property>
</Properties>
</file>