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19"/>
  </p:notesMasterIdLst>
  <p:handoutMasterIdLst>
    <p:handoutMasterId r:id="rId20"/>
  </p:handoutMasterIdLst>
  <p:sldIdLst>
    <p:sldId id="269" r:id="rId5"/>
    <p:sldId id="351" r:id="rId6"/>
    <p:sldId id="357" r:id="rId7"/>
    <p:sldId id="360" r:id="rId8"/>
    <p:sldId id="323" r:id="rId9"/>
    <p:sldId id="358" r:id="rId10"/>
    <p:sldId id="359" r:id="rId11"/>
    <p:sldId id="361" r:id="rId12"/>
    <p:sldId id="362" r:id="rId13"/>
    <p:sldId id="363" r:id="rId14"/>
    <p:sldId id="364" r:id="rId15"/>
    <p:sldId id="296" r:id="rId16"/>
    <p:sldId id="353" r:id="rId17"/>
    <p:sldId id="346" r:id="rId18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521415D9-36F7-43E2-AB2F-B90AF26B5E84}">
      <p14:sectionLst xmlns:p14="http://schemas.microsoft.com/office/powerpoint/2010/main">
        <p14:section name="Default Section" id="{B32BF7A3-B496-4175-BE5F-3E5342B065A6}">
          <p14:sldIdLst>
            <p14:sldId id="269"/>
            <p14:sldId id="351"/>
            <p14:sldId id="357"/>
            <p14:sldId id="360"/>
            <p14:sldId id="323"/>
            <p14:sldId id="358"/>
            <p14:sldId id="359"/>
            <p14:sldId id="361"/>
            <p14:sldId id="362"/>
            <p14:sldId id="363"/>
            <p14:sldId id="364"/>
          </p14:sldIdLst>
        </p14:section>
        <p14:section name="Untitled Section" id="{4E13A725-8A54-4179-80A7-E510E269BA0C}">
          <p14:sldIdLst>
            <p14:sldId id="296"/>
            <p14:sldId id="353"/>
            <p14:sldId id="346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33" autoAdjust="0"/>
    <p:restoredTop sz="99548" autoAdjust="0"/>
  </p:normalViewPr>
  <p:slideViewPr>
    <p:cSldViewPr>
      <p:cViewPr varScale="1">
        <p:scale>
          <a:sx n="87" d="100"/>
          <a:sy n="87" d="100"/>
        </p:scale>
        <p:origin x="1332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7" d="100"/>
          <a:sy n="87" d="100"/>
        </p:scale>
        <p:origin x="3822" y="102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5880" y="95706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doc.: IEEE 802.11-yy/0371r0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Page </a:t>
            </a:r>
            <a:fld id="{B376B859-F927-4FFC-938A-1E85F81B0C78}" type="slidenum">
              <a:rPr lang="en-US" smtClean="0">
                <a:cs typeface="Arial" charset="0"/>
              </a:rPr>
              <a:pPr/>
              <a:t>1</a:t>
            </a:fld>
            <a:endParaRPr lang="en-US" smtClean="0">
              <a:cs typeface="Arial" charset="0"/>
            </a:endParaRPr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8982232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2022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smtClean="0"/>
              <a:t>Vamadevan Namboodiri, Samsung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2022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smtClean="0"/>
              <a:t>Vamadevan Namboodiri, Samsung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2022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smtClean="0"/>
              <a:t>Vamadevan Namboodiri, Samsung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2022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3400" y="6475413"/>
            <a:ext cx="530225" cy="182562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smtClean="0"/>
              <a:t>Vamadevan Namboodiri,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2022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smtClean="0"/>
              <a:t>Vamadevan Namboodiri, Samsung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2022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smtClean="0"/>
              <a:t>Vamadevan Namboodiri, Samsung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2022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smtClean="0"/>
              <a:t>Vamadevan Namboodiri, Samsung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2022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smtClean="0"/>
              <a:t>Vamadevan Namboodiri, Samsung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2022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smtClean="0"/>
              <a:t>Vamadevan Namboodiri, Samsung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2022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smtClean="0"/>
              <a:t>Vamadevan Namboodiri, Samsung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2022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smtClean="0"/>
              <a:t>Vamadevan Namboodiri, Samsung</a:t>
            </a:r>
            <a:endParaRPr lang="en-US" altLang="ko-KR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7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September 2022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5" y="6475413"/>
            <a:ext cx="16484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smtClean="0"/>
              <a:t>Vamadevan Namboodiri, Samsung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doc.: IEEE </a:t>
            </a:r>
            <a:r>
              <a:rPr lang="en-US" sz="1800" b="1" dirty="0" smtClean="0">
                <a:cs typeface="+mn-cs"/>
              </a:rPr>
              <a:t>802.11-22/1934r0</a:t>
            </a:r>
            <a:endParaRPr lang="en-US" sz="1800" b="1" dirty="0"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September 2022</a:t>
            </a:r>
            <a:endParaRPr lang="en-US" dirty="0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95524" y="6475413"/>
            <a:ext cx="1648401" cy="184666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Vamadevan Namboodiri, Samsung</a:t>
            </a:r>
            <a:endParaRPr lang="en-US" altLang="ko-KR" dirty="0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066800"/>
          </a:xfrm>
        </p:spPr>
        <p:txBody>
          <a:bodyPr/>
          <a:lstStyle/>
          <a:p>
            <a:r>
              <a:rPr lang="en-US" sz="2400" dirty="0" smtClean="0"/>
              <a:t>Virtual BSS And Multi AP Transmissions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</a:t>
            </a:r>
            <a:r>
              <a:rPr lang="en-US" sz="2000" b="0" dirty="0" smtClean="0"/>
              <a:t>2022-09-07</a:t>
            </a:r>
            <a:endParaRPr lang="en-US" sz="2000" b="0" dirty="0" smtClean="0"/>
          </a:p>
        </p:txBody>
      </p:sp>
      <p:sp>
        <p:nvSpPr>
          <p:cNvPr id="1031" name="Rectangle 12"/>
          <p:cNvSpPr>
            <a:spLocks noChangeArrowheads="1"/>
          </p:cNvSpPr>
          <p:nvPr/>
        </p:nvSpPr>
        <p:spPr bwMode="auto">
          <a:xfrm>
            <a:off x="533400" y="22098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1400" b="1" dirty="0"/>
              <a:t>Authors:</a:t>
            </a:r>
            <a:endParaRPr lang="en-US" sz="14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63207837"/>
              </p:ext>
            </p:extLst>
          </p:nvPr>
        </p:nvGraphicFramePr>
        <p:xfrm>
          <a:off x="1639479" y="2885281"/>
          <a:ext cx="5356225" cy="2457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45" name="Document" r:id="rId4" imgW="9641141" imgH="4412154" progId="Word.Document.8">
                  <p:embed/>
                </p:oleObj>
              </mc:Choice>
              <mc:Fallback>
                <p:oleObj name="Document" r:id="rId4" imgW="9641141" imgH="4412154" progId="Word.Document.8">
                  <p:embed/>
                  <p:pic>
                    <p:nvPicPr>
                      <p:cNvPr id="0" name="Picture 18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39479" y="2885281"/>
                        <a:ext cx="5356225" cy="24574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65312" y="609599"/>
            <a:ext cx="5486400" cy="680437"/>
          </a:xfrm>
        </p:spPr>
        <p:txBody>
          <a:bodyPr/>
          <a:lstStyle/>
          <a:p>
            <a:r>
              <a:rPr lang="en-US" sz="2800" dirty="0"/>
              <a:t> </a:t>
            </a:r>
            <a:r>
              <a:rPr lang="en-US" sz="2800" dirty="0" smtClean="0"/>
              <a:t>V-BSS: Operation (Continued)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6913" y="1600200"/>
            <a:ext cx="7913687" cy="4267200"/>
          </a:xfrm>
        </p:spPr>
        <p:txBody>
          <a:bodyPr>
            <a:normAutofit/>
          </a:bodyPr>
          <a:lstStyle/>
          <a:p>
            <a:r>
              <a:rPr lang="en-US" altLang="ko-KR" sz="1800" dirty="0"/>
              <a:t>How does a C-AP makes the </a:t>
            </a:r>
            <a:r>
              <a:rPr lang="en-US" altLang="ko-KR" sz="1800" dirty="0" smtClean="0"/>
              <a:t>decision?</a:t>
            </a:r>
            <a:endParaRPr lang="en-US" altLang="ko-KR" sz="1800" dirty="0"/>
          </a:p>
          <a:p>
            <a:pPr lvl="1"/>
            <a:r>
              <a:rPr lang="en-US" altLang="ko-KR" sz="1600" dirty="0" smtClean="0"/>
              <a:t>From </a:t>
            </a:r>
            <a:r>
              <a:rPr lang="en-US" altLang="ko-KR" sz="1600" dirty="0"/>
              <a:t>AP-to-AP  LQM Table, C-AP  learns the spatial configuration of A-APs in the V-BSS</a:t>
            </a:r>
          </a:p>
          <a:p>
            <a:pPr lvl="2"/>
            <a:r>
              <a:rPr lang="en-US" altLang="ko-KR" sz="1400" dirty="0"/>
              <a:t>Implementation Specific.  </a:t>
            </a:r>
          </a:p>
          <a:p>
            <a:pPr lvl="1"/>
            <a:r>
              <a:rPr lang="en-US" altLang="ko-KR" sz="1600" dirty="0"/>
              <a:t>From AP-to-STA LQM table &amp; UL&amp;DL Queue size tables, C-AP  maps out the most suited A-APs  and  multi-AP transmission modes for each STA in the network</a:t>
            </a:r>
          </a:p>
          <a:p>
            <a:pPr lvl="2"/>
            <a:r>
              <a:rPr lang="en-US" altLang="ko-KR" sz="1400" dirty="0"/>
              <a:t>Implementation Specific.</a:t>
            </a:r>
          </a:p>
          <a:p>
            <a:pPr lvl="1"/>
            <a:r>
              <a:rPr lang="en-US" altLang="ko-KR" sz="1600" dirty="0"/>
              <a:t>Perform coordinated transmissions according to the  coordinated transmission protocols proposed for different modes [7] </a:t>
            </a:r>
          </a:p>
          <a:p>
            <a:endParaRPr lang="en-US" altLang="ko-KR" sz="1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September 2022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Vamadevan Namboodiri,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512429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65312" y="609599"/>
            <a:ext cx="5486400" cy="680437"/>
          </a:xfrm>
        </p:spPr>
        <p:txBody>
          <a:bodyPr/>
          <a:lstStyle/>
          <a:p>
            <a:r>
              <a:rPr lang="en-US" sz="2800" dirty="0"/>
              <a:t>Conclusion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6913" y="1600200"/>
            <a:ext cx="7913687" cy="4267200"/>
          </a:xfrm>
        </p:spPr>
        <p:txBody>
          <a:bodyPr>
            <a:normAutofit/>
          </a:bodyPr>
          <a:lstStyle/>
          <a:p>
            <a:endParaRPr lang="en-US" altLang="ko-KR" sz="1800" dirty="0" smtClean="0"/>
          </a:p>
          <a:p>
            <a:endParaRPr lang="en-US" altLang="ko-KR" sz="1800" dirty="0"/>
          </a:p>
          <a:p>
            <a:r>
              <a:rPr lang="en-US" altLang="ko-KR" sz="1800" dirty="0" smtClean="0"/>
              <a:t>In </a:t>
            </a:r>
            <a:r>
              <a:rPr lang="en-US" altLang="ko-KR" sz="1800" dirty="0"/>
              <a:t>this contribution, we propose a method for collection and management of relevant features from the Wi-Fi network (Virtual BSS) that will help to configure  the VBSS for multi-AP Transmissions – with a view to maximize (area)  throughput  (or any objective function of interest such as minimize packet delay etc.)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September 2022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Vamadevan Namboodiri,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4032776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Reference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1600" dirty="0" smtClean="0"/>
              <a:t> </a:t>
            </a:r>
          </a:p>
          <a:p>
            <a:pPr marL="0" indent="0">
              <a:buNone/>
            </a:pPr>
            <a:r>
              <a:rPr lang="en-US" sz="1600" b="0" dirty="0" smtClean="0"/>
              <a:t>[1</a:t>
            </a:r>
            <a:r>
              <a:rPr lang="en-US" sz="1600" b="0" dirty="0" smtClean="0"/>
              <a:t>] 11-18/1926r2</a:t>
            </a:r>
            <a:r>
              <a:rPr lang="en-US" sz="1600" b="0" dirty="0" smtClean="0"/>
              <a:t>, “</a:t>
            </a:r>
            <a:r>
              <a:rPr lang="en-GB" altLang="en-US" sz="1600" b="0" dirty="0"/>
              <a:t>Terminology for AP </a:t>
            </a:r>
            <a:r>
              <a:rPr lang="en-GB" altLang="en-US" sz="1600" b="0" dirty="0" smtClean="0"/>
              <a:t>Coordination”</a:t>
            </a:r>
          </a:p>
          <a:p>
            <a:pPr marL="0" indent="0">
              <a:buNone/>
            </a:pPr>
            <a:r>
              <a:rPr lang="en-US" altLang="zh-CN" sz="1600" b="0" dirty="0"/>
              <a:t>[</a:t>
            </a:r>
            <a:r>
              <a:rPr lang="en-US" altLang="zh-CN" sz="1600" b="0" dirty="0" smtClean="0"/>
              <a:t>2] 11-19/1019r0</a:t>
            </a:r>
            <a:r>
              <a:rPr lang="en-US" altLang="zh-CN" sz="1600" b="0" dirty="0"/>
              <a:t>, “AP Coordination in EHT</a:t>
            </a:r>
            <a:r>
              <a:rPr lang="en-US" altLang="zh-CN" sz="1600" b="0" dirty="0" smtClean="0"/>
              <a:t>”</a:t>
            </a:r>
            <a:endParaRPr lang="en-US" sz="1600" b="0" dirty="0"/>
          </a:p>
          <a:p>
            <a:pPr marL="0" indent="0">
              <a:buNone/>
            </a:pPr>
            <a:r>
              <a:rPr lang="en-US" sz="1600" b="0" dirty="0" smtClean="0"/>
              <a:t>[3</a:t>
            </a:r>
            <a:r>
              <a:rPr lang="en-US" sz="1600" b="0" dirty="0" smtClean="0"/>
              <a:t>] 11-19/1019r0</a:t>
            </a:r>
            <a:r>
              <a:rPr lang="en-US" sz="1600" b="0" dirty="0" smtClean="0"/>
              <a:t>, “Virtual </a:t>
            </a:r>
            <a:r>
              <a:rPr lang="en-US" sz="1600" b="0" dirty="0"/>
              <a:t>BSS For Multi AP </a:t>
            </a:r>
            <a:r>
              <a:rPr lang="en-US" sz="1600" b="0" dirty="0" smtClean="0"/>
              <a:t>Coordination”</a:t>
            </a:r>
          </a:p>
          <a:p>
            <a:pPr marL="0" indent="0">
              <a:buNone/>
            </a:pPr>
            <a:r>
              <a:rPr lang="en-US" sz="1600" b="0" dirty="0" smtClean="0"/>
              <a:t>[4] 11-19/1451r1, “</a:t>
            </a:r>
            <a:r>
              <a:rPr lang="en-GB" sz="1600" b="0" dirty="0"/>
              <a:t>Virtual BSS for Multi-AP </a:t>
            </a:r>
            <a:r>
              <a:rPr lang="en-GB" sz="1600" b="0" dirty="0" smtClean="0"/>
              <a:t>Coordination - Follow-up”</a:t>
            </a:r>
            <a:endParaRPr lang="en-US" sz="1600" b="0" dirty="0" smtClean="0"/>
          </a:p>
          <a:p>
            <a:pPr marL="0" indent="0">
              <a:buNone/>
            </a:pPr>
            <a:r>
              <a:rPr lang="en-US" sz="1600" b="0" dirty="0" smtClean="0"/>
              <a:t>[5] 11-19/1972r1, “</a:t>
            </a:r>
            <a:r>
              <a:rPr lang="en-GB" sz="1600" b="0" dirty="0"/>
              <a:t>Operation of Virtual BSS for </a:t>
            </a:r>
            <a:r>
              <a:rPr lang="en-US" altLang="zh-CN" sz="1600" b="0" dirty="0"/>
              <a:t>Multi-AP </a:t>
            </a:r>
            <a:r>
              <a:rPr lang="en-US" altLang="zh-CN" sz="1600" b="0" dirty="0" smtClean="0"/>
              <a:t>Coordination”</a:t>
            </a:r>
          </a:p>
          <a:p>
            <a:pPr marL="0" indent="0">
              <a:buNone/>
            </a:pPr>
            <a:r>
              <a:rPr lang="en-US" altLang="zh-CN" sz="1600" b="0" dirty="0" smtClean="0"/>
              <a:t>[6] 11-19/1961r4,”Multi-AP Group Establishment”</a:t>
            </a:r>
          </a:p>
          <a:p>
            <a:pPr marL="0" indent="0">
              <a:buNone/>
            </a:pPr>
            <a:r>
              <a:rPr lang="en-US" altLang="zh-CN" sz="1600" b="0" dirty="0" smtClean="0"/>
              <a:t>[7] 11-19/0804r0, “Multi-AP Transmission Procedure”</a:t>
            </a:r>
          </a:p>
          <a:p>
            <a:pPr marL="0" indent="0">
              <a:buNone/>
            </a:pPr>
            <a:r>
              <a:rPr lang="en-US" altLang="zh-CN" sz="1400" b="0" dirty="0" smtClean="0"/>
              <a:t> </a:t>
            </a:r>
            <a:endParaRPr lang="en-US" sz="1400" b="0" kern="1200" dirty="0"/>
          </a:p>
          <a:p>
            <a:pPr marL="0" indent="0">
              <a:buNone/>
            </a:pPr>
            <a:endParaRPr lang="en-US" altLang="zh-CN" sz="1400" b="0" dirty="0" smtClean="0"/>
          </a:p>
          <a:p>
            <a:pPr marL="0" indent="0">
              <a:buNone/>
            </a:pPr>
            <a:r>
              <a:rPr lang="en-US" altLang="zh-CN" sz="1600" dirty="0" smtClean="0"/>
              <a:t> </a:t>
            </a:r>
            <a:endParaRPr lang="en-US" sz="1600" dirty="0"/>
          </a:p>
          <a:p>
            <a:pPr marL="0" indent="0">
              <a:buNone/>
            </a:pPr>
            <a:r>
              <a:rPr lang="en-US" sz="1600" dirty="0" smtClean="0"/>
              <a:t> </a:t>
            </a:r>
            <a:endParaRPr lang="en-US" altLang="zh-CN" sz="1600" dirty="0" smtClean="0"/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11200" y="2945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September 2022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Vamadevan Namboodiri,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901262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2" y="2667000"/>
            <a:ext cx="7772400" cy="1066800"/>
          </a:xfrm>
        </p:spPr>
        <p:txBody>
          <a:bodyPr/>
          <a:lstStyle/>
          <a:p>
            <a:r>
              <a:rPr lang="en-US" sz="2800" dirty="0" smtClean="0"/>
              <a:t>Appendix</a:t>
            </a:r>
            <a:endParaRPr lang="en-US" sz="2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September 2022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Vamadevan Namboodiri,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71049915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September 2022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Vamadevan Namboodiri, Samsung</a:t>
            </a:r>
            <a:endParaRPr lang="en-US" altLang="ko-KR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1835" y="3429000"/>
            <a:ext cx="2277565" cy="2430387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45757" y="3505200"/>
            <a:ext cx="2195286" cy="2430387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10514" y="3429000"/>
            <a:ext cx="2195286" cy="2430387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pic>
      <p:cxnSp>
        <p:nvCxnSpPr>
          <p:cNvPr id="12" name="Straight Connector 11"/>
          <p:cNvCxnSpPr/>
          <p:nvPr/>
        </p:nvCxnSpPr>
        <p:spPr bwMode="auto">
          <a:xfrm flipV="1">
            <a:off x="1828800" y="3185160"/>
            <a:ext cx="0" cy="609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3" name="Straight Connector 12"/>
          <p:cNvCxnSpPr/>
          <p:nvPr/>
        </p:nvCxnSpPr>
        <p:spPr bwMode="auto">
          <a:xfrm flipV="1">
            <a:off x="4495800" y="3200400"/>
            <a:ext cx="0" cy="609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6" name="Straight Connector 15"/>
          <p:cNvCxnSpPr/>
          <p:nvPr/>
        </p:nvCxnSpPr>
        <p:spPr bwMode="auto">
          <a:xfrm flipV="1">
            <a:off x="7391400" y="3200400"/>
            <a:ext cx="0" cy="609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8" name="Straight Connector 17"/>
          <p:cNvCxnSpPr/>
          <p:nvPr/>
        </p:nvCxnSpPr>
        <p:spPr bwMode="auto">
          <a:xfrm>
            <a:off x="1828800" y="3185160"/>
            <a:ext cx="5562600" cy="1524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9" name="Rectangle 18"/>
          <p:cNvSpPr/>
          <p:nvPr/>
        </p:nvSpPr>
        <p:spPr bwMode="auto">
          <a:xfrm>
            <a:off x="381001" y="2509117"/>
            <a:ext cx="8162924" cy="34290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890071" y="3200400"/>
            <a:ext cx="847723" cy="26161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V-BSSID1</a:t>
            </a:r>
            <a:endParaRPr lang="en-US" sz="1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3609455" y="3200400"/>
            <a:ext cx="801031" cy="26161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V-BSSID2</a:t>
            </a:r>
            <a:endParaRPr lang="en-US" sz="1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6444094" y="3228350"/>
            <a:ext cx="861991" cy="26161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V-BSSID3</a:t>
            </a:r>
            <a:endParaRPr lang="en-US" sz="1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4319032" y="2931170"/>
            <a:ext cx="2462768" cy="26161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Distribution System (Back Haul) (DS) </a:t>
            </a:r>
            <a:endParaRPr lang="en-US" sz="1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5441043" y="2212753"/>
            <a:ext cx="801031" cy="26161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ESS</a:t>
            </a:r>
            <a:endParaRPr lang="en-US" sz="1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609600" y="652790"/>
            <a:ext cx="7772400" cy="1066800"/>
          </a:xfrm>
        </p:spPr>
        <p:txBody>
          <a:bodyPr/>
          <a:lstStyle/>
          <a:p>
            <a:r>
              <a:rPr lang="en-US" sz="2800" dirty="0"/>
              <a:t>ESS, V-BSS, DS </a:t>
            </a:r>
          </a:p>
        </p:txBody>
      </p:sp>
    </p:spTree>
    <p:extLst>
      <p:ext uri="{BB962C8B-B14F-4D97-AF65-F5344CB8AC3E}">
        <p14:creationId xmlns:p14="http://schemas.microsoft.com/office/powerpoint/2010/main" val="3764159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65312" y="609599"/>
            <a:ext cx="5486400" cy="680437"/>
          </a:xfrm>
        </p:spPr>
        <p:txBody>
          <a:bodyPr/>
          <a:lstStyle/>
          <a:p>
            <a:r>
              <a:rPr lang="en-US" sz="2800" dirty="0" smtClean="0"/>
              <a:t>Introduction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6913" y="1600200"/>
            <a:ext cx="7913687" cy="4267200"/>
          </a:xfrm>
        </p:spPr>
        <p:txBody>
          <a:bodyPr/>
          <a:lstStyle/>
          <a:p>
            <a:r>
              <a:rPr lang="en-US" altLang="ko-KR" sz="1800" dirty="0"/>
              <a:t>During the WNG session in July plenary meeting, a motion was passed to form the Ultra High Reliability (UHR) study group (SG) to develop PAR for new 802.11 amendment. The focus will be </a:t>
            </a:r>
            <a:r>
              <a:rPr lang="en-US" altLang="ko-KR" sz="1800" dirty="0" smtClean="0"/>
              <a:t>on</a:t>
            </a:r>
          </a:p>
          <a:p>
            <a:pPr lvl="1"/>
            <a:r>
              <a:rPr lang="en-US" altLang="ko-KR" sz="1600" dirty="0" smtClean="0"/>
              <a:t>Improve </a:t>
            </a:r>
            <a:r>
              <a:rPr lang="en-US" altLang="ko-KR" sz="1600" dirty="0"/>
              <a:t>reliability of WLAN </a:t>
            </a:r>
            <a:r>
              <a:rPr lang="en-US" altLang="ko-KR" sz="1600" dirty="0" smtClean="0"/>
              <a:t>connectivity</a:t>
            </a:r>
          </a:p>
          <a:p>
            <a:pPr lvl="1"/>
            <a:r>
              <a:rPr lang="en-US" altLang="ko-KR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Reduce latencies</a:t>
            </a:r>
          </a:p>
          <a:p>
            <a:pPr lvl="1"/>
            <a:r>
              <a:rPr lang="en-US" altLang="ko-KR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Increase manageability</a:t>
            </a:r>
          </a:p>
          <a:p>
            <a:pPr lvl="1"/>
            <a:r>
              <a:rPr lang="en-US" altLang="ko-KR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Increase </a:t>
            </a:r>
            <a:r>
              <a:rPr lang="en-US" altLang="ko-K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throughput including at different SNR </a:t>
            </a:r>
            <a:r>
              <a:rPr lang="en-US" altLang="ko-KR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levels</a:t>
            </a:r>
          </a:p>
          <a:p>
            <a:pPr lvl="1"/>
            <a:r>
              <a:rPr lang="en-US" altLang="ko-KR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Reduce </a:t>
            </a:r>
            <a:r>
              <a:rPr lang="en-US" altLang="ko-K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device level power </a:t>
            </a:r>
            <a:r>
              <a:rPr lang="en-US" altLang="ko-KR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consumption</a:t>
            </a:r>
          </a:p>
          <a:p>
            <a:pPr lvl="1"/>
            <a:endParaRPr lang="en-US" altLang="ko-KR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800" dirty="0" smtClean="0"/>
              <a:t>Multi-AP coordination scheme can address several of the above</a:t>
            </a:r>
          </a:p>
          <a:p>
            <a:pPr lvl="1"/>
            <a:r>
              <a:rPr lang="en-US" sz="1600" dirty="0" smtClean="0"/>
              <a:t>Improve Reliability</a:t>
            </a:r>
          </a:p>
          <a:p>
            <a:pPr lvl="1"/>
            <a:r>
              <a:rPr lang="en-US" sz="1600" dirty="0" smtClean="0"/>
              <a:t>Reduce Latency</a:t>
            </a:r>
          </a:p>
          <a:p>
            <a:pPr lvl="1"/>
            <a:r>
              <a:rPr lang="en-US" sz="1600" dirty="0" smtClean="0"/>
              <a:t>Increase Throughput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September 2022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Vamadevan Namboodiri,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166969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65312" y="609599"/>
            <a:ext cx="5486400" cy="680437"/>
          </a:xfrm>
        </p:spPr>
        <p:txBody>
          <a:bodyPr/>
          <a:lstStyle/>
          <a:p>
            <a:r>
              <a:rPr lang="en-US" sz="2800" dirty="0" smtClean="0"/>
              <a:t>Introduction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6913" y="1600200"/>
            <a:ext cx="7913687" cy="4267200"/>
          </a:xfrm>
        </p:spPr>
        <p:txBody>
          <a:bodyPr/>
          <a:lstStyle/>
          <a:p>
            <a:r>
              <a:rPr lang="en-US" altLang="ko-KR" sz="1800" dirty="0"/>
              <a:t>There are many categories of multi-AP coordination such as joint processing, coordinated OFDMA, coordinated Spatial Reuse, coordinated beamforming etc</a:t>
            </a:r>
            <a:r>
              <a:rPr lang="en-US" altLang="ko-KR" sz="1800" dirty="0" smtClean="0"/>
              <a:t>.</a:t>
            </a:r>
          </a:p>
          <a:p>
            <a:endParaRPr lang="en-US" altLang="ko-KR" sz="1800" dirty="0"/>
          </a:p>
          <a:p>
            <a:r>
              <a:rPr lang="en-US" altLang="ko-KR" sz="1800" dirty="0"/>
              <a:t>Joint processing [1]</a:t>
            </a:r>
          </a:p>
          <a:p>
            <a:pPr lvl="1"/>
            <a:r>
              <a:rPr lang="en-US" altLang="ko-KR" sz="1600" dirty="0"/>
              <a:t>Multiple APs simultaneously transmit to a given STA.</a:t>
            </a:r>
          </a:p>
          <a:p>
            <a:r>
              <a:rPr lang="en-US" altLang="ko-KR" sz="1800" dirty="0"/>
              <a:t>Coordinated OFDMA [1]</a:t>
            </a:r>
          </a:p>
          <a:p>
            <a:pPr lvl="1"/>
            <a:r>
              <a:rPr lang="en-US" altLang="ko-KR" sz="1600" dirty="0"/>
              <a:t>Extend the 11-ax OFDMA concept from single BSS to multi-BSS scenarios.</a:t>
            </a:r>
          </a:p>
          <a:p>
            <a:r>
              <a:rPr lang="en-US" altLang="ko-KR" sz="1800" dirty="0"/>
              <a:t>Coordinated Spatial Reuse [2]</a:t>
            </a:r>
          </a:p>
          <a:p>
            <a:pPr lvl="1"/>
            <a:r>
              <a:rPr lang="en-US" altLang="ko-KR" sz="1600" dirty="0"/>
              <a:t>Extend the 11-ax Spatial Reuse in a coordinated fashion.</a:t>
            </a:r>
          </a:p>
          <a:p>
            <a:r>
              <a:rPr lang="en-US" altLang="ko-KR" sz="1800" dirty="0"/>
              <a:t>Coordinated Beamforming [1]</a:t>
            </a:r>
          </a:p>
          <a:p>
            <a:pPr lvl="1"/>
            <a:r>
              <a:rPr lang="en-US" altLang="ko-KR" sz="1600" dirty="0"/>
              <a:t>AP transmits signals to a STA in its own BSS while forming Signal Nulls to STAs from adjoining/interfering BSS. Can be used together with C-SR.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September 2022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Vamadevan Namboodiri,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543021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65312" y="609599"/>
            <a:ext cx="5486400" cy="680437"/>
          </a:xfrm>
        </p:spPr>
        <p:txBody>
          <a:bodyPr/>
          <a:lstStyle/>
          <a:p>
            <a:r>
              <a:rPr lang="en-US" sz="2800" dirty="0"/>
              <a:t>Proposal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6913" y="1600200"/>
            <a:ext cx="7913687" cy="4267200"/>
          </a:xfrm>
        </p:spPr>
        <p:txBody>
          <a:bodyPr/>
          <a:lstStyle/>
          <a:p>
            <a:pPr marL="0" indent="0">
              <a:buNone/>
            </a:pPr>
            <a:endParaRPr lang="en-US" sz="1800" dirty="0" smtClean="0"/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endParaRPr lang="en-US" sz="1800" dirty="0"/>
          </a:p>
          <a:p>
            <a:r>
              <a:rPr lang="en-GB" sz="1800" dirty="0"/>
              <a:t>We propose a method to collect necessary parameters from the network to help organize the network  for multi-AP transmissions rooted on the virtual BSS (V-BSS) concept [3-5] </a:t>
            </a:r>
          </a:p>
          <a:p>
            <a:endParaRPr lang="en-GB" sz="1800" dirty="0"/>
          </a:p>
          <a:p>
            <a:endParaRPr lang="en-US" sz="1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September 2022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Vamadevan Namboodiri,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833517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2895600" y="1692981"/>
            <a:ext cx="6010583" cy="4147701"/>
            <a:chOff x="951890" y="1265459"/>
            <a:chExt cx="7165921" cy="5240996"/>
          </a:xfrm>
        </p:grpSpPr>
        <p:sp>
          <p:nvSpPr>
            <p:cNvPr id="4" name="Isosceles Triangle 3"/>
            <p:cNvSpPr/>
            <p:nvPr/>
          </p:nvSpPr>
          <p:spPr>
            <a:xfrm>
              <a:off x="1825029" y="1986675"/>
              <a:ext cx="648072" cy="504056"/>
            </a:xfrm>
            <a:prstGeom prst="triangle">
              <a:avLst/>
            </a:prstGeom>
            <a:noFill/>
            <a:ln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4261079" y="2278957"/>
              <a:ext cx="755886" cy="2642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A-AP12</a:t>
              </a:r>
              <a:endParaRPr lang="en-US" sz="8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1898711" y="2293066"/>
              <a:ext cx="626786" cy="2642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A-AP11</a:t>
              </a:r>
              <a:endParaRPr lang="en-US" sz="8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6767867" y="2321130"/>
              <a:ext cx="681295" cy="2478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9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A-AP13</a:t>
              </a:r>
              <a:endParaRPr lang="en-US" sz="9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1884636" y="3928682"/>
              <a:ext cx="663698" cy="2642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A-AP21</a:t>
              </a:r>
              <a:endParaRPr lang="en-US" sz="8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4330522" y="3865118"/>
              <a:ext cx="748979" cy="2312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A-AP22</a:t>
              </a:r>
              <a:endParaRPr lang="en-US" sz="8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6867385" y="3837685"/>
              <a:ext cx="704967" cy="2312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A-AP23</a:t>
              </a:r>
              <a:endParaRPr lang="en-US" sz="8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1917310" y="5564919"/>
              <a:ext cx="712891" cy="2312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A-AP31</a:t>
              </a:r>
              <a:endParaRPr lang="en-US" sz="8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4319972" y="5583428"/>
              <a:ext cx="632625" cy="2312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A-AP32</a:t>
              </a:r>
              <a:endParaRPr lang="en-US" sz="8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6884890" y="5413688"/>
              <a:ext cx="630804" cy="2312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A-AP33</a:t>
              </a:r>
              <a:endParaRPr lang="en-US" sz="8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1426387" y="2136334"/>
              <a:ext cx="428600" cy="22429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S01</a:t>
              </a:r>
              <a:endParaRPr lang="en-US" sz="8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8" name="Isosceles Triangle 17"/>
            <p:cNvSpPr/>
            <p:nvPr/>
          </p:nvSpPr>
          <p:spPr>
            <a:xfrm>
              <a:off x="1874150" y="5286618"/>
              <a:ext cx="648072" cy="504056"/>
            </a:xfrm>
            <a:prstGeom prst="triangle">
              <a:avLst/>
            </a:prstGeom>
            <a:noFill/>
            <a:ln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Isosceles Triangle 18"/>
            <p:cNvSpPr/>
            <p:nvPr/>
          </p:nvSpPr>
          <p:spPr>
            <a:xfrm>
              <a:off x="6804248" y="3552577"/>
              <a:ext cx="648072" cy="504056"/>
            </a:xfrm>
            <a:prstGeom prst="triangle">
              <a:avLst/>
            </a:prstGeom>
            <a:noFill/>
            <a:ln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Isosceles Triangle 19"/>
            <p:cNvSpPr/>
            <p:nvPr/>
          </p:nvSpPr>
          <p:spPr>
            <a:xfrm>
              <a:off x="1825029" y="3603464"/>
              <a:ext cx="648072" cy="504056"/>
            </a:xfrm>
            <a:prstGeom prst="triangle">
              <a:avLst/>
            </a:prstGeom>
            <a:noFill/>
            <a:ln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Isosceles Triangle 20"/>
            <p:cNvSpPr/>
            <p:nvPr/>
          </p:nvSpPr>
          <p:spPr>
            <a:xfrm>
              <a:off x="6715472" y="2024693"/>
              <a:ext cx="648072" cy="504056"/>
            </a:xfrm>
            <a:prstGeom prst="triangle">
              <a:avLst/>
            </a:prstGeom>
            <a:noFill/>
            <a:ln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Isosceles Triangle 21"/>
            <p:cNvSpPr/>
            <p:nvPr/>
          </p:nvSpPr>
          <p:spPr>
            <a:xfrm>
              <a:off x="4232176" y="2015111"/>
              <a:ext cx="648072" cy="504056"/>
            </a:xfrm>
            <a:prstGeom prst="triangle">
              <a:avLst/>
            </a:prstGeom>
            <a:noFill/>
            <a:ln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Isosceles Triangle 22"/>
            <p:cNvSpPr/>
            <p:nvPr/>
          </p:nvSpPr>
          <p:spPr>
            <a:xfrm>
              <a:off x="4243420" y="3552577"/>
              <a:ext cx="648072" cy="504056"/>
            </a:xfrm>
            <a:prstGeom prst="triangle">
              <a:avLst/>
            </a:prstGeom>
            <a:noFill/>
            <a:ln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Isosceles Triangle 23"/>
            <p:cNvSpPr/>
            <p:nvPr/>
          </p:nvSpPr>
          <p:spPr>
            <a:xfrm>
              <a:off x="6837471" y="5128951"/>
              <a:ext cx="648072" cy="504056"/>
            </a:xfrm>
            <a:prstGeom prst="triangle">
              <a:avLst/>
            </a:prstGeom>
            <a:noFill/>
            <a:ln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Isosceles Triangle 24"/>
            <p:cNvSpPr/>
            <p:nvPr/>
          </p:nvSpPr>
          <p:spPr>
            <a:xfrm>
              <a:off x="4247964" y="5286618"/>
              <a:ext cx="648072" cy="504056"/>
            </a:xfrm>
            <a:prstGeom prst="triangle">
              <a:avLst/>
            </a:prstGeom>
            <a:noFill/>
            <a:ln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Oval 25"/>
            <p:cNvSpPr/>
            <p:nvPr/>
          </p:nvSpPr>
          <p:spPr>
            <a:xfrm>
              <a:off x="1475656" y="2132856"/>
              <a:ext cx="288032" cy="288032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2629820" y="2100865"/>
              <a:ext cx="428600" cy="22429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S02</a:t>
              </a:r>
              <a:endParaRPr lang="en-US" sz="8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1925238" y="2723897"/>
              <a:ext cx="428600" cy="22429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S03</a:t>
              </a:r>
              <a:endParaRPr lang="en-US" sz="8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4228697" y="1551157"/>
              <a:ext cx="428600" cy="22429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S04</a:t>
              </a:r>
              <a:endParaRPr lang="en-US" sz="8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3125757" y="2919691"/>
              <a:ext cx="428600" cy="22429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S05</a:t>
              </a:r>
              <a:endParaRPr lang="en-US" sz="8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4385956" y="2965766"/>
              <a:ext cx="428600" cy="22429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S06</a:t>
              </a:r>
              <a:endParaRPr lang="en-US" sz="8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5815648" y="2123123"/>
              <a:ext cx="428600" cy="22429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S07</a:t>
              </a:r>
              <a:endParaRPr lang="en-US" sz="8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6990302" y="1520817"/>
              <a:ext cx="428600" cy="22429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S08</a:t>
              </a:r>
              <a:endParaRPr lang="en-US" sz="8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5656000" y="2940174"/>
              <a:ext cx="428600" cy="22429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S09</a:t>
              </a:r>
              <a:endParaRPr lang="en-US" sz="8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5" name="Oval 34"/>
            <p:cNvSpPr/>
            <p:nvPr/>
          </p:nvSpPr>
          <p:spPr>
            <a:xfrm>
              <a:off x="2694239" y="2085091"/>
              <a:ext cx="288032" cy="288032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Oval 35"/>
            <p:cNvSpPr/>
            <p:nvPr/>
          </p:nvSpPr>
          <p:spPr>
            <a:xfrm>
              <a:off x="1950390" y="2714139"/>
              <a:ext cx="288032" cy="288032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Oval 36"/>
            <p:cNvSpPr/>
            <p:nvPr/>
          </p:nvSpPr>
          <p:spPr>
            <a:xfrm>
              <a:off x="1489063" y="3686944"/>
              <a:ext cx="288032" cy="288032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Oval 37"/>
            <p:cNvSpPr/>
            <p:nvPr/>
          </p:nvSpPr>
          <p:spPr>
            <a:xfrm>
              <a:off x="3153733" y="2906480"/>
              <a:ext cx="288032" cy="288032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Oval 38"/>
            <p:cNvSpPr/>
            <p:nvPr/>
          </p:nvSpPr>
          <p:spPr>
            <a:xfrm>
              <a:off x="2371390" y="3467832"/>
              <a:ext cx="288032" cy="288032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Oval 39"/>
            <p:cNvSpPr/>
            <p:nvPr/>
          </p:nvSpPr>
          <p:spPr>
            <a:xfrm>
              <a:off x="3155787" y="4270358"/>
              <a:ext cx="288032" cy="288032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Oval 40"/>
            <p:cNvSpPr/>
            <p:nvPr/>
          </p:nvSpPr>
          <p:spPr>
            <a:xfrm>
              <a:off x="2522222" y="5248553"/>
              <a:ext cx="288032" cy="288032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Oval 41"/>
            <p:cNvSpPr/>
            <p:nvPr/>
          </p:nvSpPr>
          <p:spPr>
            <a:xfrm>
              <a:off x="4490403" y="4347662"/>
              <a:ext cx="288032" cy="288032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Oval 42"/>
            <p:cNvSpPr/>
            <p:nvPr/>
          </p:nvSpPr>
          <p:spPr>
            <a:xfrm>
              <a:off x="2094406" y="4534632"/>
              <a:ext cx="288032" cy="288032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Oval 43"/>
            <p:cNvSpPr/>
            <p:nvPr/>
          </p:nvSpPr>
          <p:spPr>
            <a:xfrm>
              <a:off x="3965387" y="5369602"/>
              <a:ext cx="288032" cy="288032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Oval 44"/>
            <p:cNvSpPr/>
            <p:nvPr/>
          </p:nvSpPr>
          <p:spPr>
            <a:xfrm>
              <a:off x="4427984" y="2954555"/>
              <a:ext cx="288032" cy="288032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Oval 45"/>
            <p:cNvSpPr/>
            <p:nvPr/>
          </p:nvSpPr>
          <p:spPr>
            <a:xfrm>
              <a:off x="3385093" y="4978095"/>
              <a:ext cx="288032" cy="288032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Oval 46"/>
            <p:cNvSpPr/>
            <p:nvPr/>
          </p:nvSpPr>
          <p:spPr>
            <a:xfrm>
              <a:off x="4369265" y="5970818"/>
              <a:ext cx="288032" cy="288032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Oval 47"/>
            <p:cNvSpPr/>
            <p:nvPr/>
          </p:nvSpPr>
          <p:spPr>
            <a:xfrm>
              <a:off x="5716764" y="2948996"/>
              <a:ext cx="288032" cy="288032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Oval 48"/>
            <p:cNvSpPr/>
            <p:nvPr/>
          </p:nvSpPr>
          <p:spPr>
            <a:xfrm>
              <a:off x="5367968" y="4830110"/>
              <a:ext cx="288032" cy="288032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Oval 49"/>
            <p:cNvSpPr/>
            <p:nvPr/>
          </p:nvSpPr>
          <p:spPr>
            <a:xfrm>
              <a:off x="6274315" y="5401405"/>
              <a:ext cx="288032" cy="288032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Oval 50"/>
            <p:cNvSpPr/>
            <p:nvPr/>
          </p:nvSpPr>
          <p:spPr>
            <a:xfrm>
              <a:off x="7165287" y="5970818"/>
              <a:ext cx="288032" cy="288032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Oval 51"/>
            <p:cNvSpPr/>
            <p:nvPr/>
          </p:nvSpPr>
          <p:spPr>
            <a:xfrm>
              <a:off x="3918267" y="3590175"/>
              <a:ext cx="288032" cy="288032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Oval 52"/>
            <p:cNvSpPr/>
            <p:nvPr/>
          </p:nvSpPr>
          <p:spPr>
            <a:xfrm>
              <a:off x="6971447" y="3000460"/>
              <a:ext cx="288032" cy="288032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Oval 53"/>
            <p:cNvSpPr/>
            <p:nvPr/>
          </p:nvSpPr>
          <p:spPr>
            <a:xfrm>
              <a:off x="5428732" y="4057206"/>
              <a:ext cx="288032" cy="288032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Oval 54"/>
            <p:cNvSpPr/>
            <p:nvPr/>
          </p:nvSpPr>
          <p:spPr>
            <a:xfrm>
              <a:off x="6418331" y="3683618"/>
              <a:ext cx="288032" cy="288032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Oval 55"/>
            <p:cNvSpPr/>
            <p:nvPr/>
          </p:nvSpPr>
          <p:spPr>
            <a:xfrm>
              <a:off x="6884288" y="4491678"/>
              <a:ext cx="288032" cy="288032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Oval 56"/>
            <p:cNvSpPr/>
            <p:nvPr/>
          </p:nvSpPr>
          <p:spPr>
            <a:xfrm>
              <a:off x="5885932" y="4514406"/>
              <a:ext cx="288032" cy="288032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Oval 57"/>
            <p:cNvSpPr/>
            <p:nvPr/>
          </p:nvSpPr>
          <p:spPr>
            <a:xfrm>
              <a:off x="4971532" y="3600006"/>
              <a:ext cx="288032" cy="288032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Oval 58"/>
            <p:cNvSpPr/>
            <p:nvPr/>
          </p:nvSpPr>
          <p:spPr>
            <a:xfrm>
              <a:off x="5842121" y="2123123"/>
              <a:ext cx="288032" cy="288032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Oval 59"/>
            <p:cNvSpPr/>
            <p:nvPr/>
          </p:nvSpPr>
          <p:spPr>
            <a:xfrm>
              <a:off x="7056276" y="1500806"/>
              <a:ext cx="288032" cy="288032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Oval 60"/>
            <p:cNvSpPr/>
            <p:nvPr/>
          </p:nvSpPr>
          <p:spPr>
            <a:xfrm>
              <a:off x="4279424" y="1541427"/>
              <a:ext cx="288032" cy="288032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Oval 61"/>
            <p:cNvSpPr/>
            <p:nvPr/>
          </p:nvSpPr>
          <p:spPr>
            <a:xfrm>
              <a:off x="5428732" y="4057206"/>
              <a:ext cx="288032" cy="288032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TextBox 62"/>
            <p:cNvSpPr txBox="1"/>
            <p:nvPr/>
          </p:nvSpPr>
          <p:spPr>
            <a:xfrm>
              <a:off x="6901163" y="3000097"/>
              <a:ext cx="428600" cy="22429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S10</a:t>
              </a:r>
              <a:endParaRPr lang="en-US" sz="8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5" name="TextBox 64"/>
            <p:cNvSpPr txBox="1"/>
            <p:nvPr/>
          </p:nvSpPr>
          <p:spPr>
            <a:xfrm>
              <a:off x="6830879" y="4514405"/>
              <a:ext cx="428600" cy="22429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S20</a:t>
              </a:r>
              <a:endParaRPr lang="en-US" sz="8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6" name="TextBox 65"/>
            <p:cNvSpPr txBox="1"/>
            <p:nvPr/>
          </p:nvSpPr>
          <p:spPr>
            <a:xfrm>
              <a:off x="3914979" y="5387764"/>
              <a:ext cx="428600" cy="22429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S24</a:t>
              </a:r>
              <a:endParaRPr lang="en-US" sz="8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7" name="TextBox 66"/>
            <p:cNvSpPr txBox="1"/>
            <p:nvPr/>
          </p:nvSpPr>
          <p:spPr>
            <a:xfrm>
              <a:off x="4324663" y="6014117"/>
              <a:ext cx="428600" cy="22429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S25</a:t>
              </a:r>
              <a:endParaRPr lang="en-US" sz="8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8" name="Rectangle 67"/>
            <p:cNvSpPr/>
            <p:nvPr/>
          </p:nvSpPr>
          <p:spPr>
            <a:xfrm>
              <a:off x="971600" y="1268760"/>
              <a:ext cx="7128791" cy="5184576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Oval 69"/>
            <p:cNvSpPr/>
            <p:nvPr/>
          </p:nvSpPr>
          <p:spPr>
            <a:xfrm>
              <a:off x="3021523" y="1290390"/>
              <a:ext cx="2454255" cy="2225152"/>
            </a:xfrm>
            <a:prstGeom prst="ellipse">
              <a:avLst/>
            </a:prstGeom>
            <a:noFill/>
            <a:ln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Oval 70"/>
            <p:cNvSpPr/>
            <p:nvPr/>
          </p:nvSpPr>
          <p:spPr>
            <a:xfrm>
              <a:off x="5663543" y="2886990"/>
              <a:ext cx="2454268" cy="2282893"/>
            </a:xfrm>
            <a:prstGeom prst="ellipse">
              <a:avLst/>
            </a:prstGeom>
            <a:noFill/>
            <a:ln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Oval 71"/>
            <p:cNvSpPr/>
            <p:nvPr/>
          </p:nvSpPr>
          <p:spPr>
            <a:xfrm>
              <a:off x="5638581" y="1292051"/>
              <a:ext cx="2397781" cy="2292874"/>
            </a:xfrm>
            <a:prstGeom prst="ellipse">
              <a:avLst/>
            </a:prstGeom>
            <a:noFill/>
            <a:ln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Oval 72"/>
            <p:cNvSpPr/>
            <p:nvPr/>
          </p:nvSpPr>
          <p:spPr>
            <a:xfrm>
              <a:off x="5976459" y="4451333"/>
              <a:ext cx="2082935" cy="2031980"/>
            </a:xfrm>
            <a:prstGeom prst="ellipse">
              <a:avLst/>
            </a:prstGeom>
            <a:noFill/>
            <a:ln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Oval 73"/>
            <p:cNvSpPr/>
            <p:nvPr/>
          </p:nvSpPr>
          <p:spPr>
            <a:xfrm>
              <a:off x="951890" y="1265459"/>
              <a:ext cx="2353860" cy="2329996"/>
            </a:xfrm>
            <a:prstGeom prst="ellipse">
              <a:avLst/>
            </a:prstGeom>
            <a:noFill/>
            <a:ln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5" name="Oval 74"/>
            <p:cNvSpPr/>
            <p:nvPr/>
          </p:nvSpPr>
          <p:spPr>
            <a:xfrm>
              <a:off x="1253287" y="4451333"/>
              <a:ext cx="2124262" cy="2055122"/>
            </a:xfrm>
            <a:prstGeom prst="ellipse">
              <a:avLst/>
            </a:prstGeom>
            <a:noFill/>
            <a:ln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6" name="Oval 75"/>
            <p:cNvSpPr/>
            <p:nvPr/>
          </p:nvSpPr>
          <p:spPr>
            <a:xfrm>
              <a:off x="3244340" y="2815793"/>
              <a:ext cx="2353860" cy="2329996"/>
            </a:xfrm>
            <a:prstGeom prst="ellipse">
              <a:avLst/>
            </a:prstGeom>
            <a:noFill/>
            <a:ln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7" name="Oval 76"/>
            <p:cNvSpPr/>
            <p:nvPr/>
          </p:nvSpPr>
          <p:spPr>
            <a:xfrm>
              <a:off x="3395070" y="4519145"/>
              <a:ext cx="1987172" cy="1987309"/>
            </a:xfrm>
            <a:prstGeom prst="ellipse">
              <a:avLst/>
            </a:prstGeom>
            <a:noFill/>
            <a:ln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8" name="Oval 77"/>
            <p:cNvSpPr/>
            <p:nvPr/>
          </p:nvSpPr>
          <p:spPr>
            <a:xfrm>
              <a:off x="986828" y="2644013"/>
              <a:ext cx="2353860" cy="2329996"/>
            </a:xfrm>
            <a:prstGeom prst="ellipse">
              <a:avLst/>
            </a:prstGeom>
            <a:noFill/>
            <a:ln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9" name="TextBox 78"/>
            <p:cNvSpPr txBox="1"/>
            <p:nvPr/>
          </p:nvSpPr>
          <p:spPr>
            <a:xfrm>
              <a:off x="1445550" y="3690278"/>
              <a:ext cx="428600" cy="22429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S11</a:t>
              </a:r>
              <a:endParaRPr lang="en-US" sz="8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0" name="TextBox 79"/>
            <p:cNvSpPr txBox="1"/>
            <p:nvPr/>
          </p:nvSpPr>
          <p:spPr>
            <a:xfrm>
              <a:off x="2328488" y="3486106"/>
              <a:ext cx="428600" cy="22429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S12</a:t>
              </a:r>
              <a:endParaRPr lang="en-US" sz="8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1" name="TextBox 80"/>
            <p:cNvSpPr txBox="1"/>
            <p:nvPr/>
          </p:nvSpPr>
          <p:spPr>
            <a:xfrm>
              <a:off x="3112494" y="4262636"/>
              <a:ext cx="428600" cy="22429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S13</a:t>
              </a:r>
              <a:endParaRPr lang="en-US" sz="8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2" name="TextBox 81"/>
            <p:cNvSpPr txBox="1"/>
            <p:nvPr/>
          </p:nvSpPr>
          <p:spPr>
            <a:xfrm>
              <a:off x="3853322" y="3616369"/>
              <a:ext cx="428600" cy="22429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S14</a:t>
              </a:r>
              <a:endParaRPr lang="en-US" sz="8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3" name="TextBox 82"/>
            <p:cNvSpPr txBox="1"/>
            <p:nvPr/>
          </p:nvSpPr>
          <p:spPr>
            <a:xfrm>
              <a:off x="4940086" y="3592139"/>
              <a:ext cx="428600" cy="22429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S15</a:t>
              </a:r>
              <a:endParaRPr lang="en-US" sz="8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4" name="TextBox 83"/>
            <p:cNvSpPr txBox="1"/>
            <p:nvPr/>
          </p:nvSpPr>
          <p:spPr>
            <a:xfrm>
              <a:off x="4432279" y="4355186"/>
              <a:ext cx="428600" cy="22429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S16</a:t>
              </a:r>
              <a:endParaRPr lang="en-US" sz="8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5" name="TextBox 84"/>
            <p:cNvSpPr txBox="1"/>
            <p:nvPr/>
          </p:nvSpPr>
          <p:spPr>
            <a:xfrm>
              <a:off x="5400301" y="4087182"/>
              <a:ext cx="428600" cy="27223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S17</a:t>
              </a:r>
              <a:endParaRPr lang="en-US" sz="8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6" name="TextBox 85"/>
            <p:cNvSpPr txBox="1"/>
            <p:nvPr/>
          </p:nvSpPr>
          <p:spPr>
            <a:xfrm>
              <a:off x="6373443" y="3693132"/>
              <a:ext cx="428600" cy="22429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S18</a:t>
              </a:r>
              <a:endParaRPr lang="en-US" sz="8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7" name="TextBox 86"/>
            <p:cNvSpPr txBox="1"/>
            <p:nvPr/>
          </p:nvSpPr>
          <p:spPr>
            <a:xfrm>
              <a:off x="5827907" y="4524246"/>
              <a:ext cx="428600" cy="22429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S19</a:t>
              </a:r>
              <a:endParaRPr lang="en-US" sz="8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8" name="TextBox 87"/>
            <p:cNvSpPr txBox="1"/>
            <p:nvPr/>
          </p:nvSpPr>
          <p:spPr>
            <a:xfrm>
              <a:off x="2062385" y="4545359"/>
              <a:ext cx="428600" cy="22429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S21</a:t>
              </a:r>
              <a:endParaRPr lang="en-US" sz="8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9" name="TextBox 88"/>
            <p:cNvSpPr txBox="1"/>
            <p:nvPr/>
          </p:nvSpPr>
          <p:spPr>
            <a:xfrm>
              <a:off x="2450214" y="5270600"/>
              <a:ext cx="428600" cy="22429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S22</a:t>
              </a:r>
              <a:endParaRPr lang="en-US" sz="8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0" name="TextBox 89"/>
            <p:cNvSpPr txBox="1"/>
            <p:nvPr/>
          </p:nvSpPr>
          <p:spPr>
            <a:xfrm>
              <a:off x="3319487" y="4996086"/>
              <a:ext cx="428600" cy="22429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S23</a:t>
              </a:r>
              <a:endParaRPr lang="en-US" sz="8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1" name="TextBox 90"/>
            <p:cNvSpPr txBox="1"/>
            <p:nvPr/>
          </p:nvSpPr>
          <p:spPr>
            <a:xfrm>
              <a:off x="5307280" y="4851049"/>
              <a:ext cx="428600" cy="22429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S26</a:t>
              </a:r>
              <a:endParaRPr lang="en-US" sz="8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2" name="TextBox 91"/>
            <p:cNvSpPr txBox="1"/>
            <p:nvPr/>
          </p:nvSpPr>
          <p:spPr>
            <a:xfrm>
              <a:off x="6217754" y="5429603"/>
              <a:ext cx="428600" cy="22429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S27</a:t>
              </a:r>
              <a:endParaRPr lang="en-US" sz="8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3" name="TextBox 92"/>
            <p:cNvSpPr txBox="1"/>
            <p:nvPr/>
          </p:nvSpPr>
          <p:spPr>
            <a:xfrm>
              <a:off x="7115463" y="5977156"/>
              <a:ext cx="428600" cy="22429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S28</a:t>
              </a:r>
              <a:endParaRPr lang="en-US" sz="8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104" name="TextBox 103"/>
          <p:cNvSpPr txBox="1"/>
          <p:nvPr/>
        </p:nvSpPr>
        <p:spPr>
          <a:xfrm>
            <a:off x="7777456" y="1408606"/>
            <a:ext cx="1114115" cy="26161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V-BSSID</a:t>
            </a:r>
            <a:endParaRPr lang="en-US" sz="1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6266" y="716806"/>
            <a:ext cx="7772400" cy="400360"/>
          </a:xfrm>
        </p:spPr>
        <p:txBody>
          <a:bodyPr/>
          <a:lstStyle/>
          <a:p>
            <a:r>
              <a:rPr lang="en-US" sz="2800" dirty="0" smtClean="0"/>
              <a:t>V-BSS concept and definitions    </a:t>
            </a:r>
            <a:endParaRPr lang="en-US" sz="2800" dirty="0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September 2022</a:t>
            </a:r>
            <a:endParaRPr lang="en-US" dirty="0"/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64" name="Content Placeholder 63"/>
          <p:cNvSpPr>
            <a:spLocks noGrp="1"/>
          </p:cNvSpPr>
          <p:nvPr>
            <p:ph idx="1"/>
          </p:nvPr>
        </p:nvSpPr>
        <p:spPr>
          <a:xfrm>
            <a:off x="109693" y="4226929"/>
            <a:ext cx="2600648" cy="739221"/>
          </a:xfrm>
        </p:spPr>
        <p:txBody>
          <a:bodyPr/>
          <a:lstStyle/>
          <a:p>
            <a:r>
              <a:rPr lang="en-US" sz="1400" b="0" dirty="0" smtClean="0"/>
              <a:t> </a:t>
            </a:r>
            <a:endParaRPr lang="en-US" sz="1000" b="0" dirty="0">
              <a:solidFill>
                <a:srgbClr val="FF0000"/>
              </a:solidFill>
            </a:endParaRPr>
          </a:p>
        </p:txBody>
      </p:sp>
      <p:sp>
        <p:nvSpPr>
          <p:cNvPr id="95" name="Isosceles Triangle 94"/>
          <p:cNvSpPr/>
          <p:nvPr/>
        </p:nvSpPr>
        <p:spPr>
          <a:xfrm>
            <a:off x="4785659" y="1212306"/>
            <a:ext cx="543585" cy="398908"/>
          </a:xfrm>
          <a:prstGeom prst="triangle">
            <a:avLst/>
          </a:prstGeom>
          <a:noFill/>
          <a:ln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6" name="TextBox 95"/>
          <p:cNvSpPr txBox="1"/>
          <p:nvPr/>
        </p:nvSpPr>
        <p:spPr>
          <a:xfrm>
            <a:off x="4818446" y="1391310"/>
            <a:ext cx="634017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C-AP</a:t>
            </a:r>
            <a:endParaRPr lang="en-US" sz="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7" name="Straight Connector 96"/>
          <p:cNvCxnSpPr>
            <a:stCxn id="4" idx="0"/>
          </p:cNvCxnSpPr>
          <p:nvPr/>
        </p:nvCxnSpPr>
        <p:spPr bwMode="auto">
          <a:xfrm flipV="1">
            <a:off x="3899759" y="1606754"/>
            <a:ext cx="1030419" cy="656994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99" name="Straight Connector 98"/>
          <p:cNvCxnSpPr>
            <a:stCxn id="20" idx="0"/>
          </p:cNvCxnSpPr>
          <p:nvPr/>
        </p:nvCxnSpPr>
        <p:spPr bwMode="auto">
          <a:xfrm flipV="1">
            <a:off x="3899759" y="1609366"/>
            <a:ext cx="1280550" cy="193390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05" name="Straight Connector 104"/>
          <p:cNvCxnSpPr/>
          <p:nvPr/>
        </p:nvCxnSpPr>
        <p:spPr bwMode="auto">
          <a:xfrm flipV="1">
            <a:off x="3929879" y="1602369"/>
            <a:ext cx="1336798" cy="3282699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08" name="Straight Connector 107"/>
          <p:cNvCxnSpPr/>
          <p:nvPr/>
        </p:nvCxnSpPr>
        <p:spPr bwMode="auto">
          <a:xfrm flipH="1" flipV="1">
            <a:off x="5267670" y="1662386"/>
            <a:ext cx="659114" cy="3211617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10" name="Straight Connector 109"/>
          <p:cNvCxnSpPr/>
          <p:nvPr/>
        </p:nvCxnSpPr>
        <p:spPr bwMode="auto">
          <a:xfrm flipH="1" flipV="1">
            <a:off x="5281858" y="1646211"/>
            <a:ext cx="659114" cy="1900084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12" name="Straight Connector 111"/>
          <p:cNvCxnSpPr/>
          <p:nvPr/>
        </p:nvCxnSpPr>
        <p:spPr bwMode="auto">
          <a:xfrm flipH="1" flipV="1">
            <a:off x="5299055" y="1641786"/>
            <a:ext cx="641917" cy="694081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14" name="Straight Connector 113"/>
          <p:cNvCxnSpPr>
            <a:stCxn id="21" idx="0"/>
          </p:cNvCxnSpPr>
          <p:nvPr/>
        </p:nvCxnSpPr>
        <p:spPr bwMode="auto">
          <a:xfrm flipH="1" flipV="1">
            <a:off x="5329245" y="1572424"/>
            <a:ext cx="2672487" cy="721411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16" name="Straight Connector 115"/>
          <p:cNvCxnSpPr/>
          <p:nvPr/>
        </p:nvCxnSpPr>
        <p:spPr bwMode="auto">
          <a:xfrm flipH="1" flipV="1">
            <a:off x="5359050" y="1643353"/>
            <a:ext cx="2727896" cy="188506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18" name="Straight Connector 117"/>
          <p:cNvCxnSpPr/>
          <p:nvPr/>
        </p:nvCxnSpPr>
        <p:spPr bwMode="auto">
          <a:xfrm flipH="1" flipV="1">
            <a:off x="5234783" y="1669244"/>
            <a:ext cx="2845107" cy="3107754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22" name="Content Placeholder 63"/>
          <p:cNvSpPr txBox="1">
            <a:spLocks/>
          </p:cNvSpPr>
          <p:nvPr/>
        </p:nvSpPr>
        <p:spPr bwMode="auto">
          <a:xfrm>
            <a:off x="0" y="1602369"/>
            <a:ext cx="2930361" cy="44686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1600" b="0" kern="0" dirty="0" smtClean="0"/>
              <a:t>Stations (S01, … S28) are  wirelessly connected to one or more Anchor APs (A-AP) in the Virtual BSS (V-BSS)</a:t>
            </a:r>
          </a:p>
          <a:p>
            <a:endParaRPr lang="en-US" sz="1600" b="0" kern="0" dirty="0" smtClean="0"/>
          </a:p>
          <a:p>
            <a:r>
              <a:rPr lang="en-US" sz="1600" b="0" kern="0" dirty="0" smtClean="0"/>
              <a:t>A-APs are connected to Multi AP Coordinator (coordinator AP or C-AP)</a:t>
            </a:r>
          </a:p>
          <a:p>
            <a:pPr lvl="1"/>
            <a:r>
              <a:rPr lang="en-US" sz="1600" kern="0" dirty="0" smtClean="0"/>
              <a:t>C-AP controls the control path</a:t>
            </a:r>
            <a:endParaRPr lang="en-US" sz="1600" b="0" kern="0" dirty="0" smtClean="0"/>
          </a:p>
          <a:p>
            <a:pPr lvl="1"/>
            <a:r>
              <a:rPr lang="en-US" sz="1600" b="0" kern="0" dirty="0" smtClean="0"/>
              <a:t>typically a wired connectivity</a:t>
            </a:r>
          </a:p>
          <a:p>
            <a:pPr lvl="1"/>
            <a:endParaRPr lang="en-US" sz="1600" kern="0" dirty="0"/>
          </a:p>
          <a:p>
            <a:r>
              <a:rPr lang="en-US" sz="1600" b="0" dirty="0"/>
              <a:t>Link Quality Metric (LQM)</a:t>
            </a:r>
          </a:p>
          <a:p>
            <a:pPr lvl="1"/>
            <a:r>
              <a:rPr lang="en-US" sz="1600" dirty="0"/>
              <a:t>Path loss between 2 entities</a:t>
            </a:r>
            <a:r>
              <a:rPr lang="en-US" sz="1600" dirty="0" smtClean="0"/>
              <a:t>.</a:t>
            </a:r>
            <a:endParaRPr lang="en-US" sz="1100" b="0" kern="0" dirty="0"/>
          </a:p>
        </p:txBody>
      </p:sp>
      <p:sp>
        <p:nvSpPr>
          <p:cNvPr id="106" name="Footer Placeholder 5"/>
          <p:cNvSpPr>
            <a:spLocks noGrp="1"/>
          </p:cNvSpPr>
          <p:nvPr>
            <p:ph type="ftr" sz="quarter" idx="3"/>
          </p:nvPr>
        </p:nvSpPr>
        <p:spPr>
          <a:xfrm>
            <a:off x="6895524" y="6475413"/>
            <a:ext cx="1648401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Vamadevan Namboodiri,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7961239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65312" y="609599"/>
            <a:ext cx="5486400" cy="680437"/>
          </a:xfrm>
        </p:spPr>
        <p:txBody>
          <a:bodyPr/>
          <a:lstStyle/>
          <a:p>
            <a:r>
              <a:rPr lang="en-US" sz="2800" dirty="0"/>
              <a:t>V-BSS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6913" y="1600200"/>
            <a:ext cx="7913687" cy="4267200"/>
          </a:xfrm>
        </p:spPr>
        <p:txBody>
          <a:bodyPr/>
          <a:lstStyle/>
          <a:p>
            <a:r>
              <a:rPr lang="en-US" altLang="ko-KR" sz="1800" dirty="0" smtClean="0"/>
              <a:t>A-APs </a:t>
            </a:r>
            <a:r>
              <a:rPr lang="en-US" altLang="ko-KR" sz="1800" dirty="0"/>
              <a:t>in a V-BSS (AP11,.. AP33 from earlier slide) are fixed in location</a:t>
            </a:r>
          </a:p>
          <a:p>
            <a:r>
              <a:rPr lang="en-US" altLang="ko-KR" sz="1800" dirty="0"/>
              <a:t>STAs in a V-BSS (S01.. S28 from earlier slide) are generally static or slow moving</a:t>
            </a:r>
          </a:p>
          <a:p>
            <a:r>
              <a:rPr lang="en-US" altLang="ko-KR" sz="1800" dirty="0"/>
              <a:t>A-APs in the V-BSS are connected to the C-AP by a back-haul (often wired) connection</a:t>
            </a:r>
          </a:p>
          <a:p>
            <a:r>
              <a:rPr lang="en-US" altLang="ko-KR" sz="1800" dirty="0"/>
              <a:t>C-AP need not be a wireless Device; </a:t>
            </a:r>
          </a:p>
          <a:p>
            <a:pPr lvl="1"/>
            <a:r>
              <a:rPr lang="en-US" altLang="ko-KR" sz="1600" dirty="0"/>
              <a:t>It may or may not be a separate device. </a:t>
            </a:r>
          </a:p>
          <a:p>
            <a:pPr lvl="1"/>
            <a:r>
              <a:rPr lang="en-US" altLang="ko-KR" sz="1600" dirty="0"/>
              <a:t>It can be one of the A-APs</a:t>
            </a:r>
          </a:p>
          <a:p>
            <a:pPr lvl="1"/>
            <a:r>
              <a:rPr lang="en-US" altLang="ko-KR" sz="1600" dirty="0"/>
              <a:t>C-AP will be pre-configured with the A-AP list in the V-BSS </a:t>
            </a:r>
          </a:p>
          <a:p>
            <a:endParaRPr lang="en-US" altLang="ko-KR" sz="1800" dirty="0"/>
          </a:p>
          <a:p>
            <a:r>
              <a:rPr lang="en-US" altLang="ko-KR" sz="1800" dirty="0"/>
              <a:t>Several V-BSS can be connected together with a backbone network to form an ESS (ref appendix</a:t>
            </a:r>
            <a:r>
              <a:rPr lang="en-US" altLang="ko-KR" sz="1800" dirty="0" smtClean="0"/>
              <a:t>)</a:t>
            </a:r>
            <a:endParaRPr lang="en-US" altLang="ko-KR" sz="1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September 2022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Vamadevan Namboodiri,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804600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65312" y="609599"/>
            <a:ext cx="5486400" cy="680437"/>
          </a:xfrm>
        </p:spPr>
        <p:txBody>
          <a:bodyPr/>
          <a:lstStyle/>
          <a:p>
            <a:r>
              <a:rPr lang="en-US" sz="2800" dirty="0" smtClean="0"/>
              <a:t>V-BSS (Continued)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6913" y="1600200"/>
            <a:ext cx="7913687" cy="4267200"/>
          </a:xfrm>
        </p:spPr>
        <p:txBody>
          <a:bodyPr>
            <a:normAutofit lnSpcReduction="10000"/>
          </a:bodyPr>
          <a:lstStyle/>
          <a:p>
            <a:r>
              <a:rPr lang="en-US" altLang="ko-KR" sz="1800" dirty="0"/>
              <a:t>Different parts of the V-BSS can form separate “dynamic groups” [6] </a:t>
            </a:r>
          </a:p>
          <a:p>
            <a:pPr lvl="1"/>
            <a:r>
              <a:rPr lang="en-US" altLang="ko-KR" sz="1600" dirty="0"/>
              <a:t>Dynamic multi-AP group</a:t>
            </a:r>
          </a:p>
          <a:p>
            <a:pPr lvl="2"/>
            <a:r>
              <a:rPr lang="en-US" altLang="ko-KR" sz="1400" dirty="0"/>
              <a:t>A dynamic group is a sub-set of A-APs in a V-BSS that will participate in the  same multi-AP transmission mode  </a:t>
            </a:r>
          </a:p>
          <a:p>
            <a:pPr lvl="2"/>
            <a:r>
              <a:rPr lang="en-US" altLang="ko-KR" sz="1400" dirty="0"/>
              <a:t>An A-AP in  a V-BSS  may belong to different dynamic  groups.</a:t>
            </a:r>
          </a:p>
          <a:p>
            <a:pPr lvl="2"/>
            <a:r>
              <a:rPr lang="en-US" altLang="ko-KR" sz="1400" dirty="0"/>
              <a:t>Each dynamic group is free to engage in  its own multi-AP transmission mode. </a:t>
            </a:r>
          </a:p>
          <a:p>
            <a:endParaRPr lang="en-US" altLang="ko-KR" sz="1800" dirty="0"/>
          </a:p>
          <a:p>
            <a:r>
              <a:rPr lang="en-US" altLang="ko-KR" sz="1800" dirty="0"/>
              <a:t>In a V-BSS, </a:t>
            </a:r>
          </a:p>
          <a:p>
            <a:pPr lvl="1"/>
            <a:r>
              <a:rPr lang="en-US" altLang="ko-KR" sz="1600" dirty="0"/>
              <a:t>there is one C-AP and multiple A-APs. </a:t>
            </a:r>
          </a:p>
          <a:p>
            <a:pPr lvl="1"/>
            <a:r>
              <a:rPr lang="en-US" altLang="ko-KR" sz="1600" dirty="0"/>
              <a:t>there can have  multiple dynamic groups </a:t>
            </a:r>
          </a:p>
          <a:p>
            <a:pPr lvl="2"/>
            <a:r>
              <a:rPr lang="en-US" altLang="ko-KR" sz="1400" dirty="0"/>
              <a:t>each dynamic group will contain one or more A-APs and associated STAs. </a:t>
            </a:r>
          </a:p>
          <a:p>
            <a:pPr lvl="1"/>
            <a:r>
              <a:rPr lang="en-US" altLang="ko-KR" sz="1600" dirty="0"/>
              <a:t>In each dynamic group, the multi-AP transmission mode is same. </a:t>
            </a:r>
          </a:p>
          <a:p>
            <a:pPr lvl="1"/>
            <a:r>
              <a:rPr lang="en-US" altLang="ko-KR" sz="1600" dirty="0"/>
              <a:t>C-AP determines the dynamic groups within the V-BSS </a:t>
            </a:r>
          </a:p>
          <a:p>
            <a:pPr lvl="2"/>
            <a:r>
              <a:rPr lang="en-US" altLang="ko-KR" sz="1400" dirty="0"/>
              <a:t>based on the relative spatial configuration (</a:t>
            </a:r>
            <a:r>
              <a:rPr lang="en-US" altLang="ko-KR" sz="1400" dirty="0" err="1"/>
              <a:t>a.k.a</a:t>
            </a:r>
            <a:r>
              <a:rPr lang="en-US" altLang="ko-KR" sz="1400" dirty="0"/>
              <a:t> network  map)  of the devices involved.</a:t>
            </a:r>
          </a:p>
          <a:p>
            <a:pPr lvl="2"/>
            <a:r>
              <a:rPr lang="en-US" altLang="ko-KR" sz="1400" b="1" i="1" dirty="0"/>
              <a:t>This contribution describes a mechanism to determine the network map and how to use it to optimize the multi-AP operations</a:t>
            </a:r>
            <a:r>
              <a:rPr lang="en-US" altLang="ko-KR" sz="1400" b="1" i="1" dirty="0" smtClean="0"/>
              <a:t>.</a:t>
            </a:r>
            <a:endParaRPr lang="en-US" altLang="ko-KR" sz="1400" b="1" i="1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September 2022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Vamadevan Namboodiri,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49801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65312" y="609599"/>
            <a:ext cx="5486400" cy="680437"/>
          </a:xfrm>
        </p:spPr>
        <p:txBody>
          <a:bodyPr/>
          <a:lstStyle/>
          <a:p>
            <a:r>
              <a:rPr lang="en-US" sz="2800" dirty="0"/>
              <a:t>LQM  &amp; Queue Size Metric 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6913" y="1600200"/>
            <a:ext cx="7913687" cy="4267200"/>
          </a:xfrm>
        </p:spPr>
        <p:txBody>
          <a:bodyPr>
            <a:normAutofit fontScale="92500" lnSpcReduction="10000"/>
          </a:bodyPr>
          <a:lstStyle/>
          <a:p>
            <a:r>
              <a:rPr lang="en-US" altLang="ko-KR" sz="1800" dirty="0"/>
              <a:t>Two types of LQM Tables.</a:t>
            </a:r>
          </a:p>
          <a:p>
            <a:pPr lvl="1"/>
            <a:r>
              <a:rPr lang="en-US" altLang="ko-KR" sz="1600" dirty="0"/>
              <a:t>LQM Table (A-AP to A-AP)</a:t>
            </a:r>
          </a:p>
          <a:p>
            <a:pPr lvl="2"/>
            <a:r>
              <a:rPr lang="en-US" altLang="ko-KR" sz="1400" dirty="0"/>
              <a:t>Upon boot up (time zero) - each A-AP listens to beacons from  the neighboring A-APs and creates a path-loss table. </a:t>
            </a:r>
          </a:p>
          <a:p>
            <a:pPr lvl="2"/>
            <a:r>
              <a:rPr lang="en-US" altLang="ko-KR" sz="1400" dirty="0"/>
              <a:t>A-APs periodically updates their table and sends to C-AP</a:t>
            </a:r>
          </a:p>
          <a:p>
            <a:pPr lvl="2"/>
            <a:r>
              <a:rPr lang="en-US" altLang="ko-KR" sz="1400" dirty="0"/>
              <a:t>C-AP reviews and modifies this table</a:t>
            </a:r>
          </a:p>
          <a:p>
            <a:pPr lvl="1"/>
            <a:r>
              <a:rPr lang="en-US" altLang="ko-KR" sz="1600" dirty="0" smtClean="0"/>
              <a:t>LQM </a:t>
            </a:r>
            <a:r>
              <a:rPr lang="en-US" altLang="ko-KR" sz="1600" dirty="0"/>
              <a:t>Table (A-AP to STA)</a:t>
            </a:r>
          </a:p>
          <a:p>
            <a:pPr lvl="2"/>
            <a:r>
              <a:rPr lang="en-US" altLang="ko-KR" sz="1400" dirty="0"/>
              <a:t>Each STA listens to beacons from  the neighboring A-APs  and creates a path-loss table</a:t>
            </a:r>
          </a:p>
          <a:p>
            <a:pPr lvl="2"/>
            <a:r>
              <a:rPr lang="en-US" altLang="ko-KR" sz="1400" dirty="0"/>
              <a:t>STAs periodically updates its  table and sends it to the A-AP that it is associated with.</a:t>
            </a:r>
          </a:p>
          <a:p>
            <a:pPr lvl="2"/>
            <a:r>
              <a:rPr lang="en-US" altLang="ko-KR" sz="1400" dirty="0"/>
              <a:t>A-APs sends this to C-AP. </a:t>
            </a:r>
          </a:p>
          <a:p>
            <a:pPr lvl="2"/>
            <a:r>
              <a:rPr lang="en-US" altLang="ko-KR" sz="1400" dirty="0"/>
              <a:t>C-AP reviews and modifies this table</a:t>
            </a:r>
          </a:p>
          <a:p>
            <a:endParaRPr lang="en-US" altLang="ko-KR" sz="1800" dirty="0"/>
          </a:p>
          <a:p>
            <a:r>
              <a:rPr lang="en-US" altLang="ko-KR" sz="1800" dirty="0"/>
              <a:t>UL &amp; DL Queue Size</a:t>
            </a:r>
          </a:p>
          <a:p>
            <a:pPr lvl="1"/>
            <a:r>
              <a:rPr lang="en-US" altLang="ko-KR" sz="1600" dirty="0"/>
              <a:t>STAs sends its Uplink Queue size to A-AP which in turn sends it to C-AP</a:t>
            </a:r>
          </a:p>
          <a:p>
            <a:pPr lvl="1"/>
            <a:r>
              <a:rPr lang="en-US" altLang="ko-KR" sz="1600" dirty="0"/>
              <a:t>C-AP appends this table with the down stream Queue Size to each STA</a:t>
            </a:r>
          </a:p>
          <a:p>
            <a:endParaRPr lang="en-US" altLang="ko-KR" sz="1800" dirty="0"/>
          </a:p>
          <a:p>
            <a:r>
              <a:rPr lang="en-US" altLang="ko-KR" sz="1800" dirty="0"/>
              <a:t>If O(V)BSS is detected, interference table(s) can also be created </a:t>
            </a:r>
            <a:endParaRPr lang="en-US" altLang="ko-KR" sz="1400" b="1" i="1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September 2022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Vamadevan Namboodiri,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597158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65312" y="609599"/>
            <a:ext cx="5486400" cy="680437"/>
          </a:xfrm>
        </p:spPr>
        <p:txBody>
          <a:bodyPr/>
          <a:lstStyle/>
          <a:p>
            <a:r>
              <a:rPr lang="en-US" sz="2800" dirty="0"/>
              <a:t> </a:t>
            </a:r>
            <a:r>
              <a:rPr lang="en-US" sz="2800" dirty="0" smtClean="0"/>
              <a:t>V-BSS: Operation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6913" y="1600200"/>
            <a:ext cx="7913687" cy="4267200"/>
          </a:xfrm>
        </p:spPr>
        <p:txBody>
          <a:bodyPr>
            <a:normAutofit/>
          </a:bodyPr>
          <a:lstStyle/>
          <a:p>
            <a:r>
              <a:rPr lang="en-US" altLang="ko-KR" sz="1800" dirty="0"/>
              <a:t>Coordinator AP decides the most suitable transmission mode for each dynamic group in a V-BSS</a:t>
            </a:r>
          </a:p>
          <a:p>
            <a:pPr lvl="1"/>
            <a:r>
              <a:rPr lang="en-US" altLang="ko-KR" sz="1600" dirty="0" smtClean="0"/>
              <a:t>To  </a:t>
            </a:r>
            <a:r>
              <a:rPr lang="en-US" altLang="ko-KR" sz="1600" dirty="0"/>
              <a:t>improve a performance metric such as </a:t>
            </a:r>
          </a:p>
          <a:p>
            <a:pPr lvl="2"/>
            <a:r>
              <a:rPr lang="en-US" altLang="ko-KR" sz="1400" dirty="0" smtClean="0"/>
              <a:t>Maximize </a:t>
            </a:r>
            <a:r>
              <a:rPr lang="en-US" altLang="ko-KR" sz="1400" dirty="0"/>
              <a:t>Throughput of the V-BSS  </a:t>
            </a:r>
          </a:p>
          <a:p>
            <a:pPr lvl="3"/>
            <a:r>
              <a:rPr lang="en-US" altLang="ko-KR" sz="1400" dirty="0"/>
              <a:t>Increase the throughput to the vast majority of STAs in the V-BSS coverage area. (uniformly high data rate to  most of the STAs)</a:t>
            </a:r>
          </a:p>
          <a:p>
            <a:pPr lvl="1"/>
            <a:r>
              <a:rPr lang="en-US" altLang="ko-KR" sz="1600" dirty="0"/>
              <a:t>Minimize latency to a selected group of STAs.</a:t>
            </a:r>
          </a:p>
          <a:p>
            <a:pPr lvl="2"/>
            <a:r>
              <a:rPr lang="en-US" altLang="ko-KR" sz="1400" dirty="0"/>
              <a:t>Queue size and SINR (interference level) can give an estimate of the Latency</a:t>
            </a:r>
          </a:p>
          <a:p>
            <a:endParaRPr lang="en-US" altLang="ko-KR" sz="2000" dirty="0"/>
          </a:p>
          <a:p>
            <a:r>
              <a:rPr lang="en-US" altLang="ko-KR" sz="1800" dirty="0"/>
              <a:t>Transmission modes selected by Coordinator AP are quasi-static: </a:t>
            </a:r>
          </a:p>
          <a:p>
            <a:pPr lvl="1"/>
            <a:r>
              <a:rPr lang="en-US" altLang="ko-KR" sz="1600" dirty="0"/>
              <a:t>They will remain unchanged until the LQM/Queue Size is significantly changed.</a:t>
            </a:r>
          </a:p>
          <a:p>
            <a:endParaRPr lang="en-US" altLang="ko-KR" sz="1800" dirty="0"/>
          </a:p>
          <a:p>
            <a:endParaRPr lang="en-US" altLang="ko-KR" sz="1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September 2022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Vamadevan Namboodiri,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48746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0C081C7F7396B4994985CB4D8B5B7F6" ma:contentTypeVersion="0" ma:contentTypeDescription="Create a new document." ma:contentTypeScope="" ma:versionID="6d47bea497fe9edd124af63adba9e320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1b05d82d297216baf5b26c55225140df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3B3F1A9E-B682-4A3B-A1E9-69EFE4B1F01B}">
  <ds:schemaRefs>
    <ds:schemaRef ds:uri="http://schemas.microsoft.com/office/2006/documentManagement/types"/>
    <ds:schemaRef ds:uri="http://purl.org/dc/terms/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www.w3.org/XML/1998/namespace"/>
    <ds:schemaRef ds:uri="http://schemas.openxmlformats.org/package/2006/metadata/core-properties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8C433C0A-42BA-4249-AFEC-9B45C4A8C1B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37103A2-A6A5-4A82-B62E-D1782B5A47A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110923</TotalTime>
  <Words>1210</Words>
  <Application>Microsoft Office PowerPoint</Application>
  <PresentationFormat>On-screen Show (4:3)</PresentationFormat>
  <Paragraphs>209</Paragraphs>
  <Slides>14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Times New Roman</vt:lpstr>
      <vt:lpstr>802-11-Submission</vt:lpstr>
      <vt:lpstr>Document</vt:lpstr>
      <vt:lpstr>Virtual BSS And Multi AP Transmissions</vt:lpstr>
      <vt:lpstr>Introduction</vt:lpstr>
      <vt:lpstr>Introduction</vt:lpstr>
      <vt:lpstr>Proposal</vt:lpstr>
      <vt:lpstr>V-BSS concept and definitions    </vt:lpstr>
      <vt:lpstr>V-BSS</vt:lpstr>
      <vt:lpstr>V-BSS (Continued)</vt:lpstr>
      <vt:lpstr>LQM  &amp; Queue Size Metric </vt:lpstr>
      <vt:lpstr> V-BSS: Operation</vt:lpstr>
      <vt:lpstr> V-BSS: Operation (Continued)</vt:lpstr>
      <vt:lpstr>Conclusion</vt:lpstr>
      <vt:lpstr>Reference</vt:lpstr>
      <vt:lpstr>Appendix</vt:lpstr>
      <vt:lpstr>ESS, V-BSS, DS </vt:lpstr>
    </vt:vector>
  </TitlesOfParts>
  <Company>AT&amp;T Labs Research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Ron Porat</dc:creator>
  <cp:lastModifiedBy>Wook Bong Lee</cp:lastModifiedBy>
  <cp:revision>2243</cp:revision>
  <cp:lastPrinted>1998-02-10T13:28:06Z</cp:lastPrinted>
  <dcterms:created xsi:type="dcterms:W3CDTF">2007-05-21T21:00:37Z</dcterms:created>
  <dcterms:modified xsi:type="dcterms:W3CDTF">2022-09-07T16:33:15Z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NSCPROP_SA">
    <vt:lpwstr>C:\Users\tianyu.wu\Downloads\11-17-0371-04-00ba-wur-duty-cycle-mode-and-timing-synchronization-follow-up.pptx</vt:lpwstr>
  </property>
  <property fmtid="{D5CDD505-2E9C-101B-9397-08002B2CF9AE}" pid="4" name="ContentTypeId">
    <vt:lpwstr>0x01010090C081C7F7396B4994985CB4D8B5B7F6</vt:lpwstr>
  </property>
</Properties>
</file>