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621" r:id="rId5"/>
    <p:sldId id="2398" r:id="rId6"/>
    <p:sldId id="2399" r:id="rId7"/>
    <p:sldId id="2401" r:id="rId8"/>
    <p:sldId id="2400" r:id="rId9"/>
    <p:sldId id="2402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528D03-79E7-95B5-905C-BCD777B5E164}" name="Philip Hawkes" initials="PH" userId="S::phawkes@qti.qualcomm.com::eab752e9-2551-474c-ad87-8e164843820d" providerId="AD"/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47" autoAdjust="0"/>
    <p:restoredTop sz="97563" autoAdjust="0"/>
  </p:normalViewPr>
  <p:slideViewPr>
    <p:cSldViewPr>
      <p:cViewPr varScale="1">
        <p:scale>
          <a:sx n="97" d="100"/>
          <a:sy n="97" d="100"/>
        </p:scale>
        <p:origin x="120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802.11-22/1383r0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Hashed SSID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923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Duncan Ho,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962818"/>
              </p:ext>
            </p:extLst>
          </p:nvPr>
        </p:nvGraphicFramePr>
        <p:xfrm>
          <a:off x="1609725" y="2401888"/>
          <a:ext cx="8612188" cy="290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3313" imgH="2795559" progId="Word.Document.8">
                  <p:embed/>
                </p:oleObj>
              </mc:Choice>
              <mc:Fallback>
                <p:oleObj name="Document" r:id="rId3" imgW="8243313" imgH="279555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2401888"/>
                        <a:ext cx="8612188" cy="2906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3D23D-EFE9-EC6C-FDF7-B9B860A86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F2EEE-ECFB-FCFA-BA98-33A0E02BA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 #15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11bi shall define a mechanism for a BPE Client to determine which of the BPE Client’s configured networks a BPE AP belongs to (if any), while  providing some mitigation against an eavesdropper easily  identifying the ESS of the BPE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a mechanism that can satisfy this requirement in this contribution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2A23D-FCA1-62AC-A28E-C8CB661EF8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AB34A-715D-7A9C-5BD4-126B0B18C8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E7715C-3C99-74C4-2CBC-C5E2A16FE5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17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3D23D-EFE9-EC6C-FDF7-B9B860A86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and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F2EEE-ECFB-FCFA-BA98-33A0E02BA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Problem: SSID is transmitted in the clear by both AP and STA. Trackable.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Challenge: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Balancing complexity of valid discovery against complexity of malicious discovery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Any solution that mitigates all attacks places unacceptable burden on AP and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asymmetric crypto based solution or long-term shared key.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2A23D-FCA1-62AC-A28E-C8CB661EF8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AB34A-715D-7A9C-5BD4-126B0B18C8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</a:t>
            </a:r>
            <a:r>
              <a:rPr lang="en-GB" dirty="0"/>
              <a:t>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E7715C-3C99-74C4-2CBC-C5E2A16FE5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13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3D23D-EFE9-EC6C-FDF7-B9B860A86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F2EEE-ECFB-FCFA-BA98-33A0E02BA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Problem: SSID is transmitted in the clear by both AP and STA. Trackable.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AP computes a hashed SSID value as follows and places it in the SSID field of the SSID element (carried in the Probe Response frame and optionally in the Beacon frame):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Hashed_SSID</a:t>
            </a:r>
            <a:r>
              <a:rPr lang="en-US" dirty="0"/>
              <a:t> = </a:t>
            </a:r>
            <a:r>
              <a:rPr lang="en-US" dirty="0" err="1"/>
              <a:t>hash_function</a:t>
            </a:r>
            <a:r>
              <a:rPr lang="en-US" dirty="0"/>
              <a:t>(SSID || BSSID), where the BSSID is the link MAC address of the AP on which the frame that carries the SSID element is transmitted or received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STA computes a hashed SSID value based on each SSID that it has been configured with. If there is a match, that means this AP belongs to the configured SSID that the non-AP STA could connect to if it chooses to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2A23D-FCA1-62AC-A28E-C8CB661EF8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AB34A-715D-7A9C-5BD4-126B0B18C8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</a:t>
            </a:r>
            <a:r>
              <a:rPr lang="en-GB" dirty="0"/>
              <a:t>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E7715C-3C99-74C4-2CBC-C5E2A16FE5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280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3D23D-EFE9-EC6C-FDF7-B9B860A86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Properties of the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F2EEE-ECFB-FCFA-BA98-33A0E02BA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– very low complexity overhead. Mitigates casual attackers - attacker must guess SSID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Does not require any frame changes and hardware changes in the AP or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the BSSID changes (e.g., randomized to avoid being tracked), the hashed SSID value will change automatically and simultaneously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2A23D-FCA1-62AC-A28E-C8CB661EF8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AB34A-715D-7A9C-5BD4-126B0B18C8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</a:t>
            </a:r>
            <a:r>
              <a:rPr lang="en-GB" dirty="0"/>
              <a:t>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E7715C-3C99-74C4-2CBC-C5E2A16FE5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81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2A23D-FCA1-62AC-A28E-C8CB661EF8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AB34A-715D-7A9C-5BD4-126B0B18C8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</a:t>
            </a:r>
            <a:r>
              <a:rPr lang="en-GB" dirty="0"/>
              <a:t>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E7715C-3C99-74C4-2CBC-C5E2A16FE5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F68695-227B-04AA-039C-7575F890BAA4}"/>
              </a:ext>
            </a:extLst>
          </p:cNvPr>
          <p:cNvCxnSpPr>
            <a:cxnSpLocks/>
          </p:cNvCxnSpPr>
          <p:nvPr/>
        </p:nvCxnSpPr>
        <p:spPr>
          <a:xfrm>
            <a:off x="11625374" y="1830314"/>
            <a:ext cx="35269" cy="4659583"/>
          </a:xfrm>
          <a:prstGeom prst="line">
            <a:avLst/>
          </a:prstGeom>
          <a:ln w="28575">
            <a:prstDash val="sysDot"/>
            <a:headEnd w="lg" len="lg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393354CD-A899-70CD-2462-B766780019D8}"/>
              </a:ext>
            </a:extLst>
          </p:cNvPr>
          <p:cNvSpPr txBox="1">
            <a:spLocks/>
          </p:cNvSpPr>
          <p:nvPr/>
        </p:nvSpPr>
        <p:spPr bwMode="auto">
          <a:xfrm>
            <a:off x="4113572" y="673335"/>
            <a:ext cx="4006887" cy="7100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Sample Discovery Call Flow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8198FD9-B1D6-C6C9-BFE1-9C112397E2E0}"/>
              </a:ext>
            </a:extLst>
          </p:cNvPr>
          <p:cNvCxnSpPr>
            <a:cxnSpLocks/>
          </p:cNvCxnSpPr>
          <p:nvPr/>
        </p:nvCxnSpPr>
        <p:spPr>
          <a:xfrm>
            <a:off x="3124200" y="1823765"/>
            <a:ext cx="0" cy="4675509"/>
          </a:xfrm>
          <a:prstGeom prst="line">
            <a:avLst/>
          </a:prstGeom>
          <a:ln w="28575">
            <a:prstDash val="sysDot"/>
            <a:headEnd w="lg" len="lg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0162841-D259-6942-56F9-6469B810399F}"/>
              </a:ext>
            </a:extLst>
          </p:cNvPr>
          <p:cNvCxnSpPr>
            <a:cxnSpLocks/>
          </p:cNvCxnSpPr>
          <p:nvPr/>
        </p:nvCxnSpPr>
        <p:spPr>
          <a:xfrm>
            <a:off x="9144000" y="1823765"/>
            <a:ext cx="0" cy="4666132"/>
          </a:xfrm>
          <a:prstGeom prst="line">
            <a:avLst/>
          </a:prstGeom>
          <a:ln w="28575">
            <a:prstDash val="sysDot"/>
            <a:headEnd w="lg" len="lg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24F2934-43B7-3754-6B89-7EDA95147CE6}"/>
              </a:ext>
            </a:extLst>
          </p:cNvPr>
          <p:cNvSpPr/>
          <p:nvPr/>
        </p:nvSpPr>
        <p:spPr>
          <a:xfrm>
            <a:off x="2133600" y="1378745"/>
            <a:ext cx="2514600" cy="448260"/>
          </a:xfrm>
          <a:prstGeom prst="rect">
            <a:avLst/>
          </a:prstGeom>
          <a:solidFill>
            <a:srgbClr val="BFB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Client Link Access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(Affiliated STA)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2FC58D-3185-55C6-F6BD-F0F6AA71FD9F}"/>
              </a:ext>
            </a:extLst>
          </p:cNvPr>
          <p:cNvSpPr/>
          <p:nvPr/>
        </p:nvSpPr>
        <p:spPr>
          <a:xfrm>
            <a:off x="7616537" y="1383434"/>
            <a:ext cx="2441863" cy="440331"/>
          </a:xfrm>
          <a:prstGeom prst="rect">
            <a:avLst/>
          </a:prstGeom>
          <a:solidFill>
            <a:srgbClr val="BFB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AP Link Access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(Affiliated AP)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53EF193-7EF2-530C-EBCC-BD96AA117B53}"/>
              </a:ext>
            </a:extLst>
          </p:cNvPr>
          <p:cNvCxnSpPr>
            <a:cxnSpLocks/>
          </p:cNvCxnSpPr>
          <p:nvPr/>
        </p:nvCxnSpPr>
        <p:spPr>
          <a:xfrm flipH="1">
            <a:off x="3124200" y="3024392"/>
            <a:ext cx="6019800" cy="0"/>
          </a:xfrm>
          <a:prstGeom prst="straightConnector1">
            <a:avLst/>
          </a:prstGeom>
          <a:ln w="28575">
            <a:prstDash val="sysDash"/>
            <a:headEnd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A16B80B-CF1B-908C-38FF-5591FEB0147E}"/>
              </a:ext>
            </a:extLst>
          </p:cNvPr>
          <p:cNvSpPr txBox="1"/>
          <p:nvPr/>
        </p:nvSpPr>
        <p:spPr>
          <a:xfrm>
            <a:off x="3074528" y="2819721"/>
            <a:ext cx="5974392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>
              <a:lnSpc>
                <a:spcPct val="95000"/>
              </a:lnSpc>
              <a:spcBef>
                <a:spcPts val="1200"/>
              </a:spcBef>
            </a:pPr>
            <a:r>
              <a:rPr lang="en-US" sz="1400" b="1" dirty="0">
                <a:solidFill>
                  <a:schemeClr val="tx1"/>
                </a:solidFill>
              </a:rPr>
              <a:t>Beacon</a:t>
            </a:r>
            <a:r>
              <a:rPr lang="en-US" sz="1400" dirty="0">
                <a:solidFill>
                  <a:schemeClr val="tx1"/>
                </a:solidFill>
              </a:rPr>
              <a:t> (option </a:t>
            </a:r>
            <a:r>
              <a:rPr lang="en-US" sz="1400" dirty="0" err="1">
                <a:solidFill>
                  <a:schemeClr val="tx1"/>
                </a:solidFill>
                <a:highlight>
                  <a:srgbClr val="FFFF00"/>
                </a:highlight>
              </a:rPr>
              <a:t>pSSID</a:t>
            </a:r>
            <a:r>
              <a:rPr lang="en-US" sz="1400" dirty="0">
                <a:highlight>
                  <a:srgbClr val="FFFF00"/>
                </a:highlight>
              </a:rPr>
              <a:t>, </a:t>
            </a:r>
            <a:r>
              <a:rPr lang="en-US" sz="1400" dirty="0">
                <a:solidFill>
                  <a:srgbClr val="7030A0"/>
                </a:solidFill>
                <a:highlight>
                  <a:srgbClr val="FFFF00"/>
                </a:highlight>
              </a:rPr>
              <a:t>OTA-TSF,</a:t>
            </a:r>
            <a:r>
              <a:rPr lang="en-US" sz="1400" dirty="0">
                <a:solidFill>
                  <a:srgbClr val="7030A0"/>
                </a:solidFill>
                <a:highlight>
                  <a:srgbClr val="66FFFF"/>
                </a:highlight>
              </a:rPr>
              <a:t> </a:t>
            </a:r>
            <a:r>
              <a:rPr lang="en-US" sz="1400" dirty="0" err="1">
                <a:solidFill>
                  <a:srgbClr val="7030A0"/>
                </a:solidFill>
                <a:highlight>
                  <a:srgbClr val="66FFFF"/>
                </a:highlight>
              </a:rPr>
              <a:t>Ext_PASN</a:t>
            </a:r>
            <a:r>
              <a:rPr lang="en-US" sz="1400" dirty="0">
                <a:solidFill>
                  <a:schemeClr val="tx1"/>
                </a:solidFill>
              </a:rPr>
              <a:t>)[TA=</a:t>
            </a:r>
            <a:r>
              <a:rPr lang="en-US" sz="1400" dirty="0">
                <a:solidFill>
                  <a:schemeClr val="tx1"/>
                </a:solidFill>
                <a:highlight>
                  <a:srgbClr val="FFFF00"/>
                </a:highlight>
              </a:rPr>
              <a:t>OTA-BSSID1</a:t>
            </a:r>
            <a:r>
              <a:rPr lang="en-US" sz="1400" dirty="0">
                <a:solidFill>
                  <a:schemeClr val="tx1"/>
                </a:solidFill>
              </a:rPr>
              <a:t>, RA=</a:t>
            </a:r>
            <a:r>
              <a:rPr lang="en-US" sz="1400" dirty="0" err="1">
                <a:solidFill>
                  <a:schemeClr val="tx1"/>
                </a:solidFill>
              </a:rPr>
              <a:t>bcast</a:t>
            </a:r>
            <a:r>
              <a:rPr lang="en-US" sz="1400" dirty="0">
                <a:solidFill>
                  <a:schemeClr val="tx1"/>
                </a:solidFill>
              </a:rPr>
              <a:t>]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F7BC840-96E1-2D40-B779-6D47CA3D7EA1}"/>
              </a:ext>
            </a:extLst>
          </p:cNvPr>
          <p:cNvCxnSpPr>
            <a:cxnSpLocks/>
          </p:cNvCxnSpPr>
          <p:nvPr/>
        </p:nvCxnSpPr>
        <p:spPr>
          <a:xfrm>
            <a:off x="3124200" y="3557792"/>
            <a:ext cx="6019800" cy="0"/>
          </a:xfrm>
          <a:prstGeom prst="straightConnector1">
            <a:avLst/>
          </a:prstGeom>
          <a:ln w="28575">
            <a:headEnd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4E6EBF9-40F5-0BDF-8B57-AAE3FBB5B863}"/>
              </a:ext>
            </a:extLst>
          </p:cNvPr>
          <p:cNvSpPr txBox="1"/>
          <p:nvPr/>
        </p:nvSpPr>
        <p:spPr>
          <a:xfrm>
            <a:off x="3949289" y="3353121"/>
            <a:ext cx="4292650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>
              <a:lnSpc>
                <a:spcPct val="95000"/>
              </a:lnSpc>
              <a:spcBef>
                <a:spcPts val="1200"/>
              </a:spcBef>
            </a:pPr>
            <a:r>
              <a:rPr lang="en-US" sz="1400" b="1" dirty="0">
                <a:solidFill>
                  <a:schemeClr val="tx1"/>
                </a:solidFill>
              </a:rPr>
              <a:t>Prob Req</a:t>
            </a:r>
            <a:r>
              <a:rPr lang="en-US" sz="1400" dirty="0">
                <a:solidFill>
                  <a:schemeClr val="tx1"/>
                </a:solidFill>
              </a:rPr>
              <a:t> (Min STA Capability IEs)[TA=</a:t>
            </a:r>
            <a:r>
              <a:rPr lang="en-US" sz="1400" dirty="0">
                <a:solidFill>
                  <a:schemeClr val="tx1"/>
                </a:solidFill>
                <a:highlight>
                  <a:srgbClr val="66FF33"/>
                </a:highlight>
              </a:rPr>
              <a:t>rand1</a:t>
            </a:r>
            <a:r>
              <a:rPr lang="en-US" sz="1400" dirty="0">
                <a:solidFill>
                  <a:schemeClr val="tx1"/>
                </a:solidFill>
              </a:rPr>
              <a:t>, RA=</a:t>
            </a:r>
            <a:r>
              <a:rPr lang="en-US" sz="1400" dirty="0" err="1">
                <a:solidFill>
                  <a:schemeClr val="tx1"/>
                </a:solidFill>
              </a:rPr>
              <a:t>bcast</a:t>
            </a:r>
            <a:r>
              <a:rPr lang="en-US" sz="1400" dirty="0">
                <a:solidFill>
                  <a:schemeClr val="tx1"/>
                </a:solidFill>
              </a:rPr>
              <a:t>]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6AD16F4-B826-AE97-41C0-D23DDFA435E2}"/>
              </a:ext>
            </a:extLst>
          </p:cNvPr>
          <p:cNvCxnSpPr>
            <a:cxnSpLocks/>
          </p:cNvCxnSpPr>
          <p:nvPr/>
        </p:nvCxnSpPr>
        <p:spPr>
          <a:xfrm flipH="1">
            <a:off x="3124200" y="4091192"/>
            <a:ext cx="6019800" cy="0"/>
          </a:xfrm>
          <a:prstGeom prst="straightConnector1">
            <a:avLst/>
          </a:prstGeom>
          <a:ln w="28575">
            <a:headEnd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5644847-60FD-B235-23EC-634454D5D5DB}"/>
              </a:ext>
            </a:extLst>
          </p:cNvPr>
          <p:cNvSpPr txBox="1"/>
          <p:nvPr/>
        </p:nvSpPr>
        <p:spPr>
          <a:xfrm>
            <a:off x="3867939" y="3888905"/>
            <a:ext cx="4401846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Probe Resp</a:t>
            </a:r>
            <a:r>
              <a:rPr lang="en-US" sz="1400" dirty="0">
                <a:solidFill>
                  <a:schemeClr val="tx1"/>
                </a:solidFill>
              </a:rPr>
              <a:t> (</a:t>
            </a:r>
            <a:r>
              <a:rPr lang="en-US" sz="1400" dirty="0" err="1">
                <a:solidFill>
                  <a:schemeClr val="tx1"/>
                </a:solidFill>
                <a:highlight>
                  <a:srgbClr val="FFFF00"/>
                </a:highlight>
              </a:rPr>
              <a:t>pSSID</a:t>
            </a:r>
            <a:r>
              <a:rPr lang="en-US" sz="1400" dirty="0">
                <a:solidFill>
                  <a:schemeClr val="tx1"/>
                </a:solidFill>
              </a:rPr>
              <a:t>, Min AP Capability IEs, </a:t>
            </a:r>
            <a:r>
              <a:rPr lang="en-US" sz="1400" dirty="0" err="1">
                <a:solidFill>
                  <a:schemeClr val="tx1"/>
                </a:solidFill>
                <a:highlight>
                  <a:srgbClr val="66FFFF"/>
                </a:highlight>
              </a:rPr>
              <a:t>Ext_PASN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[TA=</a:t>
            </a:r>
            <a:r>
              <a:rPr lang="en-US" sz="1400" dirty="0">
                <a:solidFill>
                  <a:schemeClr val="tx1"/>
                </a:solidFill>
                <a:highlight>
                  <a:srgbClr val="FFFF00"/>
                </a:highlight>
              </a:rPr>
              <a:t>OTA-BSSID1</a:t>
            </a:r>
            <a:r>
              <a:rPr lang="en-US" sz="1400" dirty="0">
                <a:solidFill>
                  <a:schemeClr val="tx1"/>
                </a:solidFill>
              </a:rPr>
              <a:t>, RA=</a:t>
            </a:r>
            <a:r>
              <a:rPr lang="en-US" sz="1400" dirty="0">
                <a:solidFill>
                  <a:schemeClr val="tx1"/>
                </a:solidFill>
                <a:highlight>
                  <a:srgbClr val="00FF00"/>
                </a:highlight>
              </a:rPr>
              <a:t>rand1</a:t>
            </a:r>
            <a:r>
              <a:rPr lang="en-US" sz="1400" dirty="0">
                <a:solidFill>
                  <a:schemeClr val="tx1"/>
                </a:solidFill>
              </a:rPr>
              <a:t>/</a:t>
            </a:r>
            <a:r>
              <a:rPr lang="en-US" sz="1400" dirty="0" err="1">
                <a:solidFill>
                  <a:schemeClr val="tx1"/>
                </a:solidFill>
              </a:rPr>
              <a:t>bcast</a:t>
            </a:r>
            <a:r>
              <a:rPr lang="en-US" sz="14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77D567-FFAD-36BE-C718-587B80858F7C}"/>
              </a:ext>
            </a:extLst>
          </p:cNvPr>
          <p:cNvSpPr txBox="1"/>
          <p:nvPr/>
        </p:nvSpPr>
        <p:spPr>
          <a:xfrm>
            <a:off x="8458200" y="2143045"/>
            <a:ext cx="1353491" cy="20467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95000"/>
              </a:lnSpc>
              <a:spcBef>
                <a:spcPts val="1200"/>
              </a:spcBef>
            </a:pPr>
            <a:r>
              <a:rPr lang="en-US" sz="1400" dirty="0">
                <a:solidFill>
                  <a:schemeClr val="tx1"/>
                </a:solidFill>
                <a:highlight>
                  <a:srgbClr val="FFFF00"/>
                </a:highlight>
              </a:rPr>
              <a:t>OTA-BSSID1</a:t>
            </a:r>
            <a:r>
              <a:rPr lang="en-US" sz="1400" dirty="0">
                <a:solidFill>
                  <a:schemeClr val="tx1"/>
                </a:solidFill>
                <a:highlight>
                  <a:srgbClr val="66FF33"/>
                </a:highlight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1605B71-F65F-788D-53F7-F7C926DE5433}"/>
              </a:ext>
            </a:extLst>
          </p:cNvPr>
          <p:cNvSpPr/>
          <p:nvPr/>
        </p:nvSpPr>
        <p:spPr>
          <a:xfrm>
            <a:off x="152399" y="1386674"/>
            <a:ext cx="1529809" cy="440331"/>
          </a:xfrm>
          <a:prstGeom prst="rect">
            <a:avLst/>
          </a:prstGeom>
          <a:solidFill>
            <a:srgbClr val="BFF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Client Core (NA MLD)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335E5FB-FAA4-FC3F-780B-47B1D5218AB8}"/>
              </a:ext>
            </a:extLst>
          </p:cNvPr>
          <p:cNvSpPr/>
          <p:nvPr/>
        </p:nvSpPr>
        <p:spPr>
          <a:xfrm>
            <a:off x="10582529" y="1386674"/>
            <a:ext cx="1458243" cy="440331"/>
          </a:xfrm>
          <a:prstGeom prst="rect">
            <a:avLst/>
          </a:prstGeom>
          <a:solidFill>
            <a:srgbClr val="BFF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AP Core (AP MLD)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9E729A2-0188-8F3A-2690-DF80685838D8}"/>
              </a:ext>
            </a:extLst>
          </p:cNvPr>
          <p:cNvCxnSpPr>
            <a:cxnSpLocks/>
          </p:cNvCxnSpPr>
          <p:nvPr/>
        </p:nvCxnSpPr>
        <p:spPr>
          <a:xfrm>
            <a:off x="626097" y="1830314"/>
            <a:ext cx="0" cy="4668960"/>
          </a:xfrm>
          <a:prstGeom prst="line">
            <a:avLst/>
          </a:prstGeom>
          <a:ln w="28575">
            <a:prstDash val="sysDot"/>
            <a:headEnd w="lg" len="lg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7A09698D-62A2-B676-521B-62EF5C98360D}"/>
              </a:ext>
            </a:extLst>
          </p:cNvPr>
          <p:cNvSpPr/>
          <p:nvPr/>
        </p:nvSpPr>
        <p:spPr>
          <a:xfrm>
            <a:off x="10586365" y="2145669"/>
            <a:ext cx="1605632" cy="53641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pPr algn="ctr"/>
            <a:r>
              <a:rPr lang="en-US" sz="1100" dirty="0"/>
              <a:t>Private AP MAC =</a:t>
            </a:r>
            <a:br>
              <a:rPr lang="en-US" sz="1100" dirty="0"/>
            </a:br>
            <a:r>
              <a:rPr lang="en-US" sz="1100" dirty="0"/>
              <a:t>AP MLD MAC,</a:t>
            </a:r>
            <a:br>
              <a:rPr lang="en-US" sz="1100" dirty="0"/>
            </a:br>
            <a:r>
              <a:rPr lang="en-US" sz="1100" dirty="0"/>
              <a:t>TSF, SSID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CA45587-8F63-B471-B90E-8D7C9BDC96BD}"/>
              </a:ext>
            </a:extLst>
          </p:cNvPr>
          <p:cNvSpPr/>
          <p:nvPr/>
        </p:nvSpPr>
        <p:spPr>
          <a:xfrm>
            <a:off x="-1" y="2137458"/>
            <a:ext cx="1615269" cy="42198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pPr algn="ctr"/>
            <a:r>
              <a:rPr lang="en-US" sz="1100" dirty="0"/>
              <a:t>Private Client MAC = </a:t>
            </a:r>
            <a:br>
              <a:rPr lang="en-US" sz="1100" dirty="0"/>
            </a:br>
            <a:r>
              <a:rPr lang="en-US" sz="1100" dirty="0"/>
              <a:t>NA MLD MAC, SSIDs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CF9828-51F7-C004-32C6-7D30B4F20A51}"/>
              </a:ext>
            </a:extLst>
          </p:cNvPr>
          <p:cNvSpPr txBox="1"/>
          <p:nvPr/>
        </p:nvSpPr>
        <p:spPr>
          <a:xfrm>
            <a:off x="3801112" y="6196129"/>
            <a:ext cx="4369786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>
              <a:lnSpc>
                <a:spcPct val="95000"/>
              </a:lnSpc>
              <a:spcBef>
                <a:spcPts val="1200"/>
              </a:spcBef>
            </a:pPr>
            <a:r>
              <a:rPr lang="en-US" sz="1400" dirty="0"/>
              <a:t>Note: Not all fields shown – only relevant fields shown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A89803-AB35-0659-56A3-E31C2EE935DF}"/>
              </a:ext>
            </a:extLst>
          </p:cNvPr>
          <p:cNvSpPr/>
          <p:nvPr/>
        </p:nvSpPr>
        <p:spPr>
          <a:xfrm>
            <a:off x="151228" y="960926"/>
            <a:ext cx="4504995" cy="87173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400" b="1" dirty="0"/>
              <a:t>Client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D3BC5F2-3D06-03B1-59F2-CB91E1E451D6}"/>
              </a:ext>
            </a:extLst>
          </p:cNvPr>
          <p:cNvSpPr/>
          <p:nvPr/>
        </p:nvSpPr>
        <p:spPr>
          <a:xfrm>
            <a:off x="7616537" y="970570"/>
            <a:ext cx="4423064" cy="859744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400" b="1" dirty="0"/>
              <a:t>Mobile AP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DD616EA-7739-6290-7F64-B4F8F35D4672}"/>
              </a:ext>
            </a:extLst>
          </p:cNvPr>
          <p:cNvCxnSpPr>
            <a:cxnSpLocks/>
          </p:cNvCxnSpPr>
          <p:nvPr/>
        </p:nvCxnSpPr>
        <p:spPr>
          <a:xfrm flipH="1">
            <a:off x="3124200" y="4800600"/>
            <a:ext cx="6048082" cy="0"/>
          </a:xfrm>
          <a:prstGeom prst="straightConnector1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28E183A-0561-7484-1CED-796A31771F25}"/>
              </a:ext>
            </a:extLst>
          </p:cNvPr>
          <p:cNvSpPr txBox="1"/>
          <p:nvPr/>
        </p:nvSpPr>
        <p:spPr>
          <a:xfrm>
            <a:off x="3173099" y="4472192"/>
            <a:ext cx="5698675" cy="2046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>
              <a:lnSpc>
                <a:spcPct val="95000"/>
              </a:lnSpc>
              <a:spcBef>
                <a:spcPts val="1200"/>
              </a:spcBef>
            </a:pPr>
            <a:r>
              <a:rPr lang="en-US" sz="1400" b="1" dirty="0">
                <a:solidFill>
                  <a:schemeClr val="tx1"/>
                </a:solidFill>
              </a:rPr>
              <a:t>ML Prob Req</a:t>
            </a:r>
            <a:r>
              <a:rPr lang="en-US" sz="1400" dirty="0">
                <a:solidFill>
                  <a:schemeClr val="tx1"/>
                </a:solidFill>
              </a:rPr>
              <a:t> (Min MLO Capability IEs)[TA=</a:t>
            </a:r>
            <a:r>
              <a:rPr lang="en-US" sz="1400" dirty="0">
                <a:solidFill>
                  <a:schemeClr val="tx1"/>
                </a:solidFill>
                <a:highlight>
                  <a:srgbClr val="00FF00"/>
                </a:highlight>
              </a:rPr>
              <a:t>rand2</a:t>
            </a:r>
            <a:r>
              <a:rPr lang="en-US" sz="1400" dirty="0">
                <a:solidFill>
                  <a:schemeClr val="tx1"/>
                </a:solidFill>
              </a:rPr>
              <a:t>, RA=</a:t>
            </a:r>
            <a:r>
              <a:rPr lang="en-US" sz="1400" dirty="0">
                <a:solidFill>
                  <a:schemeClr val="tx1"/>
                </a:solidFill>
                <a:highlight>
                  <a:srgbClr val="FFFF00"/>
                </a:highlight>
              </a:rPr>
              <a:t>OTA-BSSID1</a:t>
            </a:r>
            <a:r>
              <a:rPr lang="en-US" sz="1400" dirty="0">
                <a:solidFill>
                  <a:schemeClr val="tx1"/>
                </a:solidFill>
              </a:rPr>
              <a:t>]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75969DE-DD0A-39E5-D138-57E4CA569BF8}"/>
              </a:ext>
            </a:extLst>
          </p:cNvPr>
          <p:cNvCxnSpPr>
            <a:cxnSpLocks/>
          </p:cNvCxnSpPr>
          <p:nvPr/>
        </p:nvCxnSpPr>
        <p:spPr>
          <a:xfrm flipH="1">
            <a:off x="3124200" y="5504961"/>
            <a:ext cx="6048082" cy="0"/>
          </a:xfrm>
          <a:prstGeom prst="straightConnector1">
            <a:avLst/>
          </a:prstGeom>
          <a:ln w="28575">
            <a:headEnd type="non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814C07F-FFC3-0D33-F2E9-BDAF8B34B807}"/>
              </a:ext>
            </a:extLst>
          </p:cNvPr>
          <p:cNvSpPr txBox="1"/>
          <p:nvPr/>
        </p:nvSpPr>
        <p:spPr>
          <a:xfrm>
            <a:off x="3725338" y="5097081"/>
            <a:ext cx="4664739" cy="5632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>
              <a:lnSpc>
                <a:spcPct val="95000"/>
              </a:lnSpc>
              <a:spcBef>
                <a:spcPts val="1200"/>
              </a:spcBef>
            </a:pPr>
            <a:r>
              <a:rPr lang="en-US" sz="1400" b="1" dirty="0">
                <a:solidFill>
                  <a:schemeClr val="tx1"/>
                </a:solidFill>
              </a:rPr>
              <a:t>ML Prob Resp</a:t>
            </a:r>
            <a:r>
              <a:rPr lang="en-US" sz="1400" dirty="0">
                <a:solidFill>
                  <a:schemeClr val="tx1"/>
                </a:solidFill>
              </a:rPr>
              <a:t> (Min MLO Capability IEs, no SSID included)</a:t>
            </a:r>
          </a:p>
          <a:p>
            <a:pPr algn="ctr">
              <a:lnSpc>
                <a:spcPct val="95000"/>
              </a:lnSpc>
              <a:spcBef>
                <a:spcPts val="1200"/>
              </a:spcBef>
            </a:pPr>
            <a:r>
              <a:rPr lang="en-US" sz="1400" dirty="0">
                <a:solidFill>
                  <a:schemeClr val="tx1"/>
                </a:solidFill>
              </a:rPr>
              <a:t>[TA=</a:t>
            </a:r>
            <a:r>
              <a:rPr lang="en-US" sz="1400" dirty="0">
                <a:solidFill>
                  <a:schemeClr val="tx1"/>
                </a:solidFill>
                <a:highlight>
                  <a:srgbClr val="FFFF00"/>
                </a:highlight>
              </a:rPr>
              <a:t> OTA-BSSID1,</a:t>
            </a:r>
            <a:r>
              <a:rPr lang="en-US" sz="1400" dirty="0">
                <a:solidFill>
                  <a:schemeClr val="tx1"/>
                </a:solidFill>
              </a:rPr>
              <a:t> RA=</a:t>
            </a:r>
            <a:r>
              <a:rPr lang="en-US" sz="1400" dirty="0">
                <a:solidFill>
                  <a:schemeClr val="tx1"/>
                </a:solidFill>
                <a:highlight>
                  <a:srgbClr val="00FF00"/>
                </a:highlight>
              </a:rPr>
              <a:t>rand2</a:t>
            </a:r>
            <a:r>
              <a:rPr lang="en-US" sz="14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B471534-1216-28A7-9377-D6C61C2BFCD3}"/>
              </a:ext>
            </a:extLst>
          </p:cNvPr>
          <p:cNvSpPr/>
          <p:nvPr/>
        </p:nvSpPr>
        <p:spPr>
          <a:xfrm>
            <a:off x="754057" y="3009354"/>
            <a:ext cx="1959712" cy="131043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en-US" sz="1100" dirty="0"/>
              <a:t>Client checks if the received </a:t>
            </a:r>
            <a:r>
              <a:rPr lang="en-US" sz="1100" dirty="0" err="1"/>
              <a:t>pSSID</a:t>
            </a:r>
            <a:r>
              <a:rPr lang="en-US" sz="1100" dirty="0"/>
              <a:t> corresponds to any of its configured SSIDs by computing an expected </a:t>
            </a:r>
            <a:r>
              <a:rPr lang="en-US" sz="1100" dirty="0" err="1"/>
              <a:t>pSSID</a:t>
            </a:r>
            <a:r>
              <a:rPr lang="en-US" sz="1100" dirty="0"/>
              <a:t> using a </a:t>
            </a:r>
            <a:r>
              <a:rPr lang="en-US" sz="1100" u="sng" dirty="0"/>
              <a:t>configured SSID</a:t>
            </a:r>
            <a:r>
              <a:rPr lang="en-US" sz="1100" dirty="0"/>
              <a:t> and the </a:t>
            </a:r>
            <a:r>
              <a:rPr lang="en-US" sz="1100" u="sng" dirty="0"/>
              <a:t>received OTA-BSSID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3417F91-2069-8C21-9700-5B92CBD6B71A}"/>
              </a:ext>
            </a:extLst>
          </p:cNvPr>
          <p:cNvCxnSpPr>
            <a:cxnSpLocks/>
            <a:stCxn id="34" idx="3"/>
          </p:cNvCxnSpPr>
          <p:nvPr/>
        </p:nvCxnSpPr>
        <p:spPr>
          <a:xfrm flipV="1">
            <a:off x="2713769" y="3024392"/>
            <a:ext cx="410431" cy="640181"/>
          </a:xfrm>
          <a:prstGeom prst="straightConnector1">
            <a:avLst/>
          </a:prstGeom>
          <a:ln w="28575">
            <a:prstDash val="sysDot"/>
            <a:headEnd type="triangle" w="lg" len="lg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AF64929-A63E-8908-3E58-2C647C28C610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2713769" y="3664573"/>
            <a:ext cx="410431" cy="426619"/>
          </a:xfrm>
          <a:prstGeom prst="straightConnector1">
            <a:avLst/>
          </a:prstGeom>
          <a:ln w="28575">
            <a:prstDash val="sysDot"/>
            <a:headEnd type="triangle" w="lg" len="lg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Arc 36">
            <a:extLst>
              <a:ext uri="{FF2B5EF4-FFF2-40B4-BE49-F238E27FC236}">
                <a16:creationId xmlns:a16="http://schemas.microsoft.com/office/drawing/2014/main" id="{A13F0425-ECF1-B283-72E1-275D4665A175}"/>
              </a:ext>
            </a:extLst>
          </p:cNvPr>
          <p:cNvSpPr/>
          <p:nvPr/>
        </p:nvSpPr>
        <p:spPr>
          <a:xfrm rot="13322894">
            <a:off x="376572" y="3512620"/>
            <a:ext cx="1028529" cy="1264240"/>
          </a:xfrm>
          <a:prstGeom prst="arc">
            <a:avLst>
              <a:gd name="adj1" fmla="val 14869379"/>
              <a:gd name="adj2" fmla="val 2000470"/>
            </a:avLst>
          </a:prstGeom>
          <a:ln w="28575" cap="rnd">
            <a:solidFill>
              <a:schemeClr val="tx1"/>
            </a:solidFill>
            <a:prstDash val="sysDash"/>
            <a:round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75491F6-CED7-30E7-57AB-3140A99DF53C}"/>
              </a:ext>
            </a:extLst>
          </p:cNvPr>
          <p:cNvSpPr/>
          <p:nvPr/>
        </p:nvSpPr>
        <p:spPr>
          <a:xfrm>
            <a:off x="9565931" y="3084577"/>
            <a:ext cx="1959712" cy="85974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en-US" sz="1100" dirty="0" err="1"/>
              <a:t>pSSID</a:t>
            </a:r>
            <a:r>
              <a:rPr lang="en-US" sz="1100" dirty="0"/>
              <a:t>=hash(SSID, OTA-BSSID1). Note </a:t>
            </a:r>
            <a:r>
              <a:rPr lang="en-US" sz="1100" dirty="0" err="1"/>
              <a:t>pSSID</a:t>
            </a:r>
            <a:r>
              <a:rPr lang="en-US" sz="1100" dirty="0"/>
              <a:t> changes automatically when the OTA-BSSID is changed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FFCEB98-97EF-7955-E78C-D1D7A73CB012}"/>
              </a:ext>
            </a:extLst>
          </p:cNvPr>
          <p:cNvCxnSpPr>
            <a:cxnSpLocks/>
            <a:endCxn id="38" idx="1"/>
          </p:cNvCxnSpPr>
          <p:nvPr/>
        </p:nvCxnSpPr>
        <p:spPr>
          <a:xfrm>
            <a:off x="9172282" y="3024392"/>
            <a:ext cx="393649" cy="490057"/>
          </a:xfrm>
          <a:prstGeom prst="straightConnector1">
            <a:avLst/>
          </a:prstGeom>
          <a:ln w="28575">
            <a:prstDash val="sysDot"/>
            <a:headEnd type="triangle" w="lg" len="lg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5211934-2B0F-0774-3679-B84A9EF6AC59}"/>
              </a:ext>
            </a:extLst>
          </p:cNvPr>
          <p:cNvCxnSpPr>
            <a:cxnSpLocks/>
            <a:endCxn id="38" idx="1"/>
          </p:cNvCxnSpPr>
          <p:nvPr/>
        </p:nvCxnSpPr>
        <p:spPr>
          <a:xfrm flipV="1">
            <a:off x="9144000" y="3514449"/>
            <a:ext cx="421931" cy="576743"/>
          </a:xfrm>
          <a:prstGeom prst="straightConnector1">
            <a:avLst/>
          </a:prstGeom>
          <a:ln w="28575">
            <a:prstDash val="sysDot"/>
            <a:headEnd type="triangle" w="lg" len="lg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AB3F4DC-C891-759E-430C-FB58296D9560}"/>
              </a:ext>
            </a:extLst>
          </p:cNvPr>
          <p:cNvCxnSpPr>
            <a:cxnSpLocks/>
          </p:cNvCxnSpPr>
          <p:nvPr/>
        </p:nvCxnSpPr>
        <p:spPr>
          <a:xfrm flipH="1">
            <a:off x="626097" y="5504961"/>
            <a:ext cx="2509333" cy="0"/>
          </a:xfrm>
          <a:prstGeom prst="straightConnector1">
            <a:avLst/>
          </a:prstGeom>
          <a:ln w="28575">
            <a:headEnd type="non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FE70BE88-BE51-CB3D-A3CC-EF4E137AC876}"/>
              </a:ext>
            </a:extLst>
          </p:cNvPr>
          <p:cNvSpPr txBox="1"/>
          <p:nvPr/>
        </p:nvSpPr>
        <p:spPr>
          <a:xfrm>
            <a:off x="1271583" y="5288325"/>
            <a:ext cx="1005083" cy="2046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>
              <a:lnSpc>
                <a:spcPct val="95000"/>
              </a:lnSpc>
              <a:spcBef>
                <a:spcPts val="1200"/>
              </a:spcBef>
            </a:pPr>
            <a:r>
              <a:rPr lang="en-US" sz="1400" b="1" dirty="0">
                <a:solidFill>
                  <a:schemeClr val="tx1"/>
                </a:solidFill>
              </a:rPr>
              <a:t>AP MLD info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20EB448-3B3F-322F-005F-A577EFD058D2}"/>
              </a:ext>
            </a:extLst>
          </p:cNvPr>
          <p:cNvCxnSpPr>
            <a:cxnSpLocks/>
          </p:cNvCxnSpPr>
          <p:nvPr/>
        </p:nvCxnSpPr>
        <p:spPr>
          <a:xfrm flipH="1">
            <a:off x="9116041" y="5504961"/>
            <a:ext cx="2509333" cy="0"/>
          </a:xfrm>
          <a:prstGeom prst="straightConnector1">
            <a:avLst/>
          </a:prstGeom>
          <a:ln w="28575">
            <a:headEnd type="non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19C09E6-CA29-B89E-6E0B-B8955DB9D0C9}"/>
              </a:ext>
            </a:extLst>
          </p:cNvPr>
          <p:cNvSpPr txBox="1"/>
          <p:nvPr/>
        </p:nvSpPr>
        <p:spPr>
          <a:xfrm>
            <a:off x="9953166" y="5266835"/>
            <a:ext cx="1005083" cy="2046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>
              <a:lnSpc>
                <a:spcPct val="95000"/>
              </a:lnSpc>
              <a:spcBef>
                <a:spcPts val="1200"/>
              </a:spcBef>
            </a:pPr>
            <a:r>
              <a:rPr lang="en-US" sz="1400" b="1" dirty="0">
                <a:solidFill>
                  <a:schemeClr val="tx1"/>
                </a:solidFill>
              </a:rPr>
              <a:t>AP MLD info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E064112-739E-42BF-6609-1E17B3DD2042}"/>
              </a:ext>
            </a:extLst>
          </p:cNvPr>
          <p:cNvCxnSpPr>
            <a:cxnSpLocks/>
          </p:cNvCxnSpPr>
          <p:nvPr/>
        </p:nvCxnSpPr>
        <p:spPr>
          <a:xfrm flipH="1">
            <a:off x="9172282" y="4800600"/>
            <a:ext cx="2453092" cy="0"/>
          </a:xfrm>
          <a:prstGeom prst="straightConnector1">
            <a:avLst/>
          </a:prstGeom>
          <a:ln w="28575">
            <a:headEnd type="triangle" w="lg" len="lg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B4B23FC-F130-F8A2-E61F-D9D5DA356B92}"/>
              </a:ext>
            </a:extLst>
          </p:cNvPr>
          <p:cNvSpPr txBox="1"/>
          <p:nvPr/>
        </p:nvSpPr>
        <p:spPr>
          <a:xfrm>
            <a:off x="9750119" y="4451518"/>
            <a:ext cx="1381789" cy="2046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>
              <a:lnSpc>
                <a:spcPct val="95000"/>
              </a:lnSpc>
              <a:spcBef>
                <a:spcPts val="1200"/>
              </a:spcBef>
            </a:pPr>
            <a:r>
              <a:rPr lang="en-US" sz="1400" b="1" dirty="0">
                <a:solidFill>
                  <a:schemeClr val="tx1"/>
                </a:solidFill>
              </a:rPr>
              <a:t>AP MLD info Req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957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2CA820-A310-4DD7-BDF5-A6D880CBB5E6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16093</TotalTime>
  <Words>592</Words>
  <Application>Microsoft Office PowerPoint</Application>
  <PresentationFormat>Widescreen</PresentationFormat>
  <Paragraphs>69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Hashed SSID</vt:lpstr>
      <vt:lpstr>Background</vt:lpstr>
      <vt:lpstr>Problem and Challenge</vt:lpstr>
      <vt:lpstr>Solution</vt:lpstr>
      <vt:lpstr>Some Properties of the Proposal</vt:lpstr>
      <vt:lpstr>PowerPoint Presentation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dho@qti.qualcomm.com</dc:creator>
  <cp:keywords>11-21-XXXXr00</cp:keywords>
  <cp:lastModifiedBy>Duncan Ho</cp:lastModifiedBy>
  <cp:revision>951</cp:revision>
  <cp:lastPrinted>1601-01-01T00:00:00Z</cp:lastPrinted>
  <dcterms:created xsi:type="dcterms:W3CDTF">2018-05-10T16:45:22Z</dcterms:created>
  <dcterms:modified xsi:type="dcterms:W3CDTF">2022-08-23T22:06:55Z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