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2"/>
  </p:notesMasterIdLst>
  <p:handoutMasterIdLst>
    <p:handoutMasterId r:id="rId13"/>
  </p:handoutMasterIdLst>
  <p:sldIdLst>
    <p:sldId id="256" r:id="rId3"/>
    <p:sldId id="265" r:id="rId4"/>
    <p:sldId id="292" r:id="rId5"/>
    <p:sldId id="301" r:id="rId6"/>
    <p:sldId id="296" r:id="rId7"/>
    <p:sldId id="312" r:id="rId8"/>
    <p:sldId id="311" r:id="rId9"/>
    <p:sldId id="306" r:id="rId10"/>
    <p:sldId id="299"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g Wei" initials="DW" lastIdx="1" clrIdx="0">
    <p:extLst>
      <p:ext uri="{19B8F6BF-5375-455C-9EA6-DF929625EA0E}">
        <p15:presenceInfo xmlns:p15="http://schemas.microsoft.com/office/powerpoint/2012/main" userId="S::dong.wei@nxp.com::ea308294-7d91-451f-8b46-bb4248f026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00" autoAdjust="0"/>
    <p:restoredTop sz="94662" autoAdjust="0"/>
  </p:normalViewPr>
  <p:slideViewPr>
    <p:cSldViewPr>
      <p:cViewPr varScale="1">
        <p:scale>
          <a:sx n="101" d="100"/>
          <a:sy n="101" d="100"/>
        </p:scale>
        <p:origin x="138" y="3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1" d="100"/>
          <a:sy n="81" d="100"/>
        </p:scale>
        <p:origin x="374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802.11-21/1445r0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Dong Wei,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802.11-21/1445r0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Dong Wei,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55599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622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63205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492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480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2671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32594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5707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7" name="Date Placeholder 6">
            <a:extLst>
              <a:ext uri="{FF2B5EF4-FFF2-40B4-BE49-F238E27FC236}">
                <a16:creationId xmlns:a16="http://schemas.microsoft.com/office/drawing/2014/main" id="{92C5305E-6BC5-43C4-AB2B-7793B5D15857}"/>
              </a:ext>
            </a:extLst>
          </p:cNvPr>
          <p:cNvSpPr>
            <a:spLocks noGrp="1"/>
          </p:cNvSpPr>
          <p:nvPr>
            <p:ph type="dt" idx="10"/>
          </p:nvPr>
        </p:nvSpPr>
        <p:spPr/>
        <p:txBody>
          <a:bodyPr/>
          <a:lstStyle/>
          <a:p>
            <a:r>
              <a:rPr lang="en-US" dirty="0"/>
              <a:t>July 2022</a:t>
            </a:r>
            <a:endParaRPr lang="en-GB" dirty="0"/>
          </a:p>
        </p:txBody>
      </p:sp>
      <p:sp>
        <p:nvSpPr>
          <p:cNvPr id="8" name="Footer Placeholder 7">
            <a:extLst>
              <a:ext uri="{FF2B5EF4-FFF2-40B4-BE49-F238E27FC236}">
                <a16:creationId xmlns:a16="http://schemas.microsoft.com/office/drawing/2014/main" id="{CD391F52-BBD4-4A0B-AECD-630D64024202}"/>
              </a:ext>
            </a:extLst>
          </p:cNvPr>
          <p:cNvSpPr>
            <a:spLocks noGrp="1"/>
          </p:cNvSpPr>
          <p:nvPr>
            <p:ph type="ftr" idx="11"/>
          </p:nvPr>
        </p:nvSpPr>
        <p:spPr/>
        <p:txBody>
          <a:bodyPr/>
          <a:lstStyle/>
          <a:p>
            <a:r>
              <a:rPr lang="en-GB"/>
              <a:t>Dong Wei, NXP Semiconductors</a:t>
            </a:r>
            <a:endParaRPr lang="en-GB" dirty="0"/>
          </a:p>
        </p:txBody>
      </p:sp>
      <p:sp>
        <p:nvSpPr>
          <p:cNvPr id="9" name="Slide Number Placeholder 8">
            <a:extLst>
              <a:ext uri="{FF2B5EF4-FFF2-40B4-BE49-F238E27FC236}">
                <a16:creationId xmlns:a16="http://schemas.microsoft.com/office/drawing/2014/main" id="{5A0B4433-FB3A-4464-BB14-40DEE210537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B234-59E6-498A-B723-A446F2457D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01E239-5A76-4CE9-A32D-D79059430B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91BB3-3453-4144-BED5-9D83E6DF2C31}"/>
              </a:ext>
            </a:extLst>
          </p:cNvPr>
          <p:cNvSpPr>
            <a:spLocks noGrp="1"/>
          </p:cNvSpPr>
          <p:nvPr>
            <p:ph type="dt" sz="half" idx="10"/>
          </p:nvPr>
        </p:nvSpPr>
        <p:spPr/>
        <p:txBody>
          <a:bodyPr/>
          <a:lstStyle/>
          <a:p>
            <a:fld id="{AD9E45E3-470B-4C27-B1BE-CC0CCDC3D715}" type="datetimeFigureOut">
              <a:rPr lang="en-US" smtClean="0"/>
              <a:t>8/19/2022</a:t>
            </a:fld>
            <a:endParaRPr lang="en-US"/>
          </a:p>
        </p:txBody>
      </p:sp>
      <p:sp>
        <p:nvSpPr>
          <p:cNvPr id="5" name="Footer Placeholder 4">
            <a:extLst>
              <a:ext uri="{FF2B5EF4-FFF2-40B4-BE49-F238E27FC236}">
                <a16:creationId xmlns:a16="http://schemas.microsoft.com/office/drawing/2014/main" id="{8A558034-75FD-4F0B-AD9A-4548ED0AF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26F0E3-E065-491E-BC27-4D390C9B1B1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777127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65D5-8EA9-423A-9A19-CB005440A1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BFEDCE-4C84-4F6C-B774-D913E6FE5C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C73CB-9A1D-4045-8024-AF65F65ABB5D}"/>
              </a:ext>
            </a:extLst>
          </p:cNvPr>
          <p:cNvSpPr>
            <a:spLocks noGrp="1"/>
          </p:cNvSpPr>
          <p:nvPr>
            <p:ph type="dt" sz="half" idx="10"/>
          </p:nvPr>
        </p:nvSpPr>
        <p:spPr/>
        <p:txBody>
          <a:bodyPr/>
          <a:lstStyle/>
          <a:p>
            <a:fld id="{AD9E45E3-470B-4C27-B1BE-CC0CCDC3D715}" type="datetimeFigureOut">
              <a:rPr lang="en-US" smtClean="0"/>
              <a:t>8/19/2022</a:t>
            </a:fld>
            <a:endParaRPr lang="en-US"/>
          </a:p>
        </p:txBody>
      </p:sp>
      <p:sp>
        <p:nvSpPr>
          <p:cNvPr id="5" name="Footer Placeholder 4">
            <a:extLst>
              <a:ext uri="{FF2B5EF4-FFF2-40B4-BE49-F238E27FC236}">
                <a16:creationId xmlns:a16="http://schemas.microsoft.com/office/drawing/2014/main" id="{68D7C41E-8333-421F-A6C9-301580214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E4D10-13BC-4E90-A2C5-C74921C4DB0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802378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0C78B-AD75-400D-924F-B9991CB993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C652CB-52F2-4D1B-B2FE-54461B7BC8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369495-9FCE-43C4-8BD4-EAD8473223A7}"/>
              </a:ext>
            </a:extLst>
          </p:cNvPr>
          <p:cNvSpPr>
            <a:spLocks noGrp="1"/>
          </p:cNvSpPr>
          <p:nvPr>
            <p:ph type="dt" sz="half" idx="10"/>
          </p:nvPr>
        </p:nvSpPr>
        <p:spPr/>
        <p:txBody>
          <a:bodyPr/>
          <a:lstStyle/>
          <a:p>
            <a:fld id="{AD9E45E3-470B-4C27-B1BE-CC0CCDC3D715}" type="datetimeFigureOut">
              <a:rPr lang="en-US" smtClean="0"/>
              <a:t>8/19/2022</a:t>
            </a:fld>
            <a:endParaRPr lang="en-US"/>
          </a:p>
        </p:txBody>
      </p:sp>
      <p:sp>
        <p:nvSpPr>
          <p:cNvPr id="5" name="Footer Placeholder 4">
            <a:extLst>
              <a:ext uri="{FF2B5EF4-FFF2-40B4-BE49-F238E27FC236}">
                <a16:creationId xmlns:a16="http://schemas.microsoft.com/office/drawing/2014/main" id="{7DD4112B-BB1A-4F11-A778-92B240141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6760E-74EB-4D6C-92AC-1280F41306B7}"/>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544033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7B6C-E72D-4E7A-8556-AAAF913BEE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880EBB-44D5-4DB4-9B41-093E76331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88F875-E634-4579-8AF7-D8ED727D6C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20C61F-FCD5-4683-8675-235ABE100BFF}"/>
              </a:ext>
            </a:extLst>
          </p:cNvPr>
          <p:cNvSpPr>
            <a:spLocks noGrp="1"/>
          </p:cNvSpPr>
          <p:nvPr>
            <p:ph type="dt" sz="half" idx="10"/>
          </p:nvPr>
        </p:nvSpPr>
        <p:spPr/>
        <p:txBody>
          <a:bodyPr/>
          <a:lstStyle/>
          <a:p>
            <a:fld id="{AD9E45E3-470B-4C27-B1BE-CC0CCDC3D715}" type="datetimeFigureOut">
              <a:rPr lang="en-US" smtClean="0"/>
              <a:t>8/19/2022</a:t>
            </a:fld>
            <a:endParaRPr lang="en-US"/>
          </a:p>
        </p:txBody>
      </p:sp>
      <p:sp>
        <p:nvSpPr>
          <p:cNvPr id="6" name="Footer Placeholder 5">
            <a:extLst>
              <a:ext uri="{FF2B5EF4-FFF2-40B4-BE49-F238E27FC236}">
                <a16:creationId xmlns:a16="http://schemas.microsoft.com/office/drawing/2014/main" id="{814D3117-3F19-4E4C-9D42-E7556EC8C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E923-B287-442B-BA1C-0C82A38EAAB0}"/>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2165029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8F41-F77F-45E4-8856-716B37F5EA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7BD594-9272-4ABB-9464-87DB8F7E7D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0D8A1B-E4AF-4E49-99DD-8DDBFF45F5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510B84-DE9B-408E-846A-5E531E3E14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FD9BA5-5987-4DB4-9E0D-7C930B799C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7067D1-D556-491B-ADCC-E30228E6C6A9}"/>
              </a:ext>
            </a:extLst>
          </p:cNvPr>
          <p:cNvSpPr>
            <a:spLocks noGrp="1"/>
          </p:cNvSpPr>
          <p:nvPr>
            <p:ph type="dt" sz="half" idx="10"/>
          </p:nvPr>
        </p:nvSpPr>
        <p:spPr/>
        <p:txBody>
          <a:bodyPr/>
          <a:lstStyle/>
          <a:p>
            <a:fld id="{AD9E45E3-470B-4C27-B1BE-CC0CCDC3D715}" type="datetimeFigureOut">
              <a:rPr lang="en-US" smtClean="0"/>
              <a:t>8/19/2022</a:t>
            </a:fld>
            <a:endParaRPr lang="en-US"/>
          </a:p>
        </p:txBody>
      </p:sp>
      <p:sp>
        <p:nvSpPr>
          <p:cNvPr id="8" name="Footer Placeholder 7">
            <a:extLst>
              <a:ext uri="{FF2B5EF4-FFF2-40B4-BE49-F238E27FC236}">
                <a16:creationId xmlns:a16="http://schemas.microsoft.com/office/drawing/2014/main" id="{FA7D0445-EA9B-4908-B54C-16DACBD958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0A5371-2622-4930-BCBD-64D88972B015}"/>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78134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89F5B-F022-4341-99E7-BB7FD009AF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50C8AE-1D9C-4559-A0BF-D32027A98989}"/>
              </a:ext>
            </a:extLst>
          </p:cNvPr>
          <p:cNvSpPr>
            <a:spLocks noGrp="1"/>
          </p:cNvSpPr>
          <p:nvPr>
            <p:ph type="dt" sz="half" idx="10"/>
          </p:nvPr>
        </p:nvSpPr>
        <p:spPr/>
        <p:txBody>
          <a:bodyPr/>
          <a:lstStyle/>
          <a:p>
            <a:fld id="{AD9E45E3-470B-4C27-B1BE-CC0CCDC3D715}" type="datetimeFigureOut">
              <a:rPr lang="en-US" smtClean="0"/>
              <a:t>8/19/2022</a:t>
            </a:fld>
            <a:endParaRPr lang="en-US"/>
          </a:p>
        </p:txBody>
      </p:sp>
      <p:sp>
        <p:nvSpPr>
          <p:cNvPr id="4" name="Footer Placeholder 3">
            <a:extLst>
              <a:ext uri="{FF2B5EF4-FFF2-40B4-BE49-F238E27FC236}">
                <a16:creationId xmlns:a16="http://schemas.microsoft.com/office/drawing/2014/main" id="{C055D32F-56C4-44E1-8FE9-E73FDF1605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83DD04-0D27-4A5F-9AE4-6CD9A18F9EBF}"/>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39791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FBD930-C4A2-44E8-9D66-CCEC20B36D53}"/>
              </a:ext>
            </a:extLst>
          </p:cNvPr>
          <p:cNvSpPr>
            <a:spLocks noGrp="1"/>
          </p:cNvSpPr>
          <p:nvPr>
            <p:ph type="dt" sz="half" idx="10"/>
          </p:nvPr>
        </p:nvSpPr>
        <p:spPr/>
        <p:txBody>
          <a:bodyPr/>
          <a:lstStyle/>
          <a:p>
            <a:fld id="{AD9E45E3-470B-4C27-B1BE-CC0CCDC3D715}" type="datetimeFigureOut">
              <a:rPr lang="en-US" smtClean="0"/>
              <a:t>8/19/2022</a:t>
            </a:fld>
            <a:endParaRPr lang="en-US"/>
          </a:p>
        </p:txBody>
      </p:sp>
      <p:sp>
        <p:nvSpPr>
          <p:cNvPr id="3" name="Footer Placeholder 2">
            <a:extLst>
              <a:ext uri="{FF2B5EF4-FFF2-40B4-BE49-F238E27FC236}">
                <a16:creationId xmlns:a16="http://schemas.microsoft.com/office/drawing/2014/main" id="{CE16437B-3A18-413A-B84A-9A9E7BA62F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1E3BF1-64E1-4BA0-97D4-F3E03ECC936D}"/>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125692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DE1D3-8870-4F6E-80A0-7D23BFCE86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23E0A9-41D8-4944-A6F1-7E356B3F98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32E2F1-F656-480F-AD27-A84F6ED5F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14EF20-139A-463C-8A08-1B13C420CCD8}"/>
              </a:ext>
            </a:extLst>
          </p:cNvPr>
          <p:cNvSpPr>
            <a:spLocks noGrp="1"/>
          </p:cNvSpPr>
          <p:nvPr>
            <p:ph type="dt" sz="half" idx="10"/>
          </p:nvPr>
        </p:nvSpPr>
        <p:spPr/>
        <p:txBody>
          <a:bodyPr/>
          <a:lstStyle/>
          <a:p>
            <a:fld id="{AD9E45E3-470B-4C27-B1BE-CC0CCDC3D715}" type="datetimeFigureOut">
              <a:rPr lang="en-US" smtClean="0"/>
              <a:t>8/19/2022</a:t>
            </a:fld>
            <a:endParaRPr lang="en-US"/>
          </a:p>
        </p:txBody>
      </p:sp>
      <p:sp>
        <p:nvSpPr>
          <p:cNvPr id="6" name="Footer Placeholder 5">
            <a:extLst>
              <a:ext uri="{FF2B5EF4-FFF2-40B4-BE49-F238E27FC236}">
                <a16:creationId xmlns:a16="http://schemas.microsoft.com/office/drawing/2014/main" id="{1E665CAD-E283-44AA-9C73-6C4057411E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2D345D-704D-4C44-9BEE-37723255E2A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5030365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96C6-C18E-4720-BDBF-5BCA153DA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2D2308-2ABD-4688-8B56-196BEC9013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123FB4-3A5C-41B7-BD62-5B86910EA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368317-79CF-4371-9796-D8F81EAC8F29}"/>
              </a:ext>
            </a:extLst>
          </p:cNvPr>
          <p:cNvSpPr>
            <a:spLocks noGrp="1"/>
          </p:cNvSpPr>
          <p:nvPr>
            <p:ph type="dt" sz="half" idx="10"/>
          </p:nvPr>
        </p:nvSpPr>
        <p:spPr/>
        <p:txBody>
          <a:bodyPr/>
          <a:lstStyle/>
          <a:p>
            <a:fld id="{AD9E45E3-470B-4C27-B1BE-CC0CCDC3D715}" type="datetimeFigureOut">
              <a:rPr lang="en-US" smtClean="0"/>
              <a:t>8/19/2022</a:t>
            </a:fld>
            <a:endParaRPr lang="en-US"/>
          </a:p>
        </p:txBody>
      </p:sp>
      <p:sp>
        <p:nvSpPr>
          <p:cNvPr id="6" name="Footer Placeholder 5">
            <a:extLst>
              <a:ext uri="{FF2B5EF4-FFF2-40B4-BE49-F238E27FC236}">
                <a16:creationId xmlns:a16="http://schemas.microsoft.com/office/drawing/2014/main" id="{C5394AEC-11DD-4CFB-91EA-83411BFBF1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43516A-45E6-4CDA-9629-423928A28F03}"/>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09713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BFE36-9BBD-47D1-9479-F13477BF27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C60AE6-7846-4EF7-8E6E-20B554C87DE1}"/>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5928C7FA-0899-4B0F-8CDA-D01AB6223FC7}"/>
              </a:ext>
            </a:extLst>
          </p:cNvPr>
          <p:cNvSpPr>
            <a:spLocks noGrp="1"/>
          </p:cNvSpPr>
          <p:nvPr>
            <p:ph type="ftr" idx="11"/>
          </p:nvPr>
        </p:nvSpPr>
        <p:spPr/>
        <p:txBody>
          <a:bodyPr/>
          <a:lstStyle/>
          <a:p>
            <a:r>
              <a:rPr lang="en-GB"/>
              <a:t>Dong Wei, NXP Semiconductors</a:t>
            </a:r>
            <a:endParaRPr lang="en-GB" dirty="0"/>
          </a:p>
        </p:txBody>
      </p:sp>
      <p:sp>
        <p:nvSpPr>
          <p:cNvPr id="5" name="Slide Number Placeholder 4">
            <a:extLst>
              <a:ext uri="{FF2B5EF4-FFF2-40B4-BE49-F238E27FC236}">
                <a16:creationId xmlns:a16="http://schemas.microsoft.com/office/drawing/2014/main" id="{B92DE2B1-D9C3-4C50-B70B-F39BC15DCB0B}"/>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2591005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66C5-DF51-43EC-979B-6A1A3A9F76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B73C8D-3A81-4FE0-8AEE-4B695CFD5D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BEE11F-8951-48C1-B130-ABC36587458E}"/>
              </a:ext>
            </a:extLst>
          </p:cNvPr>
          <p:cNvSpPr>
            <a:spLocks noGrp="1"/>
          </p:cNvSpPr>
          <p:nvPr>
            <p:ph type="dt" sz="half" idx="10"/>
          </p:nvPr>
        </p:nvSpPr>
        <p:spPr/>
        <p:txBody>
          <a:bodyPr/>
          <a:lstStyle/>
          <a:p>
            <a:fld id="{AD9E45E3-470B-4C27-B1BE-CC0CCDC3D715}" type="datetimeFigureOut">
              <a:rPr lang="en-US" smtClean="0"/>
              <a:t>8/19/2022</a:t>
            </a:fld>
            <a:endParaRPr lang="en-US"/>
          </a:p>
        </p:txBody>
      </p:sp>
      <p:sp>
        <p:nvSpPr>
          <p:cNvPr id="5" name="Footer Placeholder 4">
            <a:extLst>
              <a:ext uri="{FF2B5EF4-FFF2-40B4-BE49-F238E27FC236}">
                <a16:creationId xmlns:a16="http://schemas.microsoft.com/office/drawing/2014/main" id="{E74EFC93-E09B-4A1A-B9C3-38E9FE54B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101EE-D583-4716-9E68-5AEDFA985CAC}"/>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697291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9F189B-F597-4F62-9EA2-7584AB3BC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8492DA-5523-428B-81EA-982AF9A10E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C7963-0528-464A-8442-DD1EA07D32D6}"/>
              </a:ext>
            </a:extLst>
          </p:cNvPr>
          <p:cNvSpPr>
            <a:spLocks noGrp="1"/>
          </p:cNvSpPr>
          <p:nvPr>
            <p:ph type="dt" sz="half" idx="10"/>
          </p:nvPr>
        </p:nvSpPr>
        <p:spPr/>
        <p:txBody>
          <a:bodyPr/>
          <a:lstStyle/>
          <a:p>
            <a:fld id="{AD9E45E3-470B-4C27-B1BE-CC0CCDC3D715}" type="datetimeFigureOut">
              <a:rPr lang="en-US" smtClean="0"/>
              <a:t>8/19/2022</a:t>
            </a:fld>
            <a:endParaRPr lang="en-US"/>
          </a:p>
        </p:txBody>
      </p:sp>
      <p:sp>
        <p:nvSpPr>
          <p:cNvPr id="5" name="Footer Placeholder 4">
            <a:extLst>
              <a:ext uri="{FF2B5EF4-FFF2-40B4-BE49-F238E27FC236}">
                <a16:creationId xmlns:a16="http://schemas.microsoft.com/office/drawing/2014/main" id="{130B366B-5E41-4193-99FC-1E64DCCD8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4ABBF-7B93-4829-B6C6-3E1ECDBFB508}"/>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2446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3319770F-406B-435D-BADB-AF4EE600548B}"/>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FA55EDEC-A13B-453E-8C2D-BD6637B04682}"/>
              </a:ext>
            </a:extLst>
          </p:cNvPr>
          <p:cNvSpPr>
            <a:spLocks noGrp="1"/>
          </p:cNvSpPr>
          <p:nvPr>
            <p:ph type="ftr" idx="11"/>
          </p:nvPr>
        </p:nvSpPr>
        <p:spPr/>
        <p:txBody>
          <a:bodyPr/>
          <a:lstStyle/>
          <a:p>
            <a:r>
              <a:rPr lang="en-GB"/>
              <a:t>Dong Wei, NXP Semiconductors</a:t>
            </a:r>
            <a:endParaRPr lang="en-GB" dirty="0"/>
          </a:p>
        </p:txBody>
      </p:sp>
      <p:sp>
        <p:nvSpPr>
          <p:cNvPr id="7" name="Slide Number Placeholder 6">
            <a:extLst>
              <a:ext uri="{FF2B5EF4-FFF2-40B4-BE49-F238E27FC236}">
                <a16:creationId xmlns:a16="http://schemas.microsoft.com/office/drawing/2014/main" id="{D6282F09-BD7E-45CA-A28B-F2F74C79FD30}"/>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2021</a:t>
            </a:r>
            <a:endParaRPr lang="en-GB" dirty="0"/>
          </a:p>
        </p:txBody>
      </p:sp>
      <p:sp>
        <p:nvSpPr>
          <p:cNvPr id="6" name="Footer Placeholder 5"/>
          <p:cNvSpPr>
            <a:spLocks noGrp="1"/>
          </p:cNvSpPr>
          <p:nvPr>
            <p:ph type="ftr" idx="11"/>
          </p:nvPr>
        </p:nvSpPr>
        <p:spPr/>
        <p:txBody>
          <a:bodyPr/>
          <a:lstStyle>
            <a:lvl1pPr>
              <a:defRPr/>
            </a:lvl1pPr>
          </a:lstStyle>
          <a:p>
            <a:r>
              <a:rPr lang="en-GB"/>
              <a:t>Dong Wei,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Dong Wei, NXP Semiconductors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2021</a:t>
            </a:r>
            <a:endParaRPr lang="en-GB" dirty="0"/>
          </a:p>
        </p:txBody>
      </p:sp>
      <p:sp>
        <p:nvSpPr>
          <p:cNvPr id="4" name="Footer Placeholder 3"/>
          <p:cNvSpPr>
            <a:spLocks noGrp="1"/>
          </p:cNvSpPr>
          <p:nvPr>
            <p:ph type="ftr" idx="11"/>
          </p:nvPr>
        </p:nvSpPr>
        <p:spPr/>
        <p:txBody>
          <a:bodyPr/>
          <a:lstStyle>
            <a:lvl1pPr>
              <a:defRPr/>
            </a:lvl1pPr>
          </a:lstStyle>
          <a:p>
            <a:r>
              <a:rPr lang="en-GB"/>
              <a:t>Dong Wei,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2021</a:t>
            </a:r>
            <a:endParaRPr lang="en-GB" dirty="0"/>
          </a:p>
        </p:txBody>
      </p:sp>
      <p:sp>
        <p:nvSpPr>
          <p:cNvPr id="3" name="Footer Placeholder 2"/>
          <p:cNvSpPr>
            <a:spLocks noGrp="1"/>
          </p:cNvSpPr>
          <p:nvPr>
            <p:ph type="ftr" idx="11"/>
          </p:nvPr>
        </p:nvSpPr>
        <p:spPr/>
        <p:txBody>
          <a:bodyPr/>
          <a:lstStyle>
            <a:lvl1pPr>
              <a:defRPr/>
            </a:lvl1pPr>
          </a:lstStyle>
          <a:p>
            <a:r>
              <a:rPr lang="en-GB"/>
              <a:t>Dong Wei,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802.11-22/1368r1</a:t>
            </a:r>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 id="214748365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7BE04-4F0B-49AC-8F2E-ACAC7FF57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F32D8C-940C-44BB-A85B-F1AEE6C3B1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FC3A4-F17A-49F8-9D05-CAF9A5056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E45E3-470B-4C27-B1BE-CC0CCDC3D715}" type="datetimeFigureOut">
              <a:rPr lang="en-US" smtClean="0"/>
              <a:t>8/19/2022</a:t>
            </a:fld>
            <a:endParaRPr lang="en-US"/>
          </a:p>
        </p:txBody>
      </p:sp>
      <p:sp>
        <p:nvSpPr>
          <p:cNvPr id="5" name="Footer Placeholder 4">
            <a:extLst>
              <a:ext uri="{FF2B5EF4-FFF2-40B4-BE49-F238E27FC236}">
                <a16:creationId xmlns:a16="http://schemas.microsoft.com/office/drawing/2014/main" id="{2AA86319-68FE-474B-A62B-E7A76744FC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3B778-C8BE-4714-B1CD-34A582FAD6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B2730-37B7-4B4A-95E5-7E23081A2B48}" type="slidenum">
              <a:rPr lang="en-US" smtClean="0"/>
              <a:t>‹#›</a:t>
            </a:fld>
            <a:endParaRPr lang="en-US"/>
          </a:p>
        </p:txBody>
      </p:sp>
    </p:spTree>
    <p:extLst>
      <p:ext uri="{BB962C8B-B14F-4D97-AF65-F5344CB8AC3E}">
        <p14:creationId xmlns:p14="http://schemas.microsoft.com/office/powerpoint/2010/main" val="2704025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On Responder-to-Responder Sensing Measurement</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2022-08-18</a:t>
            </a:r>
          </a:p>
        </p:txBody>
      </p:sp>
      <p:sp>
        <p:nvSpPr>
          <p:cNvPr id="6"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dirty="0"/>
              <a:t>Dong Wei, NXP Semiconductors</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9875835"/>
              </p:ext>
            </p:extLst>
          </p:nvPr>
        </p:nvGraphicFramePr>
        <p:xfrm>
          <a:off x="1009650" y="2411413"/>
          <a:ext cx="10240963" cy="2493962"/>
        </p:xfrm>
        <a:graphic>
          <a:graphicData uri="http://schemas.openxmlformats.org/presentationml/2006/ole">
            <mc:AlternateContent xmlns:mc="http://schemas.openxmlformats.org/markup-compatibility/2006">
              <mc:Choice xmlns:v="urn:schemas-microsoft-com:vml" Requires="v">
                <p:oleObj spid="_x0000_s1626" name="Document" r:id="rId4" imgW="10407274" imgH="2551849" progId="Word.Document.8">
                  <p:embed/>
                </p:oleObj>
              </mc:Choice>
              <mc:Fallback>
                <p:oleObj name="Document" r:id="rId4" imgW="10407274" imgH="2551849" progId="Word.Document.8">
                  <p:embed/>
                  <p:pic>
                    <p:nvPicPr>
                      <p:cNvPr id="0" name="Picture 3"/>
                      <p:cNvPicPr>
                        <a:picLocks noChangeAspect="1" noChangeArrowheads="1"/>
                      </p:cNvPicPr>
                      <p:nvPr/>
                    </p:nvPicPr>
                    <p:blipFill>
                      <a:blip r:embed="rId5"/>
                      <a:srcRect/>
                      <a:stretch>
                        <a:fillRect/>
                      </a:stretch>
                    </p:blipFill>
                    <p:spPr bwMode="auto">
                      <a:xfrm>
                        <a:off x="1009650" y="2411413"/>
                        <a:ext cx="10240963" cy="249396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Introduction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2000" dirty="0">
                <a:effectLst/>
                <a:latin typeface="Times New Roman" panose="02020603050405020304" pitchFamily="18" charset="0"/>
                <a:ea typeface="SimSun" panose="02010600030101010101" pitchFamily="2" charset="-122"/>
              </a:rPr>
              <a:t>The current draft contains the following statement: </a:t>
            </a:r>
          </a:p>
          <a:p>
            <a:pPr marL="339725" indent="0"/>
            <a:r>
              <a:rPr lang="en-GB" sz="2000" dirty="0">
                <a:effectLst/>
                <a:latin typeface="Times New Roman" panose="02020603050405020304" pitchFamily="18" charset="0"/>
                <a:ea typeface="SimSun" panose="02010600030101010101" pitchFamily="2" charset="-122"/>
              </a:rPr>
              <a:t>“</a:t>
            </a:r>
            <a:r>
              <a:rPr lang="en-GB" sz="2000" dirty="0">
                <a:solidFill>
                  <a:srgbClr val="0070C0"/>
                </a:solidFill>
                <a:effectLst/>
                <a:latin typeface="Times New Roman" panose="02020603050405020304" pitchFamily="18" charset="0"/>
                <a:ea typeface="SimSun" panose="02010600030101010101" pitchFamily="2" charset="-122"/>
              </a:rPr>
              <a:t>The WLAN sensing procedure initiated by an AP optionally allows a sensing responder to measure CSI using an NDP transmitted by another sensing responder.</a:t>
            </a:r>
            <a:r>
              <a:rPr lang="en-GB" sz="2000" dirty="0">
                <a:effectLst/>
                <a:latin typeface="Times New Roman" panose="02020603050405020304" pitchFamily="18" charset="0"/>
                <a:ea typeface="SimSun" panose="02010600030101010101" pitchFamily="2" charset="-122"/>
              </a:rPr>
              <a:t>”</a:t>
            </a:r>
            <a:endParaRPr lang="en-GB" sz="20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2000" dirty="0"/>
              <a:t>This contribution proposes a Responder-to-Responder (R2R) sounding phase for R2R sensing measurement.</a:t>
            </a:r>
          </a:p>
          <a:p>
            <a:pPr lvl="1">
              <a:buFont typeface="Times New Roman" pitchFamily="16" charset="0"/>
              <a:buChar char="•"/>
            </a:pPr>
            <a:r>
              <a:rPr lang="en-GB" sz="1800" b="1" dirty="0"/>
              <a:t>The goal is to make as few changes as possible to the current WLAN sensing procedure.</a:t>
            </a:r>
            <a:endParaRPr lang="en-GB" sz="1600" b="1"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spTree>
    <p:extLst>
      <p:ext uri="{BB962C8B-B14F-4D97-AF65-F5344CB8AC3E}">
        <p14:creationId xmlns:p14="http://schemas.microsoft.com/office/powerpoint/2010/main" val="13645960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Discussion  </a:t>
            </a:r>
          </a:p>
        </p:txBody>
      </p:sp>
      <p:sp>
        <p:nvSpPr>
          <p:cNvPr id="9218" name="Rectangle 2"/>
          <p:cNvSpPr>
            <a:spLocks noGrp="1" noChangeArrowheads="1"/>
          </p:cNvSpPr>
          <p:nvPr>
            <p:ph idx="1"/>
          </p:nvPr>
        </p:nvSpPr>
        <p:spPr>
          <a:xfrm>
            <a:off x="914400" y="1981201"/>
            <a:ext cx="10668000" cy="4113213"/>
          </a:xfrm>
          <a:ln/>
        </p:spPr>
        <p:txBody>
          <a:bodyPr/>
          <a:lstStyle/>
          <a:p>
            <a:pPr marL="285750" indent="-285750" algn="l">
              <a:buFont typeface="Arial" panose="020B0604020202020204" pitchFamily="34" charset="0"/>
              <a:buChar char="•"/>
            </a:pPr>
            <a:r>
              <a:rPr lang="en-US" sz="1600" i="0" u="none" strike="noStrike" baseline="0" dirty="0">
                <a:latin typeface="TimesNewRoman"/>
              </a:rPr>
              <a:t>During the sensing measurement setup, the </a:t>
            </a:r>
            <a:r>
              <a:rPr lang="en-US" sz="1600" dirty="0">
                <a:latin typeface="TimesNewRoman"/>
              </a:rPr>
              <a:t>STA</a:t>
            </a:r>
            <a:r>
              <a:rPr lang="en-US" sz="1600" i="0" u="none" strike="noStrike" baseline="0" dirty="0">
                <a:latin typeface="TimesNewRoman"/>
              </a:rPr>
              <a:t>s declare their capabilities of </a:t>
            </a:r>
            <a:r>
              <a:rPr lang="en-US" sz="1600" dirty="0">
                <a:latin typeface="TimesNewRoman"/>
              </a:rPr>
              <a:t>R2R</a:t>
            </a:r>
            <a:r>
              <a:rPr lang="en-US" sz="1600" i="0" u="none" strike="noStrike" baseline="0" dirty="0">
                <a:latin typeface="TimesNewRoman"/>
              </a:rPr>
              <a:t> sensing. The AP and </a:t>
            </a:r>
            <a:r>
              <a:rPr lang="en-US" sz="1600" dirty="0">
                <a:latin typeface="TimesNewRoman"/>
              </a:rPr>
              <a:t>the non-AP STA</a:t>
            </a:r>
            <a:r>
              <a:rPr lang="en-US" sz="1600" i="0" u="none" strike="noStrike" baseline="0" dirty="0">
                <a:latin typeface="TimesNewRoman"/>
              </a:rPr>
              <a:t>s negotiated and agreed </a:t>
            </a:r>
            <a:r>
              <a:rPr lang="en-US" sz="1600" dirty="0">
                <a:latin typeface="TimesNewRoman"/>
              </a:rPr>
              <a:t>u</a:t>
            </a:r>
            <a:r>
              <a:rPr lang="en-US" sz="1600" i="0" u="none" strike="noStrike" baseline="0" dirty="0">
                <a:latin typeface="TimesNewRoman"/>
              </a:rPr>
              <a:t>pon the </a:t>
            </a:r>
            <a:r>
              <a:rPr lang="en-US" sz="1600" dirty="0" err="1">
                <a:latin typeface="TimesNewRoman"/>
              </a:rPr>
              <a:t>STA</a:t>
            </a:r>
            <a:r>
              <a:rPr lang="en-US" sz="1600" i="0" u="none" strike="noStrike" baseline="0" dirty="0" err="1">
                <a:latin typeface="TimesNewRoman"/>
              </a:rPr>
              <a:t>s’</a:t>
            </a:r>
            <a:r>
              <a:rPr lang="en-US" sz="1600" i="0" u="none" strike="noStrike" baseline="0" dirty="0">
                <a:latin typeface="TimesNewRoman"/>
              </a:rPr>
              <a:t> roles in the R2R sensing measurement. </a:t>
            </a:r>
          </a:p>
          <a:p>
            <a:pPr marL="285750" indent="-285750">
              <a:buFont typeface="Arial" panose="020B0604020202020204" pitchFamily="34" charset="0"/>
              <a:buChar char="•"/>
            </a:pPr>
            <a:r>
              <a:rPr lang="en-US" sz="1600" dirty="0">
                <a:latin typeface="TimesNewRoman"/>
              </a:rPr>
              <a:t>An R2R sounding phase is one of the phases in TB </a:t>
            </a:r>
            <a:r>
              <a:rPr lang="en-US" sz="1600" b="1" dirty="0">
                <a:latin typeface="TimesNewRoman"/>
              </a:rPr>
              <a:t>sensing measurement instance.</a:t>
            </a:r>
            <a:endParaRPr lang="en-US" sz="1600" dirty="0">
              <a:latin typeface="TimesNewRoman"/>
            </a:endParaRPr>
          </a:p>
          <a:p>
            <a:pPr marL="685800" lvl="1">
              <a:buFont typeface="Arial" panose="020B0604020202020204" pitchFamily="34" charset="0"/>
              <a:buChar char="•"/>
            </a:pPr>
            <a:r>
              <a:rPr lang="en-US" sz="1400" b="1" dirty="0">
                <a:latin typeface="TimesNewRoman"/>
              </a:rPr>
              <a:t>An R2R sounding phase is a variant of the trigger frame (TF) sounding phase.</a:t>
            </a:r>
          </a:p>
          <a:p>
            <a:pPr marL="685800" lvl="1">
              <a:buFont typeface="Arial" panose="020B0604020202020204" pitchFamily="34" charset="0"/>
              <a:buChar char="•"/>
            </a:pPr>
            <a:r>
              <a:rPr lang="en-US" sz="1400" b="1" dirty="0">
                <a:latin typeface="TimesNewRoman"/>
              </a:rPr>
              <a:t>An R2R sensing responder may have different roles in different R2R sounding phases.</a:t>
            </a:r>
          </a:p>
          <a:p>
            <a:pPr marL="285750" indent="-285750" algn="l">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passive sounding ranging trigger frame is reused as the R2R subvariant of the Sensing TF. </a:t>
            </a: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single User Info field is addressed to the R2R sensing transmitter. </a:t>
            </a: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R2R responders which are not addressed by the TF are the R2R sensing receivers.</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R2R Sensing TF, </a:t>
            </a:r>
            <a:r>
              <a:rPr lang="en-GB" sz="1600" b="1" dirty="0">
                <a:latin typeface="Times New Roman" panose="02020603050405020304" pitchFamily="18" charset="0"/>
                <a:ea typeface="Times New Roman" panose="02020603050405020304" pitchFamily="18" charset="0"/>
              </a:rPr>
              <a:t>the R2R sensing transmitter</a:t>
            </a:r>
            <a:r>
              <a:rPr lang="en-GB" sz="1600" dirty="0">
                <a:latin typeface="Times New Roman" panose="02020603050405020304" pitchFamily="18" charset="0"/>
                <a:ea typeface="Times New Roman" panose="02020603050405020304" pitchFamily="18" charset="0"/>
              </a:rPr>
              <a:t> responds with an R2R Sensing NDP. </a:t>
            </a: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R2R Sensing NDP is an HE Ranging NDP (i.e., an HE SU PPDU without the Data field).</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During a reporting phase, the Report subvariant of the Sensing TF is transmitted by the AP to solicitate transmissions of sensing measurement report frames by the STAs whose roles are R2R sensing receivers in one or more of the </a:t>
            </a:r>
            <a:r>
              <a:rPr lang="en-US" sz="1600" dirty="0">
                <a:latin typeface="TimesNewRoman"/>
              </a:rPr>
              <a:t>R2R sounding phases</a:t>
            </a:r>
            <a:r>
              <a:rPr lang="en-GB" sz="1600" dirty="0">
                <a:latin typeface="Times New Roman" panose="02020603050405020304" pitchFamily="18" charset="0"/>
                <a:ea typeface="Times New Roman" panose="02020603050405020304" pitchFamily="18" charset="0"/>
              </a:rPr>
              <a:t>.</a:t>
            </a:r>
            <a:endParaRPr lang="en-GB" sz="1600" i="1" dirty="0">
              <a:solidFill>
                <a:schemeClr val="tx2"/>
              </a:solidFill>
              <a:latin typeface="CST Gill Sans"/>
            </a:endParaRPr>
          </a:p>
          <a:p>
            <a:pPr marL="0" indent="0"/>
            <a:endParaRPr lang="en-GB" sz="18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spTree>
    <p:extLst>
      <p:ext uri="{BB962C8B-B14F-4D97-AF65-F5344CB8AC3E}">
        <p14:creationId xmlns:p14="http://schemas.microsoft.com/office/powerpoint/2010/main" val="1587472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1: A Single Responder-to-Responder Channel</a:t>
            </a:r>
          </a:p>
        </p:txBody>
      </p:sp>
      <p:sp>
        <p:nvSpPr>
          <p:cNvPr id="9218" name="Rectangle 2"/>
          <p:cNvSpPr>
            <a:spLocks noGrp="1" noChangeArrowheads="1"/>
          </p:cNvSpPr>
          <p:nvPr>
            <p:ph idx="1"/>
          </p:nvPr>
        </p:nvSpPr>
        <p:spPr>
          <a:xfrm>
            <a:off x="914401" y="1676400"/>
            <a:ext cx="10361084" cy="2668468"/>
          </a:xfrm>
          <a:ln/>
        </p:spPr>
        <p:txBody>
          <a:bodyPr/>
          <a:lstStyle/>
          <a:p>
            <a:pPr marL="285750" indent="-285750">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 CSI from STA 1 to STA 2 is to be measured. </a:t>
            </a:r>
            <a:endParaRPr lang="en-GB" sz="1600" dirty="0">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following TB </a:t>
            </a:r>
            <a:r>
              <a:rPr lang="en-GB" sz="1600" dirty="0">
                <a:effectLst/>
                <a:latin typeface="Times New Roman" panose="02020603050405020304" pitchFamily="18" charset="0"/>
                <a:ea typeface="Times New Roman" panose="02020603050405020304" pitchFamily="18" charset="0"/>
              </a:rPr>
              <a:t>sensing measurement instance consists of a polling phase, an R2R sounding phase, and a reporting phase.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a:t>
            </a:r>
            <a:r>
              <a:rPr lang="en-GB" sz="1600" dirty="0">
                <a:effectLst/>
                <a:latin typeface="Times New Roman" panose="02020603050405020304" pitchFamily="18" charset="0"/>
                <a:ea typeface="Times New Roman" panose="02020603050405020304" pitchFamily="18" charset="0"/>
              </a:rPr>
              <a:t>he R2R </a:t>
            </a:r>
            <a:r>
              <a:rPr lang="en-GB" sz="1600" dirty="0">
                <a:latin typeface="Times New Roman" panose="02020603050405020304" pitchFamily="18" charset="0"/>
                <a:ea typeface="Times New Roman" panose="02020603050405020304" pitchFamily="18" charset="0"/>
              </a:rPr>
              <a:t>S</a:t>
            </a:r>
            <a:r>
              <a:rPr lang="en-GB" sz="1600" dirty="0">
                <a:effectLst/>
                <a:latin typeface="Times New Roman" panose="02020603050405020304" pitchFamily="18" charset="0"/>
                <a:ea typeface="Times New Roman" panose="02020603050405020304" pitchFamily="18" charset="0"/>
              </a:rPr>
              <a:t>ensing </a:t>
            </a:r>
            <a:r>
              <a:rPr lang="en-GB" sz="1600" dirty="0">
                <a:latin typeface="Times New Roman" panose="02020603050405020304" pitchFamily="18" charset="0"/>
                <a:ea typeface="Times New Roman" panose="02020603050405020304" pitchFamily="18" charset="0"/>
              </a:rPr>
              <a:t>Trigger frame (TF)</a:t>
            </a:r>
            <a:r>
              <a:rPr lang="en-GB" sz="1600" dirty="0">
                <a:effectLst/>
                <a:latin typeface="Times New Roman" panose="02020603050405020304" pitchFamily="18" charset="0"/>
                <a:ea typeface="Times New Roman" panose="02020603050405020304" pitchFamily="18" charset="0"/>
              </a:rPr>
              <a:t> </a:t>
            </a:r>
            <a:r>
              <a:rPr lang="en-GB" sz="1600" dirty="0">
                <a:latin typeface="Times New Roman" panose="02020603050405020304" pitchFamily="18" charset="0"/>
                <a:ea typeface="Times New Roman" panose="02020603050405020304" pitchFamily="18" charset="0"/>
              </a:rPr>
              <a:t>assigns</a:t>
            </a:r>
            <a:r>
              <a:rPr lang="en-GB" sz="1600" dirty="0">
                <a:effectLst/>
                <a:latin typeface="Times New Roman" panose="02020603050405020304" pitchFamily="18" charset="0"/>
                <a:ea typeface="Times New Roman" panose="02020603050405020304" pitchFamily="18" charset="0"/>
              </a:rPr>
              <a:t> the roles of R2R responders in the current </a:t>
            </a:r>
            <a:r>
              <a:rPr lang="en-GB" sz="1600" dirty="0">
                <a:latin typeface="Times New Roman" panose="02020603050405020304" pitchFamily="18" charset="0"/>
                <a:ea typeface="Times New Roman" panose="02020603050405020304" pitchFamily="18" charset="0"/>
              </a:rPr>
              <a:t>R2R</a:t>
            </a:r>
            <a:r>
              <a:rPr lang="en-GB" sz="1600" dirty="0">
                <a:effectLst/>
                <a:latin typeface="Times New Roman" panose="02020603050405020304" pitchFamily="18" charset="0"/>
                <a:ea typeface="Times New Roman" panose="02020603050405020304" pitchFamily="18" charset="0"/>
              </a:rPr>
              <a:t> sounding phase: STA 1 is </a:t>
            </a:r>
            <a:r>
              <a:rPr lang="en-GB" sz="1600" dirty="0">
                <a:latin typeface="Times New Roman" panose="02020603050405020304" pitchFamily="18" charset="0"/>
                <a:ea typeface="Times New Roman" panose="02020603050405020304" pitchFamily="18" charset="0"/>
              </a:rPr>
              <a:t>an</a:t>
            </a:r>
            <a:r>
              <a:rPr lang="en-GB" sz="1600" dirty="0">
                <a:effectLst/>
                <a:latin typeface="Times New Roman" panose="02020603050405020304" pitchFamily="18" charset="0"/>
                <a:ea typeface="Times New Roman" panose="02020603050405020304" pitchFamily="18" charset="0"/>
              </a:rPr>
              <a:t> R2R sensing transmitter and STA 2 is </a:t>
            </a:r>
            <a:r>
              <a:rPr lang="en-GB" sz="1600" dirty="0">
                <a:latin typeface="Times New Roman" panose="02020603050405020304" pitchFamily="18" charset="0"/>
                <a:ea typeface="Times New Roman" panose="02020603050405020304" pitchFamily="18" charset="0"/>
              </a:rPr>
              <a:t>an R2R sensing receiver.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R2R Sensing TF, STA 1 responds with an R2R Sensing NDP (i.e., an HE Ranging NDP).</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NDP, STA 2 measures the CSI from STA 1 to STA 2.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Report Sensing TF, STA 2 transmits the measurement result in a Measurement Report frame.</a:t>
            </a:r>
            <a:endParaRPr lang="en-GB" sz="16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1100769" y="5000597"/>
            <a:ext cx="804672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1100765" y="557697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1018630" y="481076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1000607" y="539521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853032" y="524325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567938" y="465748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1100839" y="616630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990600" y="597086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2847707" y="582542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2209800" y="5009270"/>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905000" y="500927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3926225-7CC3-47AF-A857-6F3B8A835225}"/>
              </a:ext>
            </a:extLst>
          </p:cNvPr>
          <p:cNvCxnSpPr>
            <a:cxnSpLocks/>
          </p:cNvCxnSpPr>
          <p:nvPr/>
        </p:nvCxnSpPr>
        <p:spPr>
          <a:xfrm flipV="1">
            <a:off x="5791200" y="5000598"/>
            <a:ext cx="0" cy="232757"/>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98D69D9-A07F-498F-B95B-433D2747CC0B}"/>
              </a:ext>
            </a:extLst>
          </p:cNvPr>
          <p:cNvCxnSpPr>
            <a:cxnSpLocks/>
          </p:cNvCxnSpPr>
          <p:nvPr/>
        </p:nvCxnSpPr>
        <p:spPr>
          <a:xfrm flipH="1" flipV="1">
            <a:off x="3066083" y="5000597"/>
            <a:ext cx="0" cy="247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2459797"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2479937"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3767748" y="6259034"/>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3737929" y="6245581"/>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flipH="1">
            <a:off x="4755949" y="5001254"/>
            <a:ext cx="1" cy="11650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72098" y="6255986"/>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53296" y="6242533"/>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4146546" y="466448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R2R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4" name="Straight Arrow Connector 33">
            <a:extLst>
              <a:ext uri="{FF2B5EF4-FFF2-40B4-BE49-F238E27FC236}">
                <a16:creationId xmlns:a16="http://schemas.microsoft.com/office/drawing/2014/main" id="{F15513A9-51C0-41CB-BA3C-C5B3FFACA430}"/>
              </a:ext>
            </a:extLst>
          </p:cNvPr>
          <p:cNvCxnSpPr>
            <a:cxnSpLocks/>
          </p:cNvCxnSpPr>
          <p:nvPr/>
        </p:nvCxnSpPr>
        <p:spPr>
          <a:xfrm>
            <a:off x="4475660" y="4998206"/>
            <a:ext cx="0" cy="5688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BD1B3024-70D0-4D36-A9F6-E32BEDF01768}"/>
              </a:ext>
            </a:extLst>
          </p:cNvPr>
          <p:cNvSpPr/>
          <p:nvPr/>
        </p:nvSpPr>
        <p:spPr bwMode="auto">
          <a:xfrm>
            <a:off x="6750235" y="4662644"/>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373760"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35495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38" name="Straight Arrow Connector 37">
            <a:extLst>
              <a:ext uri="{FF2B5EF4-FFF2-40B4-BE49-F238E27FC236}">
                <a16:creationId xmlns:a16="http://schemas.microsoft.com/office/drawing/2014/main" id="{E687F521-0674-4FF1-BF9C-DDD46558786D}"/>
              </a:ext>
            </a:extLst>
          </p:cNvPr>
          <p:cNvCxnSpPr/>
          <p:nvPr/>
        </p:nvCxnSpPr>
        <p:spPr bwMode="auto">
          <a:xfrm>
            <a:off x="7676400" y="6259619"/>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A2AF90B8-E1B1-4266-B806-8FAD4477858E}"/>
              </a:ext>
            </a:extLst>
          </p:cNvPr>
          <p:cNvSpPr txBox="1"/>
          <p:nvPr/>
        </p:nvSpPr>
        <p:spPr>
          <a:xfrm>
            <a:off x="7657598" y="623737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8065197" y="582542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6096000" y="5540820"/>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4076E11-54B5-42F0-8910-7DA1AF7A151B}"/>
              </a:ext>
            </a:extLst>
          </p:cNvPr>
          <p:cNvCxnSpPr>
            <a:cxnSpLocks/>
          </p:cNvCxnSpPr>
          <p:nvPr/>
        </p:nvCxnSpPr>
        <p:spPr>
          <a:xfrm>
            <a:off x="7239000" y="5001138"/>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8368230" y="499820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C6CE232F-1A33-4967-967E-452B90B35B63}"/>
              </a:ext>
            </a:extLst>
          </p:cNvPr>
          <p:cNvSpPr/>
          <p:nvPr/>
        </p:nvSpPr>
        <p:spPr bwMode="auto">
          <a:xfrm>
            <a:off x="5453893" y="5252383"/>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R2R Sensing NDP</a:t>
            </a:r>
          </a:p>
        </p:txBody>
      </p:sp>
      <p:cxnSp>
        <p:nvCxnSpPr>
          <p:cNvPr id="49" name="Straight Arrow Connector 48">
            <a:extLst>
              <a:ext uri="{FF2B5EF4-FFF2-40B4-BE49-F238E27FC236}">
                <a16:creationId xmlns:a16="http://schemas.microsoft.com/office/drawing/2014/main" id="{22600109-F8A1-465A-9558-17C7B007F539}"/>
              </a:ext>
            </a:extLst>
          </p:cNvPr>
          <p:cNvCxnSpPr>
            <a:cxnSpLocks/>
          </p:cNvCxnSpPr>
          <p:nvPr/>
        </p:nvCxnSpPr>
        <p:spPr>
          <a:xfrm flipV="1">
            <a:off x="3505200" y="5009270"/>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14D25119-D6A6-420F-8BAA-70ECCC16CB90}"/>
              </a:ext>
            </a:extLst>
          </p:cNvPr>
          <p:cNvSpPr/>
          <p:nvPr/>
        </p:nvSpPr>
        <p:spPr bwMode="auto">
          <a:xfrm>
            <a:off x="1501728" y="4571999"/>
            <a:ext cx="2369923" cy="184801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Rectangle 45">
            <a:extLst>
              <a:ext uri="{FF2B5EF4-FFF2-40B4-BE49-F238E27FC236}">
                <a16:creationId xmlns:a16="http://schemas.microsoft.com/office/drawing/2014/main" id="{F640BED4-C555-4D6E-934A-8531D9556953}"/>
              </a:ext>
            </a:extLst>
          </p:cNvPr>
          <p:cNvSpPr/>
          <p:nvPr/>
        </p:nvSpPr>
        <p:spPr bwMode="auto">
          <a:xfrm>
            <a:off x="4083800" y="4571999"/>
            <a:ext cx="2408917" cy="183667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Rectangle 47">
            <a:extLst>
              <a:ext uri="{FF2B5EF4-FFF2-40B4-BE49-F238E27FC236}">
                <a16:creationId xmlns:a16="http://schemas.microsoft.com/office/drawing/2014/main" id="{F4E2A054-3E98-4A5F-9C76-BE789B807478}"/>
              </a:ext>
            </a:extLst>
          </p:cNvPr>
          <p:cNvSpPr/>
          <p:nvPr/>
        </p:nvSpPr>
        <p:spPr bwMode="auto">
          <a:xfrm>
            <a:off x="6697877" y="4572000"/>
            <a:ext cx="2369923" cy="184801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TextBox 49">
            <a:extLst>
              <a:ext uri="{FF2B5EF4-FFF2-40B4-BE49-F238E27FC236}">
                <a16:creationId xmlns:a16="http://schemas.microsoft.com/office/drawing/2014/main" id="{444A0141-210F-454E-87EB-4AADB90E869C}"/>
              </a:ext>
            </a:extLst>
          </p:cNvPr>
          <p:cNvSpPr txBox="1"/>
          <p:nvPr/>
        </p:nvSpPr>
        <p:spPr>
          <a:xfrm>
            <a:off x="4600575" y="43411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R2R sounding phase</a:t>
            </a:r>
          </a:p>
        </p:txBody>
      </p:sp>
      <p:sp>
        <p:nvSpPr>
          <p:cNvPr id="51" name="TextBox 50">
            <a:extLst>
              <a:ext uri="{FF2B5EF4-FFF2-40B4-BE49-F238E27FC236}">
                <a16:creationId xmlns:a16="http://schemas.microsoft.com/office/drawing/2014/main" id="{ACCD4E8F-FF9F-4C51-96EC-5D815B5A01C1}"/>
              </a:ext>
            </a:extLst>
          </p:cNvPr>
          <p:cNvSpPr txBox="1"/>
          <p:nvPr/>
        </p:nvSpPr>
        <p:spPr>
          <a:xfrm>
            <a:off x="7307361" y="43411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52" name="TextBox 51">
            <a:extLst>
              <a:ext uri="{FF2B5EF4-FFF2-40B4-BE49-F238E27FC236}">
                <a16:creationId xmlns:a16="http://schemas.microsoft.com/office/drawing/2014/main" id="{438FCD12-5AF8-4E9D-93A2-220F6AEFB67C}"/>
              </a:ext>
            </a:extLst>
          </p:cNvPr>
          <p:cNvSpPr txBox="1"/>
          <p:nvPr/>
        </p:nvSpPr>
        <p:spPr>
          <a:xfrm>
            <a:off x="2238375" y="43411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spTree>
    <p:extLst>
      <p:ext uri="{BB962C8B-B14F-4D97-AF65-F5344CB8AC3E}">
        <p14:creationId xmlns:p14="http://schemas.microsoft.com/office/powerpoint/2010/main" val="2997417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2: Two Responder-to-Responder Channels</a:t>
            </a:r>
          </a:p>
        </p:txBody>
      </p:sp>
      <p:sp>
        <p:nvSpPr>
          <p:cNvPr id="9218" name="Rectangle 2"/>
          <p:cNvSpPr>
            <a:spLocks noGrp="1" noChangeArrowheads="1"/>
          </p:cNvSpPr>
          <p:nvPr>
            <p:ph idx="1"/>
          </p:nvPr>
        </p:nvSpPr>
        <p:spPr>
          <a:xfrm>
            <a:off x="914401" y="1676401"/>
            <a:ext cx="10361084" cy="597240"/>
          </a:xfrm>
          <a:ln/>
        </p:spPr>
        <p:txBody>
          <a:bodyPr/>
          <a:lstStyle/>
          <a:p>
            <a:pPr marL="285750" indent="-285750">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 CSI from STA 1 to STA 2 and from STA 1 to STA 3 are to be measured. </a:t>
            </a:r>
          </a:p>
          <a:p>
            <a:pPr marL="0" indent="0"/>
            <a:endParaRPr lang="en-GB" sz="16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1100769" y="4412777"/>
            <a:ext cx="804672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1100765" y="498915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1018630" y="422294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1000607" y="480739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853032" y="465543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567938" y="406966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1100839" y="557848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990600" y="538304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5454716" y="464820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R2R Sensing NDP</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2014399" y="4413434"/>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760961" y="442145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3926225-7CC3-47AF-A857-6F3B8A835225}"/>
              </a:ext>
            </a:extLst>
          </p:cNvPr>
          <p:cNvCxnSpPr>
            <a:cxnSpLocks/>
          </p:cNvCxnSpPr>
          <p:nvPr/>
        </p:nvCxnSpPr>
        <p:spPr>
          <a:xfrm flipV="1">
            <a:off x="3326185" y="441038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98D69D9-A07F-498F-B95B-433D2747CC0B}"/>
              </a:ext>
            </a:extLst>
          </p:cNvPr>
          <p:cNvCxnSpPr>
            <a:cxnSpLocks/>
          </p:cNvCxnSpPr>
          <p:nvPr/>
        </p:nvCxnSpPr>
        <p:spPr>
          <a:xfrm flipH="1" flipV="1">
            <a:off x="3066083" y="4412777"/>
            <a:ext cx="0" cy="247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2459797"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2" name="Straight Connector 21">
            <a:extLst>
              <a:ext uri="{FF2B5EF4-FFF2-40B4-BE49-F238E27FC236}">
                <a16:creationId xmlns:a16="http://schemas.microsoft.com/office/drawing/2014/main" id="{121A9BF4-A5A0-474B-8343-96397BB0F1B2}"/>
              </a:ext>
            </a:extLst>
          </p:cNvPr>
          <p:cNvCxnSpPr>
            <a:cxnSpLocks/>
          </p:cNvCxnSpPr>
          <p:nvPr/>
        </p:nvCxnSpPr>
        <p:spPr bwMode="auto">
          <a:xfrm flipV="1">
            <a:off x="1100839" y="6176062"/>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3" name="TextBox 22">
            <a:extLst>
              <a:ext uri="{FF2B5EF4-FFF2-40B4-BE49-F238E27FC236}">
                <a16:creationId xmlns:a16="http://schemas.microsoft.com/office/drawing/2014/main" id="{2B7E62D9-4DAA-4F03-AFD1-A24E23BCCCE3}"/>
              </a:ext>
            </a:extLst>
          </p:cNvPr>
          <p:cNvSpPr txBox="1"/>
          <p:nvPr/>
        </p:nvSpPr>
        <p:spPr>
          <a:xfrm>
            <a:off x="998616" y="5980626"/>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3</a:t>
            </a:r>
          </a:p>
        </p:txBody>
      </p:sp>
      <p:sp>
        <p:nvSpPr>
          <p:cNvPr id="24" name="Rectangle 23">
            <a:extLst>
              <a:ext uri="{FF2B5EF4-FFF2-40B4-BE49-F238E27FC236}">
                <a16:creationId xmlns:a16="http://schemas.microsoft.com/office/drawing/2014/main" id="{A97584CE-D407-43C8-98CF-776554176DDA}"/>
              </a:ext>
            </a:extLst>
          </p:cNvPr>
          <p:cNvSpPr/>
          <p:nvPr/>
        </p:nvSpPr>
        <p:spPr bwMode="auto">
          <a:xfrm>
            <a:off x="8059333" y="584845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Measurement Report Frame</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2479937"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3767748" y="6259034"/>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3737929" y="6245581"/>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flipH="1">
            <a:off x="4837723" y="4414367"/>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72098" y="6255986"/>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53296" y="6242533"/>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4146546" y="407666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R2R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3" name="Straight Arrow Connector 32">
            <a:extLst>
              <a:ext uri="{FF2B5EF4-FFF2-40B4-BE49-F238E27FC236}">
                <a16:creationId xmlns:a16="http://schemas.microsoft.com/office/drawing/2014/main" id="{8A43A74F-052A-45A1-9902-90206F96794B}"/>
              </a:ext>
            </a:extLst>
          </p:cNvPr>
          <p:cNvCxnSpPr>
            <a:cxnSpLocks/>
          </p:cNvCxnSpPr>
          <p:nvPr/>
        </p:nvCxnSpPr>
        <p:spPr>
          <a:xfrm flipH="1">
            <a:off x="2291694" y="4408513"/>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15513A9-51C0-41CB-BA3C-C5B3FFACA430}"/>
              </a:ext>
            </a:extLst>
          </p:cNvPr>
          <p:cNvCxnSpPr>
            <a:cxnSpLocks/>
          </p:cNvCxnSpPr>
          <p:nvPr/>
        </p:nvCxnSpPr>
        <p:spPr>
          <a:xfrm>
            <a:off x="4603948" y="4400657"/>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BD1B3024-70D0-4D36-A9F6-E32BEDF01768}"/>
              </a:ext>
            </a:extLst>
          </p:cNvPr>
          <p:cNvSpPr/>
          <p:nvPr/>
        </p:nvSpPr>
        <p:spPr bwMode="auto">
          <a:xfrm>
            <a:off x="6750235" y="4074824"/>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373760"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35495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38" name="Straight Arrow Connector 37">
            <a:extLst>
              <a:ext uri="{FF2B5EF4-FFF2-40B4-BE49-F238E27FC236}">
                <a16:creationId xmlns:a16="http://schemas.microsoft.com/office/drawing/2014/main" id="{E687F521-0674-4FF1-BF9C-DDD46558786D}"/>
              </a:ext>
            </a:extLst>
          </p:cNvPr>
          <p:cNvCxnSpPr/>
          <p:nvPr/>
        </p:nvCxnSpPr>
        <p:spPr bwMode="auto">
          <a:xfrm>
            <a:off x="7676400" y="6259619"/>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A2AF90B8-E1B1-4266-B806-8FAD4477858E}"/>
              </a:ext>
            </a:extLst>
          </p:cNvPr>
          <p:cNvSpPr txBox="1"/>
          <p:nvPr/>
        </p:nvSpPr>
        <p:spPr>
          <a:xfrm>
            <a:off x="7657598" y="623737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8065197" y="523760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5922733" y="4990615"/>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34B79F18-BEE6-40CB-BC03-355D6267DA0A}"/>
              </a:ext>
            </a:extLst>
          </p:cNvPr>
          <p:cNvCxnSpPr>
            <a:cxnSpLocks/>
          </p:cNvCxnSpPr>
          <p:nvPr/>
        </p:nvCxnSpPr>
        <p:spPr>
          <a:xfrm flipH="1">
            <a:off x="7323591" y="4407574"/>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4076E11-54B5-42F0-8910-7DA1AF7A151B}"/>
              </a:ext>
            </a:extLst>
          </p:cNvPr>
          <p:cNvCxnSpPr>
            <a:cxnSpLocks/>
          </p:cNvCxnSpPr>
          <p:nvPr/>
        </p:nvCxnSpPr>
        <p:spPr>
          <a:xfrm>
            <a:off x="7054735" y="4413318"/>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8368230" y="441038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8E483F-B79E-478B-8C16-10FBB927FB7A}"/>
              </a:ext>
            </a:extLst>
          </p:cNvPr>
          <p:cNvCxnSpPr>
            <a:cxnSpLocks/>
          </p:cNvCxnSpPr>
          <p:nvPr/>
        </p:nvCxnSpPr>
        <p:spPr>
          <a:xfrm flipV="1">
            <a:off x="8710730" y="4421543"/>
            <a:ext cx="0" cy="14210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F77A3F9-06E6-4B6B-A527-C61CABBF048C}"/>
              </a:ext>
            </a:extLst>
          </p:cNvPr>
          <p:cNvSpPr/>
          <p:nvPr/>
        </p:nvSpPr>
        <p:spPr bwMode="auto">
          <a:xfrm>
            <a:off x="2867693" y="524761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49" name="Rectangle 48">
            <a:extLst>
              <a:ext uri="{FF2B5EF4-FFF2-40B4-BE49-F238E27FC236}">
                <a16:creationId xmlns:a16="http://schemas.microsoft.com/office/drawing/2014/main" id="{9CC7F82E-6722-4E17-A165-1A764BF305EC}"/>
              </a:ext>
            </a:extLst>
          </p:cNvPr>
          <p:cNvSpPr/>
          <p:nvPr/>
        </p:nvSpPr>
        <p:spPr bwMode="auto">
          <a:xfrm>
            <a:off x="2867693" y="584845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50" name="Straight Arrow Connector 49">
            <a:extLst>
              <a:ext uri="{FF2B5EF4-FFF2-40B4-BE49-F238E27FC236}">
                <a16:creationId xmlns:a16="http://schemas.microsoft.com/office/drawing/2014/main" id="{D8322A94-BBFF-4F55-A267-50316F030F2F}"/>
              </a:ext>
            </a:extLst>
          </p:cNvPr>
          <p:cNvCxnSpPr>
            <a:cxnSpLocks/>
          </p:cNvCxnSpPr>
          <p:nvPr/>
        </p:nvCxnSpPr>
        <p:spPr>
          <a:xfrm flipV="1">
            <a:off x="3581400" y="4419600"/>
            <a:ext cx="0" cy="14210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82F09636-D60A-4E76-A29F-D0A5A433EA13}"/>
              </a:ext>
            </a:extLst>
          </p:cNvPr>
          <p:cNvCxnSpPr>
            <a:cxnSpLocks/>
          </p:cNvCxnSpPr>
          <p:nvPr/>
        </p:nvCxnSpPr>
        <p:spPr>
          <a:xfrm flipH="1" flipV="1">
            <a:off x="5715000" y="4403386"/>
            <a:ext cx="0" cy="24777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DCF77953-65B6-40D2-9793-11E25D1C14C3}"/>
              </a:ext>
            </a:extLst>
          </p:cNvPr>
          <p:cNvCxnSpPr>
            <a:cxnSpLocks/>
          </p:cNvCxnSpPr>
          <p:nvPr/>
        </p:nvCxnSpPr>
        <p:spPr>
          <a:xfrm>
            <a:off x="6145742" y="4997522"/>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95753A81-ED87-42F6-ABBE-08818F7BF927}"/>
              </a:ext>
            </a:extLst>
          </p:cNvPr>
          <p:cNvCxnSpPr>
            <a:cxnSpLocks/>
          </p:cNvCxnSpPr>
          <p:nvPr/>
        </p:nvCxnSpPr>
        <p:spPr>
          <a:xfrm>
            <a:off x="4389120" y="442145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89F8D8DE-2C72-47FB-8FB9-8F3E2CEC0B2A}"/>
              </a:ext>
            </a:extLst>
          </p:cNvPr>
          <p:cNvSpPr/>
          <p:nvPr/>
        </p:nvSpPr>
        <p:spPr bwMode="auto">
          <a:xfrm>
            <a:off x="1501729" y="3962401"/>
            <a:ext cx="2341754" cy="245761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Rectangle 54">
            <a:extLst>
              <a:ext uri="{FF2B5EF4-FFF2-40B4-BE49-F238E27FC236}">
                <a16:creationId xmlns:a16="http://schemas.microsoft.com/office/drawing/2014/main" id="{21F34388-DA97-4A4A-90A2-67BF47EFF5F4}"/>
              </a:ext>
            </a:extLst>
          </p:cNvPr>
          <p:cNvSpPr/>
          <p:nvPr/>
        </p:nvSpPr>
        <p:spPr bwMode="auto">
          <a:xfrm>
            <a:off x="4074746" y="3954557"/>
            <a:ext cx="2341754" cy="245761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Rectangle 55">
            <a:extLst>
              <a:ext uri="{FF2B5EF4-FFF2-40B4-BE49-F238E27FC236}">
                <a16:creationId xmlns:a16="http://schemas.microsoft.com/office/drawing/2014/main" id="{C1430110-090B-4640-8513-A66419B3E5DA}"/>
              </a:ext>
            </a:extLst>
          </p:cNvPr>
          <p:cNvSpPr/>
          <p:nvPr/>
        </p:nvSpPr>
        <p:spPr bwMode="auto">
          <a:xfrm>
            <a:off x="6676784" y="3952790"/>
            <a:ext cx="2341754" cy="245761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TextBox 57">
            <a:extLst>
              <a:ext uri="{FF2B5EF4-FFF2-40B4-BE49-F238E27FC236}">
                <a16:creationId xmlns:a16="http://schemas.microsoft.com/office/drawing/2014/main" id="{C2EB14A8-E891-46D9-BF2A-F067AD96A70F}"/>
              </a:ext>
            </a:extLst>
          </p:cNvPr>
          <p:cNvSpPr txBox="1"/>
          <p:nvPr/>
        </p:nvSpPr>
        <p:spPr>
          <a:xfrm>
            <a:off x="4600575" y="37315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R2R sounding phase</a:t>
            </a:r>
          </a:p>
        </p:txBody>
      </p:sp>
      <p:sp>
        <p:nvSpPr>
          <p:cNvPr id="59" name="TextBox 58">
            <a:extLst>
              <a:ext uri="{FF2B5EF4-FFF2-40B4-BE49-F238E27FC236}">
                <a16:creationId xmlns:a16="http://schemas.microsoft.com/office/drawing/2014/main" id="{A08F5B17-E0C4-4946-A692-13A0A33CCF8F}"/>
              </a:ext>
            </a:extLst>
          </p:cNvPr>
          <p:cNvSpPr txBox="1"/>
          <p:nvPr/>
        </p:nvSpPr>
        <p:spPr>
          <a:xfrm>
            <a:off x="7307361" y="37315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60" name="TextBox 59">
            <a:extLst>
              <a:ext uri="{FF2B5EF4-FFF2-40B4-BE49-F238E27FC236}">
                <a16:creationId xmlns:a16="http://schemas.microsoft.com/office/drawing/2014/main" id="{753BACCE-F11C-4E31-9283-E508ECA2150C}"/>
              </a:ext>
            </a:extLst>
          </p:cNvPr>
          <p:cNvSpPr txBox="1"/>
          <p:nvPr/>
        </p:nvSpPr>
        <p:spPr>
          <a:xfrm>
            <a:off x="2238375" y="37315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spTree>
    <p:extLst>
      <p:ext uri="{BB962C8B-B14F-4D97-AF65-F5344CB8AC3E}">
        <p14:creationId xmlns:p14="http://schemas.microsoft.com/office/powerpoint/2010/main" val="31132178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3: Two R2R Sounding Phases</a:t>
            </a:r>
          </a:p>
        </p:txBody>
      </p:sp>
      <p:sp>
        <p:nvSpPr>
          <p:cNvPr id="9218" name="Rectangle 2"/>
          <p:cNvSpPr>
            <a:spLocks noGrp="1" noChangeArrowheads="1"/>
          </p:cNvSpPr>
          <p:nvPr>
            <p:ph idx="1"/>
          </p:nvPr>
        </p:nvSpPr>
        <p:spPr>
          <a:xfrm>
            <a:off x="914401" y="1676400"/>
            <a:ext cx="10353151" cy="959713"/>
          </a:xfrm>
          <a:ln/>
        </p:spPr>
        <p:txBody>
          <a:bodyPr/>
          <a:lstStyle/>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following TB </a:t>
            </a:r>
            <a:r>
              <a:rPr lang="en-GB" sz="1600" dirty="0">
                <a:effectLst/>
                <a:latin typeface="Times New Roman" panose="02020603050405020304" pitchFamily="18" charset="0"/>
                <a:ea typeface="Times New Roman" panose="02020603050405020304" pitchFamily="18" charset="0"/>
              </a:rPr>
              <a:t>sensing measurement instance consists of two polling phases, two R2R sounding phases, and a reporting phase. </a:t>
            </a:r>
          </a:p>
          <a:p>
            <a:pPr marL="285750" indent="-285750">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 CSI from STA 1 to STA 2 and from STA 3 to STA 4 are to be measured. </a:t>
            </a:r>
          </a:p>
          <a:p>
            <a:pPr marL="0" indent="0"/>
            <a:endParaRPr lang="en-GB" sz="16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719769" y="3826537"/>
            <a:ext cx="1097280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719765" y="4402916"/>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637630" y="363670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619607" y="422115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286000" y="4069190"/>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219200" y="336454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722376" y="4992246"/>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609600" y="479680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8529700" y="5124376"/>
            <a:ext cx="640080" cy="457200"/>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R2R Sensing NDP</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1676400" y="3830899"/>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524000" y="3847462"/>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1905000"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2" name="Straight Connector 21">
            <a:extLst>
              <a:ext uri="{FF2B5EF4-FFF2-40B4-BE49-F238E27FC236}">
                <a16:creationId xmlns:a16="http://schemas.microsoft.com/office/drawing/2014/main" id="{121A9BF4-A5A0-474B-8343-96397BB0F1B2}"/>
              </a:ext>
            </a:extLst>
          </p:cNvPr>
          <p:cNvCxnSpPr>
            <a:cxnSpLocks/>
          </p:cNvCxnSpPr>
          <p:nvPr/>
        </p:nvCxnSpPr>
        <p:spPr bwMode="auto">
          <a:xfrm flipV="1">
            <a:off x="719839" y="5589822"/>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3" name="TextBox 22">
            <a:extLst>
              <a:ext uri="{FF2B5EF4-FFF2-40B4-BE49-F238E27FC236}">
                <a16:creationId xmlns:a16="http://schemas.microsoft.com/office/drawing/2014/main" id="{2B7E62D9-4DAA-4F03-AFD1-A24E23BCCCE3}"/>
              </a:ext>
            </a:extLst>
          </p:cNvPr>
          <p:cNvSpPr txBox="1"/>
          <p:nvPr/>
        </p:nvSpPr>
        <p:spPr>
          <a:xfrm>
            <a:off x="617616" y="5394386"/>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3</a:t>
            </a:r>
          </a:p>
        </p:txBody>
      </p:sp>
      <p:sp>
        <p:nvSpPr>
          <p:cNvPr id="24" name="Rectangle 23">
            <a:extLst>
              <a:ext uri="{FF2B5EF4-FFF2-40B4-BE49-F238E27FC236}">
                <a16:creationId xmlns:a16="http://schemas.microsoft.com/office/drawing/2014/main" id="{A97584CE-D407-43C8-98CF-776554176DDA}"/>
              </a:ext>
            </a:extLst>
          </p:cNvPr>
          <p:cNvSpPr/>
          <p:nvPr/>
        </p:nvSpPr>
        <p:spPr bwMode="auto">
          <a:xfrm>
            <a:off x="10665326" y="5858778"/>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Measurement Report Frame</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1925140"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2926228"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289640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a:off x="10017818" y="3827107"/>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67977"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49175"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9566054" y="3367631"/>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8178399"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8159597"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10665326" y="4656663"/>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4729135" y="4400159"/>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10970127" y="382414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8E483F-B79E-478B-8C16-10FBB927FB7A}"/>
              </a:ext>
            </a:extLst>
          </p:cNvPr>
          <p:cNvCxnSpPr>
            <a:cxnSpLocks/>
          </p:cNvCxnSpPr>
          <p:nvPr/>
        </p:nvCxnSpPr>
        <p:spPr>
          <a:xfrm flipV="1">
            <a:off x="11264343" y="3826537"/>
            <a:ext cx="0" cy="20271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F77A3F9-06E6-4B6B-A527-C61CABBF048C}"/>
              </a:ext>
            </a:extLst>
          </p:cNvPr>
          <p:cNvSpPr/>
          <p:nvPr/>
        </p:nvSpPr>
        <p:spPr bwMode="auto">
          <a:xfrm>
            <a:off x="2291461" y="46449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54" name="Straight Connector 53">
            <a:extLst>
              <a:ext uri="{FF2B5EF4-FFF2-40B4-BE49-F238E27FC236}">
                <a16:creationId xmlns:a16="http://schemas.microsoft.com/office/drawing/2014/main" id="{C0A55173-4544-4987-B354-5AB4CAA5F1EC}"/>
              </a:ext>
            </a:extLst>
          </p:cNvPr>
          <p:cNvCxnSpPr>
            <a:cxnSpLocks/>
          </p:cNvCxnSpPr>
          <p:nvPr/>
        </p:nvCxnSpPr>
        <p:spPr bwMode="auto">
          <a:xfrm flipV="1">
            <a:off x="777670" y="6176950"/>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55" name="TextBox 54">
            <a:extLst>
              <a:ext uri="{FF2B5EF4-FFF2-40B4-BE49-F238E27FC236}">
                <a16:creationId xmlns:a16="http://schemas.microsoft.com/office/drawing/2014/main" id="{5D01A6CD-BDB3-4DE4-B00C-2028F11B1577}"/>
              </a:ext>
            </a:extLst>
          </p:cNvPr>
          <p:cNvSpPr txBox="1"/>
          <p:nvPr/>
        </p:nvSpPr>
        <p:spPr>
          <a:xfrm>
            <a:off x="609600" y="5995788"/>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4</a:t>
            </a:r>
          </a:p>
        </p:txBody>
      </p:sp>
      <p:sp>
        <p:nvSpPr>
          <p:cNvPr id="58" name="Rectangle 57">
            <a:extLst>
              <a:ext uri="{FF2B5EF4-FFF2-40B4-BE49-F238E27FC236}">
                <a16:creationId xmlns:a16="http://schemas.microsoft.com/office/drawing/2014/main" id="{2E3546CC-6203-49D4-B2EA-643334B99241}"/>
              </a:ext>
            </a:extLst>
          </p:cNvPr>
          <p:cNvSpPr/>
          <p:nvPr/>
        </p:nvSpPr>
        <p:spPr bwMode="auto">
          <a:xfrm>
            <a:off x="4409095" y="3943895"/>
            <a:ext cx="640080" cy="457200"/>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R2R Sensing NDP</a:t>
            </a:r>
          </a:p>
        </p:txBody>
      </p:sp>
      <p:cxnSp>
        <p:nvCxnSpPr>
          <p:cNvPr id="59" name="Straight Arrow Connector 58">
            <a:extLst>
              <a:ext uri="{FF2B5EF4-FFF2-40B4-BE49-F238E27FC236}">
                <a16:creationId xmlns:a16="http://schemas.microsoft.com/office/drawing/2014/main" id="{D2D0A30C-DDD8-4692-BC29-E9BD4FF6A0BB}"/>
              </a:ext>
            </a:extLst>
          </p:cNvPr>
          <p:cNvCxnSpPr>
            <a:cxnSpLocks/>
          </p:cNvCxnSpPr>
          <p:nvPr/>
        </p:nvCxnSpPr>
        <p:spPr>
          <a:xfrm flipH="1">
            <a:off x="7767084" y="3812887"/>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3971B97F-E26F-465F-945C-19A0AF22412E}"/>
              </a:ext>
            </a:extLst>
          </p:cNvPr>
          <p:cNvSpPr/>
          <p:nvPr/>
        </p:nvSpPr>
        <p:spPr bwMode="auto">
          <a:xfrm>
            <a:off x="7495628" y="3364605"/>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a:ln>
                  <a:noFill/>
                </a:ln>
                <a:solidFill>
                  <a:schemeClr val="tx1"/>
                </a:solidFill>
                <a:effectLst/>
                <a:latin typeface="Arial" charset="0"/>
                <a:ea typeface="ＭＳ Ｐゴシック" pitchFamily="-112" charset="-128"/>
              </a:rPr>
              <a:t>R2R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61" name="Straight Arrow Connector 60">
            <a:extLst>
              <a:ext uri="{FF2B5EF4-FFF2-40B4-BE49-F238E27FC236}">
                <a16:creationId xmlns:a16="http://schemas.microsoft.com/office/drawing/2014/main" id="{32D9BA4D-1A3E-4408-8AEE-F00927CD53B8}"/>
              </a:ext>
            </a:extLst>
          </p:cNvPr>
          <p:cNvCxnSpPr>
            <a:cxnSpLocks/>
          </p:cNvCxnSpPr>
          <p:nvPr/>
        </p:nvCxnSpPr>
        <p:spPr>
          <a:xfrm>
            <a:off x="3733800" y="3819970"/>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E17E26CE-7DB9-4533-910E-45352A441499}"/>
              </a:ext>
            </a:extLst>
          </p:cNvPr>
          <p:cNvCxnSpPr>
            <a:cxnSpLocks/>
          </p:cNvCxnSpPr>
          <p:nvPr/>
        </p:nvCxnSpPr>
        <p:spPr>
          <a:xfrm>
            <a:off x="8849740" y="5589822"/>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AB04E435-4CBD-4101-9138-64E35FA40A71}"/>
              </a:ext>
            </a:extLst>
          </p:cNvPr>
          <p:cNvCxnSpPr>
            <a:cxnSpLocks/>
          </p:cNvCxnSpPr>
          <p:nvPr/>
        </p:nvCxnSpPr>
        <p:spPr>
          <a:xfrm>
            <a:off x="3581400" y="381997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58A1769A-37C2-44FD-B510-1E0989EAD7B9}"/>
              </a:ext>
            </a:extLst>
          </p:cNvPr>
          <p:cNvSpPr/>
          <p:nvPr/>
        </p:nvSpPr>
        <p:spPr bwMode="auto">
          <a:xfrm>
            <a:off x="3299274" y="3371899"/>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 R2R</a:t>
            </a:r>
          </a:p>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Sensing </a:t>
            </a:r>
            <a:r>
              <a:rPr lang="en-US" sz="900" dirty="0">
                <a:solidFill>
                  <a:schemeClr val="tx1"/>
                </a:solidFill>
                <a:latin typeface="Arial" charset="0"/>
                <a:ea typeface="ＭＳ Ｐゴシック" pitchFamily="-112" charset="-128"/>
              </a:rPr>
              <a:t>TF</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85" name="Straight Arrow Connector 84">
            <a:extLst>
              <a:ext uri="{FF2B5EF4-FFF2-40B4-BE49-F238E27FC236}">
                <a16:creationId xmlns:a16="http://schemas.microsoft.com/office/drawing/2014/main" id="{F19378E1-5771-4F5C-8E88-EEE008F27BBA}"/>
              </a:ext>
            </a:extLst>
          </p:cNvPr>
          <p:cNvCxnSpPr>
            <a:cxnSpLocks/>
          </p:cNvCxnSpPr>
          <p:nvPr/>
        </p:nvCxnSpPr>
        <p:spPr bwMode="auto">
          <a:xfrm>
            <a:off x="3993611"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6" name="TextBox 85">
            <a:extLst>
              <a:ext uri="{FF2B5EF4-FFF2-40B4-BE49-F238E27FC236}">
                <a16:creationId xmlns:a16="http://schemas.microsoft.com/office/drawing/2014/main" id="{8878325B-6279-45AB-8D52-FB8A007F560B}"/>
              </a:ext>
            </a:extLst>
          </p:cNvPr>
          <p:cNvSpPr txBox="1"/>
          <p:nvPr/>
        </p:nvSpPr>
        <p:spPr>
          <a:xfrm>
            <a:off x="397480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88" name="Straight Arrow Connector 87">
            <a:extLst>
              <a:ext uri="{FF2B5EF4-FFF2-40B4-BE49-F238E27FC236}">
                <a16:creationId xmlns:a16="http://schemas.microsoft.com/office/drawing/2014/main" id="{5E9E4640-F3E5-47F6-BA9F-47282EEB67E7}"/>
              </a:ext>
            </a:extLst>
          </p:cNvPr>
          <p:cNvCxnSpPr/>
          <p:nvPr/>
        </p:nvCxnSpPr>
        <p:spPr bwMode="auto">
          <a:xfrm>
            <a:off x="9188711"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9" name="TextBox 88">
            <a:extLst>
              <a:ext uri="{FF2B5EF4-FFF2-40B4-BE49-F238E27FC236}">
                <a16:creationId xmlns:a16="http://schemas.microsoft.com/office/drawing/2014/main" id="{423A178C-CAC6-4067-B9ED-49D6D1D7C907}"/>
              </a:ext>
            </a:extLst>
          </p:cNvPr>
          <p:cNvSpPr txBox="1"/>
          <p:nvPr/>
        </p:nvSpPr>
        <p:spPr>
          <a:xfrm>
            <a:off x="916990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90" name="Straight Arrow Connector 89">
            <a:extLst>
              <a:ext uri="{FF2B5EF4-FFF2-40B4-BE49-F238E27FC236}">
                <a16:creationId xmlns:a16="http://schemas.microsoft.com/office/drawing/2014/main" id="{78EE39D9-C5E4-4C63-A73A-C36CC3F4CB6F}"/>
              </a:ext>
            </a:extLst>
          </p:cNvPr>
          <p:cNvCxnSpPr/>
          <p:nvPr/>
        </p:nvCxnSpPr>
        <p:spPr bwMode="auto">
          <a:xfrm>
            <a:off x="10255839"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1" name="TextBox 90">
            <a:extLst>
              <a:ext uri="{FF2B5EF4-FFF2-40B4-BE49-F238E27FC236}">
                <a16:creationId xmlns:a16="http://schemas.microsoft.com/office/drawing/2014/main" id="{41B7025D-EFBC-4A4A-86A5-563F6B4E4EA9}"/>
              </a:ext>
            </a:extLst>
          </p:cNvPr>
          <p:cNvSpPr txBox="1"/>
          <p:nvPr/>
        </p:nvSpPr>
        <p:spPr>
          <a:xfrm>
            <a:off x="10237037"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 name="Rectangle 2">
            <a:extLst>
              <a:ext uri="{FF2B5EF4-FFF2-40B4-BE49-F238E27FC236}">
                <a16:creationId xmlns:a16="http://schemas.microsoft.com/office/drawing/2014/main" id="{E3B8AB46-9411-46BB-82EE-2F1DAAA5FFC9}"/>
              </a:ext>
            </a:extLst>
          </p:cNvPr>
          <p:cNvSpPr/>
          <p:nvPr/>
        </p:nvSpPr>
        <p:spPr bwMode="auto">
          <a:xfrm>
            <a:off x="1131355" y="3190880"/>
            <a:ext cx="1893809" cy="320991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a:extLst>
              <a:ext uri="{FF2B5EF4-FFF2-40B4-BE49-F238E27FC236}">
                <a16:creationId xmlns:a16="http://schemas.microsoft.com/office/drawing/2014/main" id="{4CDD8E47-210E-4E7E-A97D-247D21E76733}"/>
              </a:ext>
            </a:extLst>
          </p:cNvPr>
          <p:cNvSpPr/>
          <p:nvPr/>
        </p:nvSpPr>
        <p:spPr bwMode="auto">
          <a:xfrm>
            <a:off x="3211589" y="3200400"/>
            <a:ext cx="1955201"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Rectangle 69">
            <a:extLst>
              <a:ext uri="{FF2B5EF4-FFF2-40B4-BE49-F238E27FC236}">
                <a16:creationId xmlns:a16="http://schemas.microsoft.com/office/drawing/2014/main" id="{3DFABAF5-788A-4FAE-978E-063ADCB8C21B}"/>
              </a:ext>
            </a:extLst>
          </p:cNvPr>
          <p:cNvSpPr/>
          <p:nvPr/>
        </p:nvSpPr>
        <p:spPr bwMode="auto">
          <a:xfrm>
            <a:off x="7414726" y="3209930"/>
            <a:ext cx="1840615" cy="319086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Rectangle 70">
            <a:extLst>
              <a:ext uri="{FF2B5EF4-FFF2-40B4-BE49-F238E27FC236}">
                <a16:creationId xmlns:a16="http://schemas.microsoft.com/office/drawing/2014/main" id="{7325E1EC-921F-4B10-90E5-3DDA301C74C2}"/>
              </a:ext>
            </a:extLst>
          </p:cNvPr>
          <p:cNvSpPr/>
          <p:nvPr/>
        </p:nvSpPr>
        <p:spPr bwMode="auto">
          <a:xfrm>
            <a:off x="9497249" y="3222850"/>
            <a:ext cx="2161351" cy="317794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TextBox 73">
            <a:extLst>
              <a:ext uri="{FF2B5EF4-FFF2-40B4-BE49-F238E27FC236}">
                <a16:creationId xmlns:a16="http://schemas.microsoft.com/office/drawing/2014/main" id="{E1C7ADAF-4805-49A9-A8E5-0801A4864566}"/>
              </a:ext>
            </a:extLst>
          </p:cNvPr>
          <p:cNvSpPr txBox="1"/>
          <p:nvPr/>
        </p:nvSpPr>
        <p:spPr>
          <a:xfrm>
            <a:off x="7609488" y="29695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R2R sounding phase</a:t>
            </a:r>
          </a:p>
        </p:txBody>
      </p:sp>
      <p:sp>
        <p:nvSpPr>
          <p:cNvPr id="75" name="TextBox 74">
            <a:extLst>
              <a:ext uri="{FF2B5EF4-FFF2-40B4-BE49-F238E27FC236}">
                <a16:creationId xmlns:a16="http://schemas.microsoft.com/office/drawing/2014/main" id="{767B9468-424E-4A84-8B17-617CFB721AC1}"/>
              </a:ext>
            </a:extLst>
          </p:cNvPr>
          <p:cNvSpPr txBox="1"/>
          <p:nvPr/>
        </p:nvSpPr>
        <p:spPr>
          <a:xfrm>
            <a:off x="3505200"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R2R sounding phase</a:t>
            </a:r>
          </a:p>
        </p:txBody>
      </p:sp>
      <p:sp>
        <p:nvSpPr>
          <p:cNvPr id="76" name="TextBox 75">
            <a:extLst>
              <a:ext uri="{FF2B5EF4-FFF2-40B4-BE49-F238E27FC236}">
                <a16:creationId xmlns:a16="http://schemas.microsoft.com/office/drawing/2014/main" id="{DA87FF9F-59B9-4C4A-885E-9F65F303BE4C}"/>
              </a:ext>
            </a:extLst>
          </p:cNvPr>
          <p:cNvSpPr txBox="1"/>
          <p:nvPr/>
        </p:nvSpPr>
        <p:spPr>
          <a:xfrm>
            <a:off x="10084464" y="2971800"/>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78" name="TextBox 77">
            <a:extLst>
              <a:ext uri="{FF2B5EF4-FFF2-40B4-BE49-F238E27FC236}">
                <a16:creationId xmlns:a16="http://schemas.microsoft.com/office/drawing/2014/main" id="{4FDB023F-65C4-4906-9705-9B37976A909E}"/>
              </a:ext>
            </a:extLst>
          </p:cNvPr>
          <p:cNvSpPr txBox="1"/>
          <p:nvPr/>
        </p:nvSpPr>
        <p:spPr>
          <a:xfrm>
            <a:off x="1628775"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cxnSp>
        <p:nvCxnSpPr>
          <p:cNvPr id="79" name="Straight Arrow Connector 78">
            <a:extLst>
              <a:ext uri="{FF2B5EF4-FFF2-40B4-BE49-F238E27FC236}">
                <a16:creationId xmlns:a16="http://schemas.microsoft.com/office/drawing/2014/main" id="{79E021CE-6FCF-46CB-BDA1-29189A2C2FB4}"/>
              </a:ext>
            </a:extLst>
          </p:cNvPr>
          <p:cNvCxnSpPr>
            <a:cxnSpLocks/>
          </p:cNvCxnSpPr>
          <p:nvPr/>
        </p:nvCxnSpPr>
        <p:spPr>
          <a:xfrm>
            <a:off x="7937167" y="3819970"/>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4F4734A-AA3D-4327-92FB-A60B28484310}"/>
              </a:ext>
            </a:extLst>
          </p:cNvPr>
          <p:cNvCxnSpPr>
            <a:cxnSpLocks/>
          </p:cNvCxnSpPr>
          <p:nvPr/>
        </p:nvCxnSpPr>
        <p:spPr>
          <a:xfrm>
            <a:off x="9827127" y="3835922"/>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01EE2F12-5A23-4E7E-91D7-FC3B5625CD45}"/>
              </a:ext>
            </a:extLst>
          </p:cNvPr>
          <p:cNvCxnSpPr>
            <a:cxnSpLocks/>
          </p:cNvCxnSpPr>
          <p:nvPr/>
        </p:nvCxnSpPr>
        <p:spPr>
          <a:xfrm flipV="1">
            <a:off x="8849740" y="3819970"/>
            <a:ext cx="0" cy="130368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65BC6493-2BFB-49B0-A838-718B133EF16C}"/>
              </a:ext>
            </a:extLst>
          </p:cNvPr>
          <p:cNvCxnSpPr>
            <a:cxnSpLocks/>
          </p:cNvCxnSpPr>
          <p:nvPr/>
        </p:nvCxnSpPr>
        <p:spPr>
          <a:xfrm flipV="1">
            <a:off x="4729135" y="3819970"/>
            <a:ext cx="0" cy="12392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69" name="Rectangle 68">
            <a:extLst>
              <a:ext uri="{FF2B5EF4-FFF2-40B4-BE49-F238E27FC236}">
                <a16:creationId xmlns:a16="http://schemas.microsoft.com/office/drawing/2014/main" id="{46CED1C1-A652-4905-B664-B68D3B6C778E}"/>
              </a:ext>
            </a:extLst>
          </p:cNvPr>
          <p:cNvSpPr/>
          <p:nvPr/>
        </p:nvSpPr>
        <p:spPr bwMode="auto">
          <a:xfrm>
            <a:off x="5431235" y="337406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83" name="TextBox 82">
            <a:extLst>
              <a:ext uri="{FF2B5EF4-FFF2-40B4-BE49-F238E27FC236}">
                <a16:creationId xmlns:a16="http://schemas.microsoft.com/office/drawing/2014/main" id="{DCD28627-C69B-4077-88DC-6DF72D17E114}"/>
              </a:ext>
            </a:extLst>
          </p:cNvPr>
          <p:cNvSpPr txBox="1"/>
          <p:nvPr/>
        </p:nvSpPr>
        <p:spPr>
          <a:xfrm>
            <a:off x="6117035" y="623614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84" name="Straight Arrow Connector 83">
            <a:extLst>
              <a:ext uri="{FF2B5EF4-FFF2-40B4-BE49-F238E27FC236}">
                <a16:creationId xmlns:a16="http://schemas.microsoft.com/office/drawing/2014/main" id="{60F6A6C4-301C-46AD-98FF-D27E16B8EF5D}"/>
              </a:ext>
            </a:extLst>
          </p:cNvPr>
          <p:cNvCxnSpPr/>
          <p:nvPr/>
        </p:nvCxnSpPr>
        <p:spPr bwMode="auto">
          <a:xfrm>
            <a:off x="6137175" y="626120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87" name="Straight Arrow Connector 86">
            <a:extLst>
              <a:ext uri="{FF2B5EF4-FFF2-40B4-BE49-F238E27FC236}">
                <a16:creationId xmlns:a16="http://schemas.microsoft.com/office/drawing/2014/main" id="{62CE6FE2-3E0C-456D-9431-F53D67DDA1AD}"/>
              </a:ext>
            </a:extLst>
          </p:cNvPr>
          <p:cNvCxnSpPr>
            <a:cxnSpLocks/>
          </p:cNvCxnSpPr>
          <p:nvPr/>
        </p:nvCxnSpPr>
        <p:spPr>
          <a:xfrm flipH="1">
            <a:off x="5701674" y="3834401"/>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3" name="Rectangle 92">
            <a:extLst>
              <a:ext uri="{FF2B5EF4-FFF2-40B4-BE49-F238E27FC236}">
                <a16:creationId xmlns:a16="http://schemas.microsoft.com/office/drawing/2014/main" id="{BFF26BB8-CBC2-4EFA-972D-30609F8078B2}"/>
              </a:ext>
            </a:extLst>
          </p:cNvPr>
          <p:cNvSpPr/>
          <p:nvPr/>
        </p:nvSpPr>
        <p:spPr bwMode="auto">
          <a:xfrm>
            <a:off x="6501061" y="5258801"/>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94" name="Rectangle 93">
            <a:extLst>
              <a:ext uri="{FF2B5EF4-FFF2-40B4-BE49-F238E27FC236}">
                <a16:creationId xmlns:a16="http://schemas.microsoft.com/office/drawing/2014/main" id="{707B626C-40A1-45F2-A1F7-FF39FA8AB629}"/>
              </a:ext>
            </a:extLst>
          </p:cNvPr>
          <p:cNvSpPr/>
          <p:nvPr/>
        </p:nvSpPr>
        <p:spPr bwMode="auto">
          <a:xfrm>
            <a:off x="6508763" y="585303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95" name="Straight Arrow Connector 94">
            <a:extLst>
              <a:ext uri="{FF2B5EF4-FFF2-40B4-BE49-F238E27FC236}">
                <a16:creationId xmlns:a16="http://schemas.microsoft.com/office/drawing/2014/main" id="{6BC669AF-1302-4B14-A06C-8ECCDC06FA67}"/>
              </a:ext>
            </a:extLst>
          </p:cNvPr>
          <p:cNvCxnSpPr>
            <a:cxnSpLocks/>
          </p:cNvCxnSpPr>
          <p:nvPr/>
        </p:nvCxnSpPr>
        <p:spPr>
          <a:xfrm>
            <a:off x="5884270" y="3830397"/>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6" name="Rectangle 95">
            <a:extLst>
              <a:ext uri="{FF2B5EF4-FFF2-40B4-BE49-F238E27FC236}">
                <a16:creationId xmlns:a16="http://schemas.microsoft.com/office/drawing/2014/main" id="{1F786F52-1C3C-439E-9742-A530BFACC338}"/>
              </a:ext>
            </a:extLst>
          </p:cNvPr>
          <p:cNvSpPr/>
          <p:nvPr/>
        </p:nvSpPr>
        <p:spPr bwMode="auto">
          <a:xfrm>
            <a:off x="5343390" y="3200400"/>
            <a:ext cx="1893809" cy="320991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7" name="TextBox 96">
            <a:extLst>
              <a:ext uri="{FF2B5EF4-FFF2-40B4-BE49-F238E27FC236}">
                <a16:creationId xmlns:a16="http://schemas.microsoft.com/office/drawing/2014/main" id="{8425B9C6-A8E0-491D-B82C-68323C6E711C}"/>
              </a:ext>
            </a:extLst>
          </p:cNvPr>
          <p:cNvSpPr txBox="1"/>
          <p:nvPr/>
        </p:nvSpPr>
        <p:spPr>
          <a:xfrm>
            <a:off x="5840810" y="298132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cxnSp>
        <p:nvCxnSpPr>
          <p:cNvPr id="98" name="Straight Arrow Connector 97">
            <a:extLst>
              <a:ext uri="{FF2B5EF4-FFF2-40B4-BE49-F238E27FC236}">
                <a16:creationId xmlns:a16="http://schemas.microsoft.com/office/drawing/2014/main" id="{D773DDAB-8B61-4DDE-80CC-319DAAA3D0E4}"/>
              </a:ext>
            </a:extLst>
          </p:cNvPr>
          <p:cNvCxnSpPr/>
          <p:nvPr/>
        </p:nvCxnSpPr>
        <p:spPr bwMode="auto">
          <a:xfrm>
            <a:off x="7148843" y="6263549"/>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9" name="TextBox 98">
            <a:extLst>
              <a:ext uri="{FF2B5EF4-FFF2-40B4-BE49-F238E27FC236}">
                <a16:creationId xmlns:a16="http://schemas.microsoft.com/office/drawing/2014/main" id="{BC226918-6C0B-4B6A-889C-C1FD1188A0BD}"/>
              </a:ext>
            </a:extLst>
          </p:cNvPr>
          <p:cNvSpPr txBox="1"/>
          <p:nvPr/>
        </p:nvSpPr>
        <p:spPr>
          <a:xfrm>
            <a:off x="7111271" y="6263464"/>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Tree>
    <p:extLst>
      <p:ext uri="{BB962C8B-B14F-4D97-AF65-F5344CB8AC3E}">
        <p14:creationId xmlns:p14="http://schemas.microsoft.com/office/powerpoint/2010/main" val="4131763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4: Combination of NDPA, R2R and TF Sounding Phases</a:t>
            </a:r>
          </a:p>
        </p:txBody>
      </p:sp>
      <p:sp>
        <p:nvSpPr>
          <p:cNvPr id="9218" name="Rectangle 2"/>
          <p:cNvSpPr>
            <a:spLocks noGrp="1" noChangeArrowheads="1"/>
          </p:cNvSpPr>
          <p:nvPr>
            <p:ph idx="1"/>
          </p:nvPr>
        </p:nvSpPr>
        <p:spPr>
          <a:xfrm>
            <a:off x="914401" y="1676400"/>
            <a:ext cx="10353151" cy="555851"/>
          </a:xfrm>
          <a:ln/>
        </p:spPr>
        <p:txBody>
          <a:bodyPr/>
          <a:lstStyle/>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following TB </a:t>
            </a:r>
            <a:r>
              <a:rPr lang="en-GB" sz="1600" dirty="0">
                <a:effectLst/>
                <a:latin typeface="Times New Roman" panose="02020603050405020304" pitchFamily="18" charset="0"/>
                <a:ea typeface="Times New Roman" panose="02020603050405020304" pitchFamily="18" charset="0"/>
              </a:rPr>
              <a:t>sensing measurement instance consists of a polling phase, an NDPA sounding phase, an R2R sounding phase, a TF sounding phase, and a reporting phase. </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719769" y="3826537"/>
            <a:ext cx="1097280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719765" y="4402916"/>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637630" y="363670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619607" y="422115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286000" y="4069190"/>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219200" y="336454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685800" y="4992246"/>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609600" y="479680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8585970" y="5729034"/>
            <a:ext cx="640080" cy="457200"/>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R2I Sensing NDP</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1500394" y="3830899"/>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406521" y="3832749"/>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1905000"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2" name="Straight Connector 21">
            <a:extLst>
              <a:ext uri="{FF2B5EF4-FFF2-40B4-BE49-F238E27FC236}">
                <a16:creationId xmlns:a16="http://schemas.microsoft.com/office/drawing/2014/main" id="{121A9BF4-A5A0-474B-8343-96397BB0F1B2}"/>
              </a:ext>
            </a:extLst>
          </p:cNvPr>
          <p:cNvCxnSpPr>
            <a:cxnSpLocks/>
          </p:cNvCxnSpPr>
          <p:nvPr/>
        </p:nvCxnSpPr>
        <p:spPr bwMode="auto">
          <a:xfrm flipV="1">
            <a:off x="719839" y="5589822"/>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3" name="TextBox 22">
            <a:extLst>
              <a:ext uri="{FF2B5EF4-FFF2-40B4-BE49-F238E27FC236}">
                <a16:creationId xmlns:a16="http://schemas.microsoft.com/office/drawing/2014/main" id="{2B7E62D9-4DAA-4F03-AFD1-A24E23BCCCE3}"/>
              </a:ext>
            </a:extLst>
          </p:cNvPr>
          <p:cNvSpPr txBox="1"/>
          <p:nvPr/>
        </p:nvSpPr>
        <p:spPr>
          <a:xfrm>
            <a:off x="617616" y="5394386"/>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3</a:t>
            </a:r>
          </a:p>
        </p:txBody>
      </p:sp>
      <p:sp>
        <p:nvSpPr>
          <p:cNvPr id="24" name="Rectangle 23">
            <a:extLst>
              <a:ext uri="{FF2B5EF4-FFF2-40B4-BE49-F238E27FC236}">
                <a16:creationId xmlns:a16="http://schemas.microsoft.com/office/drawing/2014/main" id="{A97584CE-D407-43C8-98CF-776554176DDA}"/>
              </a:ext>
            </a:extLst>
          </p:cNvPr>
          <p:cNvSpPr/>
          <p:nvPr/>
        </p:nvSpPr>
        <p:spPr bwMode="auto">
          <a:xfrm>
            <a:off x="10661153" y="5252689"/>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Measurement Report Frame</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1925140"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2926228"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289640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a:off x="7864412" y="3828127"/>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67977"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49175"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7511327" y="3367631"/>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lang="en-US" sz="900" dirty="0">
                <a:solidFill>
                  <a:schemeClr val="tx1"/>
                </a:solidFill>
                <a:latin typeface="Arial" charset="0"/>
                <a:ea typeface="ＭＳ Ｐゴシック" pitchFamily="-112" charset="-128"/>
              </a:rPr>
              <a:t>Sounding</a:t>
            </a:r>
            <a:r>
              <a:rPr kumimoji="0" lang="en-US" sz="900" b="0" i="0" u="none" strike="noStrike" cap="none" normalizeH="0" baseline="0" dirty="0">
                <a:ln>
                  <a:noFill/>
                </a:ln>
                <a:solidFill>
                  <a:schemeClr val="tx1"/>
                </a:solidFill>
                <a:effectLst/>
                <a:latin typeface="Arial" charset="0"/>
                <a:ea typeface="ＭＳ Ｐゴシック" pitchFamily="-112" charset="-128"/>
              </a:rPr>
              <a: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3" name="Straight Arrow Connector 32">
            <a:extLst>
              <a:ext uri="{FF2B5EF4-FFF2-40B4-BE49-F238E27FC236}">
                <a16:creationId xmlns:a16="http://schemas.microsoft.com/office/drawing/2014/main" id="{8A43A74F-052A-45A1-9902-90206F96794B}"/>
              </a:ext>
            </a:extLst>
          </p:cNvPr>
          <p:cNvCxnSpPr>
            <a:cxnSpLocks/>
          </p:cNvCxnSpPr>
          <p:nvPr/>
        </p:nvCxnSpPr>
        <p:spPr>
          <a:xfrm flipH="1">
            <a:off x="1602618" y="3818873"/>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BD1B3024-70D0-4D36-A9F6-E32BEDF01768}"/>
              </a:ext>
            </a:extLst>
          </p:cNvPr>
          <p:cNvSpPr/>
          <p:nvPr/>
        </p:nvSpPr>
        <p:spPr bwMode="auto">
          <a:xfrm>
            <a:off x="9623196" y="3371899"/>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123672"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104870"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38" name="Straight Arrow Connector 37">
            <a:extLst>
              <a:ext uri="{FF2B5EF4-FFF2-40B4-BE49-F238E27FC236}">
                <a16:creationId xmlns:a16="http://schemas.microsoft.com/office/drawing/2014/main" id="{E687F521-0674-4FF1-BF9C-DDD46558786D}"/>
              </a:ext>
            </a:extLst>
          </p:cNvPr>
          <p:cNvCxnSpPr/>
          <p:nvPr/>
        </p:nvCxnSpPr>
        <p:spPr bwMode="auto">
          <a:xfrm>
            <a:off x="10306630" y="6268412"/>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A2AF90B8-E1B1-4266-B806-8FAD4477858E}"/>
              </a:ext>
            </a:extLst>
          </p:cNvPr>
          <p:cNvSpPr txBox="1"/>
          <p:nvPr/>
        </p:nvSpPr>
        <p:spPr>
          <a:xfrm>
            <a:off x="1028782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10661154" y="406196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4715945" y="3804824"/>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34B79F18-BEE6-40CB-BC03-355D6267DA0A}"/>
              </a:ext>
            </a:extLst>
          </p:cNvPr>
          <p:cNvCxnSpPr>
            <a:cxnSpLocks/>
          </p:cNvCxnSpPr>
          <p:nvPr/>
        </p:nvCxnSpPr>
        <p:spPr>
          <a:xfrm flipH="1">
            <a:off x="10099889" y="3821334"/>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6802443" y="3824146"/>
            <a:ext cx="0" cy="83210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8E483F-B79E-478B-8C16-10FBB927FB7A}"/>
              </a:ext>
            </a:extLst>
          </p:cNvPr>
          <p:cNvCxnSpPr>
            <a:cxnSpLocks/>
          </p:cNvCxnSpPr>
          <p:nvPr/>
        </p:nvCxnSpPr>
        <p:spPr>
          <a:xfrm flipH="1" flipV="1">
            <a:off x="8906010" y="3826537"/>
            <a:ext cx="10584" cy="18906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F77A3F9-06E6-4B6B-A527-C61CABBF048C}"/>
              </a:ext>
            </a:extLst>
          </p:cNvPr>
          <p:cNvSpPr/>
          <p:nvPr/>
        </p:nvSpPr>
        <p:spPr bwMode="auto">
          <a:xfrm>
            <a:off x="2291461" y="46449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49" name="Rectangle 48">
            <a:extLst>
              <a:ext uri="{FF2B5EF4-FFF2-40B4-BE49-F238E27FC236}">
                <a16:creationId xmlns:a16="http://schemas.microsoft.com/office/drawing/2014/main" id="{9CC7F82E-6722-4E17-A165-1A764BF305EC}"/>
              </a:ext>
            </a:extLst>
          </p:cNvPr>
          <p:cNvSpPr/>
          <p:nvPr/>
        </p:nvSpPr>
        <p:spPr bwMode="auto">
          <a:xfrm>
            <a:off x="2289026" y="5249281"/>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53" name="Straight Arrow Connector 52">
            <a:extLst>
              <a:ext uri="{FF2B5EF4-FFF2-40B4-BE49-F238E27FC236}">
                <a16:creationId xmlns:a16="http://schemas.microsoft.com/office/drawing/2014/main" id="{95753A81-ED87-42F6-ABBE-08818F7BF927}"/>
              </a:ext>
            </a:extLst>
          </p:cNvPr>
          <p:cNvCxnSpPr>
            <a:cxnSpLocks/>
          </p:cNvCxnSpPr>
          <p:nvPr/>
        </p:nvCxnSpPr>
        <p:spPr>
          <a:xfrm>
            <a:off x="9825778" y="383521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0A55173-4544-4987-B354-5AB4CAA5F1EC}"/>
              </a:ext>
            </a:extLst>
          </p:cNvPr>
          <p:cNvCxnSpPr>
            <a:cxnSpLocks/>
          </p:cNvCxnSpPr>
          <p:nvPr/>
        </p:nvCxnSpPr>
        <p:spPr bwMode="auto">
          <a:xfrm flipV="1">
            <a:off x="711823" y="6191224"/>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55" name="TextBox 54">
            <a:extLst>
              <a:ext uri="{FF2B5EF4-FFF2-40B4-BE49-F238E27FC236}">
                <a16:creationId xmlns:a16="http://schemas.microsoft.com/office/drawing/2014/main" id="{5D01A6CD-BDB3-4DE4-B00C-2028F11B1577}"/>
              </a:ext>
            </a:extLst>
          </p:cNvPr>
          <p:cNvSpPr txBox="1"/>
          <p:nvPr/>
        </p:nvSpPr>
        <p:spPr>
          <a:xfrm>
            <a:off x="609600" y="5995788"/>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4</a:t>
            </a:r>
          </a:p>
        </p:txBody>
      </p:sp>
      <p:sp>
        <p:nvSpPr>
          <p:cNvPr id="57" name="Rectangle 56">
            <a:extLst>
              <a:ext uri="{FF2B5EF4-FFF2-40B4-BE49-F238E27FC236}">
                <a16:creationId xmlns:a16="http://schemas.microsoft.com/office/drawing/2014/main" id="{7332C213-F785-4024-BF20-D06F424AB138}"/>
              </a:ext>
            </a:extLst>
          </p:cNvPr>
          <p:cNvSpPr/>
          <p:nvPr/>
        </p:nvSpPr>
        <p:spPr bwMode="auto">
          <a:xfrm>
            <a:off x="2296728" y="58435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58" name="Rectangle 57">
            <a:extLst>
              <a:ext uri="{FF2B5EF4-FFF2-40B4-BE49-F238E27FC236}">
                <a16:creationId xmlns:a16="http://schemas.microsoft.com/office/drawing/2014/main" id="{2E3546CC-6203-49D4-B2EA-643334B99241}"/>
              </a:ext>
            </a:extLst>
          </p:cNvPr>
          <p:cNvSpPr/>
          <p:nvPr/>
        </p:nvSpPr>
        <p:spPr bwMode="auto">
          <a:xfrm>
            <a:off x="6482403" y="4527045"/>
            <a:ext cx="640080" cy="457200"/>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R2R Sensing NDP</a:t>
            </a:r>
          </a:p>
        </p:txBody>
      </p:sp>
      <p:cxnSp>
        <p:nvCxnSpPr>
          <p:cNvPr id="59" name="Straight Arrow Connector 58">
            <a:extLst>
              <a:ext uri="{FF2B5EF4-FFF2-40B4-BE49-F238E27FC236}">
                <a16:creationId xmlns:a16="http://schemas.microsoft.com/office/drawing/2014/main" id="{D2D0A30C-DDD8-4692-BC29-E9BD4FF6A0BB}"/>
              </a:ext>
            </a:extLst>
          </p:cNvPr>
          <p:cNvCxnSpPr>
            <a:cxnSpLocks/>
          </p:cNvCxnSpPr>
          <p:nvPr/>
        </p:nvCxnSpPr>
        <p:spPr>
          <a:xfrm flipH="1">
            <a:off x="5889817" y="3812887"/>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3971B97F-E26F-465F-945C-19A0AF22412E}"/>
              </a:ext>
            </a:extLst>
          </p:cNvPr>
          <p:cNvSpPr/>
          <p:nvPr/>
        </p:nvSpPr>
        <p:spPr bwMode="auto">
          <a:xfrm>
            <a:off x="5440901" y="3364605"/>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a:ln>
                  <a:noFill/>
                </a:ln>
                <a:solidFill>
                  <a:schemeClr val="tx1"/>
                </a:solidFill>
                <a:effectLst/>
                <a:latin typeface="Arial" charset="0"/>
                <a:ea typeface="ＭＳ Ｐゴシック" pitchFamily="-112" charset="-128"/>
              </a:rPr>
              <a:t>R2R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61" name="Straight Arrow Connector 60">
            <a:extLst>
              <a:ext uri="{FF2B5EF4-FFF2-40B4-BE49-F238E27FC236}">
                <a16:creationId xmlns:a16="http://schemas.microsoft.com/office/drawing/2014/main" id="{32D9BA4D-1A3E-4408-8AEE-F00927CD53B8}"/>
              </a:ext>
            </a:extLst>
          </p:cNvPr>
          <p:cNvCxnSpPr>
            <a:cxnSpLocks/>
          </p:cNvCxnSpPr>
          <p:nvPr/>
        </p:nvCxnSpPr>
        <p:spPr>
          <a:xfrm>
            <a:off x="5715000" y="3819970"/>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E17E26CE-7DB9-4533-910E-45352A441499}"/>
              </a:ext>
            </a:extLst>
          </p:cNvPr>
          <p:cNvCxnSpPr>
            <a:cxnSpLocks/>
          </p:cNvCxnSpPr>
          <p:nvPr/>
        </p:nvCxnSpPr>
        <p:spPr>
          <a:xfrm>
            <a:off x="6802443" y="4984245"/>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AB04E435-4CBD-4101-9138-64E35FA40A71}"/>
              </a:ext>
            </a:extLst>
          </p:cNvPr>
          <p:cNvCxnSpPr>
            <a:cxnSpLocks/>
          </p:cNvCxnSpPr>
          <p:nvPr/>
        </p:nvCxnSpPr>
        <p:spPr>
          <a:xfrm>
            <a:off x="3657600" y="381997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45EF9D43-91B2-49FD-BED3-DE2E63CB5A6D}"/>
              </a:ext>
            </a:extLst>
          </p:cNvPr>
          <p:cNvCxnSpPr>
            <a:cxnSpLocks/>
          </p:cNvCxnSpPr>
          <p:nvPr/>
        </p:nvCxnSpPr>
        <p:spPr bwMode="auto">
          <a:xfrm>
            <a:off x="9316030"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7" name="TextBox 66">
            <a:extLst>
              <a:ext uri="{FF2B5EF4-FFF2-40B4-BE49-F238E27FC236}">
                <a16:creationId xmlns:a16="http://schemas.microsoft.com/office/drawing/2014/main" id="{DAC30EDD-6CC7-4963-8816-6DA5FBD42709}"/>
              </a:ext>
            </a:extLst>
          </p:cNvPr>
          <p:cNvSpPr txBox="1"/>
          <p:nvPr/>
        </p:nvSpPr>
        <p:spPr>
          <a:xfrm>
            <a:off x="929722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68" name="Rectangle 67">
            <a:extLst>
              <a:ext uri="{FF2B5EF4-FFF2-40B4-BE49-F238E27FC236}">
                <a16:creationId xmlns:a16="http://schemas.microsoft.com/office/drawing/2014/main" id="{58A1769A-37C2-44FD-B510-1E0989EAD7B9}"/>
              </a:ext>
            </a:extLst>
          </p:cNvPr>
          <p:cNvSpPr/>
          <p:nvPr/>
        </p:nvSpPr>
        <p:spPr bwMode="auto">
          <a:xfrm>
            <a:off x="3299274" y="3371899"/>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 Sensing NDPA</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69" name="Rectangle 68">
            <a:extLst>
              <a:ext uri="{FF2B5EF4-FFF2-40B4-BE49-F238E27FC236}">
                <a16:creationId xmlns:a16="http://schemas.microsoft.com/office/drawing/2014/main" id="{5E62F8E9-8AE2-4E7B-A40F-68E7249B4680}"/>
              </a:ext>
            </a:extLst>
          </p:cNvPr>
          <p:cNvSpPr/>
          <p:nvPr/>
        </p:nvSpPr>
        <p:spPr bwMode="auto">
          <a:xfrm>
            <a:off x="4373045" y="336454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I2R</a:t>
            </a:r>
          </a:p>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Sensing NDP</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72" name="Straight Arrow Connector 71">
            <a:extLst>
              <a:ext uri="{FF2B5EF4-FFF2-40B4-BE49-F238E27FC236}">
                <a16:creationId xmlns:a16="http://schemas.microsoft.com/office/drawing/2014/main" id="{48424BE4-D532-44A5-A098-11F4B743F677}"/>
              </a:ext>
            </a:extLst>
          </p:cNvPr>
          <p:cNvCxnSpPr>
            <a:cxnSpLocks/>
          </p:cNvCxnSpPr>
          <p:nvPr/>
        </p:nvCxnSpPr>
        <p:spPr>
          <a:xfrm>
            <a:off x="1702276" y="3819970"/>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F19378E1-5771-4F5C-8E88-EEE008F27BBA}"/>
              </a:ext>
            </a:extLst>
          </p:cNvPr>
          <p:cNvCxnSpPr>
            <a:cxnSpLocks/>
          </p:cNvCxnSpPr>
          <p:nvPr/>
        </p:nvCxnSpPr>
        <p:spPr bwMode="auto">
          <a:xfrm>
            <a:off x="3993611"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6" name="TextBox 85">
            <a:extLst>
              <a:ext uri="{FF2B5EF4-FFF2-40B4-BE49-F238E27FC236}">
                <a16:creationId xmlns:a16="http://schemas.microsoft.com/office/drawing/2014/main" id="{8878325B-6279-45AB-8D52-FB8A007F560B}"/>
              </a:ext>
            </a:extLst>
          </p:cNvPr>
          <p:cNvSpPr txBox="1"/>
          <p:nvPr/>
        </p:nvSpPr>
        <p:spPr>
          <a:xfrm>
            <a:off x="397480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88" name="Straight Arrow Connector 87">
            <a:extLst>
              <a:ext uri="{FF2B5EF4-FFF2-40B4-BE49-F238E27FC236}">
                <a16:creationId xmlns:a16="http://schemas.microsoft.com/office/drawing/2014/main" id="{5E9E4640-F3E5-47F6-BA9F-47282EEB67E7}"/>
              </a:ext>
            </a:extLst>
          </p:cNvPr>
          <p:cNvCxnSpPr/>
          <p:nvPr/>
        </p:nvCxnSpPr>
        <p:spPr bwMode="auto">
          <a:xfrm>
            <a:off x="7133984"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9" name="TextBox 88">
            <a:extLst>
              <a:ext uri="{FF2B5EF4-FFF2-40B4-BE49-F238E27FC236}">
                <a16:creationId xmlns:a16="http://schemas.microsoft.com/office/drawing/2014/main" id="{423A178C-CAC6-4067-B9ED-49D6D1D7C907}"/>
              </a:ext>
            </a:extLst>
          </p:cNvPr>
          <p:cNvSpPr txBox="1"/>
          <p:nvPr/>
        </p:nvSpPr>
        <p:spPr>
          <a:xfrm>
            <a:off x="7115182"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90" name="Straight Arrow Connector 89">
            <a:extLst>
              <a:ext uri="{FF2B5EF4-FFF2-40B4-BE49-F238E27FC236}">
                <a16:creationId xmlns:a16="http://schemas.microsoft.com/office/drawing/2014/main" id="{78EE39D9-C5E4-4C63-A73A-C36CC3F4CB6F}"/>
              </a:ext>
            </a:extLst>
          </p:cNvPr>
          <p:cNvCxnSpPr/>
          <p:nvPr/>
        </p:nvCxnSpPr>
        <p:spPr bwMode="auto">
          <a:xfrm>
            <a:off x="8201112"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1" name="TextBox 90">
            <a:extLst>
              <a:ext uri="{FF2B5EF4-FFF2-40B4-BE49-F238E27FC236}">
                <a16:creationId xmlns:a16="http://schemas.microsoft.com/office/drawing/2014/main" id="{41B7025D-EFBC-4A4A-86A5-563F6B4E4EA9}"/>
              </a:ext>
            </a:extLst>
          </p:cNvPr>
          <p:cNvSpPr txBox="1"/>
          <p:nvPr/>
        </p:nvSpPr>
        <p:spPr>
          <a:xfrm>
            <a:off x="8182310"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 name="Rectangle 2">
            <a:extLst>
              <a:ext uri="{FF2B5EF4-FFF2-40B4-BE49-F238E27FC236}">
                <a16:creationId xmlns:a16="http://schemas.microsoft.com/office/drawing/2014/main" id="{E3B8AB46-9411-46BB-82EE-2F1DAAA5FFC9}"/>
              </a:ext>
            </a:extLst>
          </p:cNvPr>
          <p:cNvSpPr/>
          <p:nvPr/>
        </p:nvSpPr>
        <p:spPr bwMode="auto">
          <a:xfrm>
            <a:off x="1131355" y="3190880"/>
            <a:ext cx="1893809" cy="320991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a:extLst>
              <a:ext uri="{FF2B5EF4-FFF2-40B4-BE49-F238E27FC236}">
                <a16:creationId xmlns:a16="http://schemas.microsoft.com/office/drawing/2014/main" id="{4CDD8E47-210E-4E7E-A97D-247D21E76733}"/>
              </a:ext>
            </a:extLst>
          </p:cNvPr>
          <p:cNvSpPr/>
          <p:nvPr/>
        </p:nvSpPr>
        <p:spPr bwMode="auto">
          <a:xfrm>
            <a:off x="3211589" y="3200400"/>
            <a:ext cx="1955201"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Rectangle 69">
            <a:extLst>
              <a:ext uri="{FF2B5EF4-FFF2-40B4-BE49-F238E27FC236}">
                <a16:creationId xmlns:a16="http://schemas.microsoft.com/office/drawing/2014/main" id="{3DFABAF5-788A-4FAE-978E-063ADCB8C21B}"/>
              </a:ext>
            </a:extLst>
          </p:cNvPr>
          <p:cNvSpPr/>
          <p:nvPr/>
        </p:nvSpPr>
        <p:spPr bwMode="auto">
          <a:xfrm>
            <a:off x="5359999" y="3209930"/>
            <a:ext cx="1840615" cy="319086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Rectangle 70">
            <a:extLst>
              <a:ext uri="{FF2B5EF4-FFF2-40B4-BE49-F238E27FC236}">
                <a16:creationId xmlns:a16="http://schemas.microsoft.com/office/drawing/2014/main" id="{7325E1EC-921F-4B10-90E5-3DDA301C74C2}"/>
              </a:ext>
            </a:extLst>
          </p:cNvPr>
          <p:cNvSpPr/>
          <p:nvPr/>
        </p:nvSpPr>
        <p:spPr bwMode="auto">
          <a:xfrm>
            <a:off x="7442523" y="3200400"/>
            <a:ext cx="1870864"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Rectangle 72">
            <a:extLst>
              <a:ext uri="{FF2B5EF4-FFF2-40B4-BE49-F238E27FC236}">
                <a16:creationId xmlns:a16="http://schemas.microsoft.com/office/drawing/2014/main" id="{BAE23470-C5C8-4A1A-95B4-5B5B75BA20AE}"/>
              </a:ext>
            </a:extLst>
          </p:cNvPr>
          <p:cNvSpPr/>
          <p:nvPr/>
        </p:nvSpPr>
        <p:spPr bwMode="auto">
          <a:xfrm>
            <a:off x="9550999" y="3200400"/>
            <a:ext cx="2107601"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TextBox 73">
            <a:extLst>
              <a:ext uri="{FF2B5EF4-FFF2-40B4-BE49-F238E27FC236}">
                <a16:creationId xmlns:a16="http://schemas.microsoft.com/office/drawing/2014/main" id="{E1C7ADAF-4805-49A9-A8E5-0801A4864566}"/>
              </a:ext>
            </a:extLst>
          </p:cNvPr>
          <p:cNvSpPr txBox="1"/>
          <p:nvPr/>
        </p:nvSpPr>
        <p:spPr>
          <a:xfrm>
            <a:off x="5554761" y="29695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R2R sounding phase</a:t>
            </a:r>
          </a:p>
        </p:txBody>
      </p:sp>
      <p:sp>
        <p:nvSpPr>
          <p:cNvPr id="75" name="TextBox 74">
            <a:extLst>
              <a:ext uri="{FF2B5EF4-FFF2-40B4-BE49-F238E27FC236}">
                <a16:creationId xmlns:a16="http://schemas.microsoft.com/office/drawing/2014/main" id="{767B9468-424E-4A84-8B17-617CFB721AC1}"/>
              </a:ext>
            </a:extLst>
          </p:cNvPr>
          <p:cNvSpPr txBox="1"/>
          <p:nvPr/>
        </p:nvSpPr>
        <p:spPr>
          <a:xfrm>
            <a:off x="3505200"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b="1" kern="0" dirty="0">
                <a:solidFill>
                  <a:srgbClr val="7030A0"/>
                </a:solidFill>
                <a:latin typeface="Arial" panose="020B0604020202020204" pitchFamily="34" charset="0"/>
                <a:cs typeface="Arial" panose="020B0604020202020204" pitchFamily="34" charset="0"/>
              </a:rPr>
              <a:t>NDPA</a:t>
            </a: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 sounding phase</a:t>
            </a:r>
          </a:p>
        </p:txBody>
      </p:sp>
      <p:sp>
        <p:nvSpPr>
          <p:cNvPr id="76" name="TextBox 75">
            <a:extLst>
              <a:ext uri="{FF2B5EF4-FFF2-40B4-BE49-F238E27FC236}">
                <a16:creationId xmlns:a16="http://schemas.microsoft.com/office/drawing/2014/main" id="{DA87FF9F-59B9-4C4A-885E-9F65F303BE4C}"/>
              </a:ext>
            </a:extLst>
          </p:cNvPr>
          <p:cNvSpPr txBox="1"/>
          <p:nvPr/>
        </p:nvSpPr>
        <p:spPr>
          <a:xfrm>
            <a:off x="7696200" y="2971800"/>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b="1" kern="0" dirty="0">
                <a:solidFill>
                  <a:srgbClr val="7030A0"/>
                </a:solidFill>
                <a:latin typeface="Arial" panose="020B0604020202020204" pitchFamily="34" charset="0"/>
                <a:cs typeface="Arial" panose="020B0604020202020204" pitchFamily="34" charset="0"/>
              </a:rPr>
              <a:t>TF</a:t>
            </a: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 sounding phase</a:t>
            </a:r>
          </a:p>
        </p:txBody>
      </p:sp>
      <p:sp>
        <p:nvSpPr>
          <p:cNvPr id="77" name="TextBox 76">
            <a:extLst>
              <a:ext uri="{FF2B5EF4-FFF2-40B4-BE49-F238E27FC236}">
                <a16:creationId xmlns:a16="http://schemas.microsoft.com/office/drawing/2014/main" id="{4B3D720D-AC78-4BCB-B334-01B4906BB89D}"/>
              </a:ext>
            </a:extLst>
          </p:cNvPr>
          <p:cNvSpPr txBox="1"/>
          <p:nvPr/>
        </p:nvSpPr>
        <p:spPr>
          <a:xfrm>
            <a:off x="10126761" y="2971800"/>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78" name="TextBox 77">
            <a:extLst>
              <a:ext uri="{FF2B5EF4-FFF2-40B4-BE49-F238E27FC236}">
                <a16:creationId xmlns:a16="http://schemas.microsoft.com/office/drawing/2014/main" id="{4FDB023F-65C4-4906-9705-9B37976A909E}"/>
              </a:ext>
            </a:extLst>
          </p:cNvPr>
          <p:cNvSpPr txBox="1"/>
          <p:nvPr/>
        </p:nvSpPr>
        <p:spPr>
          <a:xfrm>
            <a:off x="1628775"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spTree>
    <p:extLst>
      <p:ext uri="{BB962C8B-B14F-4D97-AF65-F5344CB8AC3E}">
        <p14:creationId xmlns:p14="http://schemas.microsoft.com/office/powerpoint/2010/main" val="20096226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latin typeface="Times New Roman" panose="02020603050405020304" pitchFamily="18" charset="0"/>
                <a:ea typeface="Times New Roman" panose="02020603050405020304" pitchFamily="18" charset="0"/>
              </a:rPr>
              <a:t>R2R Subvariant of Sensing Trigger Frame</a:t>
            </a:r>
            <a:endParaRPr lang="en-GB" sz="2800" dirty="0"/>
          </a:p>
        </p:txBody>
      </p:sp>
      <p:sp>
        <p:nvSpPr>
          <p:cNvPr id="9218" name="Rectangle 2"/>
          <p:cNvSpPr>
            <a:spLocks noGrp="1" noChangeArrowheads="1"/>
          </p:cNvSpPr>
          <p:nvPr>
            <p:ph idx="1"/>
          </p:nvPr>
        </p:nvSpPr>
        <p:spPr>
          <a:xfrm>
            <a:off x="914399" y="1981201"/>
            <a:ext cx="6229357" cy="2285999"/>
          </a:xfrm>
          <a:ln/>
        </p:spPr>
        <p:txBody>
          <a:bodyPr/>
          <a:lstStyle/>
          <a:p>
            <a:pPr marL="285750" indent="-285750">
              <a:buFont typeface="Arial" panose="020B0604020202020204" pitchFamily="34" charset="0"/>
              <a:buChar char="•"/>
            </a:pPr>
            <a:r>
              <a:rPr lang="en-GB" sz="1800" u="sng" dirty="0">
                <a:latin typeface="Times New Roman" panose="02020603050405020304" pitchFamily="18" charset="0"/>
                <a:ea typeface="Times New Roman" panose="02020603050405020304" pitchFamily="18" charset="0"/>
              </a:rPr>
              <a:t>Proposal</a:t>
            </a:r>
            <a:r>
              <a:rPr lang="en-GB" sz="1800" dirty="0">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the Passive Sounding subvariant of Ranging TF be reused as the R2R sensing TF.</a:t>
            </a:r>
            <a:endParaRPr lang="en-US" sz="1600" b="1" dirty="0">
              <a:latin typeface="Times New Roman" panose="02020603050405020304" pitchFamily="18" charset="0"/>
              <a:ea typeface="Times New Roman" panose="02020603050405020304" pitchFamily="18" charset="0"/>
            </a:endParaRPr>
          </a:p>
          <a:p>
            <a:pPr marL="685800" lvl="1">
              <a:buFont typeface="Arial" panose="020B0604020202020204" pitchFamily="34" charset="0"/>
              <a:buChar char="•"/>
            </a:pPr>
            <a:r>
              <a:rPr lang="en-US" sz="1600" b="1" dirty="0">
                <a:latin typeface="Times New Roman" panose="02020603050405020304" pitchFamily="18" charset="0"/>
                <a:ea typeface="Times New Roman" panose="02020603050405020304" pitchFamily="18" charset="0"/>
              </a:rPr>
              <a:t>T</a:t>
            </a:r>
            <a:r>
              <a:rPr lang="en-US" sz="1600" b="1" dirty="0">
                <a:effectLst/>
                <a:latin typeface="Times New Roman" panose="02020603050405020304" pitchFamily="18" charset="0"/>
                <a:ea typeface="Times New Roman" panose="02020603050405020304" pitchFamily="18" charset="0"/>
              </a:rPr>
              <a:t>he RA field is always set to the broadcast address. </a:t>
            </a:r>
          </a:p>
          <a:p>
            <a:pPr marL="685800" lvl="1">
              <a:buFont typeface="Arial" panose="020B0604020202020204" pitchFamily="34" charset="0"/>
              <a:buChar char="•"/>
            </a:pPr>
            <a:r>
              <a:rPr lang="en-US" sz="1600" b="1" dirty="0">
                <a:effectLst/>
                <a:latin typeface="Times New Roman" panose="02020603050405020304" pitchFamily="18" charset="0"/>
                <a:ea typeface="Times New Roman" panose="02020603050405020304" pitchFamily="18" charset="0"/>
              </a:rPr>
              <a:t>The single User Info field is addressed to the R2R sensing transmitter of the current R2R sounding phase.</a:t>
            </a:r>
            <a:endParaRPr lang="en-GB" sz="1600" b="1"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graphicFrame>
        <p:nvGraphicFramePr>
          <p:cNvPr id="3" name="Table 6">
            <a:extLst>
              <a:ext uri="{FF2B5EF4-FFF2-40B4-BE49-F238E27FC236}">
                <a16:creationId xmlns:a16="http://schemas.microsoft.com/office/drawing/2014/main" id="{AAB6AD50-66FD-4AF5-9EB9-C20EB2571AE5}"/>
              </a:ext>
            </a:extLst>
          </p:cNvPr>
          <p:cNvGraphicFramePr>
            <a:graphicFrameLocks noGrp="1"/>
          </p:cNvGraphicFramePr>
          <p:nvPr>
            <p:extLst>
              <p:ext uri="{D42A27DB-BD31-4B8C-83A1-F6EECF244321}">
                <p14:modId xmlns:p14="http://schemas.microsoft.com/office/powerpoint/2010/main" val="2979522012"/>
              </p:ext>
            </p:extLst>
          </p:nvPr>
        </p:nvGraphicFramePr>
        <p:xfrm>
          <a:off x="7813884" y="2209800"/>
          <a:ext cx="3844716" cy="3048000"/>
        </p:xfrm>
        <a:graphic>
          <a:graphicData uri="http://schemas.openxmlformats.org/drawingml/2006/table">
            <a:tbl>
              <a:tblPr firstRow="1" bandRow="1">
                <a:tableStyleId>{5940675A-B579-460E-94D1-54222C63F5DA}</a:tableStyleId>
              </a:tblPr>
              <a:tblGrid>
                <a:gridCol w="1097280">
                  <a:extLst>
                    <a:ext uri="{9D8B030D-6E8A-4147-A177-3AD203B41FA5}">
                      <a16:colId xmlns:a16="http://schemas.microsoft.com/office/drawing/2014/main" val="2498822740"/>
                    </a:ext>
                  </a:extLst>
                </a:gridCol>
                <a:gridCol w="1373718">
                  <a:extLst>
                    <a:ext uri="{9D8B030D-6E8A-4147-A177-3AD203B41FA5}">
                      <a16:colId xmlns:a16="http://schemas.microsoft.com/office/drawing/2014/main" val="172303651"/>
                    </a:ext>
                  </a:extLst>
                </a:gridCol>
                <a:gridCol w="1373718">
                  <a:extLst>
                    <a:ext uri="{9D8B030D-6E8A-4147-A177-3AD203B41FA5}">
                      <a16:colId xmlns:a16="http://schemas.microsoft.com/office/drawing/2014/main" val="3713362671"/>
                    </a:ext>
                  </a:extLst>
                </a:gridCol>
              </a:tblGrid>
              <a:tr h="370840">
                <a:tc>
                  <a:txBody>
                    <a:bodyPr/>
                    <a:lstStyle/>
                    <a:p>
                      <a:pPr algn="ctr"/>
                      <a:r>
                        <a:rPr lang="en-US" sz="1200" dirty="0"/>
                        <a:t>Ranging Trigger Subtype subfield value</a:t>
                      </a:r>
                    </a:p>
                  </a:txBody>
                  <a:tcPr/>
                </a:tc>
                <a:tc>
                  <a:txBody>
                    <a:bodyPr/>
                    <a:lstStyle/>
                    <a:p>
                      <a:pPr algn="ctr"/>
                      <a:r>
                        <a:rPr lang="en-US" sz="1200" dirty="0"/>
                        <a:t>Ranging Trigger frame subvariant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70C0"/>
                          </a:solidFill>
                        </a:rPr>
                        <a:t>Sensing Trigger frame subvariant </a:t>
                      </a:r>
                    </a:p>
                    <a:p>
                      <a:pPr algn="ctr"/>
                      <a:endParaRPr lang="en-US" sz="1200" dirty="0"/>
                    </a:p>
                  </a:txBody>
                  <a:tcPr/>
                </a:tc>
                <a:extLst>
                  <a:ext uri="{0D108BD9-81ED-4DB2-BD59-A6C34878D82A}">
                    <a16:rowId xmlns:a16="http://schemas.microsoft.com/office/drawing/2014/main" val="1661919420"/>
                  </a:ext>
                </a:extLst>
              </a:tr>
              <a:tr h="370840">
                <a:tc>
                  <a:txBody>
                    <a:bodyPr/>
                    <a:lstStyle/>
                    <a:p>
                      <a:pPr algn="ctr"/>
                      <a:r>
                        <a:rPr lang="en-US" sz="1200" dirty="0"/>
                        <a:t>0</a:t>
                      </a:r>
                    </a:p>
                  </a:txBody>
                  <a:tcPr/>
                </a:tc>
                <a:tc>
                  <a:txBody>
                    <a:bodyPr/>
                    <a:lstStyle/>
                    <a:p>
                      <a:pPr algn="ctr"/>
                      <a:r>
                        <a:rPr lang="en-US" sz="1200" dirty="0"/>
                        <a:t>Poll</a:t>
                      </a:r>
                    </a:p>
                  </a:txBody>
                  <a:tcPr/>
                </a:tc>
                <a:tc>
                  <a:txBody>
                    <a:bodyPr/>
                    <a:lstStyle/>
                    <a:p>
                      <a:pPr algn="ctr"/>
                      <a:r>
                        <a:rPr lang="en-US" sz="1200" dirty="0">
                          <a:solidFill>
                            <a:srgbClr val="0070C0"/>
                          </a:solidFill>
                        </a:rPr>
                        <a:t>Poll</a:t>
                      </a:r>
                    </a:p>
                  </a:txBody>
                  <a:tcPr/>
                </a:tc>
                <a:extLst>
                  <a:ext uri="{0D108BD9-81ED-4DB2-BD59-A6C34878D82A}">
                    <a16:rowId xmlns:a16="http://schemas.microsoft.com/office/drawing/2014/main" val="1769473243"/>
                  </a:ext>
                </a:extLst>
              </a:tr>
              <a:tr h="370840">
                <a:tc>
                  <a:txBody>
                    <a:bodyPr/>
                    <a:lstStyle/>
                    <a:p>
                      <a:pPr algn="ctr"/>
                      <a:r>
                        <a:rPr lang="en-US" sz="1200" dirty="0"/>
                        <a:t>1</a:t>
                      </a:r>
                    </a:p>
                  </a:txBody>
                  <a:tcPr/>
                </a:tc>
                <a:tc>
                  <a:txBody>
                    <a:bodyPr/>
                    <a:lstStyle/>
                    <a:p>
                      <a:pPr algn="ctr"/>
                      <a:r>
                        <a:rPr lang="en-US" sz="1200" dirty="0"/>
                        <a:t>Sounding</a:t>
                      </a:r>
                    </a:p>
                  </a:txBody>
                  <a:tcPr/>
                </a:tc>
                <a:tc>
                  <a:txBody>
                    <a:bodyPr/>
                    <a:lstStyle/>
                    <a:p>
                      <a:pPr algn="ctr"/>
                      <a:r>
                        <a:rPr lang="en-US" sz="1200" dirty="0">
                          <a:solidFill>
                            <a:srgbClr val="0070C0"/>
                          </a:solidFill>
                        </a:rPr>
                        <a:t>Sounding</a:t>
                      </a:r>
                    </a:p>
                  </a:txBody>
                  <a:tcPr/>
                </a:tc>
                <a:extLst>
                  <a:ext uri="{0D108BD9-81ED-4DB2-BD59-A6C34878D82A}">
                    <a16:rowId xmlns:a16="http://schemas.microsoft.com/office/drawing/2014/main" val="3928679005"/>
                  </a:ext>
                </a:extLst>
              </a:tr>
              <a:tr h="370840">
                <a:tc>
                  <a:txBody>
                    <a:bodyPr/>
                    <a:lstStyle/>
                    <a:p>
                      <a:pPr algn="ctr"/>
                      <a:r>
                        <a:rPr lang="en-US" sz="1200" dirty="0"/>
                        <a:t>2</a:t>
                      </a:r>
                    </a:p>
                  </a:txBody>
                  <a:tcPr/>
                </a:tc>
                <a:tc>
                  <a:txBody>
                    <a:bodyPr/>
                    <a:lstStyle/>
                    <a:p>
                      <a:pPr algn="ctr"/>
                      <a:r>
                        <a:rPr lang="en-US" sz="1200" dirty="0"/>
                        <a:t>Secure Sounding</a:t>
                      </a:r>
                    </a:p>
                  </a:txBody>
                  <a:tcPr/>
                </a:tc>
                <a:tc>
                  <a:txBody>
                    <a:bodyPr/>
                    <a:lstStyle/>
                    <a:p>
                      <a:pPr algn="ctr"/>
                      <a:r>
                        <a:rPr lang="en-US" sz="1200" dirty="0">
                          <a:solidFill>
                            <a:srgbClr val="0070C0"/>
                          </a:solidFill>
                        </a:rPr>
                        <a:t>Reserved</a:t>
                      </a:r>
                    </a:p>
                  </a:txBody>
                  <a:tcPr/>
                </a:tc>
                <a:extLst>
                  <a:ext uri="{0D108BD9-81ED-4DB2-BD59-A6C34878D82A}">
                    <a16:rowId xmlns:a16="http://schemas.microsoft.com/office/drawing/2014/main" val="1619373812"/>
                  </a:ext>
                </a:extLst>
              </a:tr>
              <a:tr h="370840">
                <a:tc>
                  <a:txBody>
                    <a:bodyPr/>
                    <a:lstStyle/>
                    <a:p>
                      <a:pPr algn="ctr"/>
                      <a:r>
                        <a:rPr lang="en-US" sz="1200" dirty="0"/>
                        <a:t>3</a:t>
                      </a:r>
                    </a:p>
                  </a:txBody>
                  <a:tcPr/>
                </a:tc>
                <a:tc>
                  <a:txBody>
                    <a:bodyPr/>
                    <a:lstStyle/>
                    <a:p>
                      <a:pPr algn="ctr"/>
                      <a:r>
                        <a:rPr lang="en-US" sz="1200" dirty="0"/>
                        <a:t>Report</a:t>
                      </a:r>
                    </a:p>
                  </a:txBody>
                  <a:tcPr/>
                </a:tc>
                <a:tc>
                  <a:txBody>
                    <a:bodyPr/>
                    <a:lstStyle/>
                    <a:p>
                      <a:pPr algn="ctr"/>
                      <a:r>
                        <a:rPr lang="en-US" sz="1200" dirty="0">
                          <a:solidFill>
                            <a:srgbClr val="0070C0"/>
                          </a:solidFill>
                        </a:rPr>
                        <a:t>Report</a:t>
                      </a:r>
                    </a:p>
                  </a:txBody>
                  <a:tcPr/>
                </a:tc>
                <a:extLst>
                  <a:ext uri="{0D108BD9-81ED-4DB2-BD59-A6C34878D82A}">
                    <a16:rowId xmlns:a16="http://schemas.microsoft.com/office/drawing/2014/main" val="617028716"/>
                  </a:ext>
                </a:extLst>
              </a:tr>
              <a:tr h="370840">
                <a:tc>
                  <a:txBody>
                    <a:bodyPr/>
                    <a:lstStyle/>
                    <a:p>
                      <a:pPr algn="ctr"/>
                      <a:r>
                        <a:rPr lang="en-US" sz="1200" dirty="0"/>
                        <a:t>4</a:t>
                      </a:r>
                    </a:p>
                  </a:txBody>
                  <a:tcPr/>
                </a:tc>
                <a:tc>
                  <a:txBody>
                    <a:bodyPr/>
                    <a:lstStyle/>
                    <a:p>
                      <a:pPr algn="ctr"/>
                      <a:r>
                        <a:rPr lang="en-US" sz="1200" dirty="0"/>
                        <a:t>Passive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70C0"/>
                          </a:solidFill>
                        </a:rPr>
                        <a:t>R2R</a:t>
                      </a:r>
                    </a:p>
                  </a:txBody>
                  <a:tcPr/>
                </a:tc>
                <a:extLst>
                  <a:ext uri="{0D108BD9-81ED-4DB2-BD59-A6C34878D82A}">
                    <a16:rowId xmlns:a16="http://schemas.microsoft.com/office/drawing/2014/main" val="1865882971"/>
                  </a:ext>
                </a:extLst>
              </a:tr>
              <a:tr h="370840">
                <a:tc>
                  <a:txBody>
                    <a:bodyPr/>
                    <a:lstStyle/>
                    <a:p>
                      <a:pPr algn="ctr"/>
                      <a:r>
                        <a:rPr lang="en-US" sz="1200" dirty="0"/>
                        <a:t>5 - 15</a:t>
                      </a:r>
                    </a:p>
                  </a:txBody>
                  <a:tcPr/>
                </a:tc>
                <a:tc>
                  <a:txBody>
                    <a:bodyPr/>
                    <a:lstStyle/>
                    <a:p>
                      <a:pPr algn="ctr"/>
                      <a:r>
                        <a:rPr lang="en-US" sz="1200" dirty="0"/>
                        <a:t>Reserved</a:t>
                      </a:r>
                    </a:p>
                  </a:txBody>
                  <a:tcPr/>
                </a:tc>
                <a:tc>
                  <a:txBody>
                    <a:bodyPr/>
                    <a:lstStyle/>
                    <a:p>
                      <a:pPr algn="ctr"/>
                      <a:r>
                        <a:rPr lang="en-US" sz="1200" dirty="0">
                          <a:solidFill>
                            <a:srgbClr val="0070C0"/>
                          </a:solidFill>
                        </a:rPr>
                        <a:t>Reserved</a:t>
                      </a:r>
                    </a:p>
                  </a:txBody>
                  <a:tcPr/>
                </a:tc>
                <a:extLst>
                  <a:ext uri="{0D108BD9-81ED-4DB2-BD59-A6C34878D82A}">
                    <a16:rowId xmlns:a16="http://schemas.microsoft.com/office/drawing/2014/main" val="3260923178"/>
                  </a:ext>
                </a:extLst>
              </a:tr>
            </a:tbl>
          </a:graphicData>
        </a:graphic>
      </p:graphicFrame>
      <p:pic>
        <p:nvPicPr>
          <p:cNvPr id="8" name="Picture 7">
            <a:extLst>
              <a:ext uri="{FF2B5EF4-FFF2-40B4-BE49-F238E27FC236}">
                <a16:creationId xmlns:a16="http://schemas.microsoft.com/office/drawing/2014/main" id="{AA4D9986-476A-42D7-B650-F4B8DE40F92D}"/>
              </a:ext>
            </a:extLst>
          </p:cNvPr>
          <p:cNvPicPr>
            <a:picLocks noChangeAspect="1"/>
          </p:cNvPicPr>
          <p:nvPr/>
        </p:nvPicPr>
        <p:blipFill>
          <a:blip r:embed="rId3"/>
          <a:stretch>
            <a:fillRect/>
          </a:stretch>
        </p:blipFill>
        <p:spPr>
          <a:xfrm>
            <a:off x="1143000" y="5038725"/>
            <a:ext cx="6181725" cy="981075"/>
          </a:xfrm>
          <a:prstGeom prst="rect">
            <a:avLst/>
          </a:prstGeom>
        </p:spPr>
      </p:pic>
      <p:sp>
        <p:nvSpPr>
          <p:cNvPr id="13" name="Rectangle 2">
            <a:extLst>
              <a:ext uri="{FF2B5EF4-FFF2-40B4-BE49-F238E27FC236}">
                <a16:creationId xmlns:a16="http://schemas.microsoft.com/office/drawing/2014/main" id="{A979F872-1DBF-4047-86C6-CC9A74032296}"/>
              </a:ext>
            </a:extLst>
          </p:cNvPr>
          <p:cNvSpPr txBox="1">
            <a:spLocks noChangeArrowheads="1"/>
          </p:cNvSpPr>
          <p:nvPr/>
        </p:nvSpPr>
        <p:spPr bwMode="auto">
          <a:xfrm>
            <a:off x="1828800" y="6037263"/>
            <a:ext cx="6229357" cy="3635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050" b="1" kern="0" dirty="0">
                <a:latin typeface="Arial" panose="020B0604020202020204" pitchFamily="34" charset="0"/>
                <a:ea typeface="Times New Roman" panose="02020603050405020304" pitchFamily="18" charset="0"/>
                <a:cs typeface="Arial" panose="020B0604020202020204" pitchFamily="34" charset="0"/>
              </a:rPr>
              <a:t>User Info field format for passive sounding subvariant of ranging </a:t>
            </a:r>
            <a:r>
              <a:rPr lang="en-US" sz="1050" kern="0" dirty="0">
                <a:latin typeface="Arial" panose="020B0604020202020204" pitchFamily="34" charset="0"/>
                <a:ea typeface="Times New Roman" panose="02020603050405020304" pitchFamily="18" charset="0"/>
                <a:cs typeface="Arial" panose="020B0604020202020204" pitchFamily="34" charset="0"/>
              </a:rPr>
              <a:t>trigger frame</a:t>
            </a:r>
            <a:r>
              <a:rPr lang="en-US" sz="1050" b="1" kern="0" dirty="0">
                <a:latin typeface="Arial" panose="020B0604020202020204" pitchFamily="34" charset="0"/>
                <a:ea typeface="Times New Roman" panose="02020603050405020304" pitchFamily="18" charset="0"/>
                <a:cs typeface="Arial" panose="020B0604020202020204" pitchFamily="34" charset="0"/>
              </a:rPr>
              <a:t> </a:t>
            </a:r>
            <a:endParaRPr lang="en-GB" sz="1050" b="1" kern="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839216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a:t>
            </a:r>
          </a:p>
        </p:txBody>
      </p:sp>
      <p:sp>
        <p:nvSpPr>
          <p:cNvPr id="9218" name="Rectangle 2"/>
          <p:cNvSpPr>
            <a:spLocks noGrp="1" noChangeArrowheads="1"/>
          </p:cNvSpPr>
          <p:nvPr>
            <p:ph idx="1"/>
          </p:nvPr>
        </p:nvSpPr>
        <p:spPr>
          <a:xfrm>
            <a:off x="914401" y="1752600"/>
            <a:ext cx="10361084" cy="4419599"/>
          </a:xfrm>
          <a:ln/>
        </p:spPr>
        <p:txBody>
          <a:bodyPr/>
          <a:lstStyle/>
          <a:p>
            <a:pPr>
              <a:buFont typeface="Times New Roman" pitchFamily="16" charset="0"/>
              <a:buChar char="•"/>
            </a:pPr>
            <a:r>
              <a:rPr lang="en-US" sz="1800" dirty="0"/>
              <a:t>Do you agree with the following?</a:t>
            </a:r>
          </a:p>
          <a:p>
            <a:pPr marL="688975" lvl="1" indent="-288925">
              <a:buFont typeface="Times New Roman" pitchFamily="16" charset="0"/>
              <a:buChar char="•"/>
            </a:pPr>
            <a:r>
              <a:rPr lang="en-US" sz="1600" b="1" i="0" u="none" strike="noStrike" baseline="0" dirty="0">
                <a:latin typeface="TimesNewRoman"/>
              </a:rPr>
              <a:t>TB </a:t>
            </a:r>
            <a:r>
              <a:rPr lang="en-US" sz="1600" b="1" dirty="0">
                <a:latin typeface="TimesNewRoman"/>
              </a:rPr>
              <a:t>sensing measurement instance includes one or more of the following phases: Polling phase, NDPA sounding phase, trigger frame (TF) sounding phase, Responder-to-Responder (R2R) sounding phase, and reporting phase. </a:t>
            </a:r>
          </a:p>
          <a:p>
            <a:pPr marL="685800" lvl="1">
              <a:buFont typeface="Arial" panose="020B0604020202020204" pitchFamily="34" charset="0"/>
              <a:buChar char="•"/>
            </a:pPr>
            <a:r>
              <a:rPr lang="en-US" sz="1600" b="1" dirty="0">
                <a:latin typeface="TimesNewRoman"/>
              </a:rPr>
              <a:t>In the R2R sounding phase, the AP shall transmit one R2R Sensing TF.</a:t>
            </a:r>
          </a:p>
          <a:p>
            <a:pPr marL="1085850" lvl="2">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R2R Sensing TF is a variant of the Passive Sounding Ranging TF, which includes a single User Info field and is addressed to the R2R sensing transmitter. The R2R responders which are not addressed by the TF are the R2R sensing receivers.</a:t>
            </a:r>
          </a:p>
          <a:p>
            <a:pPr marL="1085850" lvl="2">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An SIFS time after receiving the TF, the R2R sensing transmitter shall respond with an R2R Sensing NDP. The R2R Sensing NDP is the HE Ranging NDP (i.e., an HE SU PPDU without the Data field).</a:t>
            </a:r>
          </a:p>
          <a:p>
            <a:pPr marL="1085850" lvl="2">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Upon receiving of the NDP, each R2R sensing receiver measures the CSI.</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During a reporting phase, the Report subvariant of the Sensing TF is transmitted by the AP to solicitate transmissions of sensing measurement report frames by the STAs whose roles are R2R sensing receivers in one or more of the </a:t>
            </a:r>
            <a:r>
              <a:rPr lang="en-US" sz="1600" b="1" dirty="0">
                <a:latin typeface="TimesNewRoman"/>
              </a:rPr>
              <a:t>R2R sounding phases</a:t>
            </a:r>
            <a:r>
              <a:rPr lang="en-GB" sz="1600" b="1" dirty="0">
                <a:latin typeface="Times New Roman" panose="02020603050405020304" pitchFamily="18" charset="0"/>
                <a:ea typeface="Times New Roman" panose="02020603050405020304" pitchFamily="18" charset="0"/>
              </a:rPr>
              <a:t>.</a:t>
            </a:r>
            <a:endParaRPr lang="en-GB" sz="1600" b="1" i="1" dirty="0">
              <a:solidFill>
                <a:schemeClr val="tx2"/>
              </a:solidFill>
              <a:latin typeface="CST Gill Sans"/>
            </a:endParaRP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Dong Wei, NXP Semiconductors</a:t>
            </a:r>
            <a:endParaRPr lang="en-GB" dirty="0"/>
          </a:p>
        </p:txBody>
      </p:sp>
      <p:sp>
        <p:nvSpPr>
          <p:cNvPr id="4" name="Date Placeholder 3"/>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2022</a:t>
            </a:r>
            <a:endParaRPr lang="en-GB" dirty="0"/>
          </a:p>
        </p:txBody>
      </p:sp>
    </p:spTree>
    <p:extLst>
      <p:ext uri="{BB962C8B-B14F-4D97-AF65-F5344CB8AC3E}">
        <p14:creationId xmlns:p14="http://schemas.microsoft.com/office/powerpoint/2010/main" val="655906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1260</Words>
  <Application>Microsoft Office PowerPoint</Application>
  <PresentationFormat>Widescreen</PresentationFormat>
  <Paragraphs>236</Paragraphs>
  <Slides>9</Slides>
  <Notes>9</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8" baseType="lpstr">
      <vt:lpstr>CST Gill Sans</vt:lpstr>
      <vt:lpstr>TimesNewRoman</vt:lpstr>
      <vt:lpstr>Arial</vt:lpstr>
      <vt:lpstr>Calibri</vt:lpstr>
      <vt:lpstr>Calibri Light</vt:lpstr>
      <vt:lpstr>Times New Roman</vt:lpstr>
      <vt:lpstr>Office Theme</vt:lpstr>
      <vt:lpstr>Custom Design</vt:lpstr>
      <vt:lpstr>Document</vt:lpstr>
      <vt:lpstr>On Responder-to-Responder Sensing Measurement</vt:lpstr>
      <vt:lpstr>Introduction</vt:lpstr>
      <vt:lpstr>Discussion  </vt:lpstr>
      <vt:lpstr>Example 1: A Single Responder-to-Responder Channel</vt:lpstr>
      <vt:lpstr>Example 2: Two Responder-to-Responder Channels</vt:lpstr>
      <vt:lpstr>Example 3: Two R2R Sounding Phases</vt:lpstr>
      <vt:lpstr>Example 4: Combination of NDPA, R2R and TF Sounding Phases</vt:lpstr>
      <vt:lpstr>R2R Subvariant of Sensing Trigger Frame</vt:lpstr>
      <vt:lpstr>SP</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Sensing Transmitters</dc:title>
  <dc:creator>Dong Wei</dc:creator>
  <cp:lastModifiedBy>Dong Wei</cp:lastModifiedBy>
  <cp:revision>623</cp:revision>
  <cp:lastPrinted>1601-01-01T00:00:00Z</cp:lastPrinted>
  <dcterms:created xsi:type="dcterms:W3CDTF">2021-08-26T21:34:44Z</dcterms:created>
  <dcterms:modified xsi:type="dcterms:W3CDTF">2022-08-19T05:55:31Z</dcterms:modified>
</cp:coreProperties>
</file>