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75" r:id="rId3"/>
    <p:sldId id="367" r:id="rId4"/>
    <p:sldId id="374" r:id="rId5"/>
    <p:sldId id="372" r:id="rId6"/>
    <p:sldId id="332" r:id="rId7"/>
    <p:sldId id="396" r:id="rId8"/>
    <p:sldId id="403" r:id="rId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46" autoAdjust="0"/>
    <p:restoredTop sz="96727" autoAdjust="0"/>
  </p:normalViewPr>
  <p:slideViewPr>
    <p:cSldViewPr>
      <p:cViewPr>
        <p:scale>
          <a:sx n="140" d="100"/>
          <a:sy n="140" d="100"/>
        </p:scale>
        <p:origin x="1212" y="-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222625" y="8985250"/>
            <a:ext cx="512763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BC3E3E6-7F0B-1C40-8F49-0554BA46D6D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charset="0"/>
                <a:ea typeface="ＭＳ Ｐゴシック" charset="0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charset="0"/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802.11-22/1367r1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angerousprototypes.com/2013/08/10/creepydol-wifi-surveillance-project-debuts-at-blackhatdefcon/" TargetMode="External"/><Relationship Id="rId2" Type="http://schemas.openxmlformats.org/officeDocument/2006/relationships/hyperlink" Target="http://www.infowars.com/seattle-police-deactivate-wi-fi-spy-grid-after-privacy-outcry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file:///\\localhost\Wi-Fi%20Trashcans%20Now%20Silently%20Tracking%20Your%20Smartphone%20Data%20%20Read%20more\%20http\::www.storyleak.com:wi-fi-trashcans-tracking-your-smartphone-data:" TargetMode="External"/><Relationship Id="rId4" Type="http://schemas.openxmlformats.org/officeDocument/2006/relationships/hyperlink" Target="http://www.internetevolution.com/author.asp?section_id=466&amp;doc_id=260514&amp;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August 2022</a:t>
            </a: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err="1"/>
              <a:t>TGbi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Protection against Spoof AP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2022-08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856320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gsmith@srtrl.com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D1F77A7-CF53-C5CD-F5F1-CEC05CE5CD3E}"/>
              </a:ext>
            </a:extLst>
          </p:cNvPr>
          <p:cNvSpPr txBox="1"/>
          <p:nvPr/>
        </p:nvSpPr>
        <p:spPr>
          <a:xfrm>
            <a:off x="1133831" y="5334000"/>
            <a:ext cx="3371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Rev 1 – Edited text on final slide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247659-31E5-6ABF-8752-AB919ED3F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200" dirty="0"/>
              <a:t>Back to the beginning</a:t>
            </a:r>
          </a:p>
          <a:p>
            <a:pPr marL="0" indent="0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800" dirty="0"/>
              <a:t>Presentations were given in WNG back in 2014</a:t>
            </a:r>
          </a:p>
          <a:p>
            <a:pPr marL="0" indent="0" algn="ctr">
              <a:buNone/>
            </a:pPr>
            <a:r>
              <a:rPr lang="en-US" sz="2800" dirty="0"/>
              <a:t>These give insight as to the problems that needed solving and as to why RCM happened.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D30C1C-6846-1E15-A9E1-A3E4B9279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79A293-A161-DADD-988E-1697EE5FA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52CDDD-8EB0-1A1C-0E22-B9B37B535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473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Wi-Fi Privacy Concerns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153400" cy="4343400"/>
          </a:xfrm>
        </p:spPr>
        <p:txBody>
          <a:bodyPr/>
          <a:lstStyle/>
          <a:p>
            <a:pPr marL="0" indent="0">
              <a:buNone/>
            </a:pPr>
            <a:r>
              <a:rPr lang="en-US" sz="2000" b="0" dirty="0">
                <a:hlinkClick r:id="rId2"/>
              </a:rPr>
              <a:t>Seattle Police Deactivate Wi-Fi Spy Grid After Privacy Outcry</a:t>
            </a:r>
            <a:r>
              <a:rPr lang="en-US" sz="2000" b="0" dirty="0"/>
              <a:t> (Nov 2013)</a:t>
            </a:r>
          </a:p>
          <a:p>
            <a:pPr marL="400050" lvl="1" indent="0">
              <a:buNone/>
            </a:pPr>
            <a:r>
              <a:rPr lang="en-US" sz="1600" b="0" dirty="0"/>
              <a:t>A DHS and Seattle police network collecting location information</a:t>
            </a:r>
          </a:p>
          <a:p>
            <a:pPr marL="0" indent="0">
              <a:buNone/>
            </a:pPr>
            <a:r>
              <a:rPr lang="en-US" sz="2000" b="0" dirty="0">
                <a:hlinkClick r:id="rId3"/>
              </a:rPr>
              <a:t>CreepyDOL WiFi surveillance project debuts at Blackhat/DEFCON</a:t>
            </a:r>
            <a:r>
              <a:rPr lang="en-US" sz="2000" b="0" dirty="0"/>
              <a:t> (Aug 2013)</a:t>
            </a:r>
          </a:p>
          <a:p>
            <a:pPr marL="400050" lvl="1" indent="0">
              <a:buNone/>
            </a:pPr>
            <a:r>
              <a:rPr lang="en-US" sz="1600" dirty="0"/>
              <a:t>DIY surveillance with low-cost Wi-Fi based sensors that capture MAC addresses</a:t>
            </a:r>
            <a:endParaRPr lang="en-US" sz="2000" b="0" dirty="0">
              <a:hlinkClick r:id="rId4"/>
            </a:endParaRPr>
          </a:p>
          <a:p>
            <a:pPr marL="0" indent="0">
              <a:buNone/>
            </a:pPr>
            <a:r>
              <a:rPr lang="en-US" sz="2000" b="0" dirty="0">
                <a:hlinkClick r:id="rId5" action="ppaction://hlinkfile"/>
              </a:rPr>
              <a:t>Wi-Fi Trashcans Now Silently Tracking Your Smartphone Data</a:t>
            </a:r>
            <a:r>
              <a:rPr lang="en-US" sz="2000" b="0" dirty="0"/>
              <a:t> (Aug 2013)</a:t>
            </a:r>
          </a:p>
          <a:p>
            <a:pPr marL="400050" lvl="1" indent="0">
              <a:buNone/>
            </a:pPr>
            <a:r>
              <a:rPr lang="en-US" sz="1600" i="1" dirty="0"/>
              <a:t> ... the company boasted that the cans, which included LCD advertising screens, "provide an unparalleled insight into the past behavior of unique devices"—and hence of the people who carry them around</a:t>
            </a:r>
          </a:p>
          <a:p>
            <a:pPr marL="0" indent="0">
              <a:buNone/>
            </a:pPr>
            <a:r>
              <a:rPr lang="en-US" sz="2000" b="0" dirty="0">
                <a:hlinkClick r:id="rId4"/>
              </a:rPr>
              <a:t>"Technopanic" mounts over Google's Wi-Fi Privacy violations</a:t>
            </a:r>
            <a:r>
              <a:rPr lang="en-US" sz="2000" b="0" dirty="0"/>
              <a:t> (Mar 2013)</a:t>
            </a:r>
          </a:p>
          <a:p>
            <a:pPr marL="400050" lvl="1" indent="0">
              <a:buNone/>
            </a:pPr>
            <a:r>
              <a:rPr lang="en-US" sz="1600" dirty="0"/>
              <a:t>A DHS and Seattle police network collecting location information</a:t>
            </a:r>
            <a:endParaRPr lang="en-US" dirty="0"/>
          </a:p>
          <a:p>
            <a:pPr marL="57150" indent="0">
              <a:buNone/>
            </a:pPr>
            <a:endParaRPr lang="en-US" dirty="0"/>
          </a:p>
          <a:p>
            <a:pPr marL="5715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Paul Lambert, Marvell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Slide </a:t>
            </a:r>
            <a:fld id="{9F280238-5E03-4A90-BACD-D800220B267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November 2013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18495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Privacy Threats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Source of Threats:</a:t>
            </a:r>
          </a:p>
          <a:p>
            <a:pPr lvl="1"/>
            <a:r>
              <a:rPr lang="en-US" dirty="0"/>
              <a:t>Hackers, private investigators, stalkers, paparazzi</a:t>
            </a:r>
          </a:p>
          <a:p>
            <a:pPr lvl="1"/>
            <a:r>
              <a:rPr lang="en-US" dirty="0"/>
              <a:t>Marketing firms and retail outlets</a:t>
            </a:r>
          </a:p>
          <a:p>
            <a:pPr lvl="1"/>
            <a:r>
              <a:rPr lang="en-US" dirty="0"/>
              <a:t>Police, Government Agencies</a:t>
            </a:r>
          </a:p>
          <a:p>
            <a:pPr marL="0" indent="0">
              <a:buNone/>
            </a:pPr>
            <a:r>
              <a:rPr lang="en-US" dirty="0"/>
              <a:t>Non-threats:</a:t>
            </a:r>
          </a:p>
          <a:p>
            <a:pPr lvl="1" indent="-342900"/>
            <a:r>
              <a:rPr lang="en-US" dirty="0"/>
              <a:t>Marketing firms and retail outlets (with user approval)</a:t>
            </a:r>
          </a:p>
          <a:p>
            <a:pPr lvl="1" indent="-342900"/>
            <a:r>
              <a:rPr lang="en-US" dirty="0"/>
              <a:t>Personal home automation (of home user)</a:t>
            </a:r>
          </a:p>
          <a:p>
            <a:pPr lvl="1" indent="-342900"/>
            <a:r>
              <a:rPr lang="en-US" dirty="0"/>
              <a:t>... Etc.</a:t>
            </a:r>
          </a:p>
          <a:p>
            <a:pPr marL="0" indent="0">
              <a:buNone/>
            </a:pPr>
            <a:r>
              <a:rPr lang="en-US" dirty="0"/>
              <a:t>It is very important to identify ways to enable tracking when it is a “service”, but prevent unauthorized tracking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Paul Lambert, Marvell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Slide </a:t>
            </a:r>
            <a:fld id="{9F280238-5E03-4A90-BACD-D800220B267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November 2013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0979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077200" cy="533400"/>
          </a:xfrm>
        </p:spPr>
        <p:txBody>
          <a:bodyPr/>
          <a:lstStyle/>
          <a:p>
            <a:r>
              <a:rPr lang="en-US" sz="2400" dirty="0">
                <a:latin typeface="Antique Olive Roman" charset="0"/>
              </a:rPr>
              <a:t>Passive Scanning and Monitor APs</a:t>
            </a:r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13" y="1476375"/>
            <a:ext cx="7667625" cy="464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412" name="Straight Arrow Connector 4"/>
          <p:cNvCxnSpPr>
            <a:cxnSpLocks noChangeShapeType="1"/>
          </p:cNvCxnSpPr>
          <p:nvPr/>
        </p:nvCxnSpPr>
        <p:spPr bwMode="auto">
          <a:xfrm rot="5400000" flipH="1" flipV="1">
            <a:off x="1693069" y="2980532"/>
            <a:ext cx="1671637" cy="44450"/>
          </a:xfrm>
          <a:prstGeom prst="straightConnector1">
            <a:avLst/>
          </a:prstGeom>
          <a:noFill/>
          <a:ln w="34925">
            <a:solidFill>
              <a:srgbClr val="FF00FF"/>
            </a:solidFill>
            <a:prstDash val="sysDot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7413" name="Straight Arrow Connector 6"/>
          <p:cNvCxnSpPr>
            <a:cxnSpLocks noChangeShapeType="1"/>
          </p:cNvCxnSpPr>
          <p:nvPr/>
        </p:nvCxnSpPr>
        <p:spPr bwMode="auto">
          <a:xfrm rot="5400000" flipH="1" flipV="1">
            <a:off x="4860131" y="3471069"/>
            <a:ext cx="563563" cy="34925"/>
          </a:xfrm>
          <a:prstGeom prst="straightConnector1">
            <a:avLst/>
          </a:prstGeom>
          <a:noFill/>
          <a:ln w="34925">
            <a:solidFill>
              <a:srgbClr val="FF00FF"/>
            </a:solidFill>
            <a:prstDash val="sysDot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7414" name="Straight Arrow Connector 12"/>
          <p:cNvCxnSpPr>
            <a:cxnSpLocks noChangeShapeType="1"/>
          </p:cNvCxnSpPr>
          <p:nvPr/>
        </p:nvCxnSpPr>
        <p:spPr bwMode="auto">
          <a:xfrm rot="10800000" flipV="1">
            <a:off x="1287463" y="4006850"/>
            <a:ext cx="1851025" cy="3492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7415" name="Straight Arrow Connector 13"/>
          <p:cNvCxnSpPr>
            <a:cxnSpLocks noChangeShapeType="1"/>
          </p:cNvCxnSpPr>
          <p:nvPr/>
        </p:nvCxnSpPr>
        <p:spPr bwMode="auto">
          <a:xfrm rot="5400000" flipH="1" flipV="1">
            <a:off x="2077244" y="4087019"/>
            <a:ext cx="1117600" cy="100488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7416" name="Straight Arrow Connector 22"/>
          <p:cNvCxnSpPr>
            <a:cxnSpLocks noChangeShapeType="1"/>
          </p:cNvCxnSpPr>
          <p:nvPr/>
        </p:nvCxnSpPr>
        <p:spPr bwMode="auto">
          <a:xfrm rot="5400000">
            <a:off x="959644" y="2912269"/>
            <a:ext cx="1004887" cy="282575"/>
          </a:xfrm>
          <a:prstGeom prst="straightConnector1">
            <a:avLst/>
          </a:prstGeom>
          <a:noFill/>
          <a:ln w="19050">
            <a:solidFill>
              <a:srgbClr val="3333CC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7417" name="Straight Arrow Connector 27"/>
          <p:cNvCxnSpPr>
            <a:cxnSpLocks noChangeShapeType="1"/>
          </p:cNvCxnSpPr>
          <p:nvPr/>
        </p:nvCxnSpPr>
        <p:spPr bwMode="auto">
          <a:xfrm rot="16200000" flipH="1">
            <a:off x="5424488" y="3900487"/>
            <a:ext cx="361950" cy="282575"/>
          </a:xfrm>
          <a:prstGeom prst="straightConnector1">
            <a:avLst/>
          </a:prstGeom>
          <a:noFill/>
          <a:ln w="28575">
            <a:solidFill>
              <a:srgbClr val="660066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7418" name="Straight Arrow Connector 28"/>
          <p:cNvCxnSpPr>
            <a:cxnSpLocks noChangeShapeType="1"/>
          </p:cNvCxnSpPr>
          <p:nvPr/>
        </p:nvCxnSpPr>
        <p:spPr bwMode="auto">
          <a:xfrm rot="10800000" flipV="1">
            <a:off x="1354138" y="3929063"/>
            <a:ext cx="3352800" cy="11112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7419" name="Straight Arrow Connector 31"/>
          <p:cNvCxnSpPr>
            <a:cxnSpLocks noChangeShapeType="1"/>
          </p:cNvCxnSpPr>
          <p:nvPr/>
        </p:nvCxnSpPr>
        <p:spPr bwMode="auto">
          <a:xfrm flipV="1">
            <a:off x="6208713" y="3871913"/>
            <a:ext cx="249237" cy="225425"/>
          </a:xfrm>
          <a:prstGeom prst="straightConnector1">
            <a:avLst/>
          </a:prstGeom>
          <a:noFill/>
          <a:ln w="28575">
            <a:solidFill>
              <a:srgbClr val="660066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7420" name="Straight Arrow Connector 37"/>
          <p:cNvCxnSpPr>
            <a:cxnSpLocks noChangeShapeType="1"/>
          </p:cNvCxnSpPr>
          <p:nvPr/>
        </p:nvCxnSpPr>
        <p:spPr bwMode="auto">
          <a:xfrm>
            <a:off x="1196975" y="4222750"/>
            <a:ext cx="2663825" cy="461963"/>
          </a:xfrm>
          <a:prstGeom prst="straightConnector1">
            <a:avLst/>
          </a:prstGeom>
          <a:noFill/>
          <a:ln w="28575">
            <a:solidFill>
              <a:srgbClr val="660066"/>
            </a:solidFill>
            <a:prstDash val="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7421" name="Straight Arrow Connector 42"/>
          <p:cNvCxnSpPr>
            <a:cxnSpLocks noChangeShapeType="1"/>
          </p:cNvCxnSpPr>
          <p:nvPr/>
        </p:nvCxnSpPr>
        <p:spPr bwMode="auto">
          <a:xfrm rot="10800000">
            <a:off x="4695825" y="3917950"/>
            <a:ext cx="949325" cy="87947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7422" name="Straight Arrow Connector 52"/>
          <p:cNvCxnSpPr>
            <a:cxnSpLocks noChangeShapeType="1"/>
          </p:cNvCxnSpPr>
          <p:nvPr/>
        </p:nvCxnSpPr>
        <p:spPr bwMode="auto">
          <a:xfrm>
            <a:off x="1760538" y="2495550"/>
            <a:ext cx="1727200" cy="1082675"/>
          </a:xfrm>
          <a:prstGeom prst="straightConnector1">
            <a:avLst/>
          </a:prstGeom>
          <a:noFill/>
          <a:ln w="19050">
            <a:solidFill>
              <a:srgbClr val="3333CC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59" name="Rectangle 58"/>
          <p:cNvSpPr/>
          <p:nvPr/>
        </p:nvSpPr>
        <p:spPr>
          <a:xfrm>
            <a:off x="4419600" y="12192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ntique Olive Roman" pitchFamily="34" charset="0"/>
                <a:ea typeface="+mn-ea"/>
                <a:cs typeface="+mn-cs"/>
              </a:rPr>
              <a:t>The primary scenarios to consider that are a  “threat” and not “services” are passive monitoring and APs used for monitoring</a:t>
            </a:r>
          </a:p>
        </p:txBody>
      </p:sp>
      <p:cxnSp>
        <p:nvCxnSpPr>
          <p:cNvPr id="17424" name="Straight Arrow Connector 59"/>
          <p:cNvCxnSpPr>
            <a:cxnSpLocks noChangeShapeType="1"/>
          </p:cNvCxnSpPr>
          <p:nvPr/>
        </p:nvCxnSpPr>
        <p:spPr bwMode="auto">
          <a:xfrm flipV="1">
            <a:off x="1287463" y="4132263"/>
            <a:ext cx="1636712" cy="0"/>
          </a:xfrm>
          <a:prstGeom prst="straightConnector1">
            <a:avLst/>
          </a:prstGeom>
          <a:noFill/>
          <a:ln w="34925">
            <a:solidFill>
              <a:srgbClr val="FF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7425" name="Straight Arrow Connector 63"/>
          <p:cNvCxnSpPr>
            <a:cxnSpLocks noChangeShapeType="1"/>
          </p:cNvCxnSpPr>
          <p:nvPr/>
        </p:nvCxnSpPr>
        <p:spPr bwMode="auto">
          <a:xfrm rot="5400000">
            <a:off x="2082801" y="4183062"/>
            <a:ext cx="812800" cy="733425"/>
          </a:xfrm>
          <a:prstGeom prst="straightConnector1">
            <a:avLst/>
          </a:prstGeom>
          <a:noFill/>
          <a:ln w="34925">
            <a:solidFill>
              <a:srgbClr val="FF00FF"/>
            </a:solidFill>
            <a:prstDash val="sysDot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7426" name="Straight Arrow Connector 28"/>
          <p:cNvCxnSpPr>
            <a:cxnSpLocks noChangeShapeType="1"/>
          </p:cNvCxnSpPr>
          <p:nvPr/>
        </p:nvCxnSpPr>
        <p:spPr bwMode="auto">
          <a:xfrm rot="10800000">
            <a:off x="4064000" y="3824288"/>
            <a:ext cx="776288" cy="17462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7427" name="Straight Arrow Connector 42"/>
          <p:cNvCxnSpPr>
            <a:cxnSpLocks noChangeShapeType="1"/>
          </p:cNvCxnSpPr>
          <p:nvPr/>
        </p:nvCxnSpPr>
        <p:spPr bwMode="auto">
          <a:xfrm rot="10800000">
            <a:off x="4830763" y="3833813"/>
            <a:ext cx="885825" cy="858837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7428" name="Straight Arrow Connector 12"/>
          <p:cNvCxnSpPr>
            <a:cxnSpLocks noChangeShapeType="1"/>
          </p:cNvCxnSpPr>
          <p:nvPr/>
        </p:nvCxnSpPr>
        <p:spPr bwMode="auto">
          <a:xfrm rot="16200000" flipV="1">
            <a:off x="1019969" y="4391819"/>
            <a:ext cx="776288" cy="48895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7430" name="Slide Number Placeholder 2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ntique Olive Roman" charset="0"/>
                <a:ea typeface="ＭＳ Ｐゴシック" charset="0"/>
                <a:cs typeface="Calibri" pitchFamily="34" charset="0"/>
              </a:rPr>
              <a:t>Slide </a:t>
            </a:r>
            <a:fld id="{7732E300-00F2-0B4C-8623-8AA2AA790655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ntique Olive Roman" charset="0"/>
                <a:ea typeface="ＭＳ Ｐゴシック" charset="0"/>
                <a:cs typeface="Calibri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ntique Olive Roman" charset="0"/>
              <a:ea typeface="ＭＳ Ｐゴシック" charset="0"/>
              <a:cs typeface="Calibri" pitchFamily="34" charset="0"/>
            </a:endParaRPr>
          </a:p>
        </p:txBody>
      </p:sp>
      <p:sp>
        <p:nvSpPr>
          <p:cNvPr id="17431" name="Footer Placeholder 2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ntique Olive Roman" charset="0"/>
                <a:ea typeface="ＭＳ Ｐゴシック" charset="0"/>
                <a:cs typeface="Calibri" pitchFamily="34" charset="0"/>
              </a:rPr>
              <a:t>Paull Lambert - Marvell</a:t>
            </a:r>
          </a:p>
        </p:txBody>
      </p:sp>
      <p:sp>
        <p:nvSpPr>
          <p:cNvPr id="24" name="Date Placeholder 5"/>
          <p:cNvSpPr>
            <a:spLocks noGrp="1"/>
          </p:cNvSpPr>
          <p:nvPr>
            <p:ph type="dt" sz="quarter" idx="4294967295"/>
          </p:nvPr>
        </p:nvSpPr>
        <p:spPr>
          <a:xfrm>
            <a:off x="696913" y="268323"/>
            <a:ext cx="2122487" cy="405555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November 2013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1905000" y="1219200"/>
            <a:ext cx="1828800" cy="1676400"/>
          </a:xfrm>
          <a:prstGeom prst="ellips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3276600" y="4038600"/>
            <a:ext cx="1828800" cy="1676400"/>
          </a:xfrm>
          <a:prstGeom prst="ellips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825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5F3C6AE-EE83-9C13-77F7-2C8D629FD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688284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Source of Threats:</a:t>
            </a:r>
          </a:p>
          <a:p>
            <a:pPr lvl="1"/>
            <a:r>
              <a:rPr lang="en-US" dirty="0"/>
              <a:t>Hackers, private investigators, stalkers, paparazzi)</a:t>
            </a:r>
          </a:p>
          <a:p>
            <a:pPr lvl="1"/>
            <a:r>
              <a:rPr lang="en-US" dirty="0"/>
              <a:t>Marketing firms and retail outlets  (</a:t>
            </a:r>
            <a:r>
              <a:rPr lang="en-US" b="1" dirty="0">
                <a:solidFill>
                  <a:srgbClr val="00B050"/>
                </a:solidFill>
              </a:rPr>
              <a:t>User may Opt-In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Police, Government Agencies </a:t>
            </a:r>
          </a:p>
          <a:p>
            <a:pPr marL="0" indent="0">
              <a:buNone/>
            </a:pPr>
            <a:r>
              <a:rPr lang="en-US" sz="2000" i="1" dirty="0">
                <a:solidFill>
                  <a:srgbClr val="FF0000"/>
                </a:solidFill>
              </a:rPr>
              <a:t>“Big” Example was paparazzi tracking Jennifer Lopez (“J Lo”)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The “J Lo” attack was simple, “look for </a:t>
            </a:r>
            <a:r>
              <a:rPr lang="en-US" sz="2000" i="1" dirty="0"/>
              <a:t>J </a:t>
            </a:r>
            <a:r>
              <a:rPr lang="en-US" sz="2000" i="1" dirty="0" err="1"/>
              <a:t>Lo</a:t>
            </a:r>
            <a:r>
              <a:rPr lang="en-US" sz="2000" dirty="0" err="1"/>
              <a:t>’s</a:t>
            </a:r>
            <a:r>
              <a:rPr lang="en-US" sz="2000" dirty="0"/>
              <a:t> MAC Address”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RCM was thought to be the solution BUT….</a:t>
            </a:r>
          </a:p>
          <a:p>
            <a:pPr marL="0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416DC3C-7B7E-9BD9-0CB5-10BB1D060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Original “privacy” concerns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46C139-82F2-F716-D294-90B5126B5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C6ACD2-B85E-C943-A252-E7665455E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D9862D-B5ED-DCF2-6430-80EBF7B26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922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D10C041-EA65-6D8C-883E-23A4CCA99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724400"/>
          </a:xfrm>
        </p:spPr>
        <p:txBody>
          <a:bodyPr/>
          <a:lstStyle/>
          <a:p>
            <a:r>
              <a:rPr lang="en-US" sz="2000" dirty="0"/>
              <a:t>Dastardly people can set up APs that spoof the “home BSS” of the target X</a:t>
            </a:r>
          </a:p>
          <a:p>
            <a:r>
              <a:rPr lang="en-US" sz="2000" dirty="0"/>
              <a:t>If X’s mobile, STA X, comes in range, it will attempt to Associate </a:t>
            </a:r>
          </a:p>
          <a:p>
            <a:r>
              <a:rPr lang="en-US" sz="2000" dirty="0">
                <a:solidFill>
                  <a:srgbClr val="FF0000"/>
                </a:solidFill>
              </a:rPr>
              <a:t>It does not matter what MAC Address STA X is using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FF0000"/>
                </a:solidFill>
              </a:rPr>
              <a:t>the mere fact it sent an Association Request exposes that it (or someone from X’s home) is present.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Originally RCM stopped simple MAC tracking, but now spoof AP can be used.</a:t>
            </a:r>
          </a:p>
          <a:p>
            <a:r>
              <a:rPr lang="en-US" sz="2000" dirty="0">
                <a:solidFill>
                  <a:srgbClr val="FF0000"/>
                </a:solidFill>
              </a:rPr>
              <a:t>Can be expanded to other BSSs/ESSs, e.g., corporate sites.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TASK - Is it possible to know that the AP is the “real deal” BEFORE attempting to Associate?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D26CB7C-3349-01E9-F812-F8B5DFA92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The new “J Lo Attack”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4B1E1-8A17-6854-EC61-860CB7FC7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E1882-CBA1-31FD-83C3-DD5D57A1A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54BC1-0CB2-A53F-DDDA-82F3C7287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051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E9E6E10-4067-A030-5623-B1A0F2382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11bi shall define at least one mechanism that will allow a non-AP STA to verify the identity of  a known AP prior to transmission of any pre-association PPDUs to the AP. 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n-US" sz="1800" dirty="0">
              <a:latin typeface="Calibri" panose="020F0502020204030204" pitchFamily="34" charset="0"/>
            </a:endParaRPr>
          </a:p>
          <a:p>
            <a:r>
              <a:rPr lang="en-US" sz="1800" dirty="0">
                <a:latin typeface="Calibri" panose="020F0502020204030204" pitchFamily="34" charset="0"/>
              </a:rPr>
              <a:t>Agree to add this case to the Requirements Document 21/1848?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479A227-25DA-9A6D-1E89-DD639EE3A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/>
              <a:t>Proposal for Requirements Document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C12B9E-D897-802B-DBCB-D02C924E7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6E6CD-BECB-5F77-0068-6E9B4D44B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19B3B-A9BC-2219-3851-99118E22C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8271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111024</TotalTime>
  <Words>608</Words>
  <Application>Microsoft Office PowerPoint</Application>
  <PresentationFormat>On-screen Show (4:3)</PresentationFormat>
  <Paragraphs>90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Antique Olive Roman</vt:lpstr>
      <vt:lpstr>Calibri</vt:lpstr>
      <vt:lpstr>Times</vt:lpstr>
      <vt:lpstr>Times New Roman</vt:lpstr>
      <vt:lpstr>Default Design</vt:lpstr>
      <vt:lpstr>TGbi, Protection against Spoof AP</vt:lpstr>
      <vt:lpstr>PowerPoint Presentation</vt:lpstr>
      <vt:lpstr>Wi-Fi Privacy Concerns</vt:lpstr>
      <vt:lpstr>Privacy Threats</vt:lpstr>
      <vt:lpstr>Passive Scanning and Monitor APs</vt:lpstr>
      <vt:lpstr>Original “privacy” concerns</vt:lpstr>
      <vt:lpstr>The new “J Lo Attack”</vt:lpstr>
      <vt:lpstr>Proposal for Requirements Document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Smith, Graham</cp:lastModifiedBy>
  <cp:revision>1886</cp:revision>
  <cp:lastPrinted>1998-02-10T13:28:06Z</cp:lastPrinted>
  <dcterms:created xsi:type="dcterms:W3CDTF">1998-02-10T13:07:52Z</dcterms:created>
  <dcterms:modified xsi:type="dcterms:W3CDTF">2022-08-25T13:41:01Z</dcterms:modified>
</cp:coreProperties>
</file>