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handoutMasterIdLst>
    <p:handoutMasterId r:id="rId20"/>
  </p:handoutMasterIdLst>
  <p:sldIdLst>
    <p:sldId id="256" r:id="rId2"/>
    <p:sldId id="318" r:id="rId3"/>
    <p:sldId id="260" r:id="rId4"/>
    <p:sldId id="307" r:id="rId5"/>
    <p:sldId id="298" r:id="rId6"/>
    <p:sldId id="313" r:id="rId7"/>
    <p:sldId id="311" r:id="rId8"/>
    <p:sldId id="312" r:id="rId9"/>
    <p:sldId id="314" r:id="rId10"/>
    <p:sldId id="316" r:id="rId11"/>
    <p:sldId id="300" r:id="rId12"/>
    <p:sldId id="319" r:id="rId13"/>
    <p:sldId id="320" r:id="rId14"/>
    <p:sldId id="323" r:id="rId15"/>
    <p:sldId id="324" r:id="rId16"/>
    <p:sldId id="302" r:id="rId17"/>
    <p:sldId id="289"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yousi" initials="l" lastIdx="2" clrIdx="0">
    <p:extLst>
      <p:ext uri="{19B8F6BF-5375-455C-9EA6-DF929625EA0E}">
        <p15:presenceInfo xmlns:p15="http://schemas.microsoft.com/office/powerpoint/2012/main" userId="S-1-5-21-147214757-305610072-1517763936-87373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6424" autoAdjust="0"/>
  </p:normalViewPr>
  <p:slideViewPr>
    <p:cSldViewPr snapToGrid="0">
      <p:cViewPr>
        <p:scale>
          <a:sx n="76" d="100"/>
          <a:sy n="76" d="100"/>
        </p:scale>
        <p:origin x="638" y="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425F15-29E7-4C24-AFAF-FA21DA4AB2CD}" type="datetimeFigureOut">
              <a:rPr lang="zh-CN" altLang="en-US" smtClean="0"/>
              <a:t>2022/9/11</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210DA85-2AD1-42A3-8105-4EDB5DD26622}" type="slidenum">
              <a:rPr lang="zh-CN" altLang="en-US" smtClean="0"/>
              <a:t>‹#›</a:t>
            </a:fld>
            <a:endParaRPr lang="zh-CN" altLang="en-US"/>
          </a:p>
        </p:txBody>
      </p:sp>
    </p:spTree>
    <p:extLst>
      <p:ext uri="{BB962C8B-B14F-4D97-AF65-F5344CB8AC3E}">
        <p14:creationId xmlns:p14="http://schemas.microsoft.com/office/powerpoint/2010/main" val="3165000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EF3062-872A-4238-B808-360B24AB5EBB}" type="datetimeFigureOut">
              <a:rPr lang="zh-CN" altLang="en-US" smtClean="0"/>
              <a:t>2022/9/11</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C5418A-43FA-471F-8DA8-F294F9A4F067}" type="slidenum">
              <a:rPr lang="zh-CN" altLang="en-US" smtClean="0"/>
              <a:t>‹#›</a:t>
            </a:fld>
            <a:endParaRPr lang="zh-CN" altLang="en-US"/>
          </a:p>
        </p:txBody>
      </p:sp>
    </p:spTree>
    <p:extLst>
      <p:ext uri="{BB962C8B-B14F-4D97-AF65-F5344CB8AC3E}">
        <p14:creationId xmlns:p14="http://schemas.microsoft.com/office/powerpoint/2010/main" val="112328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C5418A-43FA-471F-8DA8-F294F9A4F067}" type="slidenum">
              <a:rPr lang="zh-CN" altLang="en-US" smtClean="0"/>
              <a:t>1</a:t>
            </a:fld>
            <a:endParaRPr lang="zh-CN" altLang="en-US"/>
          </a:p>
        </p:txBody>
      </p:sp>
    </p:spTree>
    <p:extLst>
      <p:ext uri="{BB962C8B-B14F-4D97-AF65-F5344CB8AC3E}">
        <p14:creationId xmlns:p14="http://schemas.microsoft.com/office/powerpoint/2010/main" val="448705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C5418A-43FA-471F-8DA8-F294F9A4F067}" type="slidenum">
              <a:rPr lang="zh-CN" altLang="en-US" smtClean="0"/>
              <a:t>2</a:t>
            </a:fld>
            <a:endParaRPr lang="zh-CN" altLang="en-US"/>
          </a:p>
        </p:txBody>
      </p:sp>
    </p:spTree>
    <p:extLst>
      <p:ext uri="{BB962C8B-B14F-4D97-AF65-F5344CB8AC3E}">
        <p14:creationId xmlns:p14="http://schemas.microsoft.com/office/powerpoint/2010/main" val="1855927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需要杨老师确认</a:t>
            </a:r>
            <a:r>
              <a:rPr lang="en-US" altLang="zh-CN" dirty="0"/>
              <a:t>1/3 BSS</a:t>
            </a:r>
            <a:r>
              <a:rPr lang="zh-CN" altLang="en-US" dirty="0"/>
              <a:t>在同一信道是否可行</a:t>
            </a:r>
          </a:p>
        </p:txBody>
      </p:sp>
      <p:sp>
        <p:nvSpPr>
          <p:cNvPr id="4" name="灯片编号占位符 3"/>
          <p:cNvSpPr>
            <a:spLocks noGrp="1"/>
          </p:cNvSpPr>
          <p:nvPr>
            <p:ph type="sldNum" sz="quarter" idx="10"/>
          </p:nvPr>
        </p:nvSpPr>
        <p:spPr/>
        <p:txBody>
          <a:bodyPr/>
          <a:lstStyle/>
          <a:p>
            <a:fld id="{A9C5418A-43FA-471F-8DA8-F294F9A4F067}" type="slidenum">
              <a:rPr lang="zh-CN" altLang="en-US" smtClean="0"/>
              <a:t>5</a:t>
            </a:fld>
            <a:endParaRPr lang="zh-CN" altLang="en-US"/>
          </a:p>
        </p:txBody>
      </p:sp>
    </p:spTree>
    <p:extLst>
      <p:ext uri="{BB962C8B-B14F-4D97-AF65-F5344CB8AC3E}">
        <p14:creationId xmlns:p14="http://schemas.microsoft.com/office/powerpoint/2010/main" val="3177116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SU</a:t>
            </a:r>
            <a:r>
              <a:rPr lang="zh-CN" altLang="en-US" dirty="0"/>
              <a:t>这部分我没写词，可以根据</a:t>
            </a:r>
            <a:r>
              <a:rPr lang="en-US" altLang="zh-CN" dirty="0"/>
              <a:t>MU</a:t>
            </a:r>
            <a:r>
              <a:rPr lang="zh-CN" altLang="en-US" dirty="0"/>
              <a:t>部分写，套进数据就可以，如果觉得不好解释，可以不</a:t>
            </a:r>
            <a:r>
              <a:rPr lang="en-US" altLang="zh-CN" dirty="0"/>
              <a:t>show SU</a:t>
            </a:r>
            <a:r>
              <a:rPr lang="zh-CN" altLang="en-US" dirty="0"/>
              <a:t>的结果</a:t>
            </a:r>
          </a:p>
        </p:txBody>
      </p:sp>
      <p:sp>
        <p:nvSpPr>
          <p:cNvPr id="4" name="灯片编号占位符 3"/>
          <p:cNvSpPr>
            <a:spLocks noGrp="1"/>
          </p:cNvSpPr>
          <p:nvPr>
            <p:ph type="sldNum" sz="quarter" idx="10"/>
          </p:nvPr>
        </p:nvSpPr>
        <p:spPr/>
        <p:txBody>
          <a:bodyPr/>
          <a:lstStyle/>
          <a:p>
            <a:fld id="{A9C5418A-43FA-471F-8DA8-F294F9A4F067}" type="slidenum">
              <a:rPr lang="zh-CN" altLang="en-US" smtClean="0"/>
              <a:t>7</a:t>
            </a:fld>
            <a:endParaRPr lang="zh-CN" altLang="en-US"/>
          </a:p>
        </p:txBody>
      </p:sp>
    </p:spTree>
    <p:extLst>
      <p:ext uri="{BB962C8B-B14F-4D97-AF65-F5344CB8AC3E}">
        <p14:creationId xmlns:p14="http://schemas.microsoft.com/office/powerpoint/2010/main" val="2659483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SU</a:t>
            </a:r>
            <a:r>
              <a:rPr lang="zh-CN" altLang="en-US" dirty="0"/>
              <a:t>这部分我没写词，可以根据</a:t>
            </a:r>
            <a:r>
              <a:rPr lang="en-US" altLang="zh-CN" dirty="0"/>
              <a:t>MU</a:t>
            </a:r>
            <a:r>
              <a:rPr lang="zh-CN" altLang="en-US" dirty="0"/>
              <a:t>部分写，套进数据就可以，如果觉得不好解释，可以不</a:t>
            </a:r>
            <a:r>
              <a:rPr lang="en-US" altLang="zh-CN" dirty="0"/>
              <a:t>show SU</a:t>
            </a:r>
            <a:r>
              <a:rPr lang="zh-CN" altLang="en-US" dirty="0"/>
              <a:t>的结果</a:t>
            </a:r>
          </a:p>
        </p:txBody>
      </p:sp>
      <p:sp>
        <p:nvSpPr>
          <p:cNvPr id="4" name="灯片编号占位符 3"/>
          <p:cNvSpPr>
            <a:spLocks noGrp="1"/>
          </p:cNvSpPr>
          <p:nvPr>
            <p:ph type="sldNum" sz="quarter" idx="10"/>
          </p:nvPr>
        </p:nvSpPr>
        <p:spPr/>
        <p:txBody>
          <a:bodyPr/>
          <a:lstStyle/>
          <a:p>
            <a:fld id="{A9C5418A-43FA-471F-8DA8-F294F9A4F067}" type="slidenum">
              <a:rPr lang="zh-CN" altLang="en-US" smtClean="0"/>
              <a:t>12</a:t>
            </a:fld>
            <a:endParaRPr lang="zh-CN" altLang="en-US"/>
          </a:p>
        </p:txBody>
      </p:sp>
    </p:spTree>
    <p:extLst>
      <p:ext uri="{BB962C8B-B14F-4D97-AF65-F5344CB8AC3E}">
        <p14:creationId xmlns:p14="http://schemas.microsoft.com/office/powerpoint/2010/main" val="4272013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a:t>单击此处编辑母版标题样式</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US"/>
          </a:p>
        </p:txBody>
      </p:sp>
      <p:sp>
        <p:nvSpPr>
          <p:cNvPr id="5" name="Footer Placeholder 4"/>
          <p:cNvSpPr>
            <a:spLocks noGrp="1"/>
          </p:cNvSpPr>
          <p:nvPr>
            <p:ph type="ftr" sz="quarter" idx="11"/>
          </p:nvPr>
        </p:nvSpPr>
        <p:spPr>
          <a:xfrm>
            <a:off x="6803640" y="6475413"/>
            <a:ext cx="1740285" cy="553998"/>
          </a:xfrm>
        </p:spPr>
        <p:txBody>
          <a:bodyPr/>
          <a:lstStyle>
            <a:lvl1pPr>
              <a:defRPr/>
            </a:lvl1pPr>
          </a:lstStyle>
          <a:p>
            <a:r>
              <a:rPr lang="en-US" altLang="zh-CN" dirty="0" err="1"/>
              <a:t>Yousi</a:t>
            </a:r>
            <a:r>
              <a:rPr lang="en-US" altLang="zh-CN" dirty="0"/>
              <a:t> Lin, Huawei</a:t>
            </a:r>
            <a:endParaRPr lang="zh-CN" altLang="en-US" dirty="0"/>
          </a:p>
          <a:p>
            <a:endParaRPr lang="zh-CN" altLang="en-US" dirty="0"/>
          </a:p>
        </p:txBody>
      </p:sp>
      <p:sp>
        <p:nvSpPr>
          <p:cNvPr id="6" name="Slide Number Placeholder 5"/>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7"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Tree>
    <p:extLst>
      <p:ext uri="{BB962C8B-B14F-4D97-AF65-F5344CB8AC3E}">
        <p14:creationId xmlns:p14="http://schemas.microsoft.com/office/powerpoint/2010/main" val="2408045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8"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Tree>
    <p:extLst>
      <p:ext uri="{BB962C8B-B14F-4D97-AF65-F5344CB8AC3E}">
        <p14:creationId xmlns:p14="http://schemas.microsoft.com/office/powerpoint/2010/main" val="2012901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8"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Tree>
    <p:extLst>
      <p:ext uri="{BB962C8B-B14F-4D97-AF65-F5344CB8AC3E}">
        <p14:creationId xmlns:p14="http://schemas.microsoft.com/office/powerpoint/2010/main" val="1143447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endParaRPr lang="zh-CN" altLang="en-US" dirty="0"/>
          </a:p>
        </p:txBody>
      </p:sp>
      <p:sp>
        <p:nvSpPr>
          <p:cNvPr id="6" name="Slide Number Placeholder 5"/>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9"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Tree>
    <p:extLst>
      <p:ext uri="{BB962C8B-B14F-4D97-AF65-F5344CB8AC3E}">
        <p14:creationId xmlns:p14="http://schemas.microsoft.com/office/powerpoint/2010/main" val="828892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8"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Tree>
    <p:extLst>
      <p:ext uri="{BB962C8B-B14F-4D97-AF65-F5344CB8AC3E}">
        <p14:creationId xmlns:p14="http://schemas.microsoft.com/office/powerpoint/2010/main" val="1248051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endParaRPr lang="zh-CN" altLang="en-US"/>
          </a:p>
        </p:txBody>
      </p:sp>
      <p:sp>
        <p:nvSpPr>
          <p:cNvPr id="7" name="Slide Number Placeholder 6"/>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9" name="Rectangle 4"/>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Tree>
    <p:extLst>
      <p:ext uri="{BB962C8B-B14F-4D97-AF65-F5344CB8AC3E}">
        <p14:creationId xmlns:p14="http://schemas.microsoft.com/office/powerpoint/2010/main" val="2167832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8" name="Footer Placeholder 7"/>
          <p:cNvSpPr>
            <a:spLocks noGrp="1"/>
          </p:cNvSpPr>
          <p:nvPr>
            <p:ph type="ftr" sz="quarter" idx="11"/>
          </p:nvPr>
        </p:nvSpPr>
        <p:spPr>
          <a:xfrm>
            <a:off x="7359305" y="6475413"/>
            <a:ext cx="1184620" cy="184666"/>
          </a:xfrm>
        </p:spPr>
        <p:txBody>
          <a:bodyPr/>
          <a:lstStyle>
            <a:lvl1pPr>
              <a:defRPr/>
            </a:lvl1pPr>
          </a:lstStyle>
          <a:p>
            <a:endParaRPr lang="zh-CN" altLang="en-US"/>
          </a:p>
        </p:txBody>
      </p:sp>
      <p:sp>
        <p:nvSpPr>
          <p:cNvPr id="9" name="Slide Number Placeholder 8"/>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11" name="Rectangle 4"/>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Tree>
    <p:extLst>
      <p:ext uri="{BB962C8B-B14F-4D97-AF65-F5344CB8AC3E}">
        <p14:creationId xmlns:p14="http://schemas.microsoft.com/office/powerpoint/2010/main" val="1038415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4" name="Footer Placeholder 3"/>
          <p:cNvSpPr>
            <a:spLocks noGrp="1"/>
          </p:cNvSpPr>
          <p:nvPr>
            <p:ph type="ftr" sz="quarter" idx="11"/>
          </p:nvPr>
        </p:nvSpPr>
        <p:spPr>
          <a:xfrm>
            <a:off x="7359305" y="6475413"/>
            <a:ext cx="1184620" cy="184666"/>
          </a:xfrm>
        </p:spPr>
        <p:txBody>
          <a:bodyPr/>
          <a:lstStyle>
            <a:lvl1pPr>
              <a:defRPr/>
            </a:lvl1pPr>
          </a:lstStyle>
          <a:p>
            <a:endParaRPr lang="zh-CN" altLang="en-US"/>
          </a:p>
        </p:txBody>
      </p:sp>
      <p:sp>
        <p:nvSpPr>
          <p:cNvPr id="5" name="Slide Number Placeholder 4"/>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7"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Tree>
    <p:extLst>
      <p:ext uri="{BB962C8B-B14F-4D97-AF65-F5344CB8AC3E}">
        <p14:creationId xmlns:p14="http://schemas.microsoft.com/office/powerpoint/2010/main" val="4264509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359305" y="6475413"/>
            <a:ext cx="1184620" cy="184666"/>
          </a:xfrm>
        </p:spPr>
        <p:txBody>
          <a:bodyPr/>
          <a:lstStyle>
            <a:lvl1pPr>
              <a:defRPr/>
            </a:lvl1pPr>
          </a:lstStyle>
          <a:p>
            <a:endParaRPr lang="zh-CN" altLang="en-US"/>
          </a:p>
        </p:txBody>
      </p:sp>
      <p:sp>
        <p:nvSpPr>
          <p:cNvPr id="4" name="Slide Number Placeholder 3"/>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6"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Tree>
    <p:extLst>
      <p:ext uri="{BB962C8B-B14F-4D97-AF65-F5344CB8AC3E}">
        <p14:creationId xmlns:p14="http://schemas.microsoft.com/office/powerpoint/2010/main" val="2527622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zh-CN" altLang="en-US" dirty="0"/>
              <a:t>单击此处编辑母版标题样式</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endParaRPr lang="zh-CN" altLang="en-US"/>
          </a:p>
        </p:txBody>
      </p:sp>
      <p:sp>
        <p:nvSpPr>
          <p:cNvPr id="7" name="Slide Number Placeholder 6"/>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10" name="Rectangle 4"/>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Tree>
    <p:extLst>
      <p:ext uri="{BB962C8B-B14F-4D97-AF65-F5344CB8AC3E}">
        <p14:creationId xmlns:p14="http://schemas.microsoft.com/office/powerpoint/2010/main" val="25307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endParaRPr lang="zh-CN" altLang="en-US"/>
          </a:p>
        </p:txBody>
      </p:sp>
      <p:sp>
        <p:nvSpPr>
          <p:cNvPr id="7" name="Slide Number Placeholder 6"/>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9" name="Rectangle 4"/>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Tree>
    <p:extLst>
      <p:ext uri="{BB962C8B-B14F-4D97-AF65-F5344CB8AC3E}">
        <p14:creationId xmlns:p14="http://schemas.microsoft.com/office/powerpoint/2010/main" val="2137456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a:t>单击此处编辑母版标题样式</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1028"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
        <p:nvSpPr>
          <p:cNvPr id="1029" name="Rectangle 5"/>
          <p:cNvSpPr>
            <a:spLocks noGrp="1" noChangeArrowheads="1"/>
          </p:cNvSpPr>
          <p:nvPr>
            <p:ph type="ftr" sz="quarter" idx="3"/>
          </p:nvPr>
        </p:nvSpPr>
        <p:spPr bwMode="auto">
          <a:xfrm>
            <a:off x="6803704" y="6475413"/>
            <a:ext cx="174022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zh-CN" dirty="0" err="1"/>
              <a:t>Yousi</a:t>
            </a:r>
            <a:r>
              <a:rPr lang="en-US" altLang="zh-CN" dirty="0"/>
              <a:t> Lin, Huawei</a:t>
            </a:r>
            <a:endParaRPr lang="zh-CN"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fld id="{D0575E00-F21E-44AB-8288-8B9991574529}" type="slidenum">
              <a:rPr lang="zh-CN" altLang="en-US" smtClean="0"/>
              <a:t>‹#›</a:t>
            </a:fld>
            <a:endParaRPr lang="zh-CN" altLang="en-US" dirty="0"/>
          </a:p>
        </p:txBody>
      </p:sp>
      <p:sp>
        <p:nvSpPr>
          <p:cNvPr id="1031" name="Rectangle 7"/>
          <p:cNvSpPr>
            <a:spLocks noChangeArrowheads="1"/>
          </p:cNvSpPr>
          <p:nvPr/>
        </p:nvSpPr>
        <p:spPr bwMode="auto">
          <a:xfrm>
            <a:off x="4534108" y="332601"/>
            <a:ext cx="391139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kern="1200" dirty="0">
                <a:solidFill>
                  <a:schemeClr val="tx1"/>
                </a:solidFill>
                <a:latin typeface="Times New Roman" charset="0"/>
                <a:ea typeface="+mn-ea"/>
                <a:cs typeface="+mn-cs"/>
              </a:rPr>
              <a:t>802.11-22/1348-01-00be</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0520169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charset="0"/>
        </a:defRPr>
      </a:lvl2pPr>
      <a:lvl3pPr algn="ctr" rtl="0" eaLnBrk="1" fontAlgn="base" hangingPunct="1">
        <a:spcBef>
          <a:spcPct val="0"/>
        </a:spcBef>
        <a:spcAft>
          <a:spcPct val="0"/>
        </a:spcAft>
        <a:defRPr sz="3200" b="1">
          <a:solidFill>
            <a:schemeClr val="tx2"/>
          </a:solidFill>
          <a:latin typeface="Times New Roman" charset="0"/>
        </a:defRPr>
      </a:lvl3pPr>
      <a:lvl4pPr algn="ctr" rtl="0" eaLnBrk="1" fontAlgn="base" hangingPunct="1">
        <a:spcBef>
          <a:spcPct val="0"/>
        </a:spcBef>
        <a:spcAft>
          <a:spcPct val="0"/>
        </a:spcAft>
        <a:defRPr sz="3200" b="1">
          <a:solidFill>
            <a:schemeClr val="tx2"/>
          </a:solidFill>
          <a:latin typeface="Times New Roman" charset="0"/>
        </a:defRPr>
      </a:lvl4pPr>
      <a:lvl5pPr algn="ctr" rtl="0" eaLnBrk="1" fontAlgn="base" hangingPunct="1">
        <a:spcBef>
          <a:spcPct val="0"/>
        </a:spcBef>
        <a:spcAft>
          <a:spcPct val="0"/>
        </a:spcAft>
        <a:defRPr sz="3200" b="1">
          <a:solidFill>
            <a:schemeClr val="tx2"/>
          </a:solidFill>
          <a:latin typeface="Times New Roman" charset="0"/>
        </a:defRPr>
      </a:lvl5pPr>
      <a:lvl6pPr marL="457200" algn="ctr" rtl="0" eaLnBrk="1" fontAlgn="base" hangingPunct="1">
        <a:spcBef>
          <a:spcPct val="0"/>
        </a:spcBef>
        <a:spcAft>
          <a:spcPct val="0"/>
        </a:spcAft>
        <a:defRPr sz="3200" b="1">
          <a:solidFill>
            <a:schemeClr val="tx2"/>
          </a:solidFill>
          <a:latin typeface="Times New Roman" charset="0"/>
        </a:defRPr>
      </a:lvl6pPr>
      <a:lvl7pPr marL="914400" algn="ctr" rtl="0" eaLnBrk="1" fontAlgn="base" hangingPunct="1">
        <a:spcBef>
          <a:spcPct val="0"/>
        </a:spcBef>
        <a:spcAft>
          <a:spcPct val="0"/>
        </a:spcAft>
        <a:defRPr sz="3200" b="1">
          <a:solidFill>
            <a:schemeClr val="tx2"/>
          </a:solidFill>
          <a:latin typeface="Times New Roman" charset="0"/>
        </a:defRPr>
      </a:lvl7pPr>
      <a:lvl8pPr marL="1371600" algn="ctr" rtl="0" eaLnBrk="1" fontAlgn="base" hangingPunct="1">
        <a:spcBef>
          <a:spcPct val="0"/>
        </a:spcBef>
        <a:spcAft>
          <a:spcPct val="0"/>
        </a:spcAft>
        <a:defRPr sz="3200" b="1">
          <a:solidFill>
            <a:schemeClr val="tx2"/>
          </a:solidFill>
          <a:latin typeface="Times New Roman" charset="0"/>
        </a:defRPr>
      </a:lvl8pPr>
      <a:lvl9pPr marL="1828800" algn="ctr" rtl="0" eaLnBrk="1" fontAlgn="base" hangingPunct="1">
        <a:spcBef>
          <a:spcPct val="0"/>
        </a:spcBef>
        <a:spcAft>
          <a:spcPct val="0"/>
        </a:spcAft>
        <a:defRPr sz="3200" b="1">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16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16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16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16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16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eee802.org/11/PARs/P802_11be_PAR_Detail.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1"/>
          <p:cNvSpPr txBox="1">
            <a:spLocks/>
          </p:cNvSpPr>
          <p:nvPr/>
        </p:nvSpPr>
        <p:spPr bwMode="auto">
          <a:xfrm>
            <a:off x="962025" y="522683"/>
            <a:ext cx="7772400" cy="147002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charset="0"/>
              </a:defRPr>
            </a:lvl2pPr>
            <a:lvl3pPr algn="ctr" rtl="0" eaLnBrk="1" fontAlgn="base" hangingPunct="1">
              <a:spcBef>
                <a:spcPct val="0"/>
              </a:spcBef>
              <a:spcAft>
                <a:spcPct val="0"/>
              </a:spcAft>
              <a:defRPr sz="3200" b="1">
                <a:solidFill>
                  <a:schemeClr val="tx2"/>
                </a:solidFill>
                <a:latin typeface="Times New Roman" charset="0"/>
              </a:defRPr>
            </a:lvl3pPr>
            <a:lvl4pPr algn="ctr" rtl="0" eaLnBrk="1" fontAlgn="base" hangingPunct="1">
              <a:spcBef>
                <a:spcPct val="0"/>
              </a:spcBef>
              <a:spcAft>
                <a:spcPct val="0"/>
              </a:spcAft>
              <a:defRPr sz="3200" b="1">
                <a:solidFill>
                  <a:schemeClr val="tx2"/>
                </a:solidFill>
                <a:latin typeface="Times New Roman" charset="0"/>
              </a:defRPr>
            </a:lvl4pPr>
            <a:lvl5pPr algn="ctr" rtl="0" eaLnBrk="1" fontAlgn="base" hangingPunct="1">
              <a:spcBef>
                <a:spcPct val="0"/>
              </a:spcBef>
              <a:spcAft>
                <a:spcPct val="0"/>
              </a:spcAft>
              <a:defRPr sz="3200" b="1">
                <a:solidFill>
                  <a:schemeClr val="tx2"/>
                </a:solidFill>
                <a:latin typeface="Times New Roman" charset="0"/>
              </a:defRPr>
            </a:lvl5pPr>
            <a:lvl6pPr marL="457200" algn="ctr" rtl="0" eaLnBrk="1" fontAlgn="base" hangingPunct="1">
              <a:spcBef>
                <a:spcPct val="0"/>
              </a:spcBef>
              <a:spcAft>
                <a:spcPct val="0"/>
              </a:spcAft>
              <a:defRPr sz="3200" b="1">
                <a:solidFill>
                  <a:schemeClr val="tx2"/>
                </a:solidFill>
                <a:latin typeface="Times New Roman" charset="0"/>
              </a:defRPr>
            </a:lvl6pPr>
            <a:lvl7pPr marL="914400" algn="ctr" rtl="0" eaLnBrk="1" fontAlgn="base" hangingPunct="1">
              <a:spcBef>
                <a:spcPct val="0"/>
              </a:spcBef>
              <a:spcAft>
                <a:spcPct val="0"/>
              </a:spcAft>
              <a:defRPr sz="3200" b="1">
                <a:solidFill>
                  <a:schemeClr val="tx2"/>
                </a:solidFill>
                <a:latin typeface="Times New Roman" charset="0"/>
              </a:defRPr>
            </a:lvl7pPr>
            <a:lvl8pPr marL="1371600" algn="ctr" rtl="0" eaLnBrk="1" fontAlgn="base" hangingPunct="1">
              <a:spcBef>
                <a:spcPct val="0"/>
              </a:spcBef>
              <a:spcAft>
                <a:spcPct val="0"/>
              </a:spcAft>
              <a:defRPr sz="3200" b="1">
                <a:solidFill>
                  <a:schemeClr val="tx2"/>
                </a:solidFill>
                <a:latin typeface="Times New Roman" charset="0"/>
              </a:defRPr>
            </a:lvl8pPr>
            <a:lvl9pPr marL="1828800" algn="ctr" rtl="0" eaLnBrk="1" fontAlgn="base" hangingPunct="1">
              <a:spcBef>
                <a:spcPct val="0"/>
              </a:spcBef>
              <a:spcAft>
                <a:spcPct val="0"/>
              </a:spcAft>
              <a:defRPr sz="3200" b="1">
                <a:solidFill>
                  <a:schemeClr val="tx2"/>
                </a:solidFill>
                <a:latin typeface="Times New Roman" charset="0"/>
              </a:defRPr>
            </a:lvl9pPr>
          </a:lstStyle>
          <a:p>
            <a:r>
              <a:rPr lang="en-US" altLang="zh-CN" kern="0" dirty="0"/>
              <a:t>CR for PAR low latency verification</a:t>
            </a:r>
            <a:endParaRPr lang="zh-CN" altLang="en-US" kern="0" dirty="0"/>
          </a:p>
        </p:txBody>
      </p:sp>
      <p:graphicFrame>
        <p:nvGraphicFramePr>
          <p:cNvPr id="10"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073878899"/>
              </p:ext>
            </p:extLst>
          </p:nvPr>
        </p:nvGraphicFramePr>
        <p:xfrm>
          <a:off x="1152525" y="2998720"/>
          <a:ext cx="7391400" cy="2435243"/>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54443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72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a:solidFill>
                            <a:schemeClr val="dk1"/>
                          </a:solidFill>
                          <a:latin typeface="+mn-lt"/>
                          <a:ea typeface="+mn-ea"/>
                          <a:cs typeface="+mn-cs"/>
                        </a:rPr>
                        <a:t>Yousi</a:t>
                      </a:r>
                      <a:r>
                        <a:rPr lang="en-US" sz="1100" kern="1200" baseline="0" dirty="0">
                          <a:solidFill>
                            <a:schemeClr val="dk1"/>
                          </a:solidFill>
                          <a:latin typeface="+mn-lt"/>
                          <a:ea typeface="+mn-ea"/>
                          <a:cs typeface="+mn-cs"/>
                        </a:rPr>
                        <a:t> Lin</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r>
                        <a:rPr lang="en-US" sz="1100" dirty="0"/>
                        <a:t>Huawei Technologies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H3 building, Huawei Base, </a:t>
                      </a:r>
                      <a:r>
                        <a:rPr lang="en-US" sz="1100" dirty="0" err="1"/>
                        <a:t>Bantian</a:t>
                      </a:r>
                      <a:r>
                        <a:rPr lang="en-US" sz="1100" dirty="0"/>
                        <a:t>, </a:t>
                      </a:r>
                      <a:r>
                        <a:rPr lang="en-US" sz="1100" dirty="0" err="1"/>
                        <a:t>Longgang</a:t>
                      </a:r>
                      <a:r>
                        <a:rPr lang="en-US" sz="1100" dirty="0"/>
                        <a:t>, Shenzhen, Guangdong, China, 518129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linyousi@huawei.com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445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a:solidFill>
                            <a:schemeClr val="dk1"/>
                          </a:solidFill>
                          <a:latin typeface="+mn-lt"/>
                          <a:ea typeface="+mn-ea"/>
                          <a:cs typeface="+mn-cs"/>
                        </a:rPr>
                        <a:t>Yunbo</a:t>
                      </a:r>
                      <a:r>
                        <a:rPr lang="en-US" altLang="zh-CN" sz="1100" kern="1200" baseline="0" dirty="0">
                          <a:solidFill>
                            <a:schemeClr val="dk1"/>
                          </a:solidFill>
                          <a:latin typeface="+mn-lt"/>
                          <a:ea typeface="+mn-ea"/>
                          <a:cs typeface="+mn-cs"/>
                        </a:rPr>
                        <a:t> Li</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283733"/>
                  </a:ext>
                </a:extLst>
              </a:tr>
              <a:tr h="3172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chemeClr val="dk1"/>
                          </a:solidFill>
                          <a:latin typeface="+mn-lt"/>
                          <a:ea typeface="+mn-ea"/>
                          <a:cs typeface="+mn-cs"/>
                        </a:rPr>
                        <a:t>Ming Gan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172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chemeClr val="dk1"/>
                          </a:solidFill>
                          <a:latin typeface="+mn-lt"/>
                          <a:ea typeface="+mn-ea"/>
                          <a:cs typeface="+mn-cs"/>
                        </a:rPr>
                        <a:t>Yuchen Guo</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585805"/>
                  </a:ext>
                </a:extLst>
              </a:tr>
              <a:tr h="3172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a:solidFill>
                            <a:schemeClr val="dk1"/>
                          </a:solidFill>
                          <a:latin typeface="+mn-lt"/>
                          <a:ea typeface="+mn-ea"/>
                          <a:cs typeface="+mn-cs"/>
                        </a:rPr>
                        <a:t>Guogang</a:t>
                      </a:r>
                      <a:r>
                        <a:rPr lang="en-US" altLang="zh-CN" sz="1100" kern="1200" dirty="0">
                          <a:solidFill>
                            <a:schemeClr val="dk1"/>
                          </a:solidFill>
                          <a:latin typeface="+mn-lt"/>
                          <a:ea typeface="+mn-ea"/>
                          <a:cs typeface="+mn-cs"/>
                        </a:rPr>
                        <a:t> Huang</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11" name="Rectangle 4">
            <a:extLst>
              <a:ext uri="{FF2B5EF4-FFF2-40B4-BE49-F238E27FC236}">
                <a16:creationId xmlns:a16="http://schemas.microsoft.com/office/drawing/2014/main" id="{AAB4AADD-B9F4-45B4-B9D2-5B5E3506EF55}"/>
              </a:ext>
            </a:extLst>
          </p:cNvPr>
          <p:cNvSpPr txBox="1">
            <a:spLocks noChangeArrowheads="1"/>
          </p:cNvSpPr>
          <p:nvPr/>
        </p:nvSpPr>
        <p:spPr bwMode="auto">
          <a:xfrm>
            <a:off x="685800" y="1802208"/>
            <a:ext cx="7772400" cy="381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1800" b="1">
                <a:solidFill>
                  <a:schemeClr val="tx1"/>
                </a:solidFill>
                <a:latin typeface="+mn-lt"/>
                <a:ea typeface="+mn-ea"/>
                <a:cs typeface="+mn-cs"/>
              </a:defRPr>
            </a:lvl1pPr>
            <a:lvl2pPr marL="342900" indent="0" algn="ctr" rtl="0" eaLnBrk="1" fontAlgn="base" hangingPunct="1">
              <a:spcBef>
                <a:spcPct val="20000"/>
              </a:spcBef>
              <a:spcAft>
                <a:spcPct val="0"/>
              </a:spcAft>
              <a:buNone/>
              <a:defRPr sz="1500">
                <a:solidFill>
                  <a:schemeClr val="tx1"/>
                </a:solidFill>
                <a:latin typeface="+mn-lt"/>
                <a:ea typeface="ＭＳ Ｐゴシック" charset="-128"/>
              </a:defRPr>
            </a:lvl2pPr>
            <a:lvl3pPr marL="685800" indent="0" algn="ctr" rtl="0" eaLnBrk="1" fontAlgn="base" hangingPunct="1">
              <a:spcBef>
                <a:spcPct val="20000"/>
              </a:spcBef>
              <a:spcAft>
                <a:spcPct val="0"/>
              </a:spcAft>
              <a:buNone/>
              <a:defRPr>
                <a:solidFill>
                  <a:schemeClr val="tx1"/>
                </a:solidFill>
                <a:latin typeface="+mn-lt"/>
                <a:ea typeface="ＭＳ Ｐゴシック" charset="-128"/>
              </a:defRPr>
            </a:lvl3pPr>
            <a:lvl4pPr marL="1028700" indent="0" algn="ctr" rtl="0" eaLnBrk="1" fontAlgn="base" hangingPunct="1">
              <a:spcBef>
                <a:spcPct val="20000"/>
              </a:spcBef>
              <a:spcAft>
                <a:spcPct val="0"/>
              </a:spcAft>
              <a:buNone/>
              <a:defRPr sz="1200">
                <a:solidFill>
                  <a:schemeClr val="tx1"/>
                </a:solidFill>
                <a:latin typeface="+mn-lt"/>
                <a:ea typeface="ＭＳ Ｐゴシック" charset="-128"/>
              </a:defRPr>
            </a:lvl4pPr>
            <a:lvl5pPr marL="1371600" indent="0" algn="ctr" rtl="0" eaLnBrk="1" fontAlgn="base" hangingPunct="1">
              <a:spcBef>
                <a:spcPct val="20000"/>
              </a:spcBef>
              <a:spcAft>
                <a:spcPct val="0"/>
              </a:spcAft>
              <a:buNone/>
              <a:defRPr sz="1200">
                <a:solidFill>
                  <a:schemeClr val="tx1"/>
                </a:solidFill>
                <a:latin typeface="+mn-lt"/>
                <a:ea typeface="ＭＳ Ｐゴシック" charset="-128"/>
              </a:defRPr>
            </a:lvl5pPr>
            <a:lvl6pPr marL="1714500" indent="0" algn="ctr" rtl="0" eaLnBrk="1" fontAlgn="base" hangingPunct="1">
              <a:spcBef>
                <a:spcPct val="20000"/>
              </a:spcBef>
              <a:spcAft>
                <a:spcPct val="0"/>
              </a:spcAft>
              <a:buNone/>
              <a:defRPr sz="1200">
                <a:solidFill>
                  <a:schemeClr val="tx1"/>
                </a:solidFill>
                <a:latin typeface="+mn-lt"/>
                <a:ea typeface="ＭＳ Ｐゴシック" charset="-128"/>
              </a:defRPr>
            </a:lvl6pPr>
            <a:lvl7pPr marL="2057400" indent="0" algn="ctr" rtl="0" eaLnBrk="1" fontAlgn="base" hangingPunct="1">
              <a:spcBef>
                <a:spcPct val="20000"/>
              </a:spcBef>
              <a:spcAft>
                <a:spcPct val="0"/>
              </a:spcAft>
              <a:buNone/>
              <a:defRPr sz="1200">
                <a:solidFill>
                  <a:schemeClr val="tx1"/>
                </a:solidFill>
                <a:latin typeface="+mn-lt"/>
                <a:ea typeface="ＭＳ Ｐゴシック" charset="-128"/>
              </a:defRPr>
            </a:lvl7pPr>
            <a:lvl8pPr marL="2400300" indent="0" algn="ctr" rtl="0" eaLnBrk="1" fontAlgn="base" hangingPunct="1">
              <a:spcBef>
                <a:spcPct val="20000"/>
              </a:spcBef>
              <a:spcAft>
                <a:spcPct val="0"/>
              </a:spcAft>
              <a:buNone/>
              <a:defRPr sz="1200">
                <a:solidFill>
                  <a:schemeClr val="tx1"/>
                </a:solidFill>
                <a:latin typeface="+mn-lt"/>
                <a:ea typeface="ＭＳ Ｐゴシック" charset="-128"/>
              </a:defRPr>
            </a:lvl8pPr>
            <a:lvl9pPr marL="2743200" indent="0" algn="ctr" rtl="0" eaLnBrk="1" fontAlgn="base" hangingPunct="1">
              <a:spcBef>
                <a:spcPct val="20000"/>
              </a:spcBef>
              <a:spcAft>
                <a:spcPct val="0"/>
              </a:spcAft>
              <a:buNone/>
              <a:defRPr sz="1200">
                <a:solidFill>
                  <a:schemeClr val="tx1"/>
                </a:solidFill>
                <a:latin typeface="+mn-lt"/>
                <a:ea typeface="ＭＳ Ｐゴシック" charset="-128"/>
              </a:defRPr>
            </a:lvl9pPr>
          </a:lstStyle>
          <a:p>
            <a:r>
              <a:rPr lang="en-GB" altLang="en-US" sz="2000" kern="0" dirty="0"/>
              <a:t>Date:</a:t>
            </a:r>
            <a:r>
              <a:rPr lang="en-GB" altLang="en-US" sz="2000" b="0" kern="0" dirty="0"/>
              <a:t> 2022-08-16</a:t>
            </a:r>
          </a:p>
        </p:txBody>
      </p:sp>
      <p:sp>
        <p:nvSpPr>
          <p:cNvPr id="4" name="灯片编号占位符 3"/>
          <p:cNvSpPr>
            <a:spLocks noGrp="1"/>
          </p:cNvSpPr>
          <p:nvPr>
            <p:ph type="sldNum" sz="quarter" idx="12"/>
          </p:nvPr>
        </p:nvSpPr>
        <p:spPr/>
        <p:txBody>
          <a:bodyPr/>
          <a:lstStyle/>
          <a:p>
            <a:fld id="{D0575E00-F21E-44AB-8288-8B9991574529}" type="slidenum">
              <a:rPr lang="zh-CN" altLang="en-US" smtClean="0"/>
              <a:t>1</a:t>
            </a:fld>
            <a:endParaRPr lang="zh-CN" altLang="en-US"/>
          </a:p>
        </p:txBody>
      </p:sp>
      <p:sp>
        <p:nvSpPr>
          <p:cNvPr id="8" name="Rectangle 4"/>
          <p:cNvSpPr>
            <a:spLocks noGrp="1" noChangeArrowheads="1"/>
          </p:cNvSpPr>
          <p:nvPr>
            <p:ph type="dt" sz="half" idx="2"/>
          </p:nvPr>
        </p:nvSpPr>
        <p:spPr bwMode="auto">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
        <p:nvSpPr>
          <p:cNvPr id="12" name="Rectangle 5"/>
          <p:cNvSpPr>
            <a:spLocks noGrp="1" noChangeArrowheads="1"/>
          </p:cNvSpPr>
          <p:nvPr>
            <p:ph type="ftr" sz="quarter" idx="4294967295"/>
          </p:nvPr>
        </p:nvSpPr>
        <p:spPr bwMode="auto">
          <a:xfrm>
            <a:off x="6803704" y="6475413"/>
            <a:ext cx="174022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zh-CN" dirty="0" err="1"/>
              <a:t>Yousi</a:t>
            </a:r>
            <a:r>
              <a:rPr lang="en-US" altLang="zh-CN" dirty="0"/>
              <a:t> Lin, Huawei</a:t>
            </a:r>
            <a:endParaRPr lang="zh-CN" altLang="en-US" dirty="0"/>
          </a:p>
        </p:txBody>
      </p:sp>
    </p:spTree>
    <p:extLst>
      <p:ext uri="{BB962C8B-B14F-4D97-AF65-F5344CB8AC3E}">
        <p14:creationId xmlns:p14="http://schemas.microsoft.com/office/powerpoint/2010/main" val="3157959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1005016" y="685800"/>
            <a:ext cx="7453184" cy="1066800"/>
          </a:xfrm>
        </p:spPr>
        <p:txBody>
          <a:bodyPr/>
          <a:lstStyle/>
          <a:p>
            <a:r>
              <a:rPr lang="en-US" altLang="zh-CN" dirty="0"/>
              <a:t>Delay performance comparison under UL OFDMA</a:t>
            </a:r>
            <a:endParaRPr lang="zh-CN" altLang="en-US" dirty="0"/>
          </a:p>
        </p:txBody>
      </p:sp>
      <p:sp>
        <p:nvSpPr>
          <p:cNvPr id="5" name="内容占位符 2"/>
          <p:cNvSpPr>
            <a:spLocks noGrp="1"/>
          </p:cNvSpPr>
          <p:nvPr>
            <p:ph idx="1"/>
          </p:nvPr>
        </p:nvSpPr>
        <p:spPr>
          <a:xfrm>
            <a:off x="685800" y="1752600"/>
            <a:ext cx="7772400" cy="4114800"/>
          </a:xfrm>
        </p:spPr>
        <p:txBody>
          <a:bodyPr/>
          <a:lstStyle/>
          <a:p>
            <a:pPr lvl="0"/>
            <a:r>
              <a:rPr lang="en-US" altLang="zh-CN" sz="1400" dirty="0">
                <a:solidFill>
                  <a:srgbClr val="000000"/>
                </a:solidFill>
              </a:rPr>
              <a:t>The average delay for </a:t>
            </a:r>
            <a:r>
              <a:rPr lang="en-US" altLang="zh-CN" sz="1400" dirty="0">
                <a:solidFill>
                  <a:schemeClr val="accent2"/>
                </a:solidFill>
              </a:rPr>
              <a:t>11be using 80MHz</a:t>
            </a:r>
            <a:r>
              <a:rPr lang="en-US" altLang="zh-CN" sz="1400" dirty="0">
                <a:solidFill>
                  <a:srgbClr val="000000"/>
                </a:solidFill>
              </a:rPr>
              <a:t> achieves 17% gain compared with </a:t>
            </a:r>
            <a:r>
              <a:rPr lang="en-US" altLang="zh-CN" sz="1400" dirty="0">
                <a:solidFill>
                  <a:srgbClr val="FF0000"/>
                </a:solidFill>
              </a:rPr>
              <a:t>11ax using 160MHz</a:t>
            </a:r>
            <a:r>
              <a:rPr lang="en-US" altLang="zh-CN" sz="1400" dirty="0">
                <a:solidFill>
                  <a:srgbClr val="000000"/>
                </a:solidFill>
              </a:rPr>
              <a:t>.</a:t>
            </a:r>
          </a:p>
          <a:p>
            <a:r>
              <a:rPr lang="en-US" altLang="zh-CN" sz="1400" dirty="0">
                <a:solidFill>
                  <a:srgbClr val="000000"/>
                </a:solidFill>
              </a:rPr>
              <a:t>Latency and jitter are both improved in 11be simulations.</a:t>
            </a:r>
          </a:p>
          <a:p>
            <a:pPr lvl="0"/>
            <a:r>
              <a:rPr lang="en-US" altLang="zh-CN" sz="1400" dirty="0">
                <a:solidFill>
                  <a:srgbClr val="000000"/>
                </a:solidFill>
              </a:rPr>
              <a:t>The timeout rate remains 0 when the traffic rate increases from 1 to 10 Mbps.</a:t>
            </a:r>
            <a:endParaRPr lang="zh-CN" altLang="en-US" sz="1400" dirty="0"/>
          </a:p>
        </p:txBody>
      </p:sp>
      <p:sp>
        <p:nvSpPr>
          <p:cNvPr id="2" name="灯片编号占位符 1"/>
          <p:cNvSpPr>
            <a:spLocks noGrp="1"/>
          </p:cNvSpPr>
          <p:nvPr>
            <p:ph type="sldNum" sz="quarter" idx="12"/>
          </p:nvPr>
        </p:nvSpPr>
        <p:spPr/>
        <p:txBody>
          <a:bodyPr/>
          <a:lstStyle/>
          <a:p>
            <a:fld id="{D0575E00-F21E-44AB-8288-8B9991574529}" type="slidenum">
              <a:rPr lang="zh-CN" altLang="en-US" smtClean="0"/>
              <a:t>10</a:t>
            </a:fld>
            <a:endParaRPr lang="zh-CN" altLang="en-US"/>
          </a:p>
        </p:txBody>
      </p:sp>
      <p:sp>
        <p:nvSpPr>
          <p:cNvPr id="7"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
        <p:nvSpPr>
          <p:cNvPr id="8" name="Rectangle 5"/>
          <p:cNvSpPr>
            <a:spLocks noGrp="1" noChangeArrowheads="1"/>
          </p:cNvSpPr>
          <p:nvPr>
            <p:ph type="ftr" sz="quarter" idx="4294967295"/>
          </p:nvPr>
        </p:nvSpPr>
        <p:spPr bwMode="auto">
          <a:xfrm>
            <a:off x="6803704" y="6475413"/>
            <a:ext cx="174022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zh-CN" dirty="0" err="1"/>
              <a:t>Yousi</a:t>
            </a:r>
            <a:r>
              <a:rPr lang="en-US" altLang="zh-CN" dirty="0"/>
              <a:t> Lin, Huawei</a:t>
            </a:r>
            <a:endParaRPr lang="zh-CN" altLang="en-US" dirty="0"/>
          </a:p>
        </p:txBody>
      </p:sp>
      <p:graphicFrame>
        <p:nvGraphicFramePr>
          <p:cNvPr id="9" name="表格 8">
            <a:extLst>
              <a:ext uri="{FF2B5EF4-FFF2-40B4-BE49-F238E27FC236}">
                <a16:creationId xmlns:a16="http://schemas.microsoft.com/office/drawing/2014/main" id="{27A6BCA6-352C-43EB-B852-817A727FC0F6}"/>
              </a:ext>
            </a:extLst>
          </p:cNvPr>
          <p:cNvGraphicFramePr>
            <a:graphicFrameLocks noGrp="1"/>
          </p:cNvGraphicFramePr>
          <p:nvPr>
            <p:extLst>
              <p:ext uri="{D42A27DB-BD31-4B8C-83A1-F6EECF244321}">
                <p14:modId xmlns:p14="http://schemas.microsoft.com/office/powerpoint/2010/main" val="528697509"/>
              </p:ext>
            </p:extLst>
          </p:nvPr>
        </p:nvGraphicFramePr>
        <p:xfrm>
          <a:off x="6385279" y="3052020"/>
          <a:ext cx="2495010" cy="872280"/>
        </p:xfrm>
        <a:graphic>
          <a:graphicData uri="http://schemas.openxmlformats.org/drawingml/2006/table">
            <a:tbl>
              <a:tblPr>
                <a:tableStyleId>{5C22544A-7EE6-4342-B048-85BDC9FD1C3A}</a:tableStyleId>
              </a:tblPr>
              <a:tblGrid>
                <a:gridCol w="730685">
                  <a:extLst>
                    <a:ext uri="{9D8B030D-6E8A-4147-A177-3AD203B41FA5}">
                      <a16:colId xmlns:a16="http://schemas.microsoft.com/office/drawing/2014/main" val="20000"/>
                    </a:ext>
                  </a:extLst>
                </a:gridCol>
                <a:gridCol w="781811">
                  <a:extLst>
                    <a:ext uri="{9D8B030D-6E8A-4147-A177-3AD203B41FA5}">
                      <a16:colId xmlns:a16="http://schemas.microsoft.com/office/drawing/2014/main" val="20001"/>
                    </a:ext>
                  </a:extLst>
                </a:gridCol>
                <a:gridCol w="982514">
                  <a:extLst>
                    <a:ext uri="{9D8B030D-6E8A-4147-A177-3AD203B41FA5}">
                      <a16:colId xmlns:a16="http://schemas.microsoft.com/office/drawing/2014/main" val="20003"/>
                    </a:ext>
                  </a:extLst>
                </a:gridCol>
              </a:tblGrid>
              <a:tr h="278851">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gridSpan="2">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b="1" u="none" strike="noStrike" dirty="0">
                          <a:effectLst/>
                        </a:rPr>
                        <a:t>Timeout</a:t>
                      </a:r>
                      <a:r>
                        <a:rPr lang="en-US" altLang="zh-CN" sz="1100" b="1" u="none" strike="noStrike" baseline="0" dirty="0">
                          <a:effectLst/>
                        </a:rPr>
                        <a:t> rate/%</a:t>
                      </a:r>
                    </a:p>
                  </a:txBody>
                  <a:tcPr marL="9525" marR="9525" marT="9525" marB="0" anchor="b"/>
                </a:tc>
                <a:tc hMerge="1">
                  <a:txBody>
                    <a:bodyPr/>
                    <a:lstStyle/>
                    <a:p>
                      <a:pPr algn="ctr" fontAlgn="b"/>
                      <a:endParaRPr lang="en-US" sz="12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extLst>
                  <a:ext uri="{0D108BD9-81ED-4DB2-BD59-A6C34878D82A}">
                    <a16:rowId xmlns:a16="http://schemas.microsoft.com/office/drawing/2014/main" val="10000"/>
                  </a:ext>
                </a:extLst>
              </a:tr>
              <a:tr h="351534">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b="1" u="none" strike="noStrike" dirty="0">
                          <a:effectLst/>
                        </a:rPr>
                        <a:t>Traffic</a:t>
                      </a:r>
                      <a:r>
                        <a:rPr lang="en-US" altLang="zh-CN" sz="1100" b="1" u="none" strike="noStrike" baseline="0" dirty="0">
                          <a:effectLst/>
                        </a:rPr>
                        <a:t> </a:t>
                      </a:r>
                      <a:r>
                        <a:rPr lang="en-US" altLang="zh-CN" sz="1100" b="1" u="none" strike="noStrike" dirty="0">
                          <a:effectLst/>
                        </a:rPr>
                        <a:t>rate/Mbps</a:t>
                      </a:r>
                      <a:endParaRPr lang="en-US" altLang="zh-CN" sz="1100" b="1"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u="none" strike="noStrike" baseline="0" dirty="0">
                          <a:effectLst/>
                        </a:rPr>
                        <a:t>ax 160MHz</a:t>
                      </a:r>
                    </a:p>
                  </a:txBody>
                  <a:tcPr marL="9525" marR="9525" marT="9525"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u="none" strike="noStrike" baseline="0" dirty="0">
                          <a:effectLst/>
                        </a:rPr>
                        <a:t>be 80MHz</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extLst>
                  <a:ext uri="{0D108BD9-81ED-4DB2-BD59-A6C34878D82A}">
                    <a16:rowId xmlns:a16="http://schemas.microsoft.com/office/drawing/2014/main" val="10001"/>
                  </a:ext>
                </a:extLst>
              </a:tr>
              <a:tr h="241895">
                <a:tc>
                  <a:txBody>
                    <a:bodyPr/>
                    <a:lstStyle/>
                    <a:p>
                      <a:pPr algn="ctr" fontAlgn="b"/>
                      <a:r>
                        <a:rPr lang="en-US" altLang="zh-CN" sz="1100" u="none" strike="noStrike" dirty="0">
                          <a:effectLst/>
                        </a:rPr>
                        <a:t>1~10</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extLst>
                  <a:ext uri="{0D108BD9-81ED-4DB2-BD59-A6C34878D82A}">
                    <a16:rowId xmlns:a16="http://schemas.microsoft.com/office/drawing/2014/main" val="10002"/>
                  </a:ext>
                </a:extLst>
              </a:tr>
            </a:tbl>
          </a:graphicData>
        </a:graphic>
      </p:graphicFrame>
      <p:pic>
        <p:nvPicPr>
          <p:cNvPr id="11" name="图片 10">
            <a:extLst>
              <a:ext uri="{FF2B5EF4-FFF2-40B4-BE49-F238E27FC236}">
                <a16:creationId xmlns:a16="http://schemas.microsoft.com/office/drawing/2014/main" id="{F3979E3C-BB0B-48E8-AD9F-EDA05D6DCF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76654" y="2895600"/>
            <a:ext cx="3340199" cy="2504194"/>
          </a:xfrm>
          <a:prstGeom prst="rect">
            <a:avLst/>
          </a:prstGeom>
        </p:spPr>
      </p:pic>
      <p:pic>
        <p:nvPicPr>
          <p:cNvPr id="12" name="图片 11">
            <a:extLst>
              <a:ext uri="{FF2B5EF4-FFF2-40B4-BE49-F238E27FC236}">
                <a16:creationId xmlns:a16="http://schemas.microsoft.com/office/drawing/2014/main" id="{E0DA738C-F9D3-456C-9260-2CE1AABE8E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84" y="2895599"/>
            <a:ext cx="3340199" cy="2504195"/>
          </a:xfrm>
          <a:prstGeom prst="rect">
            <a:avLst/>
          </a:prstGeom>
        </p:spPr>
      </p:pic>
      <p:sp>
        <p:nvSpPr>
          <p:cNvPr id="13" name="文本框 12">
            <a:extLst>
              <a:ext uri="{FF2B5EF4-FFF2-40B4-BE49-F238E27FC236}">
                <a16:creationId xmlns:a16="http://schemas.microsoft.com/office/drawing/2014/main" id="{362AFC64-AB17-47DE-AAF3-F04693B9EE1C}"/>
              </a:ext>
            </a:extLst>
          </p:cNvPr>
          <p:cNvSpPr txBox="1"/>
          <p:nvPr/>
        </p:nvSpPr>
        <p:spPr>
          <a:xfrm>
            <a:off x="1037968" y="5366627"/>
            <a:ext cx="1530126" cy="307777"/>
          </a:xfrm>
          <a:prstGeom prst="rect">
            <a:avLst/>
          </a:prstGeom>
          <a:noFill/>
        </p:spPr>
        <p:txBody>
          <a:bodyPr wrap="square" rtlCol="0">
            <a:spAutoFit/>
          </a:bodyPr>
          <a:lstStyle/>
          <a:p>
            <a:r>
              <a:rPr lang="en-US" altLang="zh-CN" sz="1400" dirty="0"/>
              <a:t>Average delay</a:t>
            </a:r>
            <a:endParaRPr lang="zh-CN" altLang="en-US" sz="1400" dirty="0"/>
          </a:p>
        </p:txBody>
      </p:sp>
      <p:sp>
        <p:nvSpPr>
          <p:cNvPr id="14" name="文本框 13">
            <a:extLst>
              <a:ext uri="{FF2B5EF4-FFF2-40B4-BE49-F238E27FC236}">
                <a16:creationId xmlns:a16="http://schemas.microsoft.com/office/drawing/2014/main" id="{A997D99D-A556-4228-B1F8-86E82DB61E7E}"/>
              </a:ext>
            </a:extLst>
          </p:cNvPr>
          <p:cNvSpPr txBox="1"/>
          <p:nvPr/>
        </p:nvSpPr>
        <p:spPr>
          <a:xfrm>
            <a:off x="3258489" y="5362030"/>
            <a:ext cx="2950754" cy="307777"/>
          </a:xfrm>
          <a:prstGeom prst="rect">
            <a:avLst/>
          </a:prstGeom>
          <a:noFill/>
        </p:spPr>
        <p:txBody>
          <a:bodyPr wrap="square" rtlCol="0">
            <a:spAutoFit/>
          </a:bodyPr>
          <a:lstStyle/>
          <a:p>
            <a:r>
              <a:rPr lang="en-US" altLang="zh-CN" sz="1400" dirty="0"/>
              <a:t>Jitter when traffic rate equals 10 Mbps</a:t>
            </a:r>
            <a:endParaRPr lang="zh-CN" altLang="en-US" sz="1400" dirty="0"/>
          </a:p>
        </p:txBody>
      </p:sp>
      <mc:AlternateContent xmlns:mc="http://schemas.openxmlformats.org/markup-compatibility/2006">
        <mc:Choice xmlns:a14="http://schemas.microsoft.com/office/drawing/2010/main" Requires="a14">
          <p:sp>
            <p:nvSpPr>
              <p:cNvPr id="15" name="文本框 14">
                <a:extLst>
                  <a:ext uri="{FF2B5EF4-FFF2-40B4-BE49-F238E27FC236}">
                    <a16:creationId xmlns:a16="http://schemas.microsoft.com/office/drawing/2014/main" id="{397FD224-DF47-41F5-8E3D-5A3EB36C4596}"/>
                  </a:ext>
                </a:extLst>
              </p:cNvPr>
              <p:cNvSpPr txBox="1"/>
              <p:nvPr/>
            </p:nvSpPr>
            <p:spPr>
              <a:xfrm>
                <a:off x="3150193" y="5776129"/>
                <a:ext cx="3783472" cy="383438"/>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altLang="zh-CN" sz="1200" b="0" i="1" smtClean="0">
                          <a:latin typeface="Cambria Math" panose="02040503050406030204" pitchFamily="18" charset="0"/>
                        </a:rPr>
                        <m:t>𝑅𝑎𝑡𝑖𝑜</m:t>
                      </m:r>
                      <m:r>
                        <a:rPr lang="en-US" altLang="zh-CN" sz="1200" b="0" i="1" smtClean="0">
                          <a:latin typeface="Cambria Math" panose="02040503050406030204" pitchFamily="18" charset="0"/>
                        </a:rPr>
                        <m:t>=</m:t>
                      </m:r>
                      <m:f>
                        <m:fPr>
                          <m:ctrlPr>
                            <a:rPr lang="en-US" altLang="zh-CN" sz="1200" b="0" i="1" smtClean="0">
                              <a:latin typeface="Cambria Math" panose="02040503050406030204" pitchFamily="18" charset="0"/>
                            </a:rPr>
                          </m:ctrlPr>
                        </m:fPr>
                        <m:num>
                          <m:r>
                            <a:rPr lang="en-US" altLang="zh-CN" sz="1200" b="0" i="1" smtClean="0">
                              <a:latin typeface="Cambria Math" panose="02040503050406030204" pitchFamily="18" charset="0"/>
                            </a:rPr>
                            <m:t>𝑁𝑢𝑚𝑏𝑒𝑟</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𝑜𝑓</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𝑓𝑟𝑎𝑚𝑒𝑠</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𝑡h𝑎𝑡</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h𝑎𝑣𝑒</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𝑡h𝑒</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𝑔𝑖𝑣𝑒𝑛</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𝑑𝑒𝑙𝑎𝑦</m:t>
                          </m:r>
                          <m:r>
                            <a:rPr lang="en-US" altLang="zh-CN" sz="1200" b="0" i="1" smtClean="0">
                              <a:latin typeface="Cambria Math" panose="02040503050406030204" pitchFamily="18" charset="0"/>
                            </a:rPr>
                            <m:t> </m:t>
                          </m:r>
                        </m:num>
                        <m:den>
                          <m:r>
                            <a:rPr lang="en-US" altLang="zh-CN" sz="1200" b="0" i="1" smtClean="0">
                              <a:latin typeface="Cambria Math" panose="02040503050406030204" pitchFamily="18" charset="0"/>
                            </a:rPr>
                            <m:t>𝑇𝑜𝑡𝑎𝑙</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𝑛𝑢𝑚𝑏𝑒𝑟</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𝑜𝑓</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𝑓𝑟𝑎𝑚𝑒𝑠</m:t>
                          </m:r>
                        </m:den>
                      </m:f>
                    </m:oMath>
                  </m:oMathPara>
                </a14:m>
                <a:endParaRPr lang="zh-CN" altLang="en-US" dirty="0"/>
              </a:p>
            </p:txBody>
          </p:sp>
        </mc:Choice>
        <mc:Fallback>
          <p:sp>
            <p:nvSpPr>
              <p:cNvPr id="15" name="文本框 14">
                <a:extLst>
                  <a:ext uri="{FF2B5EF4-FFF2-40B4-BE49-F238E27FC236}">
                    <a16:creationId xmlns:a16="http://schemas.microsoft.com/office/drawing/2014/main" id="{397FD224-DF47-41F5-8E3D-5A3EB36C4596}"/>
                  </a:ext>
                </a:extLst>
              </p:cNvPr>
              <p:cNvSpPr txBox="1">
                <a:spLocks noRot="1" noChangeAspect="1" noMove="1" noResize="1" noEditPoints="1" noAdjustHandles="1" noChangeArrowheads="1" noChangeShapeType="1" noTextEdit="1"/>
              </p:cNvSpPr>
              <p:nvPr/>
            </p:nvSpPr>
            <p:spPr>
              <a:xfrm>
                <a:off x="3150193" y="5776129"/>
                <a:ext cx="3783472" cy="383438"/>
              </a:xfrm>
              <a:prstGeom prst="rect">
                <a:avLst/>
              </a:prstGeom>
              <a:blipFill>
                <a:blip r:embed="rId4"/>
                <a:stretch>
                  <a:fillRect l="-484" t="-6452" b="-1935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302012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Simulation Case 2 </a:t>
            </a:r>
            <a:endParaRPr lang="zh-CN" altLang="en-US" dirty="0"/>
          </a:p>
        </p:txBody>
      </p:sp>
      <p:sp>
        <p:nvSpPr>
          <p:cNvPr id="3" name="内容占位符 2"/>
          <p:cNvSpPr>
            <a:spLocks noGrp="1"/>
          </p:cNvSpPr>
          <p:nvPr>
            <p:ph idx="1"/>
          </p:nvPr>
        </p:nvSpPr>
        <p:spPr>
          <a:xfrm>
            <a:off x="685799" y="1495194"/>
            <a:ext cx="7772400" cy="4814990"/>
          </a:xfrm>
        </p:spPr>
        <p:txBody>
          <a:bodyPr/>
          <a:lstStyle/>
          <a:p>
            <a:r>
              <a:rPr lang="en-US" altLang="zh-CN" sz="2000" dirty="0"/>
              <a:t>Compare the latency performance for 11ax and 11be in DL/UL SU-MIMO and DL/UL OFDMA</a:t>
            </a:r>
          </a:p>
          <a:p>
            <a:endParaRPr lang="en-US" altLang="zh-CN" sz="2000" dirty="0"/>
          </a:p>
          <a:p>
            <a:endParaRPr lang="en-US" altLang="zh-CN" sz="2000" dirty="0"/>
          </a:p>
          <a:p>
            <a:endParaRPr lang="en-US" altLang="zh-CN" sz="2000" dirty="0"/>
          </a:p>
          <a:p>
            <a:endParaRPr lang="en-US" altLang="zh-CN" sz="2000" dirty="0"/>
          </a:p>
          <a:p>
            <a:r>
              <a:rPr lang="en-US" altLang="zh-CN" sz="2000" b="0" dirty="0"/>
              <a:t>In the two settings, the total bandwidth in 11be is doubled compared to 11ax. To compensate for this, we set other parameters as follows:</a:t>
            </a:r>
          </a:p>
          <a:p>
            <a:pPr lvl="1"/>
            <a:r>
              <a:rPr lang="en-US" altLang="zh-CN" sz="1600" dirty="0"/>
              <a:t>5 BSSs are using the same channel, each BSS has 1 AP or AP MLD in it.</a:t>
            </a:r>
          </a:p>
          <a:p>
            <a:pPr lvl="1"/>
            <a:r>
              <a:rPr lang="en-US" altLang="zh-CN" sz="1600" dirty="0"/>
              <a:t>In 11ax, each AP has 2 associated STAs.</a:t>
            </a:r>
          </a:p>
          <a:p>
            <a:pPr lvl="1"/>
            <a:r>
              <a:rPr lang="en-US" altLang="zh-CN" sz="1600" dirty="0"/>
              <a:t>In 11be, each AP MLD has 4 associated non-AP MLDs.</a:t>
            </a:r>
          </a:p>
          <a:p>
            <a:pPr lvl="1"/>
            <a:r>
              <a:rPr lang="en-US" altLang="zh-CN" sz="1600" dirty="0"/>
              <a:t>Other simulation parameters are the same as in Case 1.</a:t>
            </a:r>
          </a:p>
          <a:p>
            <a:pPr lvl="1"/>
            <a:endParaRPr lang="en-US" altLang="zh-CN" sz="1600" dirty="0"/>
          </a:p>
          <a:p>
            <a:endParaRPr lang="en-US" altLang="zh-CN" sz="2000" dirty="0"/>
          </a:p>
        </p:txBody>
      </p:sp>
      <p:graphicFrame>
        <p:nvGraphicFramePr>
          <p:cNvPr id="4" name="内容占位符 4"/>
          <p:cNvGraphicFramePr>
            <a:graphicFrameLocks/>
          </p:cNvGraphicFramePr>
          <p:nvPr>
            <p:extLst>
              <p:ext uri="{D42A27DB-BD31-4B8C-83A1-F6EECF244321}">
                <p14:modId xmlns:p14="http://schemas.microsoft.com/office/powerpoint/2010/main" val="3082772242"/>
              </p:ext>
            </p:extLst>
          </p:nvPr>
        </p:nvGraphicFramePr>
        <p:xfrm>
          <a:off x="4944268" y="2561994"/>
          <a:ext cx="3400663" cy="1017069"/>
        </p:xfrm>
        <a:graphic>
          <a:graphicData uri="http://schemas.openxmlformats.org/drawingml/2006/table">
            <a:tbl>
              <a:tblPr firstRow="1" bandRow="1">
                <a:tableStyleId>{5C22544A-7EE6-4342-B048-85BDC9FD1C3A}</a:tableStyleId>
              </a:tblPr>
              <a:tblGrid>
                <a:gridCol w="682176">
                  <a:extLst>
                    <a:ext uri="{9D8B030D-6E8A-4147-A177-3AD203B41FA5}">
                      <a16:colId xmlns:a16="http://schemas.microsoft.com/office/drawing/2014/main" val="20000"/>
                    </a:ext>
                  </a:extLst>
                </a:gridCol>
                <a:gridCol w="659027">
                  <a:extLst>
                    <a:ext uri="{9D8B030D-6E8A-4147-A177-3AD203B41FA5}">
                      <a16:colId xmlns:a16="http://schemas.microsoft.com/office/drawing/2014/main" val="20001"/>
                    </a:ext>
                  </a:extLst>
                </a:gridCol>
                <a:gridCol w="2059460">
                  <a:extLst>
                    <a:ext uri="{9D8B030D-6E8A-4147-A177-3AD203B41FA5}">
                      <a16:colId xmlns:a16="http://schemas.microsoft.com/office/drawing/2014/main" val="20002"/>
                    </a:ext>
                  </a:extLst>
                </a:gridCol>
              </a:tblGrid>
              <a:tr h="31919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200" dirty="0"/>
                        <a:t>Version</a:t>
                      </a:r>
                      <a:endParaRPr lang="zh-CN" altLang="en-US" sz="1200" dirty="0"/>
                    </a:p>
                  </a:txBody>
                  <a:tcPr anchor="ctr"/>
                </a:tc>
                <a:tc>
                  <a:txBody>
                    <a:bodyPr/>
                    <a:lstStyle/>
                    <a:p>
                      <a:pPr algn="ctr"/>
                      <a:r>
                        <a:rPr lang="en-US" altLang="zh-CN" sz="1200" dirty="0"/>
                        <a:t>Link #</a:t>
                      </a:r>
                      <a:endParaRPr lang="zh-CN" altLang="en-US" sz="1200" dirty="0"/>
                    </a:p>
                  </a:txBody>
                  <a:tcPr anchor="ctr"/>
                </a:tc>
                <a:tc>
                  <a:txBody>
                    <a:bodyPr/>
                    <a:lstStyle/>
                    <a:p>
                      <a:pPr algn="ctr"/>
                      <a:r>
                        <a:rPr lang="en-US" altLang="zh-CN" sz="1200" dirty="0"/>
                        <a:t>Bandwidth (MHz) per link</a:t>
                      </a:r>
                      <a:endParaRPr lang="zh-CN" altLang="en-US" sz="1200" dirty="0"/>
                    </a:p>
                  </a:txBody>
                  <a:tcPr anchor="ctr"/>
                </a:tc>
                <a:extLst>
                  <a:ext uri="{0D108BD9-81ED-4DB2-BD59-A6C34878D82A}">
                    <a16:rowId xmlns:a16="http://schemas.microsoft.com/office/drawing/2014/main" val="10000"/>
                  </a:ext>
                </a:extLst>
              </a:tr>
              <a:tr h="348938">
                <a:tc>
                  <a:txBody>
                    <a:bodyPr/>
                    <a:lstStyle/>
                    <a:p>
                      <a:pPr algn="ctr"/>
                      <a:r>
                        <a:rPr lang="en-US" altLang="zh-CN" sz="1200" dirty="0"/>
                        <a:t>ax</a:t>
                      </a:r>
                      <a:endParaRPr lang="zh-CN" altLang="en-US" sz="1200" dirty="0"/>
                    </a:p>
                  </a:txBody>
                  <a:tcPr anchor="ctr"/>
                </a:tc>
                <a:tc>
                  <a:txBody>
                    <a:bodyPr/>
                    <a:lstStyle/>
                    <a:p>
                      <a:pPr algn="ctr"/>
                      <a:r>
                        <a:rPr lang="en-US" altLang="zh-CN" sz="1200" dirty="0"/>
                        <a:t>1</a:t>
                      </a:r>
                      <a:endParaRPr lang="zh-CN" altLang="en-US" sz="1200" dirty="0"/>
                    </a:p>
                  </a:txBody>
                  <a:tcPr anchor="ctr"/>
                </a:tc>
                <a:tc>
                  <a:txBody>
                    <a:bodyPr/>
                    <a:lstStyle/>
                    <a:p>
                      <a:pPr algn="ctr"/>
                      <a:r>
                        <a:rPr lang="en-US" altLang="zh-CN" sz="1200" dirty="0"/>
                        <a:t>160</a:t>
                      </a:r>
                      <a:endParaRPr lang="zh-CN" altLang="en-US" sz="1200" dirty="0"/>
                    </a:p>
                  </a:txBody>
                  <a:tcPr anchor="ctr"/>
                </a:tc>
                <a:extLst>
                  <a:ext uri="{0D108BD9-81ED-4DB2-BD59-A6C34878D82A}">
                    <a16:rowId xmlns:a16="http://schemas.microsoft.com/office/drawing/2014/main" val="10001"/>
                  </a:ext>
                </a:extLst>
              </a:tr>
              <a:tr h="348938">
                <a:tc>
                  <a:txBody>
                    <a:bodyPr/>
                    <a:lstStyle/>
                    <a:p>
                      <a:pPr algn="ctr"/>
                      <a:r>
                        <a:rPr lang="en-US" altLang="zh-CN" sz="1200" dirty="0"/>
                        <a:t>be</a:t>
                      </a:r>
                      <a:endParaRPr lang="zh-CN" altLang="en-US" sz="12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200" dirty="0"/>
                        <a:t>2</a:t>
                      </a:r>
                      <a:endParaRPr lang="zh-CN" altLang="en-US" sz="1200" dirty="0"/>
                    </a:p>
                  </a:txBody>
                  <a:tcPr anchor="ctr"/>
                </a:tc>
                <a:tc>
                  <a:txBody>
                    <a:bodyPr/>
                    <a:lstStyle/>
                    <a:p>
                      <a:pPr algn="ctr"/>
                      <a:r>
                        <a:rPr lang="en-US" altLang="zh-CN" sz="1200" dirty="0"/>
                        <a:t>160</a:t>
                      </a:r>
                      <a:endParaRPr lang="zh-CN" altLang="en-US" sz="1200" dirty="0"/>
                    </a:p>
                  </a:txBody>
                  <a:tcPr anchor="ctr"/>
                </a:tc>
                <a:extLst>
                  <a:ext uri="{0D108BD9-81ED-4DB2-BD59-A6C34878D82A}">
                    <a16:rowId xmlns:a16="http://schemas.microsoft.com/office/drawing/2014/main" val="10002"/>
                  </a:ext>
                </a:extLst>
              </a:tr>
            </a:tbl>
          </a:graphicData>
        </a:graphic>
      </p:graphicFrame>
      <p:graphicFrame>
        <p:nvGraphicFramePr>
          <p:cNvPr id="5" name="内容占位符 4"/>
          <p:cNvGraphicFramePr>
            <a:graphicFrameLocks/>
          </p:cNvGraphicFramePr>
          <p:nvPr>
            <p:extLst>
              <p:ext uri="{D42A27DB-BD31-4B8C-83A1-F6EECF244321}">
                <p14:modId xmlns:p14="http://schemas.microsoft.com/office/powerpoint/2010/main" val="3373701158"/>
              </p:ext>
            </p:extLst>
          </p:nvPr>
        </p:nvGraphicFramePr>
        <p:xfrm>
          <a:off x="1114702" y="2568157"/>
          <a:ext cx="3400663" cy="1017072"/>
        </p:xfrm>
        <a:graphic>
          <a:graphicData uri="http://schemas.openxmlformats.org/drawingml/2006/table">
            <a:tbl>
              <a:tblPr firstRow="1" bandRow="1">
                <a:tableStyleId>{5C22544A-7EE6-4342-B048-85BDC9FD1C3A}</a:tableStyleId>
              </a:tblPr>
              <a:tblGrid>
                <a:gridCol w="682176">
                  <a:extLst>
                    <a:ext uri="{9D8B030D-6E8A-4147-A177-3AD203B41FA5}">
                      <a16:colId xmlns:a16="http://schemas.microsoft.com/office/drawing/2014/main" val="20000"/>
                    </a:ext>
                  </a:extLst>
                </a:gridCol>
                <a:gridCol w="650789">
                  <a:extLst>
                    <a:ext uri="{9D8B030D-6E8A-4147-A177-3AD203B41FA5}">
                      <a16:colId xmlns:a16="http://schemas.microsoft.com/office/drawing/2014/main" val="20001"/>
                    </a:ext>
                  </a:extLst>
                </a:gridCol>
                <a:gridCol w="2067698">
                  <a:extLst>
                    <a:ext uri="{9D8B030D-6E8A-4147-A177-3AD203B41FA5}">
                      <a16:colId xmlns:a16="http://schemas.microsoft.com/office/drawing/2014/main" val="20002"/>
                    </a:ext>
                  </a:extLst>
                </a:gridCol>
              </a:tblGrid>
              <a:tr h="321481">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200" dirty="0"/>
                        <a:t>Version</a:t>
                      </a:r>
                      <a:endParaRPr lang="zh-CN" altLang="en-US" sz="1200" dirty="0"/>
                    </a:p>
                  </a:txBody>
                  <a:tcPr anchor="ctr"/>
                </a:tc>
                <a:tc>
                  <a:txBody>
                    <a:bodyPr/>
                    <a:lstStyle/>
                    <a:p>
                      <a:pPr algn="ctr"/>
                      <a:r>
                        <a:rPr lang="en-US" altLang="zh-CN" sz="1200" dirty="0"/>
                        <a:t>Link #</a:t>
                      </a:r>
                      <a:endParaRPr lang="zh-CN" altLang="en-US" sz="1200" dirty="0"/>
                    </a:p>
                  </a:txBody>
                  <a:tcPr anchor="ctr"/>
                </a:tc>
                <a:tc>
                  <a:txBody>
                    <a:bodyPr/>
                    <a:lstStyle/>
                    <a:p>
                      <a:pPr algn="ctr"/>
                      <a:r>
                        <a:rPr lang="en-US" altLang="zh-CN" sz="1200" dirty="0"/>
                        <a:t>Bandwidth (MHz) per link</a:t>
                      </a:r>
                      <a:endParaRPr lang="zh-CN" altLang="en-US" sz="1200" dirty="0"/>
                    </a:p>
                  </a:txBody>
                  <a:tcPr anchor="ctr"/>
                </a:tc>
                <a:extLst>
                  <a:ext uri="{0D108BD9-81ED-4DB2-BD59-A6C34878D82A}">
                    <a16:rowId xmlns:a16="http://schemas.microsoft.com/office/drawing/2014/main" val="10000"/>
                  </a:ext>
                </a:extLst>
              </a:tr>
              <a:tr h="321864">
                <a:tc>
                  <a:txBody>
                    <a:bodyPr/>
                    <a:lstStyle/>
                    <a:p>
                      <a:pPr algn="ctr"/>
                      <a:r>
                        <a:rPr lang="en-US" altLang="zh-CN" sz="1200" dirty="0"/>
                        <a:t>ax</a:t>
                      </a:r>
                      <a:endParaRPr lang="zh-CN" altLang="en-US" sz="1200" dirty="0"/>
                    </a:p>
                  </a:txBody>
                  <a:tcPr anchor="ctr"/>
                </a:tc>
                <a:tc>
                  <a:txBody>
                    <a:bodyPr/>
                    <a:lstStyle/>
                    <a:p>
                      <a:pPr algn="ctr"/>
                      <a:r>
                        <a:rPr lang="en-US" altLang="zh-CN" sz="1200" dirty="0"/>
                        <a:t>1</a:t>
                      </a:r>
                      <a:endParaRPr lang="zh-CN" altLang="en-US" sz="1200" dirty="0"/>
                    </a:p>
                  </a:txBody>
                  <a:tcPr anchor="ctr"/>
                </a:tc>
                <a:tc>
                  <a:txBody>
                    <a:bodyPr/>
                    <a:lstStyle/>
                    <a:p>
                      <a:pPr algn="ctr"/>
                      <a:r>
                        <a:rPr lang="en-US" altLang="zh-CN" sz="1200" dirty="0"/>
                        <a:t>80</a:t>
                      </a:r>
                      <a:endParaRPr lang="zh-CN" altLang="en-US" sz="1200" dirty="0"/>
                    </a:p>
                  </a:txBody>
                  <a:tcPr anchor="ctr"/>
                </a:tc>
                <a:extLst>
                  <a:ext uri="{0D108BD9-81ED-4DB2-BD59-A6C34878D82A}">
                    <a16:rowId xmlns:a16="http://schemas.microsoft.com/office/drawing/2014/main" val="10003"/>
                  </a:ext>
                </a:extLst>
              </a:tr>
              <a:tr h="373727">
                <a:tc>
                  <a:txBody>
                    <a:bodyPr/>
                    <a:lstStyle/>
                    <a:p>
                      <a:pPr algn="ctr"/>
                      <a:r>
                        <a:rPr lang="en-US" altLang="zh-CN" sz="1200" dirty="0"/>
                        <a:t>be</a:t>
                      </a:r>
                      <a:endParaRPr lang="zh-CN" altLang="en-US" sz="12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200" dirty="0"/>
                        <a:t>2</a:t>
                      </a:r>
                      <a:endParaRPr lang="zh-CN" altLang="en-US" sz="1200" dirty="0"/>
                    </a:p>
                  </a:txBody>
                  <a:tcPr anchor="ctr"/>
                </a:tc>
                <a:tc>
                  <a:txBody>
                    <a:bodyPr/>
                    <a:lstStyle/>
                    <a:p>
                      <a:pPr algn="ctr"/>
                      <a:r>
                        <a:rPr lang="en-US" altLang="zh-CN" sz="1200" dirty="0"/>
                        <a:t>80</a:t>
                      </a:r>
                      <a:endParaRPr lang="zh-CN" altLang="en-US" sz="1200" dirty="0"/>
                    </a:p>
                  </a:txBody>
                  <a:tcPr anchor="ctr"/>
                </a:tc>
                <a:extLst>
                  <a:ext uri="{0D108BD9-81ED-4DB2-BD59-A6C34878D82A}">
                    <a16:rowId xmlns:a16="http://schemas.microsoft.com/office/drawing/2014/main" val="10004"/>
                  </a:ext>
                </a:extLst>
              </a:tr>
            </a:tbl>
          </a:graphicData>
        </a:graphic>
      </p:graphicFrame>
      <p:sp>
        <p:nvSpPr>
          <p:cNvPr id="8" name="文本框 7"/>
          <p:cNvSpPr txBox="1"/>
          <p:nvPr/>
        </p:nvSpPr>
        <p:spPr>
          <a:xfrm>
            <a:off x="1001434" y="2223440"/>
            <a:ext cx="1647567" cy="338554"/>
          </a:xfrm>
          <a:prstGeom prst="rect">
            <a:avLst/>
          </a:prstGeom>
          <a:noFill/>
        </p:spPr>
        <p:txBody>
          <a:bodyPr wrap="square" rtlCol="0">
            <a:spAutoFit/>
          </a:bodyPr>
          <a:lstStyle/>
          <a:p>
            <a:r>
              <a:rPr lang="en-US" altLang="zh-CN" sz="1600" dirty="0"/>
              <a:t>Setting 1</a:t>
            </a:r>
            <a:endParaRPr lang="zh-CN" altLang="en-US" sz="1600" dirty="0"/>
          </a:p>
        </p:txBody>
      </p:sp>
      <p:sp>
        <p:nvSpPr>
          <p:cNvPr id="9" name="文本框 8"/>
          <p:cNvSpPr txBox="1"/>
          <p:nvPr/>
        </p:nvSpPr>
        <p:spPr>
          <a:xfrm>
            <a:off x="4831000" y="2223440"/>
            <a:ext cx="1647567" cy="338554"/>
          </a:xfrm>
          <a:prstGeom prst="rect">
            <a:avLst/>
          </a:prstGeom>
          <a:noFill/>
        </p:spPr>
        <p:txBody>
          <a:bodyPr wrap="square" rtlCol="0">
            <a:spAutoFit/>
          </a:bodyPr>
          <a:lstStyle/>
          <a:p>
            <a:r>
              <a:rPr lang="en-US" altLang="zh-CN" sz="1600" dirty="0"/>
              <a:t>Setting 2</a:t>
            </a:r>
            <a:endParaRPr lang="zh-CN" altLang="en-US" sz="1600" dirty="0"/>
          </a:p>
        </p:txBody>
      </p:sp>
      <p:sp>
        <p:nvSpPr>
          <p:cNvPr id="6" name="灯片编号占位符 5"/>
          <p:cNvSpPr>
            <a:spLocks noGrp="1"/>
          </p:cNvSpPr>
          <p:nvPr>
            <p:ph type="sldNum" sz="quarter" idx="12"/>
          </p:nvPr>
        </p:nvSpPr>
        <p:spPr/>
        <p:txBody>
          <a:bodyPr/>
          <a:lstStyle/>
          <a:p>
            <a:fld id="{D0575E00-F21E-44AB-8288-8B9991574529}" type="slidenum">
              <a:rPr lang="zh-CN" altLang="en-US" smtClean="0"/>
              <a:t>11</a:t>
            </a:fld>
            <a:endParaRPr lang="zh-CN" altLang="en-US"/>
          </a:p>
        </p:txBody>
      </p:sp>
      <p:sp>
        <p:nvSpPr>
          <p:cNvPr id="10"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
        <p:nvSpPr>
          <p:cNvPr id="11" name="Rectangle 5"/>
          <p:cNvSpPr>
            <a:spLocks noGrp="1" noChangeArrowheads="1"/>
          </p:cNvSpPr>
          <p:nvPr>
            <p:ph type="ftr" sz="quarter" idx="4294967295"/>
          </p:nvPr>
        </p:nvSpPr>
        <p:spPr bwMode="auto">
          <a:xfrm>
            <a:off x="6803704" y="6475413"/>
            <a:ext cx="174022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zh-CN" dirty="0" err="1"/>
              <a:t>Yousi</a:t>
            </a:r>
            <a:r>
              <a:rPr lang="en-US" altLang="zh-CN" dirty="0"/>
              <a:t> Lin, Huawei</a:t>
            </a:r>
            <a:endParaRPr lang="zh-CN" altLang="en-US" dirty="0"/>
          </a:p>
        </p:txBody>
      </p:sp>
    </p:spTree>
    <p:extLst>
      <p:ext uri="{BB962C8B-B14F-4D97-AF65-F5344CB8AC3E}">
        <p14:creationId xmlns:p14="http://schemas.microsoft.com/office/powerpoint/2010/main" val="2356762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a:extLst>
              <a:ext uri="{FF2B5EF4-FFF2-40B4-BE49-F238E27FC236}">
                <a16:creationId xmlns:a16="http://schemas.microsoft.com/office/drawing/2014/main" id="{98E63AD6-E9CD-4980-8151-46E7275ABC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54013" y="2467649"/>
            <a:ext cx="3562881" cy="2671142"/>
          </a:xfrm>
          <a:prstGeom prst="rect">
            <a:avLst/>
          </a:prstGeom>
        </p:spPr>
      </p:pic>
      <p:pic>
        <p:nvPicPr>
          <p:cNvPr id="5" name="图片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3059" y="2467649"/>
            <a:ext cx="3562881" cy="2671142"/>
          </a:xfrm>
          <a:prstGeom prst="rect">
            <a:avLst/>
          </a:prstGeom>
        </p:spPr>
      </p:pic>
      <p:sp>
        <p:nvSpPr>
          <p:cNvPr id="2" name="标题 1"/>
          <p:cNvSpPr>
            <a:spLocks noGrp="1"/>
          </p:cNvSpPr>
          <p:nvPr>
            <p:ph type="title"/>
          </p:nvPr>
        </p:nvSpPr>
        <p:spPr>
          <a:xfrm>
            <a:off x="858579" y="685800"/>
            <a:ext cx="7426842" cy="1066800"/>
          </a:xfrm>
        </p:spPr>
        <p:txBody>
          <a:bodyPr/>
          <a:lstStyle/>
          <a:p>
            <a:r>
              <a:rPr lang="en-US" altLang="zh-CN" dirty="0"/>
              <a:t>Delay performance comparison under DL SU-MIMO</a:t>
            </a:r>
            <a:endParaRPr lang="zh-CN" altLang="en-US" dirty="0"/>
          </a:p>
        </p:txBody>
      </p:sp>
      <p:sp>
        <p:nvSpPr>
          <p:cNvPr id="3" name="内容占位符 2"/>
          <p:cNvSpPr>
            <a:spLocks noGrp="1"/>
          </p:cNvSpPr>
          <p:nvPr>
            <p:ph idx="1"/>
          </p:nvPr>
        </p:nvSpPr>
        <p:spPr>
          <a:xfrm>
            <a:off x="696913" y="1725450"/>
            <a:ext cx="7897613" cy="4343400"/>
          </a:xfrm>
        </p:spPr>
        <p:txBody>
          <a:bodyPr/>
          <a:lstStyle/>
          <a:p>
            <a:pPr lvl="0"/>
            <a:r>
              <a:rPr lang="en-US" altLang="zh-CN" sz="1400" dirty="0">
                <a:solidFill>
                  <a:srgbClr val="000000"/>
                </a:solidFill>
              </a:rPr>
              <a:t>The average delay for </a:t>
            </a:r>
            <a:r>
              <a:rPr lang="en-US" altLang="zh-CN" sz="1400" dirty="0">
                <a:solidFill>
                  <a:schemeClr val="accent2"/>
                </a:solidFill>
              </a:rPr>
              <a:t>11be using 80MHz </a:t>
            </a:r>
            <a:r>
              <a:rPr lang="en-US" altLang="zh-CN" sz="1400" dirty="0">
                <a:solidFill>
                  <a:srgbClr val="000000"/>
                </a:solidFill>
              </a:rPr>
              <a:t>achieves 3% gain compared with </a:t>
            </a:r>
            <a:r>
              <a:rPr lang="en-US" altLang="zh-CN" sz="1400" dirty="0">
                <a:solidFill>
                  <a:srgbClr val="FF0000"/>
                </a:solidFill>
              </a:rPr>
              <a:t>11ax using 80MHz</a:t>
            </a:r>
            <a:r>
              <a:rPr lang="en-US" altLang="zh-CN" sz="1400" dirty="0">
                <a:solidFill>
                  <a:srgbClr val="000000"/>
                </a:solidFill>
              </a:rPr>
              <a:t>.</a:t>
            </a:r>
          </a:p>
          <a:p>
            <a:pPr lvl="0"/>
            <a:r>
              <a:rPr lang="en-US" altLang="zh-CN" sz="1400" dirty="0">
                <a:solidFill>
                  <a:srgbClr val="000000"/>
                </a:solidFill>
              </a:rPr>
              <a:t>The average delay for </a:t>
            </a:r>
            <a:r>
              <a:rPr lang="en-US" altLang="zh-CN" sz="1400" dirty="0">
                <a:solidFill>
                  <a:schemeClr val="accent2"/>
                </a:solidFill>
              </a:rPr>
              <a:t>11be using 160MHz </a:t>
            </a:r>
            <a:r>
              <a:rPr lang="en-US" altLang="zh-CN" sz="1400" dirty="0">
                <a:solidFill>
                  <a:srgbClr val="000000"/>
                </a:solidFill>
              </a:rPr>
              <a:t>achieves 3% gain compared with </a:t>
            </a:r>
            <a:r>
              <a:rPr lang="en-US" altLang="zh-CN" sz="1400" dirty="0">
                <a:solidFill>
                  <a:srgbClr val="FF0000"/>
                </a:solidFill>
              </a:rPr>
              <a:t>11ax using 160MHz</a:t>
            </a:r>
            <a:r>
              <a:rPr lang="en-US" altLang="zh-CN" sz="1400" dirty="0">
                <a:solidFill>
                  <a:srgbClr val="000000"/>
                </a:solidFill>
              </a:rPr>
              <a:t>.</a:t>
            </a:r>
          </a:p>
          <a:p>
            <a:pPr lvl="0"/>
            <a:r>
              <a:rPr lang="en-US" altLang="zh-CN" sz="1400" dirty="0">
                <a:solidFill>
                  <a:srgbClr val="000000"/>
                </a:solidFill>
              </a:rPr>
              <a:t>The timeout rate remains 0 when the traffic rate increases from 1 to 10 Mbps.</a:t>
            </a:r>
            <a:endParaRPr lang="zh-CN" altLang="en-US" dirty="0"/>
          </a:p>
        </p:txBody>
      </p:sp>
      <p:graphicFrame>
        <p:nvGraphicFramePr>
          <p:cNvPr id="12" name="表格 11"/>
          <p:cNvGraphicFramePr>
            <a:graphicFrameLocks noGrp="1"/>
          </p:cNvGraphicFramePr>
          <p:nvPr>
            <p:extLst>
              <p:ext uri="{D42A27DB-BD31-4B8C-83A1-F6EECF244321}">
                <p14:modId xmlns:p14="http://schemas.microsoft.com/office/powerpoint/2010/main" val="1188109826"/>
              </p:ext>
            </p:extLst>
          </p:nvPr>
        </p:nvGraphicFramePr>
        <p:xfrm>
          <a:off x="809730" y="5405368"/>
          <a:ext cx="3086410" cy="789239"/>
        </p:xfrm>
        <a:graphic>
          <a:graphicData uri="http://schemas.openxmlformats.org/drawingml/2006/table">
            <a:tbl>
              <a:tblPr>
                <a:tableStyleId>{5C22544A-7EE6-4342-B048-85BDC9FD1C3A}</a:tableStyleId>
              </a:tblPr>
              <a:tblGrid>
                <a:gridCol w="656975">
                  <a:extLst>
                    <a:ext uri="{9D8B030D-6E8A-4147-A177-3AD203B41FA5}">
                      <a16:colId xmlns:a16="http://schemas.microsoft.com/office/drawing/2014/main" val="20000"/>
                    </a:ext>
                  </a:extLst>
                </a:gridCol>
                <a:gridCol w="606332">
                  <a:extLst>
                    <a:ext uri="{9D8B030D-6E8A-4147-A177-3AD203B41FA5}">
                      <a16:colId xmlns:a16="http://schemas.microsoft.com/office/drawing/2014/main" val="20001"/>
                    </a:ext>
                  </a:extLst>
                </a:gridCol>
                <a:gridCol w="607701">
                  <a:extLst>
                    <a:ext uri="{9D8B030D-6E8A-4147-A177-3AD203B41FA5}">
                      <a16:colId xmlns:a16="http://schemas.microsoft.com/office/drawing/2014/main" val="20002"/>
                    </a:ext>
                  </a:extLst>
                </a:gridCol>
                <a:gridCol w="607701">
                  <a:extLst>
                    <a:ext uri="{9D8B030D-6E8A-4147-A177-3AD203B41FA5}">
                      <a16:colId xmlns:a16="http://schemas.microsoft.com/office/drawing/2014/main" val="20003"/>
                    </a:ext>
                  </a:extLst>
                </a:gridCol>
                <a:gridCol w="607701">
                  <a:extLst>
                    <a:ext uri="{9D8B030D-6E8A-4147-A177-3AD203B41FA5}">
                      <a16:colId xmlns:a16="http://schemas.microsoft.com/office/drawing/2014/main" val="20004"/>
                    </a:ext>
                  </a:extLst>
                </a:gridCol>
              </a:tblGrid>
              <a:tr h="228939">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gridSpan="4">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b="1" u="none" strike="noStrike" dirty="0">
                          <a:effectLst/>
                        </a:rPr>
                        <a:t>Timeout</a:t>
                      </a:r>
                      <a:r>
                        <a:rPr lang="en-US" altLang="zh-CN" sz="1100" b="1" u="none" strike="noStrike" baseline="0" dirty="0">
                          <a:effectLst/>
                        </a:rPr>
                        <a:t> rate/%</a:t>
                      </a:r>
                    </a:p>
                  </a:txBody>
                  <a:tcPr marL="9525" marR="9525" marT="9525" marB="0" anchor="b"/>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hMerge="1">
                  <a:txBody>
                    <a:bodyPr/>
                    <a:lstStyle/>
                    <a:p>
                      <a:pPr algn="ctr" fontAlgn="b"/>
                      <a:endParaRPr lang="en-US" sz="12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hMerge="1">
                  <a:txBody>
                    <a:bodyPr/>
                    <a:lstStyle/>
                    <a:p>
                      <a:pPr algn="ctr" fontAlgn="b"/>
                      <a:endParaRPr lang="en-US" sz="12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extLst>
                  <a:ext uri="{0D108BD9-81ED-4DB2-BD59-A6C34878D82A}">
                    <a16:rowId xmlns:a16="http://schemas.microsoft.com/office/drawing/2014/main" val="10000"/>
                  </a:ext>
                </a:extLst>
              </a:tr>
              <a:tr h="322735">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b="1" u="none" strike="noStrike" dirty="0">
                          <a:effectLst/>
                        </a:rPr>
                        <a:t>Traffic</a:t>
                      </a:r>
                      <a:r>
                        <a:rPr lang="en-US" altLang="zh-CN" sz="1100" b="1" u="none" strike="noStrike" baseline="0" dirty="0">
                          <a:effectLst/>
                        </a:rPr>
                        <a:t> </a:t>
                      </a:r>
                      <a:r>
                        <a:rPr lang="en-US" altLang="zh-CN" sz="1100" b="1" u="none" strike="noStrike" dirty="0">
                          <a:effectLst/>
                        </a:rPr>
                        <a:t>rate/Mbps</a:t>
                      </a:r>
                      <a:endParaRPr lang="en-US" altLang="zh-CN" sz="1100" b="1"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u="none" strike="noStrike" baseline="0" dirty="0">
                          <a:effectLst/>
                        </a:rPr>
                        <a:t>ax 80MHz</a:t>
                      </a:r>
                    </a:p>
                  </a:txBody>
                  <a:tcPr marL="9525" marR="9525" marT="9525"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u="none" strike="noStrike" baseline="0" dirty="0">
                          <a:effectLst/>
                        </a:rPr>
                        <a:t>be 80MHz</a:t>
                      </a:r>
                    </a:p>
                  </a:txBody>
                  <a:tcPr marL="9525" marR="9525" marT="9525"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u="none" strike="noStrike" baseline="0" dirty="0">
                          <a:effectLst/>
                        </a:rPr>
                        <a:t>ax 160MHz</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u="none" strike="noStrike" baseline="0" dirty="0">
                          <a:effectLst/>
                        </a:rPr>
                        <a:t>be 160MHz</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extLst>
                  <a:ext uri="{0D108BD9-81ED-4DB2-BD59-A6C34878D82A}">
                    <a16:rowId xmlns:a16="http://schemas.microsoft.com/office/drawing/2014/main" val="10001"/>
                  </a:ext>
                </a:extLst>
              </a:tr>
              <a:tr h="215495">
                <a:tc>
                  <a:txBody>
                    <a:bodyPr/>
                    <a:lstStyle/>
                    <a:p>
                      <a:pPr algn="ctr" fontAlgn="b"/>
                      <a:r>
                        <a:rPr lang="en-US" altLang="zh-CN" sz="1100" u="none" strike="noStrike" dirty="0">
                          <a:effectLst/>
                        </a:rPr>
                        <a:t>1~10</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extLst>
                  <a:ext uri="{0D108BD9-81ED-4DB2-BD59-A6C34878D82A}">
                    <a16:rowId xmlns:a16="http://schemas.microsoft.com/office/drawing/2014/main" val="10002"/>
                  </a:ext>
                </a:extLst>
              </a:tr>
            </a:tbl>
          </a:graphicData>
        </a:graphic>
      </p:graphicFrame>
      <p:sp>
        <p:nvSpPr>
          <p:cNvPr id="4" name="灯片编号占位符 3"/>
          <p:cNvSpPr>
            <a:spLocks noGrp="1"/>
          </p:cNvSpPr>
          <p:nvPr>
            <p:ph type="sldNum" sz="quarter" idx="12"/>
          </p:nvPr>
        </p:nvSpPr>
        <p:spPr>
          <a:xfrm>
            <a:off x="4344988" y="6475413"/>
            <a:ext cx="530225" cy="182562"/>
          </a:xfrm>
        </p:spPr>
        <p:txBody>
          <a:bodyPr/>
          <a:lstStyle/>
          <a:p>
            <a:fld id="{D0575E00-F21E-44AB-8288-8B9991574529}" type="slidenum">
              <a:rPr lang="zh-CN" altLang="en-US" smtClean="0"/>
              <a:t>12</a:t>
            </a:fld>
            <a:endParaRPr lang="zh-CN" altLang="en-US"/>
          </a:p>
        </p:txBody>
      </p:sp>
      <p:sp>
        <p:nvSpPr>
          <p:cNvPr id="7"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
        <p:nvSpPr>
          <p:cNvPr id="8" name="Rectangle 5"/>
          <p:cNvSpPr>
            <a:spLocks noGrp="1" noChangeArrowheads="1"/>
          </p:cNvSpPr>
          <p:nvPr>
            <p:ph type="ftr" sz="quarter" idx="4294967295"/>
          </p:nvPr>
        </p:nvSpPr>
        <p:spPr bwMode="auto">
          <a:xfrm>
            <a:off x="6803704" y="6475413"/>
            <a:ext cx="174022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zh-CN" dirty="0" err="1"/>
              <a:t>Yousi</a:t>
            </a:r>
            <a:r>
              <a:rPr lang="en-US" altLang="zh-CN" dirty="0"/>
              <a:t> Lin, Huawei</a:t>
            </a:r>
            <a:endParaRPr lang="zh-CN" altLang="en-US" dirty="0"/>
          </a:p>
        </p:txBody>
      </p:sp>
      <p:sp>
        <p:nvSpPr>
          <p:cNvPr id="9" name="文本框 8">
            <a:extLst>
              <a:ext uri="{FF2B5EF4-FFF2-40B4-BE49-F238E27FC236}">
                <a16:creationId xmlns:a16="http://schemas.microsoft.com/office/drawing/2014/main" id="{517C0D67-5B4C-4B27-ACB5-948DF7140F37}"/>
              </a:ext>
            </a:extLst>
          </p:cNvPr>
          <p:cNvSpPr txBox="1"/>
          <p:nvPr/>
        </p:nvSpPr>
        <p:spPr>
          <a:xfrm>
            <a:off x="1779589" y="5051789"/>
            <a:ext cx="1530126" cy="307777"/>
          </a:xfrm>
          <a:prstGeom prst="rect">
            <a:avLst/>
          </a:prstGeom>
          <a:noFill/>
        </p:spPr>
        <p:txBody>
          <a:bodyPr wrap="square" rtlCol="0">
            <a:spAutoFit/>
          </a:bodyPr>
          <a:lstStyle/>
          <a:p>
            <a:r>
              <a:rPr lang="en-US" altLang="zh-CN" sz="1400" dirty="0"/>
              <a:t>Average delay</a:t>
            </a:r>
            <a:endParaRPr lang="zh-CN" altLang="en-US" sz="1400" dirty="0"/>
          </a:p>
        </p:txBody>
      </p:sp>
      <p:sp>
        <p:nvSpPr>
          <p:cNvPr id="13" name="文本框 12">
            <a:extLst>
              <a:ext uri="{FF2B5EF4-FFF2-40B4-BE49-F238E27FC236}">
                <a16:creationId xmlns:a16="http://schemas.microsoft.com/office/drawing/2014/main" id="{C987B73E-E088-407F-B7A6-ACE86073820C}"/>
              </a:ext>
            </a:extLst>
          </p:cNvPr>
          <p:cNvSpPr txBox="1"/>
          <p:nvPr/>
        </p:nvSpPr>
        <p:spPr>
          <a:xfrm>
            <a:off x="4704048" y="5051786"/>
            <a:ext cx="2950754" cy="307777"/>
          </a:xfrm>
          <a:prstGeom prst="rect">
            <a:avLst/>
          </a:prstGeom>
          <a:noFill/>
        </p:spPr>
        <p:txBody>
          <a:bodyPr wrap="square" rtlCol="0">
            <a:spAutoFit/>
          </a:bodyPr>
          <a:lstStyle/>
          <a:p>
            <a:r>
              <a:rPr lang="en-US" altLang="zh-CN" sz="1400" dirty="0"/>
              <a:t>Jitter when traffic rate equals 10 Mbps</a:t>
            </a:r>
            <a:endParaRPr lang="zh-CN" altLang="en-US" sz="1400" dirty="0"/>
          </a:p>
        </p:txBody>
      </p:sp>
      <p:sp>
        <p:nvSpPr>
          <p:cNvPr id="11" name="文本框 10">
            <a:extLst>
              <a:ext uri="{FF2B5EF4-FFF2-40B4-BE49-F238E27FC236}">
                <a16:creationId xmlns:a16="http://schemas.microsoft.com/office/drawing/2014/main" id="{CF598EEB-89C5-4513-A480-7C338D525A1B}"/>
              </a:ext>
            </a:extLst>
          </p:cNvPr>
          <p:cNvSpPr txBox="1"/>
          <p:nvPr/>
        </p:nvSpPr>
        <p:spPr>
          <a:xfrm>
            <a:off x="4704047" y="5314598"/>
            <a:ext cx="3131106" cy="1015663"/>
          </a:xfrm>
          <a:prstGeom prst="rect">
            <a:avLst/>
          </a:prstGeom>
          <a:noFill/>
        </p:spPr>
        <p:txBody>
          <a:bodyPr wrap="square" rtlCol="0">
            <a:spAutoFit/>
          </a:bodyPr>
          <a:lstStyle/>
          <a:p>
            <a:pPr marL="171450" indent="-171450">
              <a:buFont typeface="Arial" panose="020B0604020202020204" pitchFamily="34" charset="0"/>
              <a:buChar char="•"/>
            </a:pPr>
            <a:r>
              <a:rPr lang="en-US" altLang="zh-CN" sz="1200" dirty="0"/>
              <a:t>The jitter is not clearly improved in this case, because the AP MLD in 11be simulation is associated with 4 non-AP MLDs, while the AP in 11ax simulation is associated with only 2 STAs.</a:t>
            </a:r>
            <a:endParaRPr lang="zh-CN" altLang="en-US" sz="1200" dirty="0"/>
          </a:p>
        </p:txBody>
      </p:sp>
    </p:spTree>
    <p:extLst>
      <p:ext uri="{BB962C8B-B14F-4D97-AF65-F5344CB8AC3E}">
        <p14:creationId xmlns:p14="http://schemas.microsoft.com/office/powerpoint/2010/main" val="2152155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0487" y="2416063"/>
            <a:ext cx="3431702" cy="2572796"/>
          </a:xfrm>
          <a:prstGeom prst="rect">
            <a:avLst/>
          </a:prstGeom>
        </p:spPr>
      </p:pic>
      <p:sp>
        <p:nvSpPr>
          <p:cNvPr id="2" name="标题 1"/>
          <p:cNvSpPr>
            <a:spLocks noGrp="1"/>
          </p:cNvSpPr>
          <p:nvPr>
            <p:ph type="title"/>
          </p:nvPr>
        </p:nvSpPr>
        <p:spPr>
          <a:xfrm>
            <a:off x="853263" y="675652"/>
            <a:ext cx="7437474" cy="1066800"/>
          </a:xfrm>
        </p:spPr>
        <p:txBody>
          <a:bodyPr/>
          <a:lstStyle/>
          <a:p>
            <a:r>
              <a:rPr lang="en-US" altLang="zh-CN" dirty="0"/>
              <a:t>Delay performance comparison under UL SU-MIMO</a:t>
            </a:r>
            <a:endParaRPr lang="zh-CN" altLang="en-US" dirty="0"/>
          </a:p>
        </p:txBody>
      </p:sp>
      <p:sp>
        <p:nvSpPr>
          <p:cNvPr id="3" name="内容占位符 2"/>
          <p:cNvSpPr>
            <a:spLocks noGrp="1"/>
          </p:cNvSpPr>
          <p:nvPr>
            <p:ph idx="1"/>
          </p:nvPr>
        </p:nvSpPr>
        <p:spPr>
          <a:xfrm>
            <a:off x="685799" y="1688403"/>
            <a:ext cx="7989513" cy="4287496"/>
          </a:xfrm>
        </p:spPr>
        <p:txBody>
          <a:bodyPr/>
          <a:lstStyle/>
          <a:p>
            <a:pPr lvl="0"/>
            <a:r>
              <a:rPr lang="en-US" altLang="zh-CN" sz="1400" dirty="0">
                <a:solidFill>
                  <a:srgbClr val="000000"/>
                </a:solidFill>
              </a:rPr>
              <a:t>The average delay for </a:t>
            </a:r>
            <a:r>
              <a:rPr lang="en-US" altLang="zh-CN" sz="1400" dirty="0">
                <a:solidFill>
                  <a:schemeClr val="accent2"/>
                </a:solidFill>
              </a:rPr>
              <a:t>11be using 80MHz</a:t>
            </a:r>
            <a:r>
              <a:rPr lang="en-US" altLang="zh-CN" sz="1400" dirty="0">
                <a:solidFill>
                  <a:srgbClr val="000000"/>
                </a:solidFill>
              </a:rPr>
              <a:t> achieves 11% gain compared with </a:t>
            </a:r>
            <a:r>
              <a:rPr lang="en-US" altLang="zh-CN" sz="1400" dirty="0">
                <a:solidFill>
                  <a:srgbClr val="FF0000"/>
                </a:solidFill>
              </a:rPr>
              <a:t>11ax using 80MHz</a:t>
            </a:r>
            <a:r>
              <a:rPr lang="en-US" altLang="zh-CN" sz="1400" dirty="0">
                <a:solidFill>
                  <a:srgbClr val="000000"/>
                </a:solidFill>
              </a:rPr>
              <a:t>.</a:t>
            </a:r>
          </a:p>
          <a:p>
            <a:pPr lvl="0"/>
            <a:r>
              <a:rPr lang="en-US" altLang="zh-CN" sz="1400" dirty="0">
                <a:solidFill>
                  <a:srgbClr val="000000"/>
                </a:solidFill>
              </a:rPr>
              <a:t>The average delay for </a:t>
            </a:r>
            <a:r>
              <a:rPr lang="en-US" altLang="zh-CN" sz="1400" dirty="0">
                <a:solidFill>
                  <a:schemeClr val="accent2"/>
                </a:solidFill>
              </a:rPr>
              <a:t>11be using 160MHz </a:t>
            </a:r>
            <a:r>
              <a:rPr lang="en-US" altLang="zh-CN" sz="1400" dirty="0">
                <a:solidFill>
                  <a:srgbClr val="000000"/>
                </a:solidFill>
              </a:rPr>
              <a:t>achieves 12% gain compared with </a:t>
            </a:r>
            <a:r>
              <a:rPr lang="en-US" altLang="zh-CN" sz="1400" dirty="0">
                <a:solidFill>
                  <a:srgbClr val="FF0000"/>
                </a:solidFill>
              </a:rPr>
              <a:t>11ax using 160MHz</a:t>
            </a:r>
            <a:r>
              <a:rPr lang="en-US" altLang="zh-CN" sz="1400" dirty="0">
                <a:solidFill>
                  <a:srgbClr val="000000"/>
                </a:solidFill>
              </a:rPr>
              <a:t>.</a:t>
            </a:r>
          </a:p>
          <a:p>
            <a:r>
              <a:rPr lang="en-US" altLang="zh-CN" sz="1400" dirty="0">
                <a:solidFill>
                  <a:srgbClr val="000000"/>
                </a:solidFill>
              </a:rPr>
              <a:t>The timeout rate remains less than 1% when the traffic rate increases from 1 to 10 Mbps.</a:t>
            </a:r>
            <a:endParaRPr lang="zh-CN" altLang="en-US" sz="1400" dirty="0"/>
          </a:p>
        </p:txBody>
      </p:sp>
      <p:graphicFrame>
        <p:nvGraphicFramePr>
          <p:cNvPr id="9" name="表格 8"/>
          <p:cNvGraphicFramePr>
            <a:graphicFrameLocks noGrp="1"/>
          </p:cNvGraphicFramePr>
          <p:nvPr>
            <p:extLst>
              <p:ext uri="{D42A27DB-BD31-4B8C-83A1-F6EECF244321}">
                <p14:modId xmlns:p14="http://schemas.microsoft.com/office/powerpoint/2010/main" val="4028604086"/>
              </p:ext>
            </p:extLst>
          </p:nvPr>
        </p:nvGraphicFramePr>
        <p:xfrm>
          <a:off x="563981" y="5230258"/>
          <a:ext cx="3387595" cy="1172587"/>
        </p:xfrm>
        <a:graphic>
          <a:graphicData uri="http://schemas.openxmlformats.org/drawingml/2006/table">
            <a:tbl>
              <a:tblPr>
                <a:tableStyleId>{5C22544A-7EE6-4342-B048-85BDC9FD1C3A}</a:tableStyleId>
              </a:tblPr>
              <a:tblGrid>
                <a:gridCol w="721085">
                  <a:extLst>
                    <a:ext uri="{9D8B030D-6E8A-4147-A177-3AD203B41FA5}">
                      <a16:colId xmlns:a16="http://schemas.microsoft.com/office/drawing/2014/main" val="20000"/>
                    </a:ext>
                  </a:extLst>
                </a:gridCol>
                <a:gridCol w="665501">
                  <a:extLst>
                    <a:ext uri="{9D8B030D-6E8A-4147-A177-3AD203B41FA5}">
                      <a16:colId xmlns:a16="http://schemas.microsoft.com/office/drawing/2014/main" val="20001"/>
                    </a:ext>
                  </a:extLst>
                </a:gridCol>
                <a:gridCol w="667003">
                  <a:extLst>
                    <a:ext uri="{9D8B030D-6E8A-4147-A177-3AD203B41FA5}">
                      <a16:colId xmlns:a16="http://schemas.microsoft.com/office/drawing/2014/main" val="20002"/>
                    </a:ext>
                  </a:extLst>
                </a:gridCol>
                <a:gridCol w="667003">
                  <a:extLst>
                    <a:ext uri="{9D8B030D-6E8A-4147-A177-3AD203B41FA5}">
                      <a16:colId xmlns:a16="http://schemas.microsoft.com/office/drawing/2014/main" val="20003"/>
                    </a:ext>
                  </a:extLst>
                </a:gridCol>
                <a:gridCol w="667003">
                  <a:extLst>
                    <a:ext uri="{9D8B030D-6E8A-4147-A177-3AD203B41FA5}">
                      <a16:colId xmlns:a16="http://schemas.microsoft.com/office/drawing/2014/main" val="20004"/>
                    </a:ext>
                  </a:extLst>
                </a:gridCol>
              </a:tblGrid>
              <a:tr h="209227">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gridSpan="4">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b="1" u="none" strike="noStrike" dirty="0">
                          <a:effectLst/>
                        </a:rPr>
                        <a:t>Timeout</a:t>
                      </a:r>
                      <a:r>
                        <a:rPr lang="en-US" altLang="zh-CN" sz="1100" b="1" u="none" strike="noStrike" baseline="0" dirty="0">
                          <a:effectLst/>
                        </a:rPr>
                        <a:t> rate/%</a:t>
                      </a:r>
                      <a:endParaRPr lang="en-US" altLang="zh-CN" sz="1100" b="1"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hMerge="1">
                  <a:txBody>
                    <a:bodyPr/>
                    <a:lstStyle/>
                    <a:p>
                      <a:pPr algn="ctr" fontAlgn="b"/>
                      <a:endParaRPr lang="en-US" sz="12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hMerge="1">
                  <a:txBody>
                    <a:bodyPr/>
                    <a:lstStyle/>
                    <a:p>
                      <a:pPr algn="ctr" fontAlgn="b"/>
                      <a:endParaRPr lang="en-US" sz="12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extLst>
                  <a:ext uri="{0D108BD9-81ED-4DB2-BD59-A6C34878D82A}">
                    <a16:rowId xmlns:a16="http://schemas.microsoft.com/office/drawing/2014/main" val="10000"/>
                  </a:ext>
                </a:extLst>
              </a:tr>
              <a:tr h="332369">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b="1" u="none" strike="noStrike" dirty="0">
                          <a:effectLst/>
                        </a:rPr>
                        <a:t>Traffic</a:t>
                      </a:r>
                      <a:r>
                        <a:rPr lang="en-US" altLang="zh-CN" sz="1100" b="1" u="none" strike="noStrike" baseline="0" dirty="0">
                          <a:effectLst/>
                        </a:rPr>
                        <a:t> </a:t>
                      </a:r>
                      <a:r>
                        <a:rPr lang="en-US" altLang="zh-CN" sz="1100" b="1" u="none" strike="noStrike" dirty="0">
                          <a:effectLst/>
                        </a:rPr>
                        <a:t>rate/Mbps</a:t>
                      </a:r>
                      <a:endParaRPr lang="en-US" altLang="zh-CN" sz="1100" b="1"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u="none" strike="noStrike" baseline="0" dirty="0">
                          <a:effectLst/>
                        </a:rPr>
                        <a:t>ax 80MHz</a:t>
                      </a:r>
                    </a:p>
                  </a:txBody>
                  <a:tcPr marL="9525" marR="9525" marT="9525"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u="none" strike="noStrike" baseline="0" dirty="0">
                          <a:effectLst/>
                        </a:rPr>
                        <a:t>be 80MHz</a:t>
                      </a:r>
                    </a:p>
                  </a:txBody>
                  <a:tcPr marL="9525" marR="9525" marT="9525"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u="none" strike="noStrike" baseline="0" dirty="0">
                          <a:effectLst/>
                        </a:rPr>
                        <a:t>ax 160MHz</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u="none" strike="noStrike" baseline="0" dirty="0">
                          <a:effectLst/>
                        </a:rPr>
                        <a:t>be 160MHz</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extLst>
                  <a:ext uri="{0D108BD9-81ED-4DB2-BD59-A6C34878D82A}">
                    <a16:rowId xmlns:a16="http://schemas.microsoft.com/office/drawing/2014/main" val="10001"/>
                  </a:ext>
                </a:extLst>
              </a:tr>
              <a:tr h="206185">
                <a:tc>
                  <a:txBody>
                    <a:bodyPr/>
                    <a:lstStyle/>
                    <a:p>
                      <a:pPr algn="ctr" fontAlgn="b"/>
                      <a:r>
                        <a:rPr lang="en-US" altLang="zh-CN" sz="1100" u="none" strike="noStrike" dirty="0">
                          <a:effectLst/>
                        </a:rPr>
                        <a:t>1~8</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extLst>
                  <a:ext uri="{0D108BD9-81ED-4DB2-BD59-A6C34878D82A}">
                    <a16:rowId xmlns:a16="http://schemas.microsoft.com/office/drawing/2014/main" val="10002"/>
                  </a:ext>
                </a:extLst>
              </a:tr>
              <a:tr h="206185">
                <a:tc>
                  <a:txBody>
                    <a:bodyPr/>
                    <a:lstStyle/>
                    <a:p>
                      <a:pPr algn="ctr" fontAlgn="b"/>
                      <a:r>
                        <a:rPr lang="en-US" altLang="zh-CN" sz="1100" b="0" i="0" u="none" strike="noStrike" dirty="0">
                          <a:solidFill>
                            <a:schemeClr val="dk1"/>
                          </a:solidFill>
                          <a:effectLst/>
                          <a:latin typeface="+mn-lt"/>
                          <a:ea typeface="+mn-ea"/>
                        </a:rPr>
                        <a:t>9</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0.027</a:t>
                      </a:r>
                    </a:p>
                  </a:txBody>
                  <a:tcPr marL="9525" marR="9525" marT="9525" marB="0" anchor="b"/>
                </a:tc>
                <a:extLst>
                  <a:ext uri="{0D108BD9-81ED-4DB2-BD59-A6C34878D82A}">
                    <a16:rowId xmlns:a16="http://schemas.microsoft.com/office/drawing/2014/main" val="10003"/>
                  </a:ext>
                </a:extLst>
              </a:tr>
              <a:tr h="206185">
                <a:tc>
                  <a:txBody>
                    <a:bodyPr/>
                    <a:lstStyle/>
                    <a:p>
                      <a:pPr algn="ctr" fontAlgn="b"/>
                      <a:r>
                        <a:rPr lang="en-US" altLang="zh-CN" sz="1100" b="0" i="0" u="none" strike="noStrike" dirty="0">
                          <a:solidFill>
                            <a:schemeClr val="dk1"/>
                          </a:solidFill>
                          <a:effectLst/>
                          <a:latin typeface="+mn-lt"/>
                          <a:ea typeface="+mn-ea"/>
                        </a:rPr>
                        <a:t>10</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0.018</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0.006</a:t>
                      </a:r>
                    </a:p>
                  </a:txBody>
                  <a:tcPr marL="9525" marR="9525" marT="9525" marB="0" anchor="b"/>
                </a:tc>
                <a:extLst>
                  <a:ext uri="{0D108BD9-81ED-4DB2-BD59-A6C34878D82A}">
                    <a16:rowId xmlns:a16="http://schemas.microsoft.com/office/drawing/2014/main" val="10004"/>
                  </a:ext>
                </a:extLst>
              </a:tr>
            </a:tbl>
          </a:graphicData>
        </a:graphic>
      </p:graphicFrame>
      <p:sp>
        <p:nvSpPr>
          <p:cNvPr id="5" name="灯片编号占位符 4"/>
          <p:cNvSpPr>
            <a:spLocks noGrp="1"/>
          </p:cNvSpPr>
          <p:nvPr>
            <p:ph type="sldNum" sz="quarter" idx="12"/>
          </p:nvPr>
        </p:nvSpPr>
        <p:spPr/>
        <p:txBody>
          <a:bodyPr/>
          <a:lstStyle/>
          <a:p>
            <a:fld id="{D0575E00-F21E-44AB-8288-8B9991574529}" type="slidenum">
              <a:rPr lang="zh-CN" altLang="en-US" smtClean="0"/>
              <a:t>13</a:t>
            </a:fld>
            <a:endParaRPr lang="zh-CN" altLang="en-US"/>
          </a:p>
        </p:txBody>
      </p:sp>
      <p:sp>
        <p:nvSpPr>
          <p:cNvPr id="7"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
        <p:nvSpPr>
          <p:cNvPr id="8" name="Rectangle 5"/>
          <p:cNvSpPr>
            <a:spLocks noGrp="1" noChangeArrowheads="1"/>
          </p:cNvSpPr>
          <p:nvPr>
            <p:ph type="ftr" sz="quarter" idx="4294967295"/>
          </p:nvPr>
        </p:nvSpPr>
        <p:spPr bwMode="auto">
          <a:xfrm>
            <a:off x="6803704" y="6475413"/>
            <a:ext cx="174022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zh-CN" dirty="0" err="1"/>
              <a:t>Yousi</a:t>
            </a:r>
            <a:r>
              <a:rPr lang="en-US" altLang="zh-CN" dirty="0"/>
              <a:t> Lin, Huawei</a:t>
            </a:r>
            <a:endParaRPr lang="zh-CN" altLang="en-US" dirty="0"/>
          </a:p>
        </p:txBody>
      </p:sp>
      <p:pic>
        <p:nvPicPr>
          <p:cNvPr id="10" name="图片 9">
            <a:extLst>
              <a:ext uri="{FF2B5EF4-FFF2-40B4-BE49-F238E27FC236}">
                <a16:creationId xmlns:a16="http://schemas.microsoft.com/office/drawing/2014/main" id="{2F9B5B8E-08C1-44C2-B7CB-DE1555F5CA5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1537" y="2416063"/>
            <a:ext cx="3431703" cy="2572796"/>
          </a:xfrm>
          <a:prstGeom prst="rect">
            <a:avLst/>
          </a:prstGeom>
        </p:spPr>
      </p:pic>
      <p:sp>
        <p:nvSpPr>
          <p:cNvPr id="11" name="文本框 10">
            <a:extLst>
              <a:ext uri="{FF2B5EF4-FFF2-40B4-BE49-F238E27FC236}">
                <a16:creationId xmlns:a16="http://schemas.microsoft.com/office/drawing/2014/main" id="{F53054A3-0CEC-4E49-BB19-BA490EAE1664}"/>
              </a:ext>
            </a:extLst>
          </p:cNvPr>
          <p:cNvSpPr txBox="1"/>
          <p:nvPr/>
        </p:nvSpPr>
        <p:spPr>
          <a:xfrm>
            <a:off x="1519608" y="4885942"/>
            <a:ext cx="1530126" cy="307777"/>
          </a:xfrm>
          <a:prstGeom prst="rect">
            <a:avLst/>
          </a:prstGeom>
          <a:noFill/>
        </p:spPr>
        <p:txBody>
          <a:bodyPr wrap="square" rtlCol="0">
            <a:spAutoFit/>
          </a:bodyPr>
          <a:lstStyle/>
          <a:p>
            <a:r>
              <a:rPr lang="en-US" altLang="zh-CN" sz="1400" dirty="0"/>
              <a:t>Average delay</a:t>
            </a:r>
            <a:endParaRPr lang="zh-CN" altLang="en-US" sz="1400" dirty="0"/>
          </a:p>
        </p:txBody>
      </p:sp>
      <p:sp>
        <p:nvSpPr>
          <p:cNvPr id="12" name="文本框 11">
            <a:extLst>
              <a:ext uri="{FF2B5EF4-FFF2-40B4-BE49-F238E27FC236}">
                <a16:creationId xmlns:a16="http://schemas.microsoft.com/office/drawing/2014/main" id="{96A77F80-9586-4CBB-A1CB-B2DD2806B15A}"/>
              </a:ext>
            </a:extLst>
          </p:cNvPr>
          <p:cNvSpPr txBox="1"/>
          <p:nvPr/>
        </p:nvSpPr>
        <p:spPr>
          <a:xfrm>
            <a:off x="4704048" y="4890421"/>
            <a:ext cx="2950754" cy="307777"/>
          </a:xfrm>
          <a:prstGeom prst="rect">
            <a:avLst/>
          </a:prstGeom>
          <a:noFill/>
        </p:spPr>
        <p:txBody>
          <a:bodyPr wrap="square" rtlCol="0">
            <a:spAutoFit/>
          </a:bodyPr>
          <a:lstStyle/>
          <a:p>
            <a:r>
              <a:rPr lang="en-US" altLang="zh-CN" sz="1400" dirty="0"/>
              <a:t>Jitter when traffic rate equals 10 Mbps</a:t>
            </a:r>
            <a:endParaRPr lang="zh-CN" altLang="en-US" sz="1400" dirty="0"/>
          </a:p>
        </p:txBody>
      </p:sp>
      <p:sp>
        <p:nvSpPr>
          <p:cNvPr id="13" name="文本框 12">
            <a:extLst>
              <a:ext uri="{FF2B5EF4-FFF2-40B4-BE49-F238E27FC236}">
                <a16:creationId xmlns:a16="http://schemas.microsoft.com/office/drawing/2014/main" id="{C105774C-FFF3-4603-A0BC-79DDD4721668}"/>
              </a:ext>
            </a:extLst>
          </p:cNvPr>
          <p:cNvSpPr txBox="1"/>
          <p:nvPr/>
        </p:nvSpPr>
        <p:spPr>
          <a:xfrm>
            <a:off x="4704047" y="5153234"/>
            <a:ext cx="3131106" cy="1015663"/>
          </a:xfrm>
          <a:prstGeom prst="rect">
            <a:avLst/>
          </a:prstGeom>
          <a:noFill/>
        </p:spPr>
        <p:txBody>
          <a:bodyPr wrap="square" rtlCol="0">
            <a:spAutoFit/>
          </a:bodyPr>
          <a:lstStyle/>
          <a:p>
            <a:pPr marL="171450" indent="-171450">
              <a:buFont typeface="Arial" panose="020B0604020202020204" pitchFamily="34" charset="0"/>
              <a:buChar char="•"/>
            </a:pPr>
            <a:r>
              <a:rPr lang="en-US" altLang="zh-CN" sz="1200" dirty="0"/>
              <a:t>The jitter is not clearly improved in this case, because the AP MLD in 11be simulation is associated with 4 non-AP MLDs, while the AP in 11ax simulation is associated with only 2 STAs.</a:t>
            </a:r>
            <a:endParaRPr lang="zh-CN" altLang="en-US" sz="1200" dirty="0"/>
          </a:p>
        </p:txBody>
      </p:sp>
    </p:spTree>
    <p:extLst>
      <p:ext uri="{BB962C8B-B14F-4D97-AF65-F5344CB8AC3E}">
        <p14:creationId xmlns:p14="http://schemas.microsoft.com/office/powerpoint/2010/main" val="720649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1FF2307D-ADC8-45E7-88B8-01B857BA48B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2627782"/>
            <a:ext cx="3606351" cy="2703733"/>
          </a:xfrm>
          <a:prstGeom prst="rect">
            <a:avLst/>
          </a:prstGeom>
        </p:spPr>
      </p:pic>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412" y="2627783"/>
            <a:ext cx="3606351" cy="2703732"/>
          </a:xfrm>
          <a:prstGeom prst="rect">
            <a:avLst/>
          </a:prstGeom>
        </p:spPr>
      </p:pic>
      <p:sp>
        <p:nvSpPr>
          <p:cNvPr id="7" name="标题 1"/>
          <p:cNvSpPr>
            <a:spLocks noGrp="1"/>
          </p:cNvSpPr>
          <p:nvPr>
            <p:ph type="title"/>
          </p:nvPr>
        </p:nvSpPr>
        <p:spPr>
          <a:xfrm>
            <a:off x="1021492" y="685800"/>
            <a:ext cx="7436708" cy="1066800"/>
          </a:xfrm>
        </p:spPr>
        <p:txBody>
          <a:bodyPr/>
          <a:lstStyle/>
          <a:p>
            <a:r>
              <a:rPr lang="en-US" altLang="zh-CN" dirty="0"/>
              <a:t>Delay performance comparison under DL OFDMA</a:t>
            </a:r>
            <a:endParaRPr lang="zh-CN" altLang="en-US" dirty="0"/>
          </a:p>
        </p:txBody>
      </p:sp>
      <p:sp>
        <p:nvSpPr>
          <p:cNvPr id="8" name="内容占位符 2"/>
          <p:cNvSpPr>
            <a:spLocks noGrp="1"/>
          </p:cNvSpPr>
          <p:nvPr>
            <p:ph idx="1"/>
          </p:nvPr>
        </p:nvSpPr>
        <p:spPr>
          <a:xfrm>
            <a:off x="696913" y="1681786"/>
            <a:ext cx="7929778" cy="4114800"/>
          </a:xfrm>
        </p:spPr>
        <p:txBody>
          <a:bodyPr/>
          <a:lstStyle/>
          <a:p>
            <a:pPr lvl="0"/>
            <a:r>
              <a:rPr lang="en-US" altLang="zh-CN" sz="1400" dirty="0">
                <a:solidFill>
                  <a:srgbClr val="000000"/>
                </a:solidFill>
              </a:rPr>
              <a:t>The average delay for </a:t>
            </a:r>
            <a:r>
              <a:rPr lang="en-US" altLang="zh-CN" sz="1400" dirty="0">
                <a:solidFill>
                  <a:schemeClr val="accent2"/>
                </a:solidFill>
              </a:rPr>
              <a:t>11be using 80MHz</a:t>
            </a:r>
            <a:r>
              <a:rPr lang="en-US" altLang="zh-CN" sz="1400" dirty="0">
                <a:solidFill>
                  <a:srgbClr val="000000"/>
                </a:solidFill>
              </a:rPr>
              <a:t> achieves 28% gain compared with </a:t>
            </a:r>
            <a:r>
              <a:rPr lang="en-US" altLang="zh-CN" sz="1400" dirty="0">
                <a:solidFill>
                  <a:srgbClr val="FF0000"/>
                </a:solidFill>
              </a:rPr>
              <a:t>11ax using 80MHz</a:t>
            </a:r>
            <a:r>
              <a:rPr lang="en-US" altLang="zh-CN" sz="1400" dirty="0">
                <a:solidFill>
                  <a:srgbClr val="000000"/>
                </a:solidFill>
              </a:rPr>
              <a:t>.</a:t>
            </a:r>
          </a:p>
          <a:p>
            <a:pPr lvl="0"/>
            <a:r>
              <a:rPr lang="en-US" altLang="zh-CN" sz="1400" dirty="0">
                <a:solidFill>
                  <a:srgbClr val="000000"/>
                </a:solidFill>
              </a:rPr>
              <a:t>The average delay for </a:t>
            </a:r>
            <a:r>
              <a:rPr lang="en-US" altLang="zh-CN" sz="1400" dirty="0">
                <a:solidFill>
                  <a:schemeClr val="accent2"/>
                </a:solidFill>
              </a:rPr>
              <a:t>11be using 160MHz </a:t>
            </a:r>
            <a:r>
              <a:rPr lang="en-US" altLang="zh-CN" sz="1400" dirty="0">
                <a:solidFill>
                  <a:srgbClr val="000000"/>
                </a:solidFill>
              </a:rPr>
              <a:t>achieves 29% gain compared with </a:t>
            </a:r>
            <a:r>
              <a:rPr lang="en-US" altLang="zh-CN" sz="1400" dirty="0">
                <a:solidFill>
                  <a:srgbClr val="FF0000"/>
                </a:solidFill>
              </a:rPr>
              <a:t>11ax using 160MHz</a:t>
            </a:r>
            <a:r>
              <a:rPr lang="en-US" altLang="zh-CN" sz="1400" dirty="0">
                <a:solidFill>
                  <a:srgbClr val="000000"/>
                </a:solidFill>
              </a:rPr>
              <a:t>.</a:t>
            </a:r>
          </a:p>
          <a:p>
            <a:r>
              <a:rPr lang="en-US" altLang="zh-CN" sz="1400" dirty="0">
                <a:solidFill>
                  <a:srgbClr val="000000"/>
                </a:solidFill>
              </a:rPr>
              <a:t>Latency and jitter are both improved in 11be simulations.</a:t>
            </a:r>
          </a:p>
          <a:p>
            <a:pPr lvl="0"/>
            <a:r>
              <a:rPr lang="en-US" altLang="zh-CN" sz="1400" dirty="0">
                <a:solidFill>
                  <a:srgbClr val="000000"/>
                </a:solidFill>
              </a:rPr>
              <a:t>The timeout rate remains 0 when the traffic rate increases from 1 to 10 Mbps.</a:t>
            </a:r>
            <a:endParaRPr lang="zh-CN" altLang="en-US" sz="1400" dirty="0"/>
          </a:p>
        </p:txBody>
      </p:sp>
      <p:graphicFrame>
        <p:nvGraphicFramePr>
          <p:cNvPr id="12" name="表格 11"/>
          <p:cNvGraphicFramePr>
            <a:graphicFrameLocks noGrp="1"/>
          </p:cNvGraphicFramePr>
          <p:nvPr>
            <p:extLst>
              <p:ext uri="{D42A27DB-BD31-4B8C-83A1-F6EECF244321}">
                <p14:modId xmlns:p14="http://schemas.microsoft.com/office/powerpoint/2010/main" val="1420984184"/>
              </p:ext>
            </p:extLst>
          </p:nvPr>
        </p:nvGraphicFramePr>
        <p:xfrm>
          <a:off x="686865" y="5581860"/>
          <a:ext cx="3081267" cy="834016"/>
        </p:xfrm>
        <a:graphic>
          <a:graphicData uri="http://schemas.openxmlformats.org/drawingml/2006/table">
            <a:tbl>
              <a:tblPr>
                <a:tableStyleId>{5C22544A-7EE6-4342-B048-85BDC9FD1C3A}</a:tableStyleId>
              </a:tblPr>
              <a:tblGrid>
                <a:gridCol w="655881">
                  <a:extLst>
                    <a:ext uri="{9D8B030D-6E8A-4147-A177-3AD203B41FA5}">
                      <a16:colId xmlns:a16="http://schemas.microsoft.com/office/drawing/2014/main" val="20000"/>
                    </a:ext>
                  </a:extLst>
                </a:gridCol>
                <a:gridCol w="605322">
                  <a:extLst>
                    <a:ext uri="{9D8B030D-6E8A-4147-A177-3AD203B41FA5}">
                      <a16:colId xmlns:a16="http://schemas.microsoft.com/office/drawing/2014/main" val="20001"/>
                    </a:ext>
                  </a:extLst>
                </a:gridCol>
                <a:gridCol w="606688">
                  <a:extLst>
                    <a:ext uri="{9D8B030D-6E8A-4147-A177-3AD203B41FA5}">
                      <a16:colId xmlns:a16="http://schemas.microsoft.com/office/drawing/2014/main" val="20002"/>
                    </a:ext>
                  </a:extLst>
                </a:gridCol>
                <a:gridCol w="606688">
                  <a:extLst>
                    <a:ext uri="{9D8B030D-6E8A-4147-A177-3AD203B41FA5}">
                      <a16:colId xmlns:a16="http://schemas.microsoft.com/office/drawing/2014/main" val="20003"/>
                    </a:ext>
                  </a:extLst>
                </a:gridCol>
                <a:gridCol w="606688">
                  <a:extLst>
                    <a:ext uri="{9D8B030D-6E8A-4147-A177-3AD203B41FA5}">
                      <a16:colId xmlns:a16="http://schemas.microsoft.com/office/drawing/2014/main" val="20004"/>
                    </a:ext>
                  </a:extLst>
                </a:gridCol>
              </a:tblGrid>
              <a:tr h="217655">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gridSpan="4">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b="1" u="none" strike="noStrike" dirty="0">
                          <a:effectLst/>
                        </a:rPr>
                        <a:t>Timeout</a:t>
                      </a:r>
                      <a:r>
                        <a:rPr lang="en-US" altLang="zh-CN" sz="1100" b="1" u="none" strike="noStrike" baseline="0" dirty="0">
                          <a:effectLst/>
                        </a:rPr>
                        <a:t> rate/%</a:t>
                      </a:r>
                    </a:p>
                  </a:txBody>
                  <a:tcPr marL="9525" marR="9525" marT="9525" marB="0" anchor="b"/>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hMerge="1">
                  <a:txBody>
                    <a:bodyPr/>
                    <a:lstStyle/>
                    <a:p>
                      <a:pPr algn="ctr" fontAlgn="b"/>
                      <a:endParaRPr lang="en-US" sz="12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hMerge="1">
                  <a:txBody>
                    <a:bodyPr/>
                    <a:lstStyle/>
                    <a:p>
                      <a:pPr algn="ctr" fontAlgn="b"/>
                      <a:endParaRPr lang="en-US" sz="12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extLst>
                  <a:ext uri="{0D108BD9-81ED-4DB2-BD59-A6C34878D82A}">
                    <a16:rowId xmlns:a16="http://schemas.microsoft.com/office/drawing/2014/main" val="10000"/>
                  </a:ext>
                </a:extLst>
              </a:tr>
              <a:tr h="356403">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b="1" u="none" strike="noStrike" dirty="0">
                          <a:effectLst/>
                        </a:rPr>
                        <a:t>Traffic</a:t>
                      </a:r>
                      <a:r>
                        <a:rPr lang="en-US" altLang="zh-CN" sz="1100" b="1" u="none" strike="noStrike" baseline="0" dirty="0">
                          <a:effectLst/>
                        </a:rPr>
                        <a:t> </a:t>
                      </a:r>
                      <a:r>
                        <a:rPr lang="en-US" altLang="zh-CN" sz="1100" b="1" u="none" strike="noStrike" dirty="0">
                          <a:effectLst/>
                        </a:rPr>
                        <a:t>rate/Mbps</a:t>
                      </a:r>
                      <a:endParaRPr lang="en-US" altLang="zh-CN" sz="1100" b="1"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u="none" strike="noStrike" baseline="0" dirty="0">
                          <a:effectLst/>
                        </a:rPr>
                        <a:t>ax 80MHz</a:t>
                      </a:r>
                    </a:p>
                  </a:txBody>
                  <a:tcPr marL="9525" marR="9525" marT="9525"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u="none" strike="noStrike" baseline="0" dirty="0">
                          <a:effectLst/>
                        </a:rPr>
                        <a:t>be 80MHz</a:t>
                      </a:r>
                    </a:p>
                  </a:txBody>
                  <a:tcPr marL="9525" marR="9525" marT="9525"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u="none" strike="noStrike" baseline="0" dirty="0">
                          <a:effectLst/>
                        </a:rPr>
                        <a:t>ax 160MHz</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u="none" strike="noStrike" baseline="0" dirty="0">
                          <a:effectLst/>
                        </a:rPr>
                        <a:t>be 160MHz</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extLst>
                  <a:ext uri="{0D108BD9-81ED-4DB2-BD59-A6C34878D82A}">
                    <a16:rowId xmlns:a16="http://schemas.microsoft.com/office/drawing/2014/main" val="10001"/>
                  </a:ext>
                </a:extLst>
              </a:tr>
              <a:tr h="259958">
                <a:tc>
                  <a:txBody>
                    <a:bodyPr/>
                    <a:lstStyle/>
                    <a:p>
                      <a:pPr algn="ctr" fontAlgn="b"/>
                      <a:r>
                        <a:rPr lang="en-US" altLang="zh-CN" sz="1100" u="none" strike="noStrike" dirty="0">
                          <a:effectLst/>
                        </a:rPr>
                        <a:t>1~10</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extLst>
                  <a:ext uri="{0D108BD9-81ED-4DB2-BD59-A6C34878D82A}">
                    <a16:rowId xmlns:a16="http://schemas.microsoft.com/office/drawing/2014/main" val="10002"/>
                  </a:ext>
                </a:extLst>
              </a:tr>
            </a:tbl>
          </a:graphicData>
        </a:graphic>
      </p:graphicFrame>
      <p:sp>
        <p:nvSpPr>
          <p:cNvPr id="3" name="灯片编号占位符 2"/>
          <p:cNvSpPr>
            <a:spLocks noGrp="1"/>
          </p:cNvSpPr>
          <p:nvPr>
            <p:ph type="sldNum" sz="quarter" idx="12"/>
          </p:nvPr>
        </p:nvSpPr>
        <p:spPr/>
        <p:txBody>
          <a:bodyPr/>
          <a:lstStyle/>
          <a:p>
            <a:fld id="{D0575E00-F21E-44AB-8288-8B9991574529}" type="slidenum">
              <a:rPr lang="zh-CN" altLang="en-US" smtClean="0"/>
              <a:t>14</a:t>
            </a:fld>
            <a:endParaRPr lang="zh-CN" altLang="en-US"/>
          </a:p>
        </p:txBody>
      </p:sp>
      <p:sp>
        <p:nvSpPr>
          <p:cNvPr id="9"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
        <p:nvSpPr>
          <p:cNvPr id="10" name="Rectangle 5"/>
          <p:cNvSpPr>
            <a:spLocks noGrp="1" noChangeArrowheads="1"/>
          </p:cNvSpPr>
          <p:nvPr>
            <p:ph type="ftr" sz="quarter" idx="4294967295"/>
          </p:nvPr>
        </p:nvSpPr>
        <p:spPr bwMode="auto">
          <a:xfrm>
            <a:off x="6803704" y="6475413"/>
            <a:ext cx="174022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zh-CN" dirty="0" err="1"/>
              <a:t>Yousi</a:t>
            </a:r>
            <a:r>
              <a:rPr lang="en-US" altLang="zh-CN" dirty="0"/>
              <a:t> Lin, Huawei</a:t>
            </a:r>
            <a:endParaRPr lang="zh-CN" altLang="en-US" dirty="0"/>
          </a:p>
        </p:txBody>
      </p:sp>
      <p:sp>
        <p:nvSpPr>
          <p:cNvPr id="11" name="文本框 10">
            <a:extLst>
              <a:ext uri="{FF2B5EF4-FFF2-40B4-BE49-F238E27FC236}">
                <a16:creationId xmlns:a16="http://schemas.microsoft.com/office/drawing/2014/main" id="{94376971-7B8D-43DA-AFAB-E03AFC4BC830}"/>
              </a:ext>
            </a:extLst>
          </p:cNvPr>
          <p:cNvSpPr txBox="1"/>
          <p:nvPr/>
        </p:nvSpPr>
        <p:spPr>
          <a:xfrm>
            <a:off x="1519608" y="5235559"/>
            <a:ext cx="1530126" cy="307777"/>
          </a:xfrm>
          <a:prstGeom prst="rect">
            <a:avLst/>
          </a:prstGeom>
          <a:noFill/>
        </p:spPr>
        <p:txBody>
          <a:bodyPr wrap="square" rtlCol="0">
            <a:spAutoFit/>
          </a:bodyPr>
          <a:lstStyle/>
          <a:p>
            <a:r>
              <a:rPr lang="en-US" altLang="zh-CN" sz="1400" dirty="0"/>
              <a:t>Average delay</a:t>
            </a:r>
            <a:endParaRPr lang="zh-CN" altLang="en-US" sz="1400" dirty="0"/>
          </a:p>
        </p:txBody>
      </p:sp>
      <p:sp>
        <p:nvSpPr>
          <p:cNvPr id="13" name="文本框 12">
            <a:extLst>
              <a:ext uri="{FF2B5EF4-FFF2-40B4-BE49-F238E27FC236}">
                <a16:creationId xmlns:a16="http://schemas.microsoft.com/office/drawing/2014/main" id="{322073F1-2964-430F-A47E-67F8B90E7B23}"/>
              </a:ext>
            </a:extLst>
          </p:cNvPr>
          <p:cNvSpPr txBox="1"/>
          <p:nvPr/>
        </p:nvSpPr>
        <p:spPr>
          <a:xfrm>
            <a:off x="4909974" y="5231113"/>
            <a:ext cx="2930402" cy="307777"/>
          </a:xfrm>
          <a:prstGeom prst="rect">
            <a:avLst/>
          </a:prstGeom>
          <a:noFill/>
        </p:spPr>
        <p:txBody>
          <a:bodyPr wrap="square" rtlCol="0">
            <a:spAutoFit/>
          </a:bodyPr>
          <a:lstStyle/>
          <a:p>
            <a:r>
              <a:rPr lang="en-US" altLang="zh-CN" sz="1400" dirty="0"/>
              <a:t>Jitter when traffic rate equals 10 Mbps</a:t>
            </a:r>
            <a:endParaRPr lang="zh-CN" altLang="en-US" sz="1400" dirty="0"/>
          </a:p>
        </p:txBody>
      </p:sp>
    </p:spTree>
    <p:extLst>
      <p:ext uri="{BB962C8B-B14F-4D97-AF65-F5344CB8AC3E}">
        <p14:creationId xmlns:p14="http://schemas.microsoft.com/office/powerpoint/2010/main" val="2701837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a:extLst>
              <a:ext uri="{FF2B5EF4-FFF2-40B4-BE49-F238E27FC236}">
                <a16:creationId xmlns:a16="http://schemas.microsoft.com/office/drawing/2014/main" id="{FB624E75-8A83-4B81-B730-1640A58020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5302" y="2659200"/>
            <a:ext cx="3553333" cy="2663984"/>
          </a:xfrm>
          <a:prstGeom prst="rect">
            <a:avLst/>
          </a:prstGeom>
        </p:spPr>
      </p:pic>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1890" y="2659200"/>
            <a:ext cx="3553332" cy="2663983"/>
          </a:xfrm>
          <a:prstGeom prst="rect">
            <a:avLst/>
          </a:prstGeom>
        </p:spPr>
      </p:pic>
      <p:sp>
        <p:nvSpPr>
          <p:cNvPr id="4" name="标题 1"/>
          <p:cNvSpPr>
            <a:spLocks noGrp="1"/>
          </p:cNvSpPr>
          <p:nvPr>
            <p:ph type="title"/>
          </p:nvPr>
        </p:nvSpPr>
        <p:spPr>
          <a:xfrm>
            <a:off x="1037968" y="685800"/>
            <a:ext cx="7420232" cy="1066800"/>
          </a:xfrm>
        </p:spPr>
        <p:txBody>
          <a:bodyPr/>
          <a:lstStyle/>
          <a:p>
            <a:r>
              <a:rPr lang="en-US" altLang="zh-CN" dirty="0"/>
              <a:t>Delay performance comparison under UL OFDMA</a:t>
            </a:r>
            <a:endParaRPr lang="zh-CN" altLang="en-US" dirty="0"/>
          </a:p>
        </p:txBody>
      </p:sp>
      <p:sp>
        <p:nvSpPr>
          <p:cNvPr id="5" name="内容占位符 2"/>
          <p:cNvSpPr>
            <a:spLocks noGrp="1"/>
          </p:cNvSpPr>
          <p:nvPr>
            <p:ph idx="1"/>
          </p:nvPr>
        </p:nvSpPr>
        <p:spPr>
          <a:xfrm>
            <a:off x="685799" y="1689539"/>
            <a:ext cx="7943563" cy="4114800"/>
          </a:xfrm>
        </p:spPr>
        <p:txBody>
          <a:bodyPr/>
          <a:lstStyle/>
          <a:p>
            <a:pPr lvl="0"/>
            <a:r>
              <a:rPr lang="en-US" altLang="zh-CN" sz="1400" dirty="0">
                <a:solidFill>
                  <a:srgbClr val="000000"/>
                </a:solidFill>
              </a:rPr>
              <a:t>The average delay for </a:t>
            </a:r>
            <a:r>
              <a:rPr lang="en-US" altLang="zh-CN" sz="1400" dirty="0">
                <a:solidFill>
                  <a:schemeClr val="accent2"/>
                </a:solidFill>
              </a:rPr>
              <a:t>11be using 80MHz</a:t>
            </a:r>
            <a:r>
              <a:rPr lang="en-US" altLang="zh-CN" sz="1400" dirty="0">
                <a:solidFill>
                  <a:srgbClr val="000000"/>
                </a:solidFill>
              </a:rPr>
              <a:t> achieves 20% gain compared with </a:t>
            </a:r>
            <a:r>
              <a:rPr lang="en-US" altLang="zh-CN" sz="1400" dirty="0">
                <a:solidFill>
                  <a:srgbClr val="FF0000"/>
                </a:solidFill>
              </a:rPr>
              <a:t>11ax using 80MHz</a:t>
            </a:r>
            <a:r>
              <a:rPr lang="en-US" altLang="zh-CN" sz="1400" dirty="0">
                <a:solidFill>
                  <a:srgbClr val="000000"/>
                </a:solidFill>
              </a:rPr>
              <a:t>.</a:t>
            </a:r>
          </a:p>
          <a:p>
            <a:pPr lvl="0"/>
            <a:r>
              <a:rPr lang="en-US" altLang="zh-CN" sz="1400" dirty="0">
                <a:solidFill>
                  <a:srgbClr val="000000"/>
                </a:solidFill>
              </a:rPr>
              <a:t>The average delay for </a:t>
            </a:r>
            <a:r>
              <a:rPr lang="en-US" altLang="zh-CN" sz="1400" dirty="0">
                <a:solidFill>
                  <a:schemeClr val="accent2"/>
                </a:solidFill>
              </a:rPr>
              <a:t>11be using 160MHz </a:t>
            </a:r>
            <a:r>
              <a:rPr lang="en-US" altLang="zh-CN" sz="1400" dirty="0">
                <a:solidFill>
                  <a:srgbClr val="000000"/>
                </a:solidFill>
              </a:rPr>
              <a:t>achieves 21% gain compared with </a:t>
            </a:r>
            <a:r>
              <a:rPr lang="en-US" altLang="zh-CN" sz="1400" dirty="0">
                <a:solidFill>
                  <a:srgbClr val="FF0000"/>
                </a:solidFill>
              </a:rPr>
              <a:t>11ax using 160MHz</a:t>
            </a:r>
            <a:r>
              <a:rPr lang="en-US" altLang="zh-CN" sz="1400" dirty="0">
                <a:solidFill>
                  <a:srgbClr val="000000"/>
                </a:solidFill>
              </a:rPr>
              <a:t>.</a:t>
            </a:r>
          </a:p>
          <a:p>
            <a:r>
              <a:rPr lang="en-US" altLang="zh-CN" sz="1400" dirty="0">
                <a:solidFill>
                  <a:srgbClr val="000000"/>
                </a:solidFill>
              </a:rPr>
              <a:t>Latency and jitter are both improved in 11be simulations.</a:t>
            </a:r>
          </a:p>
          <a:p>
            <a:pPr lvl="0"/>
            <a:r>
              <a:rPr lang="en-US" altLang="zh-CN" sz="1400" dirty="0">
                <a:solidFill>
                  <a:srgbClr val="000000"/>
                </a:solidFill>
              </a:rPr>
              <a:t>The timeout rate remains 0 when the traffic rate increases from 1 to 10 Mbps.</a:t>
            </a:r>
            <a:endParaRPr lang="zh-CN" altLang="en-US" sz="1400" dirty="0"/>
          </a:p>
        </p:txBody>
      </p:sp>
      <p:graphicFrame>
        <p:nvGraphicFramePr>
          <p:cNvPr id="9" name="表格 8"/>
          <p:cNvGraphicFramePr>
            <a:graphicFrameLocks noGrp="1"/>
          </p:cNvGraphicFramePr>
          <p:nvPr>
            <p:extLst>
              <p:ext uri="{D42A27DB-BD31-4B8C-83A1-F6EECF244321}">
                <p14:modId xmlns:p14="http://schemas.microsoft.com/office/powerpoint/2010/main" val="3685375262"/>
              </p:ext>
            </p:extLst>
          </p:nvPr>
        </p:nvGraphicFramePr>
        <p:xfrm>
          <a:off x="706073" y="5582178"/>
          <a:ext cx="3083252" cy="878163"/>
        </p:xfrm>
        <a:graphic>
          <a:graphicData uri="http://schemas.openxmlformats.org/drawingml/2006/table">
            <a:tbl>
              <a:tblPr>
                <a:tableStyleId>{5C22544A-7EE6-4342-B048-85BDC9FD1C3A}</a:tableStyleId>
              </a:tblPr>
              <a:tblGrid>
                <a:gridCol w="656303">
                  <a:extLst>
                    <a:ext uri="{9D8B030D-6E8A-4147-A177-3AD203B41FA5}">
                      <a16:colId xmlns:a16="http://schemas.microsoft.com/office/drawing/2014/main" val="20000"/>
                    </a:ext>
                  </a:extLst>
                </a:gridCol>
                <a:gridCol w="605712">
                  <a:extLst>
                    <a:ext uri="{9D8B030D-6E8A-4147-A177-3AD203B41FA5}">
                      <a16:colId xmlns:a16="http://schemas.microsoft.com/office/drawing/2014/main" val="20001"/>
                    </a:ext>
                  </a:extLst>
                </a:gridCol>
                <a:gridCol w="607079">
                  <a:extLst>
                    <a:ext uri="{9D8B030D-6E8A-4147-A177-3AD203B41FA5}">
                      <a16:colId xmlns:a16="http://schemas.microsoft.com/office/drawing/2014/main" val="20002"/>
                    </a:ext>
                  </a:extLst>
                </a:gridCol>
                <a:gridCol w="607079">
                  <a:extLst>
                    <a:ext uri="{9D8B030D-6E8A-4147-A177-3AD203B41FA5}">
                      <a16:colId xmlns:a16="http://schemas.microsoft.com/office/drawing/2014/main" val="20003"/>
                    </a:ext>
                  </a:extLst>
                </a:gridCol>
                <a:gridCol w="607079">
                  <a:extLst>
                    <a:ext uri="{9D8B030D-6E8A-4147-A177-3AD203B41FA5}">
                      <a16:colId xmlns:a16="http://schemas.microsoft.com/office/drawing/2014/main" val="20004"/>
                    </a:ext>
                  </a:extLst>
                </a:gridCol>
              </a:tblGrid>
              <a:tr h="248768">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gridSpan="4">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b="1" u="none" strike="noStrike" dirty="0">
                          <a:effectLst/>
                        </a:rPr>
                        <a:t>Timeout</a:t>
                      </a:r>
                      <a:r>
                        <a:rPr lang="en-US" altLang="zh-CN" sz="1100" b="1" u="none" strike="noStrike" baseline="0" dirty="0">
                          <a:effectLst/>
                        </a:rPr>
                        <a:t> rate/%</a:t>
                      </a:r>
                    </a:p>
                  </a:txBody>
                  <a:tcPr marL="9525" marR="9525" marT="9525" marB="0" anchor="b"/>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hMerge="1">
                  <a:txBody>
                    <a:bodyPr/>
                    <a:lstStyle/>
                    <a:p>
                      <a:pPr algn="ctr" fontAlgn="b"/>
                      <a:endParaRPr lang="en-US" sz="12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hMerge="1">
                  <a:txBody>
                    <a:bodyPr/>
                    <a:lstStyle/>
                    <a:p>
                      <a:pPr algn="ctr" fontAlgn="b"/>
                      <a:endParaRPr lang="en-US" sz="12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extLst>
                  <a:ext uri="{0D108BD9-81ED-4DB2-BD59-A6C34878D82A}">
                    <a16:rowId xmlns:a16="http://schemas.microsoft.com/office/drawing/2014/main" val="10000"/>
                  </a:ext>
                </a:extLst>
              </a:tr>
              <a:tr h="36394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b="1" u="none" strike="noStrike" dirty="0">
                          <a:effectLst/>
                        </a:rPr>
                        <a:t>Traffic</a:t>
                      </a:r>
                      <a:r>
                        <a:rPr lang="en-US" altLang="zh-CN" sz="1100" b="1" u="none" strike="noStrike" baseline="0" dirty="0">
                          <a:effectLst/>
                        </a:rPr>
                        <a:t> </a:t>
                      </a:r>
                      <a:r>
                        <a:rPr lang="en-US" altLang="zh-CN" sz="1100" b="1" u="none" strike="noStrike" dirty="0">
                          <a:effectLst/>
                        </a:rPr>
                        <a:t>rate/Mbps</a:t>
                      </a:r>
                      <a:endParaRPr lang="en-US" altLang="zh-CN" sz="1100" b="1"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u="none" strike="noStrike" baseline="0" dirty="0">
                          <a:effectLst/>
                        </a:rPr>
                        <a:t>ax 80MHz</a:t>
                      </a:r>
                    </a:p>
                  </a:txBody>
                  <a:tcPr marL="9525" marR="9525" marT="9525"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u="none" strike="noStrike" baseline="0" dirty="0">
                          <a:effectLst/>
                        </a:rPr>
                        <a:t>be 80MHz</a:t>
                      </a:r>
                    </a:p>
                  </a:txBody>
                  <a:tcPr marL="9525" marR="9525" marT="9525"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u="none" strike="noStrike" baseline="0" dirty="0">
                          <a:effectLst/>
                        </a:rPr>
                        <a:t>ax 160MHz</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u="none" strike="noStrike" baseline="0" dirty="0">
                          <a:effectLst/>
                        </a:rPr>
                        <a:t>be 160MHz</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extLst>
                  <a:ext uri="{0D108BD9-81ED-4DB2-BD59-A6C34878D82A}">
                    <a16:rowId xmlns:a16="http://schemas.microsoft.com/office/drawing/2014/main" val="10001"/>
                  </a:ext>
                </a:extLst>
              </a:tr>
              <a:tr h="265455">
                <a:tc>
                  <a:txBody>
                    <a:bodyPr/>
                    <a:lstStyle/>
                    <a:p>
                      <a:pPr algn="ctr" fontAlgn="b"/>
                      <a:r>
                        <a:rPr lang="en-US" altLang="zh-CN" sz="1100" u="none" strike="noStrike" dirty="0">
                          <a:effectLst/>
                        </a:rPr>
                        <a:t>1~10</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extLst>
                  <a:ext uri="{0D108BD9-81ED-4DB2-BD59-A6C34878D82A}">
                    <a16:rowId xmlns:a16="http://schemas.microsoft.com/office/drawing/2014/main" val="10002"/>
                  </a:ext>
                </a:extLst>
              </a:tr>
            </a:tbl>
          </a:graphicData>
        </a:graphic>
      </p:graphicFrame>
      <p:sp>
        <p:nvSpPr>
          <p:cNvPr id="3" name="灯片编号占位符 2"/>
          <p:cNvSpPr>
            <a:spLocks noGrp="1"/>
          </p:cNvSpPr>
          <p:nvPr>
            <p:ph type="sldNum" sz="quarter" idx="12"/>
          </p:nvPr>
        </p:nvSpPr>
        <p:spPr/>
        <p:txBody>
          <a:bodyPr/>
          <a:lstStyle/>
          <a:p>
            <a:fld id="{D0575E00-F21E-44AB-8288-8B9991574529}" type="slidenum">
              <a:rPr lang="zh-CN" altLang="en-US" smtClean="0"/>
              <a:t>15</a:t>
            </a:fld>
            <a:endParaRPr lang="zh-CN" altLang="en-US"/>
          </a:p>
        </p:txBody>
      </p:sp>
      <p:sp>
        <p:nvSpPr>
          <p:cNvPr id="7"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
        <p:nvSpPr>
          <p:cNvPr id="8" name="Rectangle 5"/>
          <p:cNvSpPr>
            <a:spLocks noGrp="1" noChangeArrowheads="1"/>
          </p:cNvSpPr>
          <p:nvPr>
            <p:ph type="ftr" sz="quarter" idx="4294967295"/>
          </p:nvPr>
        </p:nvSpPr>
        <p:spPr bwMode="auto">
          <a:xfrm>
            <a:off x="6803704" y="6475413"/>
            <a:ext cx="174022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zh-CN" dirty="0" err="1"/>
              <a:t>Yousi</a:t>
            </a:r>
            <a:r>
              <a:rPr lang="en-US" altLang="zh-CN" dirty="0"/>
              <a:t> Lin, Huawei</a:t>
            </a:r>
            <a:endParaRPr lang="zh-CN" altLang="en-US" dirty="0"/>
          </a:p>
        </p:txBody>
      </p:sp>
      <p:sp>
        <p:nvSpPr>
          <p:cNvPr id="11" name="文本框 10">
            <a:extLst>
              <a:ext uri="{FF2B5EF4-FFF2-40B4-BE49-F238E27FC236}">
                <a16:creationId xmlns:a16="http://schemas.microsoft.com/office/drawing/2014/main" id="{61B017A3-A089-4A13-B02E-46FB97C1F57D}"/>
              </a:ext>
            </a:extLst>
          </p:cNvPr>
          <p:cNvSpPr txBox="1"/>
          <p:nvPr/>
        </p:nvSpPr>
        <p:spPr>
          <a:xfrm>
            <a:off x="1640636" y="5255983"/>
            <a:ext cx="1530126" cy="307777"/>
          </a:xfrm>
          <a:prstGeom prst="rect">
            <a:avLst/>
          </a:prstGeom>
          <a:noFill/>
        </p:spPr>
        <p:txBody>
          <a:bodyPr wrap="square" rtlCol="0">
            <a:spAutoFit/>
          </a:bodyPr>
          <a:lstStyle/>
          <a:p>
            <a:r>
              <a:rPr lang="en-US" altLang="zh-CN" sz="1400" dirty="0"/>
              <a:t>Average delay</a:t>
            </a:r>
            <a:endParaRPr lang="zh-CN" altLang="en-US" sz="1400" dirty="0"/>
          </a:p>
        </p:txBody>
      </p:sp>
      <p:sp>
        <p:nvSpPr>
          <p:cNvPr id="12" name="文本框 11">
            <a:extLst>
              <a:ext uri="{FF2B5EF4-FFF2-40B4-BE49-F238E27FC236}">
                <a16:creationId xmlns:a16="http://schemas.microsoft.com/office/drawing/2014/main" id="{91A1E863-24A7-49FD-AE46-F5B791CE4BE1}"/>
              </a:ext>
            </a:extLst>
          </p:cNvPr>
          <p:cNvSpPr txBox="1"/>
          <p:nvPr/>
        </p:nvSpPr>
        <p:spPr>
          <a:xfrm>
            <a:off x="4990650" y="5231113"/>
            <a:ext cx="2930402" cy="307777"/>
          </a:xfrm>
          <a:prstGeom prst="rect">
            <a:avLst/>
          </a:prstGeom>
          <a:noFill/>
        </p:spPr>
        <p:txBody>
          <a:bodyPr wrap="square" rtlCol="0">
            <a:spAutoFit/>
          </a:bodyPr>
          <a:lstStyle/>
          <a:p>
            <a:r>
              <a:rPr lang="en-US" altLang="zh-CN" sz="1400" dirty="0"/>
              <a:t>Jitter when traffic rate equals 10 Mbps</a:t>
            </a:r>
            <a:endParaRPr lang="zh-CN" altLang="en-US" sz="1400" dirty="0"/>
          </a:p>
        </p:txBody>
      </p:sp>
    </p:spTree>
    <p:extLst>
      <p:ext uri="{BB962C8B-B14F-4D97-AF65-F5344CB8AC3E}">
        <p14:creationId xmlns:p14="http://schemas.microsoft.com/office/powerpoint/2010/main" val="188716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3" name="内容占位符 2"/>
          <p:cNvSpPr>
            <a:spLocks noGrp="1"/>
          </p:cNvSpPr>
          <p:nvPr>
            <p:ph idx="1"/>
          </p:nvPr>
        </p:nvSpPr>
        <p:spPr/>
        <p:txBody>
          <a:bodyPr/>
          <a:lstStyle/>
          <a:p>
            <a:r>
              <a:rPr lang="en-US" altLang="zh-CN" sz="2000" b="0" dirty="0"/>
              <a:t>The contribution provides simulation results to show how much delay improvement can be achieved by applying multi-link operation. </a:t>
            </a:r>
          </a:p>
          <a:p>
            <a:r>
              <a:rPr lang="en-US" altLang="zh-CN" sz="2000" b="0" dirty="0"/>
              <a:t>In Case 1, simulations on 11ax and 11be use the same bandwidth resource and the same number of STAs (non-AP MLDs in 11be), showing that the delay of 11be is reduced around </a:t>
            </a:r>
            <a:r>
              <a:rPr lang="en-US" altLang="zh-CN" sz="2000" dirty="0"/>
              <a:t>32%</a:t>
            </a:r>
            <a:r>
              <a:rPr lang="en-US" altLang="zh-CN" sz="2000" b="0" dirty="0"/>
              <a:t> compared to the delay of 11ax.</a:t>
            </a:r>
          </a:p>
          <a:p>
            <a:r>
              <a:rPr lang="en-US" altLang="zh-CN" sz="2000" b="0" dirty="0"/>
              <a:t>In Case 2, the bandwidth resource used in simulations of 11be is twice the bandwidth used in simulations of 11ax, hence the number of STAs in 11ax simulations is reduced to half of the number of non-AP MLDs in 11be simulations, to compensate for the difference in bandwidth resources. In this case, the delay of 11be is reduced around </a:t>
            </a:r>
            <a:r>
              <a:rPr lang="en-US" altLang="zh-CN" sz="2000" dirty="0"/>
              <a:t>19%</a:t>
            </a:r>
            <a:r>
              <a:rPr lang="en-US" altLang="zh-CN" sz="2000" b="0" dirty="0"/>
              <a:t> compared to the delay of 11ax.</a:t>
            </a:r>
          </a:p>
          <a:p>
            <a:pPr marL="0" indent="0">
              <a:buNone/>
            </a:pPr>
            <a:endParaRPr lang="en-US" altLang="zh-CN" sz="2000" b="0" dirty="0"/>
          </a:p>
          <a:p>
            <a:endParaRPr lang="zh-CN" altLang="en-US" dirty="0"/>
          </a:p>
        </p:txBody>
      </p:sp>
      <p:sp>
        <p:nvSpPr>
          <p:cNvPr id="4" name="灯片编号占位符 3"/>
          <p:cNvSpPr>
            <a:spLocks noGrp="1"/>
          </p:cNvSpPr>
          <p:nvPr>
            <p:ph type="sldNum" sz="quarter" idx="12"/>
          </p:nvPr>
        </p:nvSpPr>
        <p:spPr/>
        <p:txBody>
          <a:bodyPr/>
          <a:lstStyle/>
          <a:p>
            <a:fld id="{D0575E00-F21E-44AB-8288-8B9991574529}" type="slidenum">
              <a:rPr lang="zh-CN" altLang="en-US" smtClean="0"/>
              <a:t>16</a:t>
            </a:fld>
            <a:endParaRPr lang="zh-CN" altLang="en-US"/>
          </a:p>
        </p:txBody>
      </p:sp>
      <p:sp>
        <p:nvSpPr>
          <p:cNvPr id="5" name="Date Placeholder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
        <p:nvSpPr>
          <p:cNvPr id="6" name="Footer Placeholder 5"/>
          <p:cNvSpPr>
            <a:spLocks noGrp="1" noChangeArrowheads="1"/>
          </p:cNvSpPr>
          <p:nvPr>
            <p:ph type="ftr" sz="quarter" idx="4294967295"/>
          </p:nvPr>
        </p:nvSpPr>
        <p:spPr bwMode="auto">
          <a:xfrm>
            <a:off x="6803704" y="6475413"/>
            <a:ext cx="174022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zh-CN" dirty="0" err="1"/>
              <a:t>Yousi</a:t>
            </a:r>
            <a:r>
              <a:rPr lang="en-US" altLang="zh-CN" dirty="0"/>
              <a:t> Lin, Huawei</a:t>
            </a:r>
            <a:endParaRPr lang="zh-CN" altLang="en-US" dirty="0"/>
          </a:p>
        </p:txBody>
      </p:sp>
    </p:spTree>
    <p:extLst>
      <p:ext uri="{BB962C8B-B14F-4D97-AF65-F5344CB8AC3E}">
        <p14:creationId xmlns:p14="http://schemas.microsoft.com/office/powerpoint/2010/main" val="805977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a:t>
            </a:r>
            <a:r>
              <a:rPr lang="en-US" altLang="zh-CN" dirty="0">
                <a:solidFill>
                  <a:schemeClr val="tx1"/>
                </a:solidFill>
              </a:rPr>
              <a:t>ces</a:t>
            </a:r>
            <a:r>
              <a:rPr lang="en-US" altLang="zh-CN" dirty="0"/>
              <a:t> </a:t>
            </a:r>
            <a:endParaRPr lang="zh-CN" altLang="en-US" dirty="0"/>
          </a:p>
        </p:txBody>
      </p:sp>
      <p:sp>
        <p:nvSpPr>
          <p:cNvPr id="3" name="内容占位符 2"/>
          <p:cNvSpPr>
            <a:spLocks noGrp="1"/>
          </p:cNvSpPr>
          <p:nvPr>
            <p:ph idx="1"/>
          </p:nvPr>
        </p:nvSpPr>
        <p:spPr/>
        <p:txBody>
          <a:bodyPr/>
          <a:lstStyle/>
          <a:p>
            <a:pPr marL="514350" indent="-514350">
              <a:buFont typeface="+mj-lt"/>
              <a:buAutoNum type="arabicPeriod"/>
            </a:pPr>
            <a:r>
              <a:rPr lang="en-GB" altLang="zh-CN" dirty="0"/>
              <a:t>11-18-1231-06-802.11 EHT Proposed PAR</a:t>
            </a:r>
          </a:p>
          <a:p>
            <a:pPr marL="514350" indent="-514350">
              <a:buFont typeface="+mj-lt"/>
              <a:buAutoNum type="arabicPeriod"/>
            </a:pPr>
            <a:r>
              <a:rPr lang="en-GB" altLang="zh-TW" dirty="0"/>
              <a:t>11-21-1900-02-00be-cr-for-par-throughput-verification.pptx</a:t>
            </a:r>
          </a:p>
          <a:p>
            <a:pPr marL="514350" indent="-514350">
              <a:buFont typeface="+mj-lt"/>
              <a:buAutoNum type="arabicPeriod"/>
            </a:pPr>
            <a:r>
              <a:rPr lang="en-US" altLang="zh-TW" dirty="0"/>
              <a:t>11-14-0980-16-00ax-simulation-scenarios.docx</a:t>
            </a:r>
          </a:p>
          <a:p>
            <a:pPr marL="0" indent="0">
              <a:buNone/>
            </a:pPr>
            <a:endParaRPr lang="zh-CN" altLang="en-US" dirty="0"/>
          </a:p>
        </p:txBody>
      </p:sp>
      <p:sp>
        <p:nvSpPr>
          <p:cNvPr id="4" name="灯片编号占位符 3"/>
          <p:cNvSpPr>
            <a:spLocks noGrp="1"/>
          </p:cNvSpPr>
          <p:nvPr>
            <p:ph type="sldNum" sz="quarter" idx="12"/>
          </p:nvPr>
        </p:nvSpPr>
        <p:spPr/>
        <p:txBody>
          <a:bodyPr/>
          <a:lstStyle/>
          <a:p>
            <a:fld id="{D0575E00-F21E-44AB-8288-8B9991574529}" type="slidenum">
              <a:rPr lang="zh-CN" altLang="en-US" smtClean="0"/>
              <a:t>17</a:t>
            </a:fld>
            <a:endParaRPr lang="zh-CN" altLang="en-US"/>
          </a:p>
        </p:txBody>
      </p:sp>
      <p:sp>
        <p:nvSpPr>
          <p:cNvPr id="5" name="Date Placeholder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
        <p:nvSpPr>
          <p:cNvPr id="6" name="Footer Placeholder 5"/>
          <p:cNvSpPr>
            <a:spLocks noGrp="1" noChangeArrowheads="1"/>
          </p:cNvSpPr>
          <p:nvPr>
            <p:ph type="ftr" sz="quarter" idx="4294967295"/>
          </p:nvPr>
        </p:nvSpPr>
        <p:spPr bwMode="auto">
          <a:xfrm>
            <a:off x="6803704" y="6475413"/>
            <a:ext cx="174022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zh-CN" dirty="0" err="1"/>
              <a:t>Yousi</a:t>
            </a:r>
            <a:r>
              <a:rPr lang="en-US" altLang="zh-CN" dirty="0"/>
              <a:t> Lin, Huawei</a:t>
            </a:r>
            <a:endParaRPr lang="zh-CN" altLang="en-US" dirty="0"/>
          </a:p>
        </p:txBody>
      </p:sp>
    </p:spTree>
    <p:extLst>
      <p:ext uri="{BB962C8B-B14F-4D97-AF65-F5344CB8AC3E}">
        <p14:creationId xmlns:p14="http://schemas.microsoft.com/office/powerpoint/2010/main" val="4241338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614495767"/>
              </p:ext>
            </p:extLst>
          </p:nvPr>
        </p:nvGraphicFramePr>
        <p:xfrm>
          <a:off x="1222487" y="1883891"/>
          <a:ext cx="6287135" cy="2651760"/>
        </p:xfrm>
        <a:graphic>
          <a:graphicData uri="http://schemas.openxmlformats.org/drawingml/2006/table">
            <a:tbl>
              <a:tblPr firstRow="1" firstCol="1" bandRow="1">
                <a:tableStyleId>{5C22544A-7EE6-4342-B048-85BDC9FD1C3A}</a:tableStyleId>
              </a:tblPr>
              <a:tblGrid>
                <a:gridCol w="530225">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540385">
                  <a:extLst>
                    <a:ext uri="{9D8B030D-6E8A-4147-A177-3AD203B41FA5}">
                      <a16:colId xmlns:a16="http://schemas.microsoft.com/office/drawing/2014/main" val="20002"/>
                    </a:ext>
                  </a:extLst>
                </a:gridCol>
                <a:gridCol w="1979930">
                  <a:extLst>
                    <a:ext uri="{9D8B030D-6E8A-4147-A177-3AD203B41FA5}">
                      <a16:colId xmlns:a16="http://schemas.microsoft.com/office/drawing/2014/main" val="20003"/>
                    </a:ext>
                  </a:extLst>
                </a:gridCol>
                <a:gridCol w="1170305">
                  <a:extLst>
                    <a:ext uri="{9D8B030D-6E8A-4147-A177-3AD203B41FA5}">
                      <a16:colId xmlns:a16="http://schemas.microsoft.com/office/drawing/2014/main" val="20004"/>
                    </a:ext>
                  </a:extLst>
                </a:gridCol>
                <a:gridCol w="1342390">
                  <a:extLst>
                    <a:ext uri="{9D8B030D-6E8A-4147-A177-3AD203B41FA5}">
                      <a16:colId xmlns:a16="http://schemas.microsoft.com/office/drawing/2014/main" val="20005"/>
                    </a:ext>
                  </a:extLst>
                </a:gridCol>
              </a:tblGrid>
              <a:tr h="139700">
                <a:tc>
                  <a:txBody>
                    <a:bodyPr/>
                    <a:lstStyle/>
                    <a:p>
                      <a:pPr>
                        <a:spcBef>
                          <a:spcPts val="300"/>
                        </a:spcBef>
                        <a:spcAft>
                          <a:spcPts val="300"/>
                        </a:spcAft>
                      </a:pPr>
                      <a:r>
                        <a:rPr lang="en-GB" sz="1100" dirty="0">
                          <a:effectLst/>
                        </a:rPr>
                        <a:t>CID</a:t>
                      </a:r>
                      <a:endParaRPr lang="zh-CN" sz="1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spcBef>
                          <a:spcPts val="300"/>
                        </a:spcBef>
                        <a:spcAft>
                          <a:spcPts val="300"/>
                        </a:spcAft>
                      </a:pPr>
                      <a:r>
                        <a:rPr lang="en-GB" sz="1100">
                          <a:effectLst/>
                        </a:rPr>
                        <a:t>Clause</a:t>
                      </a:r>
                      <a:endParaRPr lang="zh-CN" sz="1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spcBef>
                          <a:spcPts val="300"/>
                        </a:spcBef>
                        <a:spcAft>
                          <a:spcPts val="300"/>
                        </a:spcAft>
                      </a:pPr>
                      <a:r>
                        <a:rPr lang="en-GB" sz="1100">
                          <a:effectLst/>
                        </a:rPr>
                        <a:t>Pg/Ln</a:t>
                      </a:r>
                      <a:endParaRPr lang="zh-CN" sz="1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spcBef>
                          <a:spcPts val="300"/>
                        </a:spcBef>
                        <a:spcAft>
                          <a:spcPts val="300"/>
                        </a:spcAft>
                      </a:pPr>
                      <a:r>
                        <a:rPr lang="en-GB" sz="1100">
                          <a:effectLst/>
                        </a:rPr>
                        <a:t>Comment</a:t>
                      </a:r>
                      <a:endParaRPr lang="zh-CN" sz="1100">
                        <a:effectLst/>
                        <a:latin typeface="Times New Roman" panose="02020603050405020304" pitchFamily="18" charset="0"/>
                        <a:ea typeface="宋体" panose="02010600030101010101" pitchFamily="2" charset="-122"/>
                      </a:endParaRPr>
                    </a:p>
                  </a:txBody>
                  <a:tcPr marL="68580" marR="68580" marT="0" marB="0" anchor="b"/>
                </a:tc>
                <a:tc>
                  <a:txBody>
                    <a:bodyPr/>
                    <a:lstStyle/>
                    <a:p>
                      <a:pPr>
                        <a:spcBef>
                          <a:spcPts val="300"/>
                        </a:spcBef>
                        <a:spcAft>
                          <a:spcPts val="300"/>
                        </a:spcAft>
                      </a:pPr>
                      <a:r>
                        <a:rPr lang="en-GB" sz="1100">
                          <a:effectLst/>
                        </a:rPr>
                        <a:t>Proposed Change</a:t>
                      </a:r>
                      <a:endParaRPr lang="zh-CN" sz="1100">
                        <a:effectLst/>
                        <a:latin typeface="Times New Roman" panose="02020603050405020304" pitchFamily="18" charset="0"/>
                        <a:ea typeface="宋体" panose="02010600030101010101" pitchFamily="2" charset="-122"/>
                      </a:endParaRPr>
                    </a:p>
                  </a:txBody>
                  <a:tcPr marL="68580" marR="68580" marT="0" marB="0" anchor="b"/>
                </a:tc>
                <a:tc>
                  <a:txBody>
                    <a:bodyPr/>
                    <a:lstStyle/>
                    <a:p>
                      <a:pPr>
                        <a:spcBef>
                          <a:spcPts val="300"/>
                        </a:spcBef>
                        <a:spcAft>
                          <a:spcPts val="300"/>
                        </a:spcAft>
                      </a:pPr>
                      <a:r>
                        <a:rPr lang="en-GB" sz="1100">
                          <a:effectLst/>
                        </a:rPr>
                        <a:t>Resolution</a:t>
                      </a:r>
                      <a:endParaRPr lang="zh-CN" sz="1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0000"/>
                  </a:ext>
                </a:extLst>
              </a:tr>
              <a:tr h="139700">
                <a:tc>
                  <a:txBody>
                    <a:bodyPr/>
                    <a:lstStyle/>
                    <a:p>
                      <a:pPr>
                        <a:spcBef>
                          <a:spcPts val="300"/>
                        </a:spcBef>
                        <a:spcAft>
                          <a:spcPts val="300"/>
                        </a:spcAft>
                      </a:pPr>
                      <a:r>
                        <a:rPr lang="en-GB" sz="1100" dirty="0">
                          <a:effectLst/>
                        </a:rPr>
                        <a:t>10890</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a:spcBef>
                          <a:spcPts val="300"/>
                        </a:spcBef>
                        <a:spcAft>
                          <a:spcPts val="300"/>
                        </a:spcAft>
                      </a:pP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a:spcBef>
                          <a:spcPts val="300"/>
                        </a:spcBef>
                        <a:spcAft>
                          <a:spcPts val="300"/>
                        </a:spcAft>
                      </a:pPr>
                      <a:r>
                        <a:rPr lang="en-GB" sz="1100" dirty="0">
                          <a:effectLst/>
                        </a:rPr>
                        <a:t>0.0</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a:spcBef>
                          <a:spcPts val="300"/>
                        </a:spcBef>
                        <a:spcAft>
                          <a:spcPts val="300"/>
                        </a:spcAft>
                      </a:pPr>
                      <a:r>
                        <a:rPr lang="en-US" sz="1100" dirty="0">
                          <a:effectLst/>
                        </a:rPr>
                        <a:t>Simulations are needed to verify whether the proposed PAR on latency can be achieved.</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a:spcBef>
                          <a:spcPts val="300"/>
                        </a:spcBef>
                        <a:spcAft>
                          <a:spcPts val="300"/>
                        </a:spcAft>
                      </a:pPr>
                      <a:r>
                        <a:rPr lang="en-GB" sz="1100">
                          <a:effectLst/>
                        </a:rPr>
                        <a:t>As in comment</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100" dirty="0">
                          <a:effectLst/>
                        </a:rPr>
                        <a:t>Rejected.</a:t>
                      </a:r>
                    </a:p>
                    <a:p>
                      <a:pPr>
                        <a:spcAft>
                          <a:spcPts val="0"/>
                        </a:spcAft>
                      </a:pPr>
                      <a:endParaRPr lang="en-US" altLang="zh-CN" sz="1100" dirty="0">
                        <a:effectLst/>
                      </a:endParaRPr>
                    </a:p>
                    <a:p>
                      <a:pPr>
                        <a:spcAft>
                          <a:spcPts val="0"/>
                        </a:spcAft>
                      </a:pPr>
                      <a:r>
                        <a:rPr lang="en-US" altLang="zh-CN" sz="1100" dirty="0">
                          <a:effectLst/>
                        </a:rPr>
                        <a:t>Note to commenter. This comment is rejected since it does not result in a change to the draft.</a:t>
                      </a:r>
                      <a:endParaRPr lang="zh-CN" sz="1100" dirty="0">
                        <a:effectLst/>
                      </a:endParaRPr>
                    </a:p>
                    <a:p>
                      <a:pPr>
                        <a:lnSpc>
                          <a:spcPts val="1200"/>
                        </a:lnSpc>
                        <a:spcBef>
                          <a:spcPts val="1200"/>
                        </a:spcBef>
                        <a:spcAft>
                          <a:spcPts val="0"/>
                        </a:spcAft>
                      </a:pPr>
                      <a:r>
                        <a:rPr lang="en-GB" sz="1100" dirty="0">
                          <a:effectLst/>
                        </a:rPr>
                        <a:t> </a:t>
                      </a:r>
                      <a:endParaRPr lang="zh-CN" sz="1100" dirty="0">
                        <a:effectLst/>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100" baseline="0" dirty="0">
                          <a:solidFill>
                            <a:schemeClr val="tx1"/>
                          </a:solidFill>
                          <a:effectLst/>
                          <a:latin typeface="Times New Roman" panose="02020603050405020304" pitchFamily="18" charset="0"/>
                          <a:ea typeface="Malgun Gothic" panose="020B0503020000020004" pitchFamily="34" charset="-127"/>
                        </a:rPr>
                        <a:t>P</a:t>
                      </a:r>
                      <a:r>
                        <a:rPr lang="en-US" altLang="zh-CN" sz="1100" dirty="0">
                          <a:solidFill>
                            <a:schemeClr val="tx1"/>
                          </a:solidFill>
                          <a:effectLst/>
                          <a:latin typeface="Times New Roman" panose="02020603050405020304" pitchFamily="18" charset="0"/>
                          <a:ea typeface="Malgun Gothic" panose="020B0503020000020004" pitchFamily="34" charset="-127"/>
                        </a:rPr>
                        <a:t>lease refer to doc.: IEEE 802.11-22/1348r1 </a:t>
                      </a:r>
                      <a:r>
                        <a:rPr lang="en-US" altLang="zh-CN" sz="1100" baseline="0" dirty="0">
                          <a:solidFill>
                            <a:schemeClr val="tx1"/>
                          </a:solidFill>
                          <a:effectLst/>
                          <a:latin typeface="Times New Roman" panose="02020603050405020304" pitchFamily="18" charset="0"/>
                          <a:ea typeface="Malgun Gothic" panose="020B0503020000020004" pitchFamily="34" charset="-127"/>
                        </a:rPr>
                        <a:t>for detailed simulation results.</a:t>
                      </a:r>
                    </a:p>
                  </a:txBody>
                  <a:tcPr marL="68580" marR="68580" marT="0" marB="0"/>
                </a:tc>
                <a:extLst>
                  <a:ext uri="{0D108BD9-81ED-4DB2-BD59-A6C34878D82A}">
                    <a16:rowId xmlns:a16="http://schemas.microsoft.com/office/drawing/2014/main" val="10001"/>
                  </a:ext>
                </a:extLst>
              </a:tr>
            </a:tbl>
          </a:graphicData>
        </a:graphic>
      </p:graphicFrame>
      <p:sp>
        <p:nvSpPr>
          <p:cNvPr id="5" name="标题 1"/>
          <p:cNvSpPr>
            <a:spLocks noGrp="1"/>
          </p:cNvSpPr>
          <p:nvPr>
            <p:ph type="title"/>
          </p:nvPr>
        </p:nvSpPr>
        <p:spPr>
          <a:xfrm>
            <a:off x="685800" y="685800"/>
            <a:ext cx="7772400" cy="1066800"/>
          </a:xfrm>
        </p:spPr>
        <p:txBody>
          <a:bodyPr/>
          <a:lstStyle/>
          <a:p>
            <a:r>
              <a:rPr lang="en-US" altLang="zh-CN" dirty="0"/>
              <a:t>CID 10890</a:t>
            </a:r>
            <a:endParaRPr lang="zh-CN" altLang="en-US" dirty="0"/>
          </a:p>
        </p:txBody>
      </p:sp>
      <p:sp>
        <p:nvSpPr>
          <p:cNvPr id="2" name="灯片编号占位符 1"/>
          <p:cNvSpPr>
            <a:spLocks noGrp="1"/>
          </p:cNvSpPr>
          <p:nvPr>
            <p:ph type="sldNum" sz="quarter" idx="12"/>
          </p:nvPr>
        </p:nvSpPr>
        <p:spPr/>
        <p:txBody>
          <a:bodyPr/>
          <a:lstStyle/>
          <a:p>
            <a:fld id="{D0575E00-F21E-44AB-8288-8B9991574529}" type="slidenum">
              <a:rPr lang="zh-CN" altLang="en-US" smtClean="0"/>
              <a:t>2</a:t>
            </a:fld>
            <a:endParaRPr lang="zh-CN" altLang="en-US"/>
          </a:p>
        </p:txBody>
      </p:sp>
      <p:sp>
        <p:nvSpPr>
          <p:cNvPr id="6"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
        <p:nvSpPr>
          <p:cNvPr id="7" name="Rectangle 5"/>
          <p:cNvSpPr>
            <a:spLocks noGrp="1" noChangeArrowheads="1"/>
          </p:cNvSpPr>
          <p:nvPr>
            <p:ph type="ftr" sz="quarter" idx="4294967295"/>
          </p:nvPr>
        </p:nvSpPr>
        <p:spPr bwMode="auto">
          <a:xfrm>
            <a:off x="6803704" y="6475413"/>
            <a:ext cx="174022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zh-CN" dirty="0" err="1"/>
              <a:t>Yousi</a:t>
            </a:r>
            <a:r>
              <a:rPr lang="en-US" altLang="zh-CN" dirty="0"/>
              <a:t> Lin, Huawei</a:t>
            </a:r>
            <a:endParaRPr lang="zh-CN" altLang="en-US" dirty="0"/>
          </a:p>
        </p:txBody>
      </p:sp>
    </p:spTree>
    <p:extLst>
      <p:ext uri="{BB962C8B-B14F-4D97-AF65-F5344CB8AC3E}">
        <p14:creationId xmlns:p14="http://schemas.microsoft.com/office/powerpoint/2010/main" val="4228604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PAR</a:t>
            </a:r>
            <a:endParaRPr lang="zh-CN" altLang="en-US" dirty="0"/>
          </a:p>
        </p:txBody>
      </p:sp>
      <p:sp>
        <p:nvSpPr>
          <p:cNvPr id="3" name="内容占位符 2"/>
          <p:cNvSpPr>
            <a:spLocks noGrp="1"/>
          </p:cNvSpPr>
          <p:nvPr>
            <p:ph idx="1"/>
          </p:nvPr>
        </p:nvSpPr>
        <p:spPr/>
        <p:txBody>
          <a:bodyPr/>
          <a:lstStyle/>
          <a:p>
            <a:r>
              <a:rPr lang="en-GB" altLang="zh-CN" dirty="0"/>
              <a:t>Doc: 11-18-1231-06-802.11 EHT Proposed PAR [1]</a:t>
            </a:r>
          </a:p>
          <a:p>
            <a:pPr lvl="1"/>
            <a:r>
              <a:rPr lang="en-GB" altLang="zh-CN" sz="1800" dirty="0"/>
              <a:t>Capable of supporting a maximum throughput of at least </a:t>
            </a:r>
            <a:r>
              <a:rPr lang="en-GB" altLang="zh-CN" sz="1800" b="1" dirty="0"/>
              <a:t>30 </a:t>
            </a:r>
            <a:r>
              <a:rPr lang="en-GB" altLang="zh-CN" sz="1800" b="1" dirty="0" err="1"/>
              <a:t>Gbps</a:t>
            </a:r>
            <a:r>
              <a:rPr lang="en-GB" altLang="zh-CN" sz="1800" dirty="0"/>
              <a:t>, as measured at the MAC data service access point (SAP), with carrier frequency operation between 1 and 7.250 GHz while ensuring backward compatibility and coexistence with legacy IEEE Std. 802.11 compliant devices operating in the 2.4 GHz, 5 GHz, and 6 GHz bands [2]</a:t>
            </a:r>
          </a:p>
          <a:p>
            <a:pPr lvl="1"/>
            <a:r>
              <a:rPr lang="en-GB" altLang="zh-CN" sz="1800" dirty="0"/>
              <a:t>At least one mode of operation capable of </a:t>
            </a:r>
            <a:r>
              <a:rPr lang="en-GB" altLang="zh-CN" sz="1800" dirty="0">
                <a:solidFill>
                  <a:srgbClr val="FF0000"/>
                </a:solidFill>
              </a:rPr>
              <a:t>improved worst case latency and jitter</a:t>
            </a:r>
            <a:r>
              <a:rPr lang="en-GB" altLang="zh-CN" sz="1800" dirty="0"/>
              <a:t>.</a:t>
            </a:r>
          </a:p>
          <a:p>
            <a:pPr lvl="1"/>
            <a:endParaRPr lang="en-GB" altLang="zh-CN" sz="1800" dirty="0"/>
          </a:p>
          <a:p>
            <a:pPr marL="457200" lvl="1" indent="0">
              <a:buNone/>
            </a:pPr>
            <a:r>
              <a:rPr lang="en-GB" altLang="zh-CN" sz="1600" dirty="0"/>
              <a:t>Please also refer to </a:t>
            </a:r>
            <a:r>
              <a:rPr lang="en-GB" altLang="zh-CN" sz="1600" dirty="0">
                <a:hlinkClick r:id="rId2"/>
              </a:rPr>
              <a:t>https://www.ieee802.org/11/PARs/P802_11be_PAR_Detail.pdf</a:t>
            </a:r>
            <a:r>
              <a:rPr lang="en-GB" altLang="zh-CN" sz="1600" dirty="0"/>
              <a:t> for the details of 11be PAR.</a:t>
            </a:r>
            <a:endParaRPr lang="zh-CN" altLang="zh-CN" sz="1600" dirty="0"/>
          </a:p>
          <a:p>
            <a:endParaRPr lang="zh-CN" altLang="en-US" dirty="0"/>
          </a:p>
        </p:txBody>
      </p:sp>
      <p:sp>
        <p:nvSpPr>
          <p:cNvPr id="4" name="灯片编号占位符 3"/>
          <p:cNvSpPr>
            <a:spLocks noGrp="1"/>
          </p:cNvSpPr>
          <p:nvPr>
            <p:ph type="sldNum" sz="quarter" idx="12"/>
          </p:nvPr>
        </p:nvSpPr>
        <p:spPr/>
        <p:txBody>
          <a:bodyPr/>
          <a:lstStyle/>
          <a:p>
            <a:fld id="{D0575E00-F21E-44AB-8288-8B9991574529}" type="slidenum">
              <a:rPr lang="zh-CN" altLang="en-US" smtClean="0"/>
              <a:t>3</a:t>
            </a:fld>
            <a:endParaRPr lang="zh-CN" altLang="en-US"/>
          </a:p>
        </p:txBody>
      </p:sp>
      <p:sp>
        <p:nvSpPr>
          <p:cNvPr id="5" name="Date Placeholder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
        <p:nvSpPr>
          <p:cNvPr id="6" name="Footer Placeholder 5"/>
          <p:cNvSpPr>
            <a:spLocks noGrp="1" noChangeArrowheads="1"/>
          </p:cNvSpPr>
          <p:nvPr>
            <p:ph type="ftr" sz="quarter" idx="4294967295"/>
          </p:nvPr>
        </p:nvSpPr>
        <p:spPr bwMode="auto">
          <a:xfrm>
            <a:off x="6803704" y="6475413"/>
            <a:ext cx="174022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zh-CN" dirty="0" err="1"/>
              <a:t>Yousi</a:t>
            </a:r>
            <a:r>
              <a:rPr lang="en-US" altLang="zh-CN" dirty="0"/>
              <a:t> Lin, Huawei</a:t>
            </a:r>
            <a:endParaRPr lang="zh-CN" altLang="en-US" dirty="0"/>
          </a:p>
        </p:txBody>
      </p:sp>
    </p:spTree>
    <p:extLst>
      <p:ext uri="{BB962C8B-B14F-4D97-AF65-F5344CB8AC3E}">
        <p14:creationId xmlns:p14="http://schemas.microsoft.com/office/powerpoint/2010/main" val="1506721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Latency verification</a:t>
            </a:r>
            <a:endParaRPr lang="zh-CN" altLang="en-US" dirty="0"/>
          </a:p>
        </p:txBody>
      </p:sp>
      <p:sp>
        <p:nvSpPr>
          <p:cNvPr id="3" name="内容占位符 2"/>
          <p:cNvSpPr>
            <a:spLocks noGrp="1"/>
          </p:cNvSpPr>
          <p:nvPr>
            <p:ph idx="1"/>
          </p:nvPr>
        </p:nvSpPr>
        <p:spPr/>
        <p:txBody>
          <a:bodyPr/>
          <a:lstStyle/>
          <a:p>
            <a:r>
              <a:rPr lang="en-US" altLang="zh-CN" sz="2000" dirty="0"/>
              <a:t>It needs verifying to see whether there is an improvement in the delay of the data delivery </a:t>
            </a:r>
          </a:p>
          <a:p>
            <a:pPr lvl="1"/>
            <a:r>
              <a:rPr lang="en-US" altLang="zh-CN" sz="1600" dirty="0"/>
              <a:t>The delay is defined as the duration from the time when data is passed to the STA’s MAC layer for transmission, till the reception of its expected immediate response at the STA’s MAC layer.</a:t>
            </a:r>
          </a:p>
          <a:p>
            <a:r>
              <a:rPr lang="en-US" altLang="zh-CN" sz="2000" dirty="0"/>
              <a:t>Multi-link operation is considered as one of the most important features in 11be </a:t>
            </a:r>
          </a:p>
          <a:p>
            <a:pPr lvl="1"/>
            <a:r>
              <a:rPr lang="en-US" altLang="zh-CN" sz="1600" dirty="0"/>
              <a:t>The latency verification will be done using </a:t>
            </a:r>
            <a:r>
              <a:rPr lang="en-US" altLang="zh-CN" sz="1600" b="1" dirty="0"/>
              <a:t>multi-link operation </a:t>
            </a:r>
            <a:r>
              <a:rPr lang="en-US" altLang="zh-CN" sz="1600" dirty="0"/>
              <a:t>to see how much latency gain can be achieved. </a:t>
            </a:r>
          </a:p>
        </p:txBody>
      </p:sp>
      <p:sp>
        <p:nvSpPr>
          <p:cNvPr id="4" name="灯片编号占位符 3"/>
          <p:cNvSpPr>
            <a:spLocks noGrp="1"/>
          </p:cNvSpPr>
          <p:nvPr>
            <p:ph type="sldNum" sz="quarter" idx="12"/>
          </p:nvPr>
        </p:nvSpPr>
        <p:spPr/>
        <p:txBody>
          <a:bodyPr/>
          <a:lstStyle/>
          <a:p>
            <a:fld id="{D0575E00-F21E-44AB-8288-8B9991574529}" type="slidenum">
              <a:rPr lang="zh-CN" altLang="en-US" smtClean="0"/>
              <a:t>4</a:t>
            </a:fld>
            <a:endParaRPr lang="zh-CN" altLang="en-US"/>
          </a:p>
        </p:txBody>
      </p:sp>
      <p:sp>
        <p:nvSpPr>
          <p:cNvPr id="5" name="Date Placeholder 4"/>
          <p:cNvSpPr>
            <a:spLocks noGrp="1" noChangeArrowheads="1"/>
          </p:cNvSpPr>
          <p:nvPr>
            <p:ph type="dt" sz="half" idx="2"/>
          </p:nvPr>
        </p:nvSpPr>
        <p:spPr bwMode="auto">
          <a:xfrm>
            <a:off x="696913" y="324363"/>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
        <p:nvSpPr>
          <p:cNvPr id="6" name="Footer Placeholder 5"/>
          <p:cNvSpPr>
            <a:spLocks noGrp="1" noChangeArrowheads="1"/>
          </p:cNvSpPr>
          <p:nvPr>
            <p:ph type="ftr" sz="quarter" idx="4294967295"/>
          </p:nvPr>
        </p:nvSpPr>
        <p:spPr bwMode="auto">
          <a:xfrm>
            <a:off x="6803704" y="6475413"/>
            <a:ext cx="174022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zh-CN" dirty="0" err="1"/>
              <a:t>Yousi</a:t>
            </a:r>
            <a:r>
              <a:rPr lang="en-US" altLang="zh-CN" dirty="0"/>
              <a:t> Lin, Huawei</a:t>
            </a:r>
            <a:endParaRPr lang="zh-CN" altLang="en-US" dirty="0"/>
          </a:p>
        </p:txBody>
      </p:sp>
    </p:spTree>
    <p:extLst>
      <p:ext uri="{BB962C8B-B14F-4D97-AF65-F5344CB8AC3E}">
        <p14:creationId xmlns:p14="http://schemas.microsoft.com/office/powerpoint/2010/main" val="1158125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Simulation Setup Parameters</a:t>
            </a:r>
            <a:endParaRPr lang="zh-CN" altLang="en-US" dirty="0"/>
          </a:p>
        </p:txBody>
      </p:sp>
      <p:sp>
        <p:nvSpPr>
          <p:cNvPr id="3" name="内容占位符 2"/>
          <p:cNvSpPr>
            <a:spLocks noGrp="1"/>
          </p:cNvSpPr>
          <p:nvPr>
            <p:ph idx="1"/>
          </p:nvPr>
        </p:nvSpPr>
        <p:spPr>
          <a:xfrm>
            <a:off x="258097" y="1752600"/>
            <a:ext cx="4298092" cy="4114800"/>
          </a:xfrm>
        </p:spPr>
        <p:txBody>
          <a:bodyPr/>
          <a:lstStyle/>
          <a:p>
            <a:r>
              <a:rPr lang="en-US" altLang="zh-CN" sz="1600" dirty="0"/>
              <a:t>The topology is based on a residential scenario from the 11ax simulation scenarios document [3].</a:t>
            </a:r>
          </a:p>
          <a:p>
            <a:pPr lvl="1"/>
            <a:r>
              <a:rPr lang="en-US" altLang="zh-CN" sz="1600" dirty="0"/>
              <a:t>2 floors, 3m height on each floor. 2 x 10 apartments on each floor. Apartment size:10m x 10m x 3m. 1/3</a:t>
            </a:r>
            <a:r>
              <a:rPr lang="zh-CN" altLang="en-US" sz="1600" dirty="0"/>
              <a:t> </a:t>
            </a:r>
            <a:r>
              <a:rPr lang="en-US" altLang="zh-CN" sz="1600" dirty="0"/>
              <a:t>of apartments will be using the same channel.</a:t>
            </a:r>
          </a:p>
          <a:p>
            <a:pPr lvl="1"/>
            <a:r>
              <a:rPr lang="en-US" altLang="zh-CN" sz="1600" dirty="0"/>
              <a:t>In this simulation, 5 BSSs using the same channel are analyzed with 2 to 4 STAs in each BSS. </a:t>
            </a:r>
          </a:p>
          <a:p>
            <a:pPr lvl="1"/>
            <a:r>
              <a:rPr lang="en-US" altLang="zh-CN" sz="1600" dirty="0"/>
              <a:t>AP is at the center of the BSS. STA is randomly placed in the BSS.</a:t>
            </a:r>
          </a:p>
          <a:p>
            <a:r>
              <a:rPr lang="en-US" altLang="zh-CN" sz="1600" dirty="0">
                <a:solidFill>
                  <a:srgbClr val="000000"/>
                </a:solidFill>
              </a:rPr>
              <a:t>Traffic rate is the packet generation rate for all links at the transmitter.</a:t>
            </a:r>
          </a:p>
        </p:txBody>
      </p:sp>
      <p:graphicFrame>
        <p:nvGraphicFramePr>
          <p:cNvPr id="6" name="内容占位符 3"/>
          <p:cNvGraphicFramePr>
            <a:graphicFrameLocks/>
          </p:cNvGraphicFramePr>
          <p:nvPr>
            <p:extLst>
              <p:ext uri="{D42A27DB-BD31-4B8C-83A1-F6EECF244321}">
                <p14:modId xmlns:p14="http://schemas.microsoft.com/office/powerpoint/2010/main" val="3382796035"/>
              </p:ext>
            </p:extLst>
          </p:nvPr>
        </p:nvGraphicFramePr>
        <p:xfrm>
          <a:off x="4637903" y="1736782"/>
          <a:ext cx="4248000" cy="4101370"/>
        </p:xfrm>
        <a:graphic>
          <a:graphicData uri="http://schemas.openxmlformats.org/drawingml/2006/table">
            <a:tbl>
              <a:tblPr firstRow="1" firstCol="1" bandRow="1">
                <a:tableStyleId>{5C22544A-7EE6-4342-B048-85BDC9FD1C3A}</a:tableStyleId>
              </a:tblPr>
              <a:tblGrid>
                <a:gridCol w="2042983">
                  <a:extLst>
                    <a:ext uri="{9D8B030D-6E8A-4147-A177-3AD203B41FA5}">
                      <a16:colId xmlns:a16="http://schemas.microsoft.com/office/drawing/2014/main" val="20000"/>
                    </a:ext>
                  </a:extLst>
                </a:gridCol>
                <a:gridCol w="2205017">
                  <a:extLst>
                    <a:ext uri="{9D8B030D-6E8A-4147-A177-3AD203B41FA5}">
                      <a16:colId xmlns:a16="http://schemas.microsoft.com/office/drawing/2014/main" val="20001"/>
                    </a:ext>
                  </a:extLst>
                </a:gridCol>
              </a:tblGrid>
              <a:tr h="232158">
                <a:tc>
                  <a:txBody>
                    <a:bodyPr/>
                    <a:lstStyle/>
                    <a:p>
                      <a:pPr marL="127000" indent="266700" algn="ctr">
                        <a:lnSpc>
                          <a:spcPct val="150000"/>
                        </a:lnSpc>
                        <a:spcAft>
                          <a:spcPts val="0"/>
                        </a:spcAft>
                      </a:pPr>
                      <a:r>
                        <a:rPr lang="en-US" altLang="zh-CN" sz="900" kern="100" dirty="0">
                          <a:effectLst/>
                        </a:rPr>
                        <a:t>Simulation</a:t>
                      </a:r>
                      <a:r>
                        <a:rPr lang="en-US" altLang="zh-CN" sz="900" kern="100" baseline="0" dirty="0">
                          <a:effectLst/>
                        </a:rPr>
                        <a:t> Setup </a:t>
                      </a:r>
                      <a:r>
                        <a:rPr lang="en-US" altLang="zh-CN" sz="900" kern="100" dirty="0">
                          <a:effectLst/>
                        </a:rPr>
                        <a:t>Parameters</a:t>
                      </a:r>
                      <a:endParaRPr lang="zh-CN" sz="900" kern="1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tc>
                  <a:txBody>
                    <a:bodyPr/>
                    <a:lstStyle/>
                    <a:p>
                      <a:pPr marL="127000" indent="266700" algn="ctr">
                        <a:lnSpc>
                          <a:spcPct val="150000"/>
                        </a:lnSpc>
                        <a:spcAft>
                          <a:spcPts val="0"/>
                        </a:spcAft>
                      </a:pPr>
                      <a:r>
                        <a:rPr lang="en-US" altLang="zh-CN" sz="900" kern="100" dirty="0">
                          <a:solidFill>
                            <a:schemeClr val="lt1"/>
                          </a:solidFill>
                          <a:effectLst/>
                          <a:latin typeface="+mn-lt"/>
                          <a:ea typeface="+mn-ea"/>
                          <a:cs typeface="+mn-cs"/>
                        </a:rPr>
                        <a:t>Default</a:t>
                      </a:r>
                      <a:r>
                        <a:rPr lang="en-US" altLang="zh-CN" sz="900" kern="100" baseline="0" dirty="0">
                          <a:solidFill>
                            <a:schemeClr val="lt1"/>
                          </a:solidFill>
                          <a:effectLst/>
                          <a:latin typeface="+mn-lt"/>
                          <a:ea typeface="+mn-ea"/>
                          <a:cs typeface="+mn-cs"/>
                        </a:rPr>
                        <a:t> value</a:t>
                      </a:r>
                      <a:endParaRPr lang="zh-CN" sz="900" kern="1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extLst>
                  <a:ext uri="{0D108BD9-81ED-4DB2-BD59-A6C34878D82A}">
                    <a16:rowId xmlns:a16="http://schemas.microsoft.com/office/drawing/2014/main" val="10000"/>
                  </a:ext>
                </a:extLst>
              </a:tr>
              <a:tr h="232158">
                <a:tc>
                  <a:txBody>
                    <a:bodyPr/>
                    <a:lstStyle/>
                    <a:p>
                      <a:pPr marL="127000" indent="266700" algn="ctr">
                        <a:lnSpc>
                          <a:spcPct val="150000"/>
                        </a:lnSpc>
                        <a:spcAft>
                          <a:spcPts val="0"/>
                        </a:spcAft>
                      </a:pPr>
                      <a:r>
                        <a:rPr lang="en-US" altLang="zh-CN" sz="900" kern="100" dirty="0">
                          <a:solidFill>
                            <a:schemeClr val="bg1"/>
                          </a:solidFill>
                          <a:effectLst/>
                        </a:rPr>
                        <a:t>Traffic type</a:t>
                      </a:r>
                      <a:endParaRPr lang="zh-CN" sz="900" kern="100" dirty="0">
                        <a:solidFill>
                          <a:schemeClr val="bg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tc>
                  <a:txBody>
                    <a:bodyPr/>
                    <a:lstStyle/>
                    <a:p>
                      <a:pPr marL="127000" indent="266700" algn="ctr">
                        <a:lnSpc>
                          <a:spcPct val="150000"/>
                        </a:lnSpc>
                        <a:spcAft>
                          <a:spcPts val="0"/>
                        </a:spcAft>
                      </a:pPr>
                      <a:r>
                        <a:rPr lang="en-US" sz="900" kern="100" dirty="0">
                          <a:solidFill>
                            <a:schemeClr val="tx1"/>
                          </a:solidFill>
                          <a:effectLst/>
                        </a:rPr>
                        <a:t>UL</a:t>
                      </a:r>
                      <a:r>
                        <a:rPr lang="en-US" sz="900" kern="100" baseline="0" dirty="0">
                          <a:solidFill>
                            <a:schemeClr val="tx1"/>
                          </a:solidFill>
                          <a:effectLst/>
                        </a:rPr>
                        <a:t>/DL traffic</a:t>
                      </a:r>
                      <a:endParaRPr lang="zh-CN" sz="900" kern="1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extLst>
                  <a:ext uri="{0D108BD9-81ED-4DB2-BD59-A6C34878D82A}">
                    <a16:rowId xmlns:a16="http://schemas.microsoft.com/office/drawing/2014/main" val="10001"/>
                  </a:ext>
                </a:extLst>
              </a:tr>
              <a:tr h="232158">
                <a:tc>
                  <a:txBody>
                    <a:bodyPr/>
                    <a:lstStyle/>
                    <a:p>
                      <a:pPr marL="127000" indent="266700" algn="ctr">
                        <a:lnSpc>
                          <a:spcPct val="150000"/>
                        </a:lnSpc>
                        <a:spcAft>
                          <a:spcPts val="0"/>
                        </a:spcAft>
                      </a:pPr>
                      <a:r>
                        <a:rPr lang="en-US" sz="900" kern="100" dirty="0">
                          <a:solidFill>
                            <a:schemeClr val="bg1"/>
                          </a:solidFill>
                          <a:effectLst/>
                        </a:rPr>
                        <a:t>Traffic Rate</a:t>
                      </a:r>
                      <a:endParaRPr lang="zh-CN" sz="900" kern="100" dirty="0">
                        <a:solidFill>
                          <a:schemeClr val="bg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tc>
                  <a:txBody>
                    <a:bodyPr/>
                    <a:lstStyle/>
                    <a:p>
                      <a:pPr marL="127000" indent="266700" algn="ctr">
                        <a:lnSpc>
                          <a:spcPct val="150000"/>
                        </a:lnSpc>
                        <a:spcAft>
                          <a:spcPts val="0"/>
                        </a:spcAft>
                      </a:pPr>
                      <a:r>
                        <a:rPr lang="en-US" sz="900" u="none" kern="100" dirty="0">
                          <a:solidFill>
                            <a:schemeClr val="tx1"/>
                          </a:solidFill>
                          <a:effectLst/>
                        </a:rPr>
                        <a:t>1-10 M</a:t>
                      </a:r>
                      <a:r>
                        <a:rPr lang="en-US" altLang="zh-CN" sz="900" u="none" kern="100" dirty="0">
                          <a:solidFill>
                            <a:schemeClr val="tx1"/>
                          </a:solidFill>
                          <a:effectLst/>
                        </a:rPr>
                        <a:t>bps</a:t>
                      </a:r>
                      <a:r>
                        <a:rPr lang="en-US" sz="900" kern="100" dirty="0">
                          <a:solidFill>
                            <a:schemeClr val="tx1"/>
                          </a:solidFill>
                          <a:effectLst/>
                        </a:rPr>
                        <a:t> (Uniform distribution)</a:t>
                      </a:r>
                      <a:endParaRPr lang="zh-CN" sz="900" kern="1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extLst>
                  <a:ext uri="{0D108BD9-81ED-4DB2-BD59-A6C34878D82A}">
                    <a16:rowId xmlns:a16="http://schemas.microsoft.com/office/drawing/2014/main" val="10002"/>
                  </a:ext>
                </a:extLst>
              </a:tr>
              <a:tr h="232158">
                <a:tc>
                  <a:txBody>
                    <a:bodyPr/>
                    <a:lstStyle/>
                    <a:p>
                      <a:pPr marL="127000" indent="266700" algn="ctr">
                        <a:lnSpc>
                          <a:spcPct val="150000"/>
                        </a:lnSpc>
                        <a:spcAft>
                          <a:spcPts val="0"/>
                        </a:spcAft>
                      </a:pPr>
                      <a:r>
                        <a:rPr lang="en-US" altLang="zh-CN" sz="900" kern="100" dirty="0">
                          <a:solidFill>
                            <a:schemeClr val="bg1"/>
                          </a:solidFill>
                          <a:effectLst/>
                        </a:rPr>
                        <a:t>Packet size</a:t>
                      </a:r>
                      <a:endParaRPr lang="zh-CN" sz="900" kern="100" dirty="0">
                        <a:solidFill>
                          <a:schemeClr val="bg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tc>
                  <a:txBody>
                    <a:bodyPr/>
                    <a:lstStyle/>
                    <a:p>
                      <a:pPr marL="127000" indent="266700" algn="ctr">
                        <a:lnSpc>
                          <a:spcPct val="150000"/>
                        </a:lnSpc>
                        <a:spcAft>
                          <a:spcPts val="0"/>
                        </a:spcAft>
                      </a:pPr>
                      <a:r>
                        <a:rPr lang="en-US" sz="900" kern="100" dirty="0">
                          <a:solidFill>
                            <a:schemeClr val="tx1"/>
                          </a:solidFill>
                          <a:effectLst/>
                        </a:rPr>
                        <a:t>1500 Byte per MPDU</a:t>
                      </a:r>
                      <a:endParaRPr lang="zh-CN" sz="900" kern="1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extLst>
                  <a:ext uri="{0D108BD9-81ED-4DB2-BD59-A6C34878D82A}">
                    <a16:rowId xmlns:a16="http://schemas.microsoft.com/office/drawing/2014/main" val="10003"/>
                  </a:ext>
                </a:extLst>
              </a:tr>
              <a:tr h="232158">
                <a:tc>
                  <a:txBody>
                    <a:bodyPr/>
                    <a:lstStyle/>
                    <a:p>
                      <a:pPr marL="127000" indent="266700" algn="ctr">
                        <a:lnSpc>
                          <a:spcPct val="150000"/>
                        </a:lnSpc>
                        <a:spcAft>
                          <a:spcPts val="0"/>
                        </a:spcAft>
                      </a:pPr>
                      <a:r>
                        <a:rPr lang="en-US" sz="900" kern="100" dirty="0">
                          <a:solidFill>
                            <a:schemeClr val="bg1"/>
                          </a:solidFill>
                          <a:effectLst/>
                        </a:rPr>
                        <a:t>MCS</a:t>
                      </a:r>
                      <a:endParaRPr lang="zh-CN" sz="900" kern="100" dirty="0">
                        <a:solidFill>
                          <a:schemeClr val="bg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tc>
                  <a:txBody>
                    <a:bodyPr/>
                    <a:lstStyle/>
                    <a:p>
                      <a:pPr marL="127000" indent="266700" algn="ctr">
                        <a:lnSpc>
                          <a:spcPct val="150000"/>
                        </a:lnSpc>
                        <a:spcAft>
                          <a:spcPts val="0"/>
                        </a:spcAft>
                      </a:pPr>
                      <a:r>
                        <a:rPr lang="en-US" altLang="zh-CN" sz="900" kern="1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rPr>
                        <a:t>11</a:t>
                      </a:r>
                      <a:endParaRPr lang="zh-CN" sz="900" kern="1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extLst>
                  <a:ext uri="{0D108BD9-81ED-4DB2-BD59-A6C34878D82A}">
                    <a16:rowId xmlns:a16="http://schemas.microsoft.com/office/drawing/2014/main" val="10004"/>
                  </a:ext>
                </a:extLst>
              </a:tr>
              <a:tr h="232158">
                <a:tc>
                  <a:txBody>
                    <a:bodyPr/>
                    <a:lstStyle/>
                    <a:p>
                      <a:pPr marL="127000" indent="266700" algn="ctr">
                        <a:lnSpc>
                          <a:spcPct val="150000"/>
                        </a:lnSpc>
                        <a:spcAft>
                          <a:spcPts val="0"/>
                        </a:spcAft>
                      </a:pPr>
                      <a:r>
                        <a:rPr lang="en-US" sz="900" kern="100" dirty="0">
                          <a:solidFill>
                            <a:schemeClr val="bg1"/>
                          </a:solidFill>
                          <a:effectLst/>
                        </a:rPr>
                        <a:t>NSS</a:t>
                      </a:r>
                      <a:endParaRPr lang="zh-CN" sz="900" kern="100" dirty="0">
                        <a:solidFill>
                          <a:schemeClr val="bg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tc>
                  <a:txBody>
                    <a:bodyPr/>
                    <a:lstStyle/>
                    <a:p>
                      <a:pPr marL="127000" indent="266700" algn="ctr">
                        <a:lnSpc>
                          <a:spcPct val="150000"/>
                        </a:lnSpc>
                        <a:spcAft>
                          <a:spcPts val="0"/>
                        </a:spcAft>
                      </a:pPr>
                      <a:r>
                        <a:rPr lang="en-US" sz="900" kern="100" dirty="0">
                          <a:solidFill>
                            <a:schemeClr val="tx1"/>
                          </a:solidFill>
                          <a:effectLst/>
                        </a:rPr>
                        <a:t>2</a:t>
                      </a:r>
                      <a:r>
                        <a:rPr lang="en-US" sz="900" kern="100" baseline="0" dirty="0">
                          <a:solidFill>
                            <a:schemeClr val="tx1"/>
                          </a:solidFill>
                          <a:effectLst/>
                        </a:rPr>
                        <a:t> per STA</a:t>
                      </a:r>
                      <a:endParaRPr lang="zh-CN" sz="900" kern="1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extLst>
                  <a:ext uri="{0D108BD9-81ED-4DB2-BD59-A6C34878D82A}">
                    <a16:rowId xmlns:a16="http://schemas.microsoft.com/office/drawing/2014/main" val="10005"/>
                  </a:ext>
                </a:extLst>
              </a:tr>
              <a:tr h="232158">
                <a:tc>
                  <a:txBody>
                    <a:bodyPr/>
                    <a:lstStyle/>
                    <a:p>
                      <a:pPr marL="127000" indent="266700" algn="ctr">
                        <a:lnSpc>
                          <a:spcPct val="150000"/>
                        </a:lnSpc>
                        <a:spcAft>
                          <a:spcPts val="0"/>
                        </a:spcAft>
                      </a:pPr>
                      <a:r>
                        <a:rPr lang="en-US" altLang="zh-CN" sz="900" kern="100" dirty="0">
                          <a:solidFill>
                            <a:schemeClr val="bg1"/>
                          </a:solidFill>
                          <a:effectLst/>
                        </a:rPr>
                        <a:t>Max</a:t>
                      </a:r>
                      <a:r>
                        <a:rPr lang="en-US" altLang="zh-CN" sz="900" kern="100" baseline="0" dirty="0">
                          <a:solidFill>
                            <a:schemeClr val="bg1"/>
                          </a:solidFill>
                          <a:effectLst/>
                        </a:rPr>
                        <a:t> </a:t>
                      </a:r>
                      <a:r>
                        <a:rPr lang="en-US" altLang="zh-CN" sz="900" kern="100" dirty="0">
                          <a:solidFill>
                            <a:schemeClr val="bg1"/>
                          </a:solidFill>
                          <a:effectLst/>
                        </a:rPr>
                        <a:t>aggregation</a:t>
                      </a:r>
                      <a:endParaRPr lang="zh-CN" sz="900" kern="100" dirty="0">
                        <a:solidFill>
                          <a:schemeClr val="bg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tc>
                  <a:txBody>
                    <a:bodyPr/>
                    <a:lstStyle/>
                    <a:p>
                      <a:pPr marL="127000" indent="266700" algn="ctr">
                        <a:lnSpc>
                          <a:spcPct val="150000"/>
                        </a:lnSpc>
                        <a:spcAft>
                          <a:spcPts val="0"/>
                        </a:spcAft>
                      </a:pPr>
                      <a:r>
                        <a:rPr lang="en-US" altLang="zh-CN" sz="900" kern="100" dirty="0">
                          <a:solidFill>
                            <a:schemeClr val="tx1"/>
                          </a:solidFill>
                          <a:effectLst/>
                        </a:rPr>
                        <a:t>256 MPDU per AMPDU</a:t>
                      </a:r>
                      <a:endParaRPr lang="zh-CN" sz="900" kern="1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extLst>
                  <a:ext uri="{0D108BD9-81ED-4DB2-BD59-A6C34878D82A}">
                    <a16:rowId xmlns:a16="http://schemas.microsoft.com/office/drawing/2014/main" val="10006"/>
                  </a:ext>
                </a:extLst>
              </a:tr>
              <a:tr h="232158">
                <a:tc>
                  <a:txBody>
                    <a:bodyPr/>
                    <a:lstStyle/>
                    <a:p>
                      <a:pPr marL="127000" indent="266700" algn="ctr">
                        <a:lnSpc>
                          <a:spcPct val="150000"/>
                        </a:lnSpc>
                        <a:spcAft>
                          <a:spcPts val="0"/>
                        </a:spcAft>
                      </a:pPr>
                      <a:r>
                        <a:rPr lang="en-US" sz="900" kern="100" dirty="0" err="1">
                          <a:solidFill>
                            <a:schemeClr val="bg1"/>
                          </a:solidFill>
                          <a:effectLst/>
                        </a:rPr>
                        <a:t>CWmax</a:t>
                      </a:r>
                      <a:endParaRPr lang="zh-CN" sz="900" kern="100" dirty="0">
                        <a:solidFill>
                          <a:schemeClr val="bg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tc>
                  <a:txBody>
                    <a:bodyPr/>
                    <a:lstStyle/>
                    <a:p>
                      <a:pPr marL="127000" indent="266700" algn="ctr">
                        <a:lnSpc>
                          <a:spcPct val="150000"/>
                        </a:lnSpc>
                        <a:spcAft>
                          <a:spcPts val="0"/>
                        </a:spcAft>
                      </a:pPr>
                      <a:r>
                        <a:rPr lang="en-US" sz="900" kern="100" dirty="0">
                          <a:solidFill>
                            <a:schemeClr val="tx1"/>
                          </a:solidFill>
                          <a:effectLst/>
                        </a:rPr>
                        <a:t>15</a:t>
                      </a:r>
                      <a:endParaRPr lang="zh-CN" sz="900" kern="1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extLst>
                  <a:ext uri="{0D108BD9-81ED-4DB2-BD59-A6C34878D82A}">
                    <a16:rowId xmlns:a16="http://schemas.microsoft.com/office/drawing/2014/main" val="10007"/>
                  </a:ext>
                </a:extLst>
              </a:tr>
              <a:tr h="232158">
                <a:tc>
                  <a:txBody>
                    <a:bodyPr/>
                    <a:lstStyle/>
                    <a:p>
                      <a:pPr marL="127000" indent="266700" algn="ctr">
                        <a:lnSpc>
                          <a:spcPct val="150000"/>
                        </a:lnSpc>
                        <a:spcAft>
                          <a:spcPts val="0"/>
                        </a:spcAft>
                      </a:pPr>
                      <a:r>
                        <a:rPr lang="en-US" sz="900" kern="100" dirty="0" err="1">
                          <a:solidFill>
                            <a:schemeClr val="bg1"/>
                          </a:solidFill>
                          <a:effectLst/>
                        </a:rPr>
                        <a:t>CWmin</a:t>
                      </a:r>
                      <a:endParaRPr lang="zh-CN" sz="900" kern="100" dirty="0">
                        <a:solidFill>
                          <a:schemeClr val="bg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tc>
                  <a:txBody>
                    <a:bodyPr/>
                    <a:lstStyle/>
                    <a:p>
                      <a:pPr marL="127000" indent="266700" algn="ctr">
                        <a:lnSpc>
                          <a:spcPct val="150000"/>
                        </a:lnSpc>
                        <a:spcAft>
                          <a:spcPts val="0"/>
                        </a:spcAft>
                      </a:pPr>
                      <a:r>
                        <a:rPr lang="en-US" sz="900" kern="100" dirty="0">
                          <a:solidFill>
                            <a:schemeClr val="tx1"/>
                          </a:solidFill>
                          <a:effectLst/>
                        </a:rPr>
                        <a:t>7</a:t>
                      </a:r>
                      <a:endParaRPr lang="zh-CN" sz="900" kern="1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extLst>
                  <a:ext uri="{0D108BD9-81ED-4DB2-BD59-A6C34878D82A}">
                    <a16:rowId xmlns:a16="http://schemas.microsoft.com/office/drawing/2014/main" val="10008"/>
                  </a:ext>
                </a:extLst>
              </a:tr>
              <a:tr h="232158">
                <a:tc>
                  <a:txBody>
                    <a:bodyPr/>
                    <a:lstStyle/>
                    <a:p>
                      <a:pPr marL="127000" indent="266700" algn="ctr">
                        <a:lnSpc>
                          <a:spcPct val="150000"/>
                        </a:lnSpc>
                        <a:spcAft>
                          <a:spcPts val="0"/>
                        </a:spcAft>
                      </a:pPr>
                      <a:r>
                        <a:rPr lang="en-US" sz="900" kern="100" dirty="0">
                          <a:solidFill>
                            <a:schemeClr val="bg1"/>
                          </a:solidFill>
                          <a:effectLst/>
                        </a:rPr>
                        <a:t>AIFS</a:t>
                      </a:r>
                      <a:endParaRPr lang="zh-CN" sz="900" kern="100" dirty="0">
                        <a:solidFill>
                          <a:schemeClr val="bg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tc>
                  <a:txBody>
                    <a:bodyPr/>
                    <a:lstStyle/>
                    <a:p>
                      <a:pPr marL="127000" indent="266700" algn="ctr">
                        <a:lnSpc>
                          <a:spcPct val="150000"/>
                        </a:lnSpc>
                        <a:spcAft>
                          <a:spcPts val="0"/>
                        </a:spcAft>
                      </a:pPr>
                      <a:r>
                        <a:rPr lang="en-US" sz="900" kern="100" dirty="0">
                          <a:solidFill>
                            <a:schemeClr val="tx1"/>
                          </a:solidFill>
                          <a:effectLst/>
                        </a:rPr>
                        <a:t>34us</a:t>
                      </a:r>
                      <a:endParaRPr lang="zh-CN" sz="900" kern="1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extLst>
                  <a:ext uri="{0D108BD9-81ED-4DB2-BD59-A6C34878D82A}">
                    <a16:rowId xmlns:a16="http://schemas.microsoft.com/office/drawing/2014/main" val="10009"/>
                  </a:ext>
                </a:extLst>
              </a:tr>
              <a:tr h="232158">
                <a:tc>
                  <a:txBody>
                    <a:bodyPr/>
                    <a:lstStyle/>
                    <a:p>
                      <a:pPr marL="127000" indent="266700" algn="ctr">
                        <a:lnSpc>
                          <a:spcPct val="150000"/>
                        </a:lnSpc>
                        <a:spcAft>
                          <a:spcPts val="0"/>
                        </a:spcAft>
                      </a:pPr>
                      <a:r>
                        <a:rPr lang="en-US" sz="900" kern="100" dirty="0">
                          <a:solidFill>
                            <a:schemeClr val="bg1"/>
                          </a:solidFill>
                          <a:effectLst/>
                        </a:rPr>
                        <a:t>The number of links in MLO</a:t>
                      </a:r>
                      <a:endParaRPr lang="zh-CN" sz="900" kern="100" dirty="0">
                        <a:solidFill>
                          <a:schemeClr val="bg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tc>
                  <a:txBody>
                    <a:bodyPr/>
                    <a:lstStyle/>
                    <a:p>
                      <a:pPr marL="127000" indent="266700" algn="ctr">
                        <a:lnSpc>
                          <a:spcPct val="150000"/>
                        </a:lnSpc>
                        <a:spcAft>
                          <a:spcPts val="0"/>
                        </a:spcAft>
                      </a:pPr>
                      <a:r>
                        <a:rPr lang="en-US" altLang="zh-CN" sz="900" kern="100" baseline="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rPr>
                        <a:t>2</a:t>
                      </a:r>
                      <a:endParaRPr lang="zh-CN" sz="900" kern="1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extLst>
                  <a:ext uri="{0D108BD9-81ED-4DB2-BD59-A6C34878D82A}">
                    <a16:rowId xmlns:a16="http://schemas.microsoft.com/office/drawing/2014/main" val="10010"/>
                  </a:ext>
                </a:extLst>
              </a:tr>
              <a:tr h="232158">
                <a:tc>
                  <a:txBody>
                    <a:bodyPr/>
                    <a:lstStyle/>
                    <a:p>
                      <a:pPr marL="127000" indent="266700" algn="ctr">
                        <a:lnSpc>
                          <a:spcPct val="150000"/>
                        </a:lnSpc>
                        <a:spcAft>
                          <a:spcPts val="0"/>
                        </a:spcAft>
                      </a:pPr>
                      <a:r>
                        <a:rPr lang="en-US" altLang="zh-CN" sz="900" kern="100" dirty="0">
                          <a:solidFill>
                            <a:schemeClr val="bg1"/>
                          </a:solidFill>
                          <a:effectLst/>
                          <a:latin typeface="Times New Roman" panose="02020603050405020304" pitchFamily="18" charset="0"/>
                          <a:ea typeface="宋体" panose="02010600030101010101" pitchFamily="2" charset="-122"/>
                          <a:cs typeface="宋体" panose="02010600030101010101" pitchFamily="2" charset="-122"/>
                        </a:rPr>
                        <a:t>Retry</a:t>
                      </a:r>
                      <a:r>
                        <a:rPr lang="en-US" altLang="zh-CN" sz="900" kern="100" baseline="0" dirty="0">
                          <a:solidFill>
                            <a:schemeClr val="bg1"/>
                          </a:solidFill>
                          <a:effectLst/>
                          <a:latin typeface="Times New Roman" panose="02020603050405020304" pitchFamily="18" charset="0"/>
                          <a:ea typeface="宋体" panose="02010600030101010101" pitchFamily="2" charset="-122"/>
                          <a:cs typeface="宋体" panose="02010600030101010101" pitchFamily="2" charset="-122"/>
                        </a:rPr>
                        <a:t> limit</a:t>
                      </a:r>
                      <a:endParaRPr lang="zh-CN" sz="900" kern="100" dirty="0">
                        <a:solidFill>
                          <a:schemeClr val="bg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tc>
                  <a:txBody>
                    <a:bodyPr/>
                    <a:lstStyle/>
                    <a:p>
                      <a:pPr marL="127000" indent="266700" algn="ctr">
                        <a:lnSpc>
                          <a:spcPct val="150000"/>
                        </a:lnSpc>
                        <a:spcAft>
                          <a:spcPts val="0"/>
                        </a:spcAft>
                      </a:pPr>
                      <a:r>
                        <a:rPr lang="en-US" altLang="zh-CN" sz="900" kern="1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rPr>
                        <a:t>10</a:t>
                      </a:r>
                      <a:endParaRPr lang="zh-CN" sz="900" kern="1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extLst>
                  <a:ext uri="{0D108BD9-81ED-4DB2-BD59-A6C34878D82A}">
                    <a16:rowId xmlns:a16="http://schemas.microsoft.com/office/drawing/2014/main" val="10011"/>
                  </a:ext>
                </a:extLst>
              </a:tr>
              <a:tr h="232158">
                <a:tc>
                  <a:txBody>
                    <a:bodyPr/>
                    <a:lstStyle/>
                    <a:p>
                      <a:pPr marL="127000" lvl="0" indent="266700" algn="ctr">
                        <a:lnSpc>
                          <a:spcPct val="150000"/>
                        </a:lnSpc>
                        <a:spcAft>
                          <a:spcPts val="0"/>
                        </a:spcAft>
                      </a:pPr>
                      <a:r>
                        <a:rPr lang="en-US" altLang="zh-CN" sz="900" kern="100" dirty="0" err="1">
                          <a:solidFill>
                            <a:schemeClr val="bg1"/>
                          </a:solidFill>
                          <a:effectLst/>
                          <a:latin typeface="Times New Roman" panose="02020603050405020304" pitchFamily="18" charset="0"/>
                          <a:ea typeface="宋体" panose="02010600030101010101" pitchFamily="2" charset="-122"/>
                          <a:cs typeface="宋体" panose="02010600030101010101" pitchFamily="2" charset="-122"/>
                        </a:rPr>
                        <a:t>MSDULifeTime</a:t>
                      </a:r>
                      <a:endParaRPr lang="zh-CN" sz="900" kern="100" dirty="0">
                        <a:solidFill>
                          <a:schemeClr val="bg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tc>
                  <a:txBody>
                    <a:bodyPr/>
                    <a:lstStyle/>
                    <a:p>
                      <a:pPr marL="127000" indent="266700" algn="ctr">
                        <a:lnSpc>
                          <a:spcPct val="150000"/>
                        </a:lnSpc>
                        <a:spcAft>
                          <a:spcPts val="0"/>
                        </a:spcAft>
                      </a:pPr>
                      <a:r>
                        <a:rPr lang="en-US" altLang="zh-CN" sz="900" kern="1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rPr>
                        <a:t>20ms</a:t>
                      </a:r>
                    </a:p>
                  </a:txBody>
                  <a:tcPr marL="55984" marR="55984" marT="0" marB="0" anchor="ctr"/>
                </a:tc>
                <a:extLst>
                  <a:ext uri="{0D108BD9-81ED-4DB2-BD59-A6C34878D82A}">
                    <a16:rowId xmlns:a16="http://schemas.microsoft.com/office/drawing/2014/main" val="10012"/>
                  </a:ext>
                </a:extLst>
              </a:tr>
              <a:tr h="232158">
                <a:tc>
                  <a:txBody>
                    <a:bodyPr/>
                    <a:lstStyle/>
                    <a:p>
                      <a:pPr marL="127000" indent="266700" algn="ctr">
                        <a:lnSpc>
                          <a:spcPct val="150000"/>
                        </a:lnSpc>
                        <a:spcAft>
                          <a:spcPts val="0"/>
                        </a:spcAft>
                      </a:pPr>
                      <a:r>
                        <a:rPr lang="en-US" altLang="zh-CN" sz="900" kern="100" dirty="0">
                          <a:solidFill>
                            <a:schemeClr val="bg1"/>
                          </a:solidFill>
                          <a:effectLst/>
                          <a:latin typeface="Times New Roman" panose="02020603050405020304" pitchFamily="18" charset="0"/>
                          <a:ea typeface="宋体" panose="02010600030101010101" pitchFamily="2" charset="-122"/>
                          <a:cs typeface="宋体" panose="02010600030101010101" pitchFamily="2" charset="-122"/>
                        </a:rPr>
                        <a:t>RU size</a:t>
                      </a:r>
                      <a:endParaRPr lang="zh-CN" sz="900" kern="100" dirty="0">
                        <a:solidFill>
                          <a:schemeClr val="bg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tc>
                  <a:txBody>
                    <a:bodyPr/>
                    <a:lstStyle/>
                    <a:p>
                      <a:pPr marL="127000" indent="266700" algn="ctr">
                        <a:lnSpc>
                          <a:spcPct val="150000"/>
                        </a:lnSpc>
                        <a:spcAft>
                          <a:spcPts val="0"/>
                        </a:spcAft>
                      </a:pPr>
                      <a:r>
                        <a:rPr lang="en-US" altLang="zh-CN" sz="900" kern="1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rPr>
                        <a:t>80MHz: 242 tone</a:t>
                      </a:r>
                      <a:endParaRPr lang="en-US" altLang="zh-CN" sz="900" kern="100" baseline="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127000" indent="266700" algn="ctr">
                        <a:lnSpc>
                          <a:spcPct val="150000"/>
                        </a:lnSpc>
                        <a:spcAft>
                          <a:spcPts val="0"/>
                        </a:spcAft>
                      </a:pPr>
                      <a:r>
                        <a:rPr lang="en-US" altLang="zh-CN" sz="900" kern="100" baseline="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rPr>
                        <a:t>160MHz: 484 tone</a:t>
                      </a:r>
                      <a:endParaRPr lang="zh-CN" sz="900" kern="1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extLst>
                  <a:ext uri="{0D108BD9-81ED-4DB2-BD59-A6C34878D82A}">
                    <a16:rowId xmlns:a16="http://schemas.microsoft.com/office/drawing/2014/main" val="10013"/>
                  </a:ext>
                </a:extLst>
              </a:tr>
              <a:tr h="232158">
                <a:tc>
                  <a:txBody>
                    <a:bodyPr/>
                    <a:lstStyle/>
                    <a:p>
                      <a:pPr marL="127000" indent="266700" algn="ctr">
                        <a:lnSpc>
                          <a:spcPct val="150000"/>
                        </a:lnSpc>
                        <a:spcAft>
                          <a:spcPts val="0"/>
                        </a:spcAft>
                      </a:pPr>
                      <a:r>
                        <a:rPr lang="en-US" altLang="zh-CN" sz="900" kern="100" dirty="0">
                          <a:solidFill>
                            <a:schemeClr val="bg1"/>
                          </a:solidFill>
                          <a:effectLst/>
                          <a:latin typeface="Times New Roman" panose="02020603050405020304" pitchFamily="18" charset="0"/>
                          <a:ea typeface="宋体" panose="02010600030101010101" pitchFamily="2" charset="-122"/>
                          <a:cs typeface="宋体" panose="02010600030101010101" pitchFamily="2" charset="-122"/>
                        </a:rPr>
                        <a:t>AP MLD scheduling</a:t>
                      </a:r>
                      <a:r>
                        <a:rPr lang="en-US" altLang="zh-CN" sz="900" kern="100" baseline="0" dirty="0">
                          <a:solidFill>
                            <a:schemeClr val="bg1"/>
                          </a:solidFill>
                          <a:effectLst/>
                          <a:latin typeface="Times New Roman" panose="02020603050405020304" pitchFamily="18" charset="0"/>
                          <a:ea typeface="宋体" panose="02010600030101010101" pitchFamily="2" charset="-122"/>
                          <a:cs typeface="宋体" panose="02010600030101010101" pitchFamily="2" charset="-122"/>
                        </a:rPr>
                        <a:t> algorithm</a:t>
                      </a:r>
                      <a:endParaRPr lang="zh-CN" sz="900" kern="100" dirty="0">
                        <a:solidFill>
                          <a:schemeClr val="bg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tc>
                  <a:txBody>
                    <a:bodyPr/>
                    <a:lstStyle/>
                    <a:p>
                      <a:pPr marL="127000" indent="266700" algn="ctr">
                        <a:lnSpc>
                          <a:spcPct val="150000"/>
                        </a:lnSpc>
                        <a:spcAft>
                          <a:spcPts val="0"/>
                        </a:spcAft>
                      </a:pPr>
                      <a:r>
                        <a:rPr lang="en-US" altLang="zh-CN" sz="900" kern="1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rPr>
                        <a:t>Round Robin</a:t>
                      </a:r>
                      <a:endParaRPr lang="zh-CN" sz="900" kern="1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extLst>
                  <a:ext uri="{0D108BD9-81ED-4DB2-BD59-A6C34878D82A}">
                    <a16:rowId xmlns:a16="http://schemas.microsoft.com/office/drawing/2014/main" val="10014"/>
                  </a:ext>
                </a:extLst>
              </a:tr>
              <a:tr h="232158">
                <a:tc>
                  <a:txBody>
                    <a:bodyPr/>
                    <a:lstStyle/>
                    <a:p>
                      <a:pPr marL="127000" indent="266700" algn="ctr">
                        <a:lnSpc>
                          <a:spcPct val="150000"/>
                        </a:lnSpc>
                        <a:spcAft>
                          <a:spcPts val="0"/>
                        </a:spcAft>
                      </a:pPr>
                      <a:r>
                        <a:rPr lang="zh-CN" sz="900" kern="100" dirty="0">
                          <a:solidFill>
                            <a:schemeClr val="bg1"/>
                          </a:solidFill>
                          <a:effectLst/>
                        </a:rPr>
                        <a:t>TXOP</a:t>
                      </a:r>
                      <a:endParaRPr lang="zh-CN" sz="900" kern="100" dirty="0">
                        <a:solidFill>
                          <a:schemeClr val="bg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tc>
                  <a:txBody>
                    <a:bodyPr/>
                    <a:lstStyle/>
                    <a:p>
                      <a:pPr marL="127000" indent="266700" algn="ctr">
                        <a:lnSpc>
                          <a:spcPct val="150000"/>
                        </a:lnSpc>
                        <a:spcAft>
                          <a:spcPts val="0"/>
                        </a:spcAft>
                      </a:pPr>
                      <a:r>
                        <a:rPr lang="en-US" sz="900" kern="100" dirty="0">
                          <a:solidFill>
                            <a:schemeClr val="tx1"/>
                          </a:solidFill>
                          <a:effectLst/>
                        </a:rPr>
                        <a:t>on (4.096ms)</a:t>
                      </a:r>
                      <a:endParaRPr lang="zh-CN" sz="900" kern="1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extLst>
                  <a:ext uri="{0D108BD9-81ED-4DB2-BD59-A6C34878D82A}">
                    <a16:rowId xmlns:a16="http://schemas.microsoft.com/office/drawing/2014/main" val="10015"/>
                  </a:ext>
                </a:extLst>
              </a:tr>
              <a:tr h="232158">
                <a:tc>
                  <a:txBody>
                    <a:bodyPr/>
                    <a:lstStyle/>
                    <a:p>
                      <a:pPr marL="127000" indent="266700" algn="ctr">
                        <a:lnSpc>
                          <a:spcPct val="150000"/>
                        </a:lnSpc>
                        <a:spcAft>
                          <a:spcPts val="0"/>
                        </a:spcAft>
                      </a:pPr>
                      <a:r>
                        <a:rPr lang="en-US" sz="900" kern="100" dirty="0">
                          <a:solidFill>
                            <a:schemeClr val="bg1"/>
                          </a:solidFill>
                          <a:effectLst/>
                        </a:rPr>
                        <a:t>RTS/CTS</a:t>
                      </a:r>
                      <a:endParaRPr lang="zh-CN" sz="900" kern="100" dirty="0">
                        <a:solidFill>
                          <a:schemeClr val="bg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tc>
                  <a:txBody>
                    <a:bodyPr/>
                    <a:lstStyle/>
                    <a:p>
                      <a:pPr marL="127000" indent="266700" algn="ctr">
                        <a:lnSpc>
                          <a:spcPct val="150000"/>
                        </a:lnSpc>
                        <a:spcAft>
                          <a:spcPts val="0"/>
                        </a:spcAft>
                      </a:pPr>
                      <a:r>
                        <a:rPr lang="en-US" altLang="zh-CN" sz="900" kern="100" dirty="0">
                          <a:solidFill>
                            <a:schemeClr val="tx1"/>
                          </a:solidFill>
                          <a:effectLst/>
                        </a:rPr>
                        <a:t>on</a:t>
                      </a:r>
                      <a:endParaRPr lang="zh-CN" sz="900" kern="1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55984" marR="55984" marT="0" marB="0" anchor="ctr"/>
                </a:tc>
                <a:extLst>
                  <a:ext uri="{0D108BD9-81ED-4DB2-BD59-A6C34878D82A}">
                    <a16:rowId xmlns:a16="http://schemas.microsoft.com/office/drawing/2014/main" val="10016"/>
                  </a:ext>
                </a:extLst>
              </a:tr>
            </a:tbl>
          </a:graphicData>
        </a:graphic>
      </p:graphicFrame>
      <p:sp>
        <p:nvSpPr>
          <p:cNvPr id="4" name="灯片编号占位符 3"/>
          <p:cNvSpPr>
            <a:spLocks noGrp="1"/>
          </p:cNvSpPr>
          <p:nvPr>
            <p:ph type="sldNum" sz="quarter" idx="12"/>
          </p:nvPr>
        </p:nvSpPr>
        <p:spPr/>
        <p:txBody>
          <a:bodyPr/>
          <a:lstStyle/>
          <a:p>
            <a:fld id="{D0575E00-F21E-44AB-8288-8B9991574529}" type="slidenum">
              <a:rPr lang="zh-CN" altLang="en-US" smtClean="0"/>
              <a:t>5</a:t>
            </a:fld>
            <a:endParaRPr lang="zh-CN" altLang="en-US"/>
          </a:p>
        </p:txBody>
      </p:sp>
      <p:sp>
        <p:nvSpPr>
          <p:cNvPr id="7"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
        <p:nvSpPr>
          <p:cNvPr id="8" name="Rectangle 5"/>
          <p:cNvSpPr>
            <a:spLocks noGrp="1" noChangeArrowheads="1"/>
          </p:cNvSpPr>
          <p:nvPr>
            <p:ph type="ftr" sz="quarter" idx="4294967295"/>
          </p:nvPr>
        </p:nvSpPr>
        <p:spPr bwMode="auto">
          <a:xfrm>
            <a:off x="6803704" y="6475413"/>
            <a:ext cx="174022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zh-CN" dirty="0" err="1"/>
              <a:t>Yousi</a:t>
            </a:r>
            <a:r>
              <a:rPr lang="en-US" altLang="zh-CN" dirty="0"/>
              <a:t> Lin, Huawei</a:t>
            </a:r>
            <a:endParaRPr lang="zh-CN" altLang="en-US" dirty="0"/>
          </a:p>
        </p:txBody>
      </p:sp>
    </p:spTree>
    <p:extLst>
      <p:ext uri="{BB962C8B-B14F-4D97-AF65-F5344CB8AC3E}">
        <p14:creationId xmlns:p14="http://schemas.microsoft.com/office/powerpoint/2010/main" val="37120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Simulation Case 1 </a:t>
            </a:r>
            <a:endParaRPr lang="zh-CN" altLang="en-US" dirty="0"/>
          </a:p>
        </p:txBody>
      </p:sp>
      <p:sp>
        <p:nvSpPr>
          <p:cNvPr id="3" name="内容占位符 2"/>
          <p:cNvSpPr>
            <a:spLocks noGrp="1"/>
          </p:cNvSpPr>
          <p:nvPr>
            <p:ph idx="1"/>
          </p:nvPr>
        </p:nvSpPr>
        <p:spPr>
          <a:xfrm>
            <a:off x="685799" y="1604347"/>
            <a:ext cx="7772400" cy="4425749"/>
          </a:xfrm>
        </p:spPr>
        <p:txBody>
          <a:bodyPr/>
          <a:lstStyle/>
          <a:p>
            <a:r>
              <a:rPr lang="en-US" altLang="zh-CN" sz="2000" dirty="0"/>
              <a:t>Compare the latency performance for 11ax and 11be in DL/UL SU-MIMO and DL/UL OFDMA</a:t>
            </a:r>
          </a:p>
          <a:p>
            <a:endParaRPr lang="en-US" altLang="zh-CN" sz="2000" dirty="0"/>
          </a:p>
          <a:p>
            <a:endParaRPr lang="en-US" altLang="zh-CN" sz="2000" dirty="0"/>
          </a:p>
          <a:p>
            <a:endParaRPr lang="en-US" altLang="zh-CN" sz="2000" dirty="0"/>
          </a:p>
          <a:p>
            <a:pPr marL="0" indent="0">
              <a:buNone/>
            </a:pPr>
            <a:endParaRPr lang="en-US" altLang="zh-CN" sz="2000" dirty="0"/>
          </a:p>
          <a:p>
            <a:pPr lvl="1"/>
            <a:r>
              <a:rPr lang="en-US" altLang="zh-CN" sz="1800" dirty="0"/>
              <a:t>11ax with single link of 160MHz </a:t>
            </a:r>
            <a:r>
              <a:rPr lang="en-US" altLang="zh-CN" sz="1800" dirty="0" err="1"/>
              <a:t>v.s</a:t>
            </a:r>
            <a:r>
              <a:rPr lang="en-US" altLang="zh-CN" sz="1800" dirty="0"/>
              <a:t>. 11be with two links of 80MHz</a:t>
            </a:r>
          </a:p>
          <a:p>
            <a:pPr lvl="2">
              <a:buFont typeface="Wingdings" panose="05000000000000000000" pitchFamily="2" charset="2"/>
              <a:buChar char="Ø"/>
            </a:pPr>
            <a:r>
              <a:rPr lang="en-US" altLang="zh-CN" sz="1600" dirty="0"/>
              <a:t>In this case, 5 BSSs are using the same channel, each BSS has 1 AP or AP MLD in it. In 11ax, each AP has 4 associated STAs. In 11be, each AP MLD has 4 associated non-AP MLDs.</a:t>
            </a:r>
          </a:p>
          <a:p>
            <a:pPr lvl="2">
              <a:buFont typeface="Wingdings" panose="05000000000000000000" pitchFamily="2" charset="2"/>
              <a:buChar char="Ø"/>
            </a:pPr>
            <a:endParaRPr lang="en-US" altLang="zh-CN" sz="1600" dirty="0"/>
          </a:p>
        </p:txBody>
      </p:sp>
      <p:graphicFrame>
        <p:nvGraphicFramePr>
          <p:cNvPr id="4" name="内容占位符 4"/>
          <p:cNvGraphicFramePr>
            <a:graphicFrameLocks/>
          </p:cNvGraphicFramePr>
          <p:nvPr>
            <p:extLst>
              <p:ext uri="{D42A27DB-BD31-4B8C-83A1-F6EECF244321}">
                <p14:modId xmlns:p14="http://schemas.microsoft.com/office/powerpoint/2010/main" val="4247640691"/>
              </p:ext>
            </p:extLst>
          </p:nvPr>
        </p:nvGraphicFramePr>
        <p:xfrm>
          <a:off x="1888030" y="2428159"/>
          <a:ext cx="5361269" cy="1007019"/>
        </p:xfrm>
        <a:graphic>
          <a:graphicData uri="http://schemas.openxmlformats.org/drawingml/2006/table">
            <a:tbl>
              <a:tblPr firstRow="1" bandRow="1">
                <a:tableStyleId>{5C22544A-7EE6-4342-B048-85BDC9FD1C3A}</a:tableStyleId>
              </a:tblPr>
              <a:tblGrid>
                <a:gridCol w="777057">
                  <a:extLst>
                    <a:ext uri="{9D8B030D-6E8A-4147-A177-3AD203B41FA5}">
                      <a16:colId xmlns:a16="http://schemas.microsoft.com/office/drawing/2014/main" val="20000"/>
                    </a:ext>
                  </a:extLst>
                </a:gridCol>
                <a:gridCol w="1630464">
                  <a:extLst>
                    <a:ext uri="{9D8B030D-6E8A-4147-A177-3AD203B41FA5}">
                      <a16:colId xmlns:a16="http://schemas.microsoft.com/office/drawing/2014/main" val="20001"/>
                    </a:ext>
                  </a:extLst>
                </a:gridCol>
                <a:gridCol w="2953748">
                  <a:extLst>
                    <a:ext uri="{9D8B030D-6E8A-4147-A177-3AD203B41FA5}">
                      <a16:colId xmlns:a16="http://schemas.microsoft.com/office/drawing/2014/main" val="20002"/>
                    </a:ext>
                  </a:extLst>
                </a:gridCol>
              </a:tblGrid>
              <a:tr h="33567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t>Version</a:t>
                      </a:r>
                      <a:endParaRPr lang="zh-CN" altLang="en-US" sz="1400" dirty="0"/>
                    </a:p>
                  </a:txBody>
                  <a:tcPr anchor="ctr"/>
                </a:tc>
                <a:tc>
                  <a:txBody>
                    <a:bodyPr/>
                    <a:lstStyle/>
                    <a:p>
                      <a:pPr algn="ctr"/>
                      <a:r>
                        <a:rPr lang="en-US" altLang="zh-CN" sz="1400" dirty="0"/>
                        <a:t>Link #</a:t>
                      </a:r>
                      <a:endParaRPr lang="zh-CN" altLang="en-US" sz="1400" dirty="0"/>
                    </a:p>
                  </a:txBody>
                  <a:tcPr anchor="ctr"/>
                </a:tc>
                <a:tc>
                  <a:txBody>
                    <a:bodyPr/>
                    <a:lstStyle/>
                    <a:p>
                      <a:pPr algn="ctr"/>
                      <a:r>
                        <a:rPr lang="en-US" altLang="zh-CN" sz="1400" dirty="0"/>
                        <a:t>Bandwidth (MHz) per</a:t>
                      </a:r>
                      <a:r>
                        <a:rPr lang="en-US" altLang="zh-CN" sz="1400" baseline="0" dirty="0"/>
                        <a:t> link</a:t>
                      </a:r>
                      <a:endParaRPr lang="zh-CN" altLang="en-US" sz="1400" dirty="0"/>
                    </a:p>
                  </a:txBody>
                  <a:tcPr anchor="ctr"/>
                </a:tc>
                <a:extLst>
                  <a:ext uri="{0D108BD9-81ED-4DB2-BD59-A6C34878D82A}">
                    <a16:rowId xmlns:a16="http://schemas.microsoft.com/office/drawing/2014/main" val="10000"/>
                  </a:ext>
                </a:extLst>
              </a:tr>
              <a:tr h="335673">
                <a:tc>
                  <a:txBody>
                    <a:bodyPr/>
                    <a:lstStyle/>
                    <a:p>
                      <a:pPr algn="ctr"/>
                      <a:r>
                        <a:rPr lang="en-US" altLang="zh-CN" sz="1400" dirty="0"/>
                        <a:t>ax</a:t>
                      </a:r>
                      <a:endParaRPr lang="zh-CN" altLang="en-US" sz="1400" dirty="0"/>
                    </a:p>
                  </a:txBody>
                  <a:tcPr anchor="ctr"/>
                </a:tc>
                <a:tc>
                  <a:txBody>
                    <a:bodyPr/>
                    <a:lstStyle/>
                    <a:p>
                      <a:pPr algn="ctr"/>
                      <a:r>
                        <a:rPr lang="en-US" altLang="zh-CN" sz="1400" dirty="0"/>
                        <a:t>1</a:t>
                      </a:r>
                      <a:endParaRPr lang="zh-CN" altLang="en-US" sz="1400" dirty="0"/>
                    </a:p>
                  </a:txBody>
                  <a:tcPr anchor="ctr"/>
                </a:tc>
                <a:tc>
                  <a:txBody>
                    <a:bodyPr/>
                    <a:lstStyle/>
                    <a:p>
                      <a:pPr algn="ctr"/>
                      <a:r>
                        <a:rPr lang="en-US" altLang="zh-CN" sz="1400" dirty="0"/>
                        <a:t>160</a:t>
                      </a:r>
                      <a:endParaRPr lang="zh-CN" altLang="en-US" sz="1400" dirty="0"/>
                    </a:p>
                  </a:txBody>
                  <a:tcPr anchor="ctr"/>
                </a:tc>
                <a:extLst>
                  <a:ext uri="{0D108BD9-81ED-4DB2-BD59-A6C34878D82A}">
                    <a16:rowId xmlns:a16="http://schemas.microsoft.com/office/drawing/2014/main" val="10001"/>
                  </a:ext>
                </a:extLst>
              </a:tr>
              <a:tr h="335673">
                <a:tc>
                  <a:txBody>
                    <a:bodyPr/>
                    <a:lstStyle/>
                    <a:p>
                      <a:pPr algn="ctr"/>
                      <a:r>
                        <a:rPr lang="en-US" altLang="zh-CN" sz="1400" dirty="0"/>
                        <a:t>be</a:t>
                      </a: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t>2</a:t>
                      </a:r>
                      <a:endParaRPr lang="zh-CN" altLang="en-US" sz="1400" dirty="0"/>
                    </a:p>
                  </a:txBody>
                  <a:tcPr anchor="ctr"/>
                </a:tc>
                <a:tc>
                  <a:txBody>
                    <a:bodyPr/>
                    <a:lstStyle/>
                    <a:p>
                      <a:pPr algn="ctr"/>
                      <a:r>
                        <a:rPr lang="en-US" altLang="zh-CN" sz="1400" dirty="0"/>
                        <a:t>80</a:t>
                      </a:r>
                      <a:endParaRPr lang="zh-CN" altLang="en-US" sz="1400" dirty="0"/>
                    </a:p>
                  </a:txBody>
                  <a:tcPr anchor="ctr"/>
                </a:tc>
                <a:extLst>
                  <a:ext uri="{0D108BD9-81ED-4DB2-BD59-A6C34878D82A}">
                    <a16:rowId xmlns:a16="http://schemas.microsoft.com/office/drawing/2014/main" val="10002"/>
                  </a:ext>
                </a:extLst>
              </a:tr>
            </a:tbl>
          </a:graphicData>
        </a:graphic>
      </p:graphicFrame>
      <p:sp>
        <p:nvSpPr>
          <p:cNvPr id="5" name="灯片编号占位符 4"/>
          <p:cNvSpPr>
            <a:spLocks noGrp="1"/>
          </p:cNvSpPr>
          <p:nvPr>
            <p:ph type="sldNum" sz="quarter" idx="12"/>
          </p:nvPr>
        </p:nvSpPr>
        <p:spPr/>
        <p:txBody>
          <a:bodyPr/>
          <a:lstStyle/>
          <a:p>
            <a:fld id="{D0575E00-F21E-44AB-8288-8B9991574529}" type="slidenum">
              <a:rPr lang="zh-CN" altLang="en-US" smtClean="0"/>
              <a:t>6</a:t>
            </a:fld>
            <a:endParaRPr lang="zh-CN" altLang="en-US"/>
          </a:p>
        </p:txBody>
      </p:sp>
      <p:sp>
        <p:nvSpPr>
          <p:cNvPr id="6"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
        <p:nvSpPr>
          <p:cNvPr id="7" name="Rectangle 5"/>
          <p:cNvSpPr>
            <a:spLocks noGrp="1" noChangeArrowheads="1"/>
          </p:cNvSpPr>
          <p:nvPr>
            <p:ph type="ftr" sz="quarter" idx="4294967295"/>
          </p:nvPr>
        </p:nvSpPr>
        <p:spPr bwMode="auto">
          <a:xfrm>
            <a:off x="6803704" y="6475413"/>
            <a:ext cx="174022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zh-CN" dirty="0" err="1"/>
              <a:t>Yousi</a:t>
            </a:r>
            <a:r>
              <a:rPr lang="en-US" altLang="zh-CN" dirty="0"/>
              <a:t> Lin, Huawei</a:t>
            </a:r>
            <a:endParaRPr lang="zh-CN" altLang="en-US" dirty="0"/>
          </a:p>
        </p:txBody>
      </p:sp>
    </p:spTree>
    <p:extLst>
      <p:ext uri="{BB962C8B-B14F-4D97-AF65-F5344CB8AC3E}">
        <p14:creationId xmlns:p14="http://schemas.microsoft.com/office/powerpoint/2010/main" val="489595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37968" y="685800"/>
            <a:ext cx="7292307" cy="1066800"/>
          </a:xfrm>
        </p:spPr>
        <p:txBody>
          <a:bodyPr/>
          <a:lstStyle/>
          <a:p>
            <a:r>
              <a:rPr lang="en-US" altLang="zh-CN" dirty="0"/>
              <a:t>Delay performance comparison under DL SU-MIMO</a:t>
            </a:r>
            <a:endParaRPr lang="zh-CN" altLang="en-US" dirty="0"/>
          </a:p>
        </p:txBody>
      </p:sp>
      <p:sp>
        <p:nvSpPr>
          <p:cNvPr id="3" name="内容占位符 2"/>
          <p:cNvSpPr>
            <a:spLocks noGrp="1"/>
          </p:cNvSpPr>
          <p:nvPr>
            <p:ph idx="1"/>
          </p:nvPr>
        </p:nvSpPr>
        <p:spPr>
          <a:xfrm>
            <a:off x="685800" y="1752600"/>
            <a:ext cx="7772400" cy="4343400"/>
          </a:xfrm>
        </p:spPr>
        <p:txBody>
          <a:bodyPr/>
          <a:lstStyle/>
          <a:p>
            <a:pPr lvl="0"/>
            <a:r>
              <a:rPr lang="en-US" altLang="zh-CN" sz="1400" dirty="0">
                <a:solidFill>
                  <a:srgbClr val="000000"/>
                </a:solidFill>
              </a:rPr>
              <a:t>The average delay for </a:t>
            </a:r>
            <a:r>
              <a:rPr lang="en-US" altLang="zh-CN" sz="1400" dirty="0">
                <a:solidFill>
                  <a:schemeClr val="accent2"/>
                </a:solidFill>
              </a:rPr>
              <a:t>11be using 80MHz</a:t>
            </a:r>
            <a:r>
              <a:rPr lang="en-US" altLang="zh-CN" sz="1400" dirty="0">
                <a:solidFill>
                  <a:srgbClr val="000000"/>
                </a:solidFill>
              </a:rPr>
              <a:t> achieves 44% gain compared with </a:t>
            </a:r>
            <a:r>
              <a:rPr lang="en-US" altLang="zh-CN" sz="1400" dirty="0">
                <a:solidFill>
                  <a:srgbClr val="FF0000"/>
                </a:solidFill>
              </a:rPr>
              <a:t>11ax using 160MHz</a:t>
            </a:r>
            <a:r>
              <a:rPr lang="en-US" altLang="zh-CN" sz="1400" dirty="0">
                <a:solidFill>
                  <a:srgbClr val="000000"/>
                </a:solidFill>
              </a:rPr>
              <a:t>.</a:t>
            </a:r>
          </a:p>
          <a:p>
            <a:pPr lvl="0"/>
            <a:r>
              <a:rPr lang="en-US" altLang="zh-CN" sz="1400" dirty="0">
                <a:solidFill>
                  <a:srgbClr val="000000"/>
                </a:solidFill>
              </a:rPr>
              <a:t>Latency and jitter are both improved in 11be simulations.</a:t>
            </a:r>
          </a:p>
          <a:p>
            <a:pPr lvl="0"/>
            <a:r>
              <a:rPr lang="en-US" altLang="zh-CN" sz="1400" dirty="0">
                <a:solidFill>
                  <a:srgbClr val="000000"/>
                </a:solidFill>
              </a:rPr>
              <a:t>The timeout rate remains 0 when the traffic rate increases from 1 to 10 Mbps.</a:t>
            </a:r>
            <a:endParaRPr lang="zh-CN" altLang="en-US" dirty="0"/>
          </a:p>
        </p:txBody>
      </p:sp>
      <p:graphicFrame>
        <p:nvGraphicFramePr>
          <p:cNvPr id="12" name="表格 11"/>
          <p:cNvGraphicFramePr>
            <a:graphicFrameLocks noGrp="1"/>
          </p:cNvGraphicFramePr>
          <p:nvPr>
            <p:extLst>
              <p:ext uri="{D42A27DB-BD31-4B8C-83A1-F6EECF244321}">
                <p14:modId xmlns:p14="http://schemas.microsoft.com/office/powerpoint/2010/main" val="311951296"/>
              </p:ext>
            </p:extLst>
          </p:nvPr>
        </p:nvGraphicFramePr>
        <p:xfrm>
          <a:off x="6385279" y="3052020"/>
          <a:ext cx="2495010" cy="872280"/>
        </p:xfrm>
        <a:graphic>
          <a:graphicData uri="http://schemas.openxmlformats.org/drawingml/2006/table">
            <a:tbl>
              <a:tblPr>
                <a:tableStyleId>{5C22544A-7EE6-4342-B048-85BDC9FD1C3A}</a:tableStyleId>
              </a:tblPr>
              <a:tblGrid>
                <a:gridCol w="730685">
                  <a:extLst>
                    <a:ext uri="{9D8B030D-6E8A-4147-A177-3AD203B41FA5}">
                      <a16:colId xmlns:a16="http://schemas.microsoft.com/office/drawing/2014/main" val="20000"/>
                    </a:ext>
                  </a:extLst>
                </a:gridCol>
                <a:gridCol w="781811">
                  <a:extLst>
                    <a:ext uri="{9D8B030D-6E8A-4147-A177-3AD203B41FA5}">
                      <a16:colId xmlns:a16="http://schemas.microsoft.com/office/drawing/2014/main" val="20001"/>
                    </a:ext>
                  </a:extLst>
                </a:gridCol>
                <a:gridCol w="982514">
                  <a:extLst>
                    <a:ext uri="{9D8B030D-6E8A-4147-A177-3AD203B41FA5}">
                      <a16:colId xmlns:a16="http://schemas.microsoft.com/office/drawing/2014/main" val="20003"/>
                    </a:ext>
                  </a:extLst>
                </a:gridCol>
              </a:tblGrid>
              <a:tr h="278851">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gridSpan="2">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b="1" u="none" strike="noStrike" dirty="0">
                          <a:effectLst/>
                        </a:rPr>
                        <a:t>Timeout</a:t>
                      </a:r>
                      <a:r>
                        <a:rPr lang="en-US" altLang="zh-CN" sz="1100" b="1" u="none" strike="noStrike" baseline="0" dirty="0">
                          <a:effectLst/>
                        </a:rPr>
                        <a:t> rate/%</a:t>
                      </a:r>
                    </a:p>
                  </a:txBody>
                  <a:tcPr marL="9525" marR="9525" marT="9525" marB="0" anchor="b"/>
                </a:tc>
                <a:tc hMerge="1">
                  <a:txBody>
                    <a:bodyPr/>
                    <a:lstStyle/>
                    <a:p>
                      <a:pPr algn="ctr" fontAlgn="b"/>
                      <a:endParaRPr lang="en-US" sz="12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extLst>
                  <a:ext uri="{0D108BD9-81ED-4DB2-BD59-A6C34878D82A}">
                    <a16:rowId xmlns:a16="http://schemas.microsoft.com/office/drawing/2014/main" val="10000"/>
                  </a:ext>
                </a:extLst>
              </a:tr>
              <a:tr h="351534">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b="1" u="none" strike="noStrike" dirty="0">
                          <a:effectLst/>
                        </a:rPr>
                        <a:t>Traffic</a:t>
                      </a:r>
                      <a:r>
                        <a:rPr lang="en-US" altLang="zh-CN" sz="1100" b="1" u="none" strike="noStrike" baseline="0" dirty="0">
                          <a:effectLst/>
                        </a:rPr>
                        <a:t> </a:t>
                      </a:r>
                      <a:r>
                        <a:rPr lang="en-US" altLang="zh-CN" sz="1100" b="1" u="none" strike="noStrike" dirty="0">
                          <a:effectLst/>
                        </a:rPr>
                        <a:t>rate/Mbps</a:t>
                      </a:r>
                      <a:endParaRPr lang="en-US" altLang="zh-CN" sz="1100" b="1"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u="none" strike="noStrike" baseline="0" dirty="0">
                          <a:effectLst/>
                        </a:rPr>
                        <a:t>ax 160MHz</a:t>
                      </a:r>
                    </a:p>
                  </a:txBody>
                  <a:tcPr marL="9525" marR="9525" marT="9525"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u="none" strike="noStrike" baseline="0" dirty="0">
                          <a:effectLst/>
                        </a:rPr>
                        <a:t>be 80MHz</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extLst>
                  <a:ext uri="{0D108BD9-81ED-4DB2-BD59-A6C34878D82A}">
                    <a16:rowId xmlns:a16="http://schemas.microsoft.com/office/drawing/2014/main" val="10001"/>
                  </a:ext>
                </a:extLst>
              </a:tr>
              <a:tr h="241895">
                <a:tc>
                  <a:txBody>
                    <a:bodyPr/>
                    <a:lstStyle/>
                    <a:p>
                      <a:pPr algn="ctr" fontAlgn="b"/>
                      <a:r>
                        <a:rPr lang="en-US" altLang="zh-CN" sz="1100" u="none" strike="noStrike" dirty="0">
                          <a:effectLst/>
                        </a:rPr>
                        <a:t>1~10</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extLst>
                  <a:ext uri="{0D108BD9-81ED-4DB2-BD59-A6C34878D82A}">
                    <a16:rowId xmlns:a16="http://schemas.microsoft.com/office/drawing/2014/main" val="10002"/>
                  </a:ext>
                </a:extLst>
              </a:tr>
            </a:tbl>
          </a:graphicData>
        </a:graphic>
      </p:graphicFrame>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87990"/>
            <a:ext cx="3324496" cy="2492422"/>
          </a:xfrm>
          <a:prstGeom prst="rect">
            <a:avLst/>
          </a:prstGeom>
        </p:spPr>
      </p:pic>
      <p:sp>
        <p:nvSpPr>
          <p:cNvPr id="4" name="灯片编号占位符 3"/>
          <p:cNvSpPr>
            <a:spLocks noGrp="1"/>
          </p:cNvSpPr>
          <p:nvPr>
            <p:ph type="sldNum" sz="quarter" idx="12"/>
          </p:nvPr>
        </p:nvSpPr>
        <p:spPr/>
        <p:txBody>
          <a:bodyPr/>
          <a:lstStyle/>
          <a:p>
            <a:fld id="{D0575E00-F21E-44AB-8288-8B9991574529}" type="slidenum">
              <a:rPr lang="zh-CN" altLang="en-US" smtClean="0"/>
              <a:t>7</a:t>
            </a:fld>
            <a:endParaRPr lang="zh-CN" altLang="en-US"/>
          </a:p>
        </p:txBody>
      </p:sp>
      <p:sp>
        <p:nvSpPr>
          <p:cNvPr id="7"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
        <p:nvSpPr>
          <p:cNvPr id="8" name="Rectangle 5"/>
          <p:cNvSpPr>
            <a:spLocks noGrp="1" noChangeArrowheads="1"/>
          </p:cNvSpPr>
          <p:nvPr>
            <p:ph type="ftr" sz="quarter" idx="4294967295"/>
          </p:nvPr>
        </p:nvSpPr>
        <p:spPr bwMode="auto">
          <a:xfrm>
            <a:off x="6803704" y="6475413"/>
            <a:ext cx="174022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zh-CN" dirty="0" err="1"/>
              <a:t>Yousi</a:t>
            </a:r>
            <a:r>
              <a:rPr lang="en-US" altLang="zh-CN" dirty="0"/>
              <a:t> Lin, Huawei</a:t>
            </a:r>
            <a:endParaRPr lang="zh-CN" altLang="en-US" dirty="0"/>
          </a:p>
        </p:txBody>
      </p:sp>
      <p:sp>
        <p:nvSpPr>
          <p:cNvPr id="11" name="文本框 10">
            <a:extLst>
              <a:ext uri="{FF2B5EF4-FFF2-40B4-BE49-F238E27FC236}">
                <a16:creationId xmlns:a16="http://schemas.microsoft.com/office/drawing/2014/main" id="{9524F326-8A3A-43F0-98E1-2A32761397D7}"/>
              </a:ext>
            </a:extLst>
          </p:cNvPr>
          <p:cNvSpPr txBox="1"/>
          <p:nvPr/>
        </p:nvSpPr>
        <p:spPr>
          <a:xfrm>
            <a:off x="1037968" y="5380412"/>
            <a:ext cx="1530126" cy="307777"/>
          </a:xfrm>
          <a:prstGeom prst="rect">
            <a:avLst/>
          </a:prstGeom>
          <a:noFill/>
        </p:spPr>
        <p:txBody>
          <a:bodyPr wrap="square" rtlCol="0">
            <a:spAutoFit/>
          </a:bodyPr>
          <a:lstStyle/>
          <a:p>
            <a:r>
              <a:rPr lang="en-US" altLang="zh-CN" sz="1400" dirty="0"/>
              <a:t>Average delay</a:t>
            </a:r>
            <a:endParaRPr lang="zh-CN" altLang="en-US" sz="1400" dirty="0"/>
          </a:p>
        </p:txBody>
      </p:sp>
      <p:sp>
        <p:nvSpPr>
          <p:cNvPr id="13" name="文本框 12">
            <a:extLst>
              <a:ext uri="{FF2B5EF4-FFF2-40B4-BE49-F238E27FC236}">
                <a16:creationId xmlns:a16="http://schemas.microsoft.com/office/drawing/2014/main" id="{D4733CB8-457E-432D-B94F-C7524E257AF1}"/>
              </a:ext>
            </a:extLst>
          </p:cNvPr>
          <p:cNvSpPr txBox="1"/>
          <p:nvPr/>
        </p:nvSpPr>
        <p:spPr>
          <a:xfrm>
            <a:off x="3253894" y="5380411"/>
            <a:ext cx="2950754" cy="307777"/>
          </a:xfrm>
          <a:prstGeom prst="rect">
            <a:avLst/>
          </a:prstGeom>
          <a:noFill/>
        </p:spPr>
        <p:txBody>
          <a:bodyPr wrap="square" rtlCol="0">
            <a:spAutoFit/>
          </a:bodyPr>
          <a:lstStyle/>
          <a:p>
            <a:r>
              <a:rPr lang="en-US" altLang="zh-CN" sz="1400" dirty="0"/>
              <a:t>Jitter when traffic rate equals 10 Mbps</a:t>
            </a:r>
            <a:endParaRPr lang="zh-CN" altLang="en-US" sz="1400" dirty="0"/>
          </a:p>
        </p:txBody>
      </p:sp>
      <mc:AlternateContent xmlns:mc="http://schemas.openxmlformats.org/markup-compatibility/2006">
        <mc:Choice xmlns:a14="http://schemas.microsoft.com/office/drawing/2010/main" Requires="a14">
          <p:sp>
            <p:nvSpPr>
              <p:cNvPr id="14" name="文本框 13">
                <a:extLst>
                  <a:ext uri="{FF2B5EF4-FFF2-40B4-BE49-F238E27FC236}">
                    <a16:creationId xmlns:a16="http://schemas.microsoft.com/office/drawing/2014/main" id="{9DB9E30B-5083-4F5E-9E9B-C72120383167}"/>
                  </a:ext>
                </a:extLst>
              </p:cNvPr>
              <p:cNvSpPr txBox="1"/>
              <p:nvPr/>
            </p:nvSpPr>
            <p:spPr>
              <a:xfrm>
                <a:off x="3150193" y="5725584"/>
                <a:ext cx="3821752" cy="383438"/>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altLang="zh-CN" sz="1200" b="0" i="1" smtClean="0">
                          <a:latin typeface="Cambria Math" panose="02040503050406030204" pitchFamily="18" charset="0"/>
                        </a:rPr>
                        <m:t>𝑅𝑎𝑡𝑖𝑜</m:t>
                      </m:r>
                      <m:r>
                        <a:rPr lang="en-US" altLang="zh-CN" sz="1200" b="0" i="1" smtClean="0">
                          <a:latin typeface="Cambria Math" panose="02040503050406030204" pitchFamily="18" charset="0"/>
                        </a:rPr>
                        <m:t>=</m:t>
                      </m:r>
                      <m:f>
                        <m:fPr>
                          <m:ctrlPr>
                            <a:rPr lang="en-US" altLang="zh-CN" sz="1200" b="0" i="1" smtClean="0">
                              <a:latin typeface="Cambria Math" panose="02040503050406030204" pitchFamily="18" charset="0"/>
                            </a:rPr>
                          </m:ctrlPr>
                        </m:fPr>
                        <m:num>
                          <m:r>
                            <a:rPr lang="en-US" altLang="zh-CN" sz="1200" b="0" i="1" smtClean="0">
                              <a:latin typeface="Cambria Math" panose="02040503050406030204" pitchFamily="18" charset="0"/>
                            </a:rPr>
                            <m:t>𝑁𝑢𝑚𝑏𝑒𝑟</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𝑜𝑓</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𝑓𝑟𝑎𝑚𝑒𝑠</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𝑡h𝑎𝑡</m:t>
                          </m:r>
                          <m:r>
                            <a:rPr lang="en-US" altLang="zh-CN" sz="1200" b="0" i="1" smtClean="0">
                              <a:latin typeface="Cambria Math" panose="02040503050406030204" pitchFamily="18" charset="0"/>
                            </a:rPr>
                            <m:t> </m:t>
                          </m:r>
                          <m:r>
                            <a:rPr lang="en-US" altLang="zh-CN" sz="1200" b="0" i="1">
                              <a:latin typeface="Cambria Math" panose="02040503050406030204" pitchFamily="18" charset="0"/>
                            </a:rPr>
                            <m:t>h𝑎𝑣𝑒</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𝑡h𝑒</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𝑔𝑖𝑣𝑒𝑛</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𝑑𝑒𝑙𝑎𝑦</m:t>
                          </m:r>
                          <m:r>
                            <a:rPr lang="en-US" altLang="zh-CN" sz="1200" b="0" i="1" smtClean="0">
                              <a:latin typeface="Cambria Math" panose="02040503050406030204" pitchFamily="18" charset="0"/>
                            </a:rPr>
                            <m:t> </m:t>
                          </m:r>
                        </m:num>
                        <m:den>
                          <m:r>
                            <a:rPr lang="en-US" altLang="zh-CN" sz="1200" b="0" i="1" smtClean="0">
                              <a:latin typeface="Cambria Math" panose="02040503050406030204" pitchFamily="18" charset="0"/>
                            </a:rPr>
                            <m:t>𝑇𝑜𝑡𝑎𝑙</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𝑛𝑢𝑚𝑏𝑒𝑟</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𝑜𝑓</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𝑓𝑟𝑎𝑚𝑒𝑠</m:t>
                          </m:r>
                        </m:den>
                      </m:f>
                    </m:oMath>
                  </m:oMathPara>
                </a14:m>
                <a:endParaRPr lang="zh-CN" altLang="en-US" dirty="0"/>
              </a:p>
            </p:txBody>
          </p:sp>
        </mc:Choice>
        <mc:Fallback>
          <p:sp>
            <p:nvSpPr>
              <p:cNvPr id="14" name="文本框 13">
                <a:extLst>
                  <a:ext uri="{FF2B5EF4-FFF2-40B4-BE49-F238E27FC236}">
                    <a16:creationId xmlns:a16="http://schemas.microsoft.com/office/drawing/2014/main" id="{9DB9E30B-5083-4F5E-9E9B-C72120383167}"/>
                  </a:ext>
                </a:extLst>
              </p:cNvPr>
              <p:cNvSpPr txBox="1">
                <a:spLocks noRot="1" noChangeAspect="1" noMove="1" noResize="1" noEditPoints="1" noAdjustHandles="1" noChangeArrowheads="1" noChangeShapeType="1" noTextEdit="1"/>
              </p:cNvSpPr>
              <p:nvPr/>
            </p:nvSpPr>
            <p:spPr>
              <a:xfrm>
                <a:off x="3150193" y="5725584"/>
                <a:ext cx="3821752" cy="383438"/>
              </a:xfrm>
              <a:prstGeom prst="rect">
                <a:avLst/>
              </a:prstGeom>
              <a:blipFill>
                <a:blip r:embed="rId4"/>
                <a:stretch>
                  <a:fillRect t="-4762" b="-17460"/>
                </a:stretch>
              </a:blipFill>
            </p:spPr>
            <p:txBody>
              <a:bodyPr/>
              <a:lstStyle/>
              <a:p>
                <a:r>
                  <a:rPr lang="zh-CN" altLang="en-US">
                    <a:noFill/>
                  </a:rPr>
                  <a:t> </a:t>
                </a:r>
              </a:p>
            </p:txBody>
          </p:sp>
        </mc:Fallback>
      </mc:AlternateContent>
      <p:pic>
        <p:nvPicPr>
          <p:cNvPr id="16" name="图片 15">
            <a:extLst>
              <a:ext uri="{FF2B5EF4-FFF2-40B4-BE49-F238E27FC236}">
                <a16:creationId xmlns:a16="http://schemas.microsoft.com/office/drawing/2014/main" id="{D8085EA2-1058-4904-B226-F54597106A9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60784" y="2887990"/>
            <a:ext cx="3324495" cy="2492421"/>
          </a:xfrm>
          <a:prstGeom prst="rect">
            <a:avLst/>
          </a:prstGeom>
        </p:spPr>
      </p:pic>
    </p:spTree>
    <p:extLst>
      <p:ext uri="{BB962C8B-B14F-4D97-AF65-F5344CB8AC3E}">
        <p14:creationId xmlns:p14="http://schemas.microsoft.com/office/powerpoint/2010/main" val="34470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06162" y="685800"/>
            <a:ext cx="7412969" cy="1066800"/>
          </a:xfrm>
        </p:spPr>
        <p:txBody>
          <a:bodyPr/>
          <a:lstStyle/>
          <a:p>
            <a:r>
              <a:rPr lang="en-US" altLang="zh-CN" dirty="0"/>
              <a:t>Delay performance comparison under UL SU-MIMO</a:t>
            </a:r>
            <a:endParaRPr lang="zh-CN" altLang="en-US" dirty="0"/>
          </a:p>
        </p:txBody>
      </p:sp>
      <p:sp>
        <p:nvSpPr>
          <p:cNvPr id="3" name="内容占位符 2"/>
          <p:cNvSpPr>
            <a:spLocks noGrp="1"/>
          </p:cNvSpPr>
          <p:nvPr>
            <p:ph idx="1"/>
          </p:nvPr>
        </p:nvSpPr>
        <p:spPr>
          <a:xfrm>
            <a:off x="685800" y="1752600"/>
            <a:ext cx="7772400" cy="4287496"/>
          </a:xfrm>
        </p:spPr>
        <p:txBody>
          <a:bodyPr/>
          <a:lstStyle/>
          <a:p>
            <a:pPr lvl="0"/>
            <a:r>
              <a:rPr lang="en-US" altLang="zh-CN" sz="1400" dirty="0">
                <a:solidFill>
                  <a:srgbClr val="000000"/>
                </a:solidFill>
              </a:rPr>
              <a:t>The average delay for </a:t>
            </a:r>
            <a:r>
              <a:rPr lang="en-US" altLang="zh-CN" sz="1400" dirty="0">
                <a:solidFill>
                  <a:schemeClr val="accent2"/>
                </a:solidFill>
              </a:rPr>
              <a:t>11be using 80MHz</a:t>
            </a:r>
            <a:r>
              <a:rPr lang="en-US" altLang="zh-CN" sz="1400" dirty="0">
                <a:solidFill>
                  <a:srgbClr val="000000"/>
                </a:solidFill>
              </a:rPr>
              <a:t> achieves 47% gain compared with </a:t>
            </a:r>
            <a:r>
              <a:rPr lang="en-US" altLang="zh-CN" sz="1400" dirty="0">
                <a:solidFill>
                  <a:srgbClr val="FF0000"/>
                </a:solidFill>
              </a:rPr>
              <a:t>11ax using 160MHz</a:t>
            </a:r>
            <a:r>
              <a:rPr lang="en-US" altLang="zh-CN" sz="1400" dirty="0">
                <a:solidFill>
                  <a:srgbClr val="000000"/>
                </a:solidFill>
              </a:rPr>
              <a:t>.</a:t>
            </a:r>
          </a:p>
          <a:p>
            <a:r>
              <a:rPr lang="en-US" altLang="zh-CN" sz="1400" dirty="0">
                <a:solidFill>
                  <a:srgbClr val="000000"/>
                </a:solidFill>
              </a:rPr>
              <a:t>Latency and jitter are both improved in 11be simulations.</a:t>
            </a:r>
          </a:p>
          <a:p>
            <a:r>
              <a:rPr lang="en-US" altLang="zh-CN" sz="1400" dirty="0">
                <a:solidFill>
                  <a:srgbClr val="000000"/>
                </a:solidFill>
              </a:rPr>
              <a:t>The timeout rate remains less than 1% when the traffic rate increases from 1 to 10 Mbps.</a:t>
            </a:r>
            <a:endParaRPr lang="zh-CN" altLang="en-US" sz="1400" dirty="0"/>
          </a:p>
        </p:txBody>
      </p:sp>
      <p:graphicFrame>
        <p:nvGraphicFramePr>
          <p:cNvPr id="9" name="表格 8"/>
          <p:cNvGraphicFramePr>
            <a:graphicFrameLocks noGrp="1"/>
          </p:cNvGraphicFramePr>
          <p:nvPr>
            <p:extLst>
              <p:ext uri="{D42A27DB-BD31-4B8C-83A1-F6EECF244321}">
                <p14:modId xmlns:p14="http://schemas.microsoft.com/office/powerpoint/2010/main" val="2944686813"/>
              </p:ext>
            </p:extLst>
          </p:nvPr>
        </p:nvGraphicFramePr>
        <p:xfrm>
          <a:off x="6392667" y="3012882"/>
          <a:ext cx="2477641" cy="2139821"/>
        </p:xfrm>
        <a:graphic>
          <a:graphicData uri="http://schemas.openxmlformats.org/drawingml/2006/table">
            <a:tbl>
              <a:tblPr>
                <a:tableStyleId>{5C22544A-7EE6-4342-B048-85BDC9FD1C3A}</a:tableStyleId>
              </a:tblPr>
              <a:tblGrid>
                <a:gridCol w="721675">
                  <a:extLst>
                    <a:ext uri="{9D8B030D-6E8A-4147-A177-3AD203B41FA5}">
                      <a16:colId xmlns:a16="http://schemas.microsoft.com/office/drawing/2014/main" val="20000"/>
                    </a:ext>
                  </a:extLst>
                </a:gridCol>
                <a:gridCol w="780292">
                  <a:extLst>
                    <a:ext uri="{9D8B030D-6E8A-4147-A177-3AD203B41FA5}">
                      <a16:colId xmlns:a16="http://schemas.microsoft.com/office/drawing/2014/main" val="20001"/>
                    </a:ext>
                  </a:extLst>
                </a:gridCol>
                <a:gridCol w="975674">
                  <a:extLst>
                    <a:ext uri="{9D8B030D-6E8A-4147-A177-3AD203B41FA5}">
                      <a16:colId xmlns:a16="http://schemas.microsoft.com/office/drawing/2014/main" val="20003"/>
                    </a:ext>
                  </a:extLst>
                </a:gridCol>
              </a:tblGrid>
              <a:tr h="329867">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gridSpan="2">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b="1" u="none" strike="noStrike" dirty="0">
                          <a:effectLst/>
                        </a:rPr>
                        <a:t>Timeout</a:t>
                      </a:r>
                      <a:r>
                        <a:rPr lang="en-US" altLang="zh-CN" sz="1100" b="1" u="none" strike="noStrike" baseline="0" dirty="0">
                          <a:effectLst/>
                        </a:rPr>
                        <a:t> rate/%</a:t>
                      </a:r>
                      <a:endParaRPr lang="en-US" altLang="zh-CN" sz="1100" b="1"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hMerge="1">
                  <a:txBody>
                    <a:bodyPr/>
                    <a:lstStyle/>
                    <a:p>
                      <a:pPr algn="ctr" fontAlgn="b"/>
                      <a:endParaRPr lang="en-US" sz="12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extLst>
                  <a:ext uri="{0D108BD9-81ED-4DB2-BD59-A6C34878D82A}">
                    <a16:rowId xmlns:a16="http://schemas.microsoft.com/office/drawing/2014/main" val="10000"/>
                  </a:ext>
                </a:extLst>
              </a:tr>
              <a:tr h="34012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b="1" u="none" strike="noStrike" dirty="0">
                          <a:effectLst/>
                        </a:rPr>
                        <a:t>Traffic</a:t>
                      </a:r>
                      <a:r>
                        <a:rPr lang="en-US" altLang="zh-CN" sz="1100" b="1" u="none" strike="noStrike" baseline="0" dirty="0">
                          <a:effectLst/>
                        </a:rPr>
                        <a:t> </a:t>
                      </a:r>
                      <a:r>
                        <a:rPr lang="en-US" altLang="zh-CN" sz="1100" b="1" u="none" strike="noStrike" dirty="0">
                          <a:effectLst/>
                        </a:rPr>
                        <a:t>rate/Mbps</a:t>
                      </a:r>
                      <a:endParaRPr lang="en-US" altLang="zh-CN" sz="1100" b="1"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u="none" strike="noStrike" baseline="0" dirty="0">
                          <a:effectLst/>
                        </a:rPr>
                        <a:t>ax 160MHz</a:t>
                      </a:r>
                    </a:p>
                  </a:txBody>
                  <a:tcPr marL="9525" marR="9525" marT="9525"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u="none" strike="noStrike" baseline="0" dirty="0">
                          <a:effectLst/>
                        </a:rPr>
                        <a:t>be 80MHz</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extLst>
                  <a:ext uri="{0D108BD9-81ED-4DB2-BD59-A6C34878D82A}">
                    <a16:rowId xmlns:a16="http://schemas.microsoft.com/office/drawing/2014/main" val="10001"/>
                  </a:ext>
                </a:extLst>
              </a:tr>
              <a:tr h="209307">
                <a:tc>
                  <a:txBody>
                    <a:bodyPr/>
                    <a:lstStyle/>
                    <a:p>
                      <a:pPr algn="ctr" fontAlgn="b"/>
                      <a:r>
                        <a:rPr lang="en-US" altLang="zh-CN" sz="1100" u="none" strike="noStrike" dirty="0">
                          <a:effectLst/>
                        </a:rPr>
                        <a:t>1~4</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extLst>
                  <a:ext uri="{0D108BD9-81ED-4DB2-BD59-A6C34878D82A}">
                    <a16:rowId xmlns:a16="http://schemas.microsoft.com/office/drawing/2014/main" val="10002"/>
                  </a:ext>
                </a:extLst>
              </a:tr>
              <a:tr h="209307">
                <a:tc>
                  <a:txBody>
                    <a:bodyPr/>
                    <a:lstStyle/>
                    <a:p>
                      <a:pPr algn="ctr" fontAlgn="b"/>
                      <a:r>
                        <a:rPr lang="en-US" altLang="zh-CN" sz="1100" b="0" i="0" u="none" strike="noStrike" dirty="0">
                          <a:solidFill>
                            <a:schemeClr val="dk1"/>
                          </a:solidFill>
                          <a:effectLst/>
                          <a:latin typeface="+mn-lt"/>
                          <a:ea typeface="+mn-ea"/>
                        </a:rPr>
                        <a:t>5</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0.024</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extLst>
                  <a:ext uri="{0D108BD9-81ED-4DB2-BD59-A6C34878D82A}">
                    <a16:rowId xmlns:a16="http://schemas.microsoft.com/office/drawing/2014/main" val="10004"/>
                  </a:ext>
                </a:extLst>
              </a:tr>
              <a:tr h="209307">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b="0" i="0" u="none" strike="noStrike" dirty="0">
                          <a:solidFill>
                            <a:schemeClr val="dk1"/>
                          </a:solidFill>
                          <a:effectLst/>
                          <a:latin typeface="+mn-lt"/>
                          <a:ea typeface="+mn-ea"/>
                        </a:rPr>
                        <a:t>6</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0.290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extLst>
                  <a:ext uri="{0D108BD9-81ED-4DB2-BD59-A6C34878D82A}">
                    <a16:rowId xmlns:a16="http://schemas.microsoft.com/office/drawing/2014/main" val="10005"/>
                  </a:ext>
                </a:extLst>
              </a:tr>
              <a:tr h="209307">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b="0" i="0" u="none" strike="noStrike" dirty="0">
                          <a:solidFill>
                            <a:schemeClr val="dk1"/>
                          </a:solidFill>
                          <a:effectLst/>
                          <a:latin typeface="+mn-lt"/>
                          <a:ea typeface="+mn-ea"/>
                        </a:rPr>
                        <a:t>7</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0.437</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extLst>
                  <a:ext uri="{0D108BD9-81ED-4DB2-BD59-A6C34878D82A}">
                    <a16:rowId xmlns:a16="http://schemas.microsoft.com/office/drawing/2014/main" val="10006"/>
                  </a:ext>
                </a:extLst>
              </a:tr>
              <a:tr h="209307">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b="0" i="0" u="none" strike="noStrike" dirty="0">
                          <a:solidFill>
                            <a:schemeClr val="dk1"/>
                          </a:solidFill>
                          <a:effectLst/>
                          <a:latin typeface="+mn-lt"/>
                          <a:ea typeface="+mn-ea"/>
                        </a:rPr>
                        <a:t>8</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0.464</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extLst>
                  <a:ext uri="{0D108BD9-81ED-4DB2-BD59-A6C34878D82A}">
                    <a16:rowId xmlns:a16="http://schemas.microsoft.com/office/drawing/2014/main" val="10007"/>
                  </a:ext>
                </a:extLst>
              </a:tr>
              <a:tr h="209307">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b="0" i="0" u="none" strike="noStrike" dirty="0">
                          <a:solidFill>
                            <a:schemeClr val="dk1"/>
                          </a:solidFill>
                          <a:effectLst/>
                          <a:latin typeface="+mn-lt"/>
                          <a:ea typeface="+mn-ea"/>
                        </a:rPr>
                        <a:t>9</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0.366</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extLst>
                  <a:ext uri="{0D108BD9-81ED-4DB2-BD59-A6C34878D82A}">
                    <a16:rowId xmlns:a16="http://schemas.microsoft.com/office/drawing/2014/main" val="10008"/>
                  </a:ext>
                </a:extLst>
              </a:tr>
              <a:tr h="209307">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b="0" i="0" u="none" strike="noStrike" dirty="0">
                          <a:solidFill>
                            <a:schemeClr val="dk1"/>
                          </a:solidFill>
                          <a:effectLst/>
                          <a:latin typeface="+mn-lt"/>
                          <a:ea typeface="+mn-ea"/>
                        </a:rPr>
                        <a:t>10</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0.090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0.018</a:t>
                      </a:r>
                    </a:p>
                  </a:txBody>
                  <a:tcPr marL="9525" marR="9525" marT="9525" marB="0" anchor="b"/>
                </a:tc>
                <a:extLst>
                  <a:ext uri="{0D108BD9-81ED-4DB2-BD59-A6C34878D82A}">
                    <a16:rowId xmlns:a16="http://schemas.microsoft.com/office/drawing/2014/main" val="10009"/>
                  </a:ext>
                </a:extLst>
              </a:tr>
            </a:tbl>
          </a:graphicData>
        </a:graphic>
      </p:graphicFrame>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2835722"/>
            <a:ext cx="3326792" cy="2494143"/>
          </a:xfrm>
          <a:prstGeom prst="rect">
            <a:avLst/>
          </a:prstGeom>
        </p:spPr>
      </p:pic>
      <p:sp>
        <p:nvSpPr>
          <p:cNvPr id="4" name="灯片编号占位符 3"/>
          <p:cNvSpPr>
            <a:spLocks noGrp="1"/>
          </p:cNvSpPr>
          <p:nvPr>
            <p:ph type="sldNum" sz="quarter" idx="12"/>
          </p:nvPr>
        </p:nvSpPr>
        <p:spPr/>
        <p:txBody>
          <a:bodyPr/>
          <a:lstStyle/>
          <a:p>
            <a:fld id="{D0575E00-F21E-44AB-8288-8B9991574529}" type="slidenum">
              <a:rPr lang="zh-CN" altLang="en-US" smtClean="0"/>
              <a:t>8</a:t>
            </a:fld>
            <a:endParaRPr lang="zh-CN" altLang="en-US"/>
          </a:p>
        </p:txBody>
      </p:sp>
      <p:sp>
        <p:nvSpPr>
          <p:cNvPr id="7"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
        <p:nvSpPr>
          <p:cNvPr id="8" name="Rectangle 5"/>
          <p:cNvSpPr>
            <a:spLocks noGrp="1" noChangeArrowheads="1"/>
          </p:cNvSpPr>
          <p:nvPr>
            <p:ph type="ftr" sz="quarter" idx="4294967295"/>
          </p:nvPr>
        </p:nvSpPr>
        <p:spPr bwMode="auto">
          <a:xfrm>
            <a:off x="6803704" y="6475413"/>
            <a:ext cx="174022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zh-CN" dirty="0" err="1"/>
              <a:t>Yousi</a:t>
            </a:r>
            <a:r>
              <a:rPr lang="en-US" altLang="zh-CN" dirty="0"/>
              <a:t> Lin, Huawei</a:t>
            </a:r>
            <a:endParaRPr lang="zh-CN" altLang="en-US" dirty="0"/>
          </a:p>
        </p:txBody>
      </p:sp>
      <p:pic>
        <p:nvPicPr>
          <p:cNvPr id="11" name="图片 10">
            <a:extLst>
              <a:ext uri="{FF2B5EF4-FFF2-40B4-BE49-F238E27FC236}">
                <a16:creationId xmlns:a16="http://schemas.microsoft.com/office/drawing/2014/main" id="{4F30160C-CF01-4DC4-B751-1D43EB70F0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65875" y="2835722"/>
            <a:ext cx="3326792" cy="2494143"/>
          </a:xfrm>
          <a:prstGeom prst="rect">
            <a:avLst/>
          </a:prstGeom>
        </p:spPr>
      </p:pic>
      <p:sp>
        <p:nvSpPr>
          <p:cNvPr id="12" name="文本框 11">
            <a:extLst>
              <a:ext uri="{FF2B5EF4-FFF2-40B4-BE49-F238E27FC236}">
                <a16:creationId xmlns:a16="http://schemas.microsoft.com/office/drawing/2014/main" id="{4D72BE37-5BC7-44E4-87F5-81C2F90C20DC}"/>
              </a:ext>
            </a:extLst>
          </p:cNvPr>
          <p:cNvSpPr txBox="1"/>
          <p:nvPr/>
        </p:nvSpPr>
        <p:spPr>
          <a:xfrm>
            <a:off x="1037968" y="5334462"/>
            <a:ext cx="1530126" cy="307777"/>
          </a:xfrm>
          <a:prstGeom prst="rect">
            <a:avLst/>
          </a:prstGeom>
          <a:noFill/>
        </p:spPr>
        <p:txBody>
          <a:bodyPr wrap="square" rtlCol="0">
            <a:spAutoFit/>
          </a:bodyPr>
          <a:lstStyle/>
          <a:p>
            <a:r>
              <a:rPr lang="en-US" altLang="zh-CN" sz="1400" dirty="0"/>
              <a:t>Average delay</a:t>
            </a:r>
            <a:endParaRPr lang="zh-CN" altLang="en-US" sz="1400" dirty="0"/>
          </a:p>
        </p:txBody>
      </p:sp>
      <p:sp>
        <p:nvSpPr>
          <p:cNvPr id="13" name="文本框 12">
            <a:extLst>
              <a:ext uri="{FF2B5EF4-FFF2-40B4-BE49-F238E27FC236}">
                <a16:creationId xmlns:a16="http://schemas.microsoft.com/office/drawing/2014/main" id="{556515C7-5F4F-460A-8D74-373332775F72}"/>
              </a:ext>
            </a:extLst>
          </p:cNvPr>
          <p:cNvSpPr txBox="1"/>
          <p:nvPr/>
        </p:nvSpPr>
        <p:spPr>
          <a:xfrm>
            <a:off x="3253894" y="5329865"/>
            <a:ext cx="2950754" cy="307777"/>
          </a:xfrm>
          <a:prstGeom prst="rect">
            <a:avLst/>
          </a:prstGeom>
          <a:noFill/>
        </p:spPr>
        <p:txBody>
          <a:bodyPr wrap="square" rtlCol="0">
            <a:spAutoFit/>
          </a:bodyPr>
          <a:lstStyle/>
          <a:p>
            <a:r>
              <a:rPr lang="en-US" altLang="zh-CN" sz="1400" dirty="0"/>
              <a:t>Jitter when traffic rate equals 10 Mbps</a:t>
            </a:r>
            <a:endParaRPr lang="zh-CN" altLang="en-US" sz="1400" dirty="0"/>
          </a:p>
        </p:txBody>
      </p:sp>
      <mc:AlternateContent xmlns:mc="http://schemas.openxmlformats.org/markup-compatibility/2006">
        <mc:Choice xmlns:a14="http://schemas.microsoft.com/office/drawing/2010/main" Requires="a14">
          <p:sp>
            <p:nvSpPr>
              <p:cNvPr id="14" name="文本框 13">
                <a:extLst>
                  <a:ext uri="{FF2B5EF4-FFF2-40B4-BE49-F238E27FC236}">
                    <a16:creationId xmlns:a16="http://schemas.microsoft.com/office/drawing/2014/main" id="{FE4E0EF6-EA34-4FD2-8FD1-BBBACE90286F}"/>
                  </a:ext>
                </a:extLst>
              </p:cNvPr>
              <p:cNvSpPr txBox="1"/>
              <p:nvPr/>
            </p:nvSpPr>
            <p:spPr>
              <a:xfrm>
                <a:off x="3150193" y="5743964"/>
                <a:ext cx="3783472" cy="383438"/>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altLang="zh-CN" sz="1200" b="0" i="1" smtClean="0">
                          <a:latin typeface="Cambria Math" panose="02040503050406030204" pitchFamily="18" charset="0"/>
                        </a:rPr>
                        <m:t>𝑅𝑎𝑡𝑖𝑜</m:t>
                      </m:r>
                      <m:r>
                        <a:rPr lang="en-US" altLang="zh-CN" sz="1200" b="0" i="1" smtClean="0">
                          <a:latin typeface="Cambria Math" panose="02040503050406030204" pitchFamily="18" charset="0"/>
                        </a:rPr>
                        <m:t>=</m:t>
                      </m:r>
                      <m:f>
                        <m:fPr>
                          <m:ctrlPr>
                            <a:rPr lang="en-US" altLang="zh-CN" sz="1200" b="0" i="1" smtClean="0">
                              <a:latin typeface="Cambria Math" panose="02040503050406030204" pitchFamily="18" charset="0"/>
                            </a:rPr>
                          </m:ctrlPr>
                        </m:fPr>
                        <m:num>
                          <m:r>
                            <a:rPr lang="en-US" altLang="zh-CN" sz="1200" b="0" i="1" smtClean="0">
                              <a:latin typeface="Cambria Math" panose="02040503050406030204" pitchFamily="18" charset="0"/>
                            </a:rPr>
                            <m:t>𝑁𝑢𝑚𝑏𝑒𝑟</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𝑜𝑓</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𝑓𝑟𝑎𝑚𝑒𝑠</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𝑡h𝑎𝑡</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h𝑎𝑣𝑒</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𝑡h𝑒</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𝑔𝑖𝑣𝑒𝑛</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𝑑𝑒𝑙𝑎𝑦</m:t>
                          </m:r>
                          <m:r>
                            <a:rPr lang="en-US" altLang="zh-CN" sz="1200" b="0" i="1" smtClean="0">
                              <a:latin typeface="Cambria Math" panose="02040503050406030204" pitchFamily="18" charset="0"/>
                            </a:rPr>
                            <m:t> </m:t>
                          </m:r>
                        </m:num>
                        <m:den>
                          <m:r>
                            <a:rPr lang="en-US" altLang="zh-CN" sz="1200" b="0" i="1" smtClean="0">
                              <a:latin typeface="Cambria Math" panose="02040503050406030204" pitchFamily="18" charset="0"/>
                            </a:rPr>
                            <m:t>𝑇𝑜𝑡𝑎𝑙</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𝑛𝑢𝑚𝑏𝑒𝑟</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𝑜𝑓</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𝑓𝑟𝑎𝑚𝑒𝑠</m:t>
                          </m:r>
                        </m:den>
                      </m:f>
                    </m:oMath>
                  </m:oMathPara>
                </a14:m>
                <a:endParaRPr lang="zh-CN" altLang="en-US" dirty="0"/>
              </a:p>
            </p:txBody>
          </p:sp>
        </mc:Choice>
        <mc:Fallback>
          <p:sp>
            <p:nvSpPr>
              <p:cNvPr id="14" name="文本框 13">
                <a:extLst>
                  <a:ext uri="{FF2B5EF4-FFF2-40B4-BE49-F238E27FC236}">
                    <a16:creationId xmlns:a16="http://schemas.microsoft.com/office/drawing/2014/main" id="{FE4E0EF6-EA34-4FD2-8FD1-BBBACE90286F}"/>
                  </a:ext>
                </a:extLst>
              </p:cNvPr>
              <p:cNvSpPr txBox="1">
                <a:spLocks noRot="1" noChangeAspect="1" noMove="1" noResize="1" noEditPoints="1" noAdjustHandles="1" noChangeArrowheads="1" noChangeShapeType="1" noTextEdit="1"/>
              </p:cNvSpPr>
              <p:nvPr/>
            </p:nvSpPr>
            <p:spPr>
              <a:xfrm>
                <a:off x="3150193" y="5743964"/>
                <a:ext cx="3783472" cy="383438"/>
              </a:xfrm>
              <a:prstGeom prst="rect">
                <a:avLst/>
              </a:prstGeom>
              <a:blipFill>
                <a:blip r:embed="rId4"/>
                <a:stretch>
                  <a:fillRect l="-484" t="-4762" b="-17460"/>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367094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a:spLocks noGrp="1"/>
          </p:cNvSpPr>
          <p:nvPr>
            <p:ph type="title"/>
          </p:nvPr>
        </p:nvSpPr>
        <p:spPr>
          <a:xfrm>
            <a:off x="1021492" y="685800"/>
            <a:ext cx="7436708" cy="1066800"/>
          </a:xfrm>
        </p:spPr>
        <p:txBody>
          <a:bodyPr/>
          <a:lstStyle/>
          <a:p>
            <a:r>
              <a:rPr lang="en-US" altLang="zh-CN" dirty="0"/>
              <a:t>Delay performance comparison under DL OFDMA</a:t>
            </a:r>
            <a:endParaRPr lang="zh-CN" altLang="en-US" dirty="0"/>
          </a:p>
        </p:txBody>
      </p:sp>
      <p:sp>
        <p:nvSpPr>
          <p:cNvPr id="8" name="内容占位符 2"/>
          <p:cNvSpPr>
            <a:spLocks noGrp="1"/>
          </p:cNvSpPr>
          <p:nvPr>
            <p:ph idx="1"/>
          </p:nvPr>
        </p:nvSpPr>
        <p:spPr>
          <a:xfrm>
            <a:off x="685800" y="1752600"/>
            <a:ext cx="7772400" cy="4114800"/>
          </a:xfrm>
        </p:spPr>
        <p:txBody>
          <a:bodyPr/>
          <a:lstStyle/>
          <a:p>
            <a:pPr lvl="0"/>
            <a:r>
              <a:rPr lang="en-US" altLang="zh-CN" sz="1400" dirty="0">
                <a:solidFill>
                  <a:srgbClr val="000000"/>
                </a:solidFill>
              </a:rPr>
              <a:t>The average delay for </a:t>
            </a:r>
            <a:r>
              <a:rPr lang="en-US" altLang="zh-CN" sz="1400" dirty="0">
                <a:solidFill>
                  <a:schemeClr val="accent2"/>
                </a:solidFill>
              </a:rPr>
              <a:t>11be using 80MHz</a:t>
            </a:r>
            <a:r>
              <a:rPr lang="en-US" altLang="zh-CN" sz="1400" dirty="0">
                <a:solidFill>
                  <a:srgbClr val="000000"/>
                </a:solidFill>
              </a:rPr>
              <a:t> achieves 27% gain compared with </a:t>
            </a:r>
            <a:r>
              <a:rPr lang="en-US" altLang="zh-CN" sz="1400" dirty="0">
                <a:solidFill>
                  <a:srgbClr val="FF0000"/>
                </a:solidFill>
              </a:rPr>
              <a:t>11ax using 160MHz</a:t>
            </a:r>
            <a:r>
              <a:rPr lang="en-US" altLang="zh-CN" sz="1400" dirty="0">
                <a:solidFill>
                  <a:srgbClr val="000000"/>
                </a:solidFill>
              </a:rPr>
              <a:t>.</a:t>
            </a:r>
          </a:p>
          <a:p>
            <a:r>
              <a:rPr lang="en-US" altLang="zh-CN" sz="1400" dirty="0">
                <a:solidFill>
                  <a:srgbClr val="000000"/>
                </a:solidFill>
              </a:rPr>
              <a:t>Latency and jitter are both improved in 11be simulations.</a:t>
            </a:r>
          </a:p>
          <a:p>
            <a:pPr lvl="0"/>
            <a:r>
              <a:rPr lang="en-US" altLang="zh-CN" sz="1400" dirty="0">
                <a:solidFill>
                  <a:srgbClr val="000000"/>
                </a:solidFill>
              </a:rPr>
              <a:t>The timeout rate remains 0 when the traffic rate increases from 1 to 10 Mbps.</a:t>
            </a:r>
            <a:endParaRPr lang="zh-CN" altLang="en-US" sz="1400" dirty="0"/>
          </a:p>
        </p:txBody>
      </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95599"/>
            <a:ext cx="3340200" cy="2504196"/>
          </a:xfrm>
          <a:prstGeom prst="rect">
            <a:avLst/>
          </a:prstGeom>
        </p:spPr>
      </p:pic>
      <p:sp>
        <p:nvSpPr>
          <p:cNvPr id="2" name="灯片编号占位符 1"/>
          <p:cNvSpPr>
            <a:spLocks noGrp="1"/>
          </p:cNvSpPr>
          <p:nvPr>
            <p:ph type="sldNum" sz="quarter" idx="12"/>
          </p:nvPr>
        </p:nvSpPr>
        <p:spPr/>
        <p:txBody>
          <a:bodyPr/>
          <a:lstStyle/>
          <a:p>
            <a:fld id="{D0575E00-F21E-44AB-8288-8B9991574529}" type="slidenum">
              <a:rPr lang="zh-CN" altLang="en-US" smtClean="0"/>
              <a:t>9</a:t>
            </a:fld>
            <a:endParaRPr lang="zh-CN" altLang="en-US"/>
          </a:p>
        </p:txBody>
      </p:sp>
      <p:sp>
        <p:nvSpPr>
          <p:cNvPr id="9"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a:t>August 2022</a:t>
            </a:r>
            <a:endParaRPr lang="zh-CN" altLang="en-US" dirty="0"/>
          </a:p>
        </p:txBody>
      </p:sp>
      <p:sp>
        <p:nvSpPr>
          <p:cNvPr id="11" name="Rectangle 5"/>
          <p:cNvSpPr>
            <a:spLocks noGrp="1" noChangeArrowheads="1"/>
          </p:cNvSpPr>
          <p:nvPr>
            <p:ph type="ftr" sz="quarter" idx="4294967295"/>
          </p:nvPr>
        </p:nvSpPr>
        <p:spPr bwMode="auto">
          <a:xfrm>
            <a:off x="6803704" y="6475413"/>
            <a:ext cx="174022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zh-CN" dirty="0" err="1"/>
              <a:t>Yousi</a:t>
            </a:r>
            <a:r>
              <a:rPr lang="en-US" altLang="zh-CN" dirty="0"/>
              <a:t> Lin, Huawei</a:t>
            </a:r>
            <a:endParaRPr lang="zh-CN" altLang="en-US" dirty="0"/>
          </a:p>
        </p:txBody>
      </p:sp>
      <p:graphicFrame>
        <p:nvGraphicFramePr>
          <p:cNvPr id="12" name="表格 11">
            <a:extLst>
              <a:ext uri="{FF2B5EF4-FFF2-40B4-BE49-F238E27FC236}">
                <a16:creationId xmlns:a16="http://schemas.microsoft.com/office/drawing/2014/main" id="{ADFA986A-C463-4A46-A513-9D00790B595A}"/>
              </a:ext>
            </a:extLst>
          </p:cNvPr>
          <p:cNvGraphicFramePr>
            <a:graphicFrameLocks noGrp="1"/>
          </p:cNvGraphicFramePr>
          <p:nvPr>
            <p:extLst>
              <p:ext uri="{D42A27DB-BD31-4B8C-83A1-F6EECF244321}">
                <p14:modId xmlns:p14="http://schemas.microsoft.com/office/powerpoint/2010/main" val="1962017063"/>
              </p:ext>
            </p:extLst>
          </p:nvPr>
        </p:nvGraphicFramePr>
        <p:xfrm>
          <a:off x="6385279" y="3052020"/>
          <a:ext cx="2495010" cy="872280"/>
        </p:xfrm>
        <a:graphic>
          <a:graphicData uri="http://schemas.openxmlformats.org/drawingml/2006/table">
            <a:tbl>
              <a:tblPr>
                <a:tableStyleId>{5C22544A-7EE6-4342-B048-85BDC9FD1C3A}</a:tableStyleId>
              </a:tblPr>
              <a:tblGrid>
                <a:gridCol w="730685">
                  <a:extLst>
                    <a:ext uri="{9D8B030D-6E8A-4147-A177-3AD203B41FA5}">
                      <a16:colId xmlns:a16="http://schemas.microsoft.com/office/drawing/2014/main" val="20000"/>
                    </a:ext>
                  </a:extLst>
                </a:gridCol>
                <a:gridCol w="781811">
                  <a:extLst>
                    <a:ext uri="{9D8B030D-6E8A-4147-A177-3AD203B41FA5}">
                      <a16:colId xmlns:a16="http://schemas.microsoft.com/office/drawing/2014/main" val="20001"/>
                    </a:ext>
                  </a:extLst>
                </a:gridCol>
                <a:gridCol w="982514">
                  <a:extLst>
                    <a:ext uri="{9D8B030D-6E8A-4147-A177-3AD203B41FA5}">
                      <a16:colId xmlns:a16="http://schemas.microsoft.com/office/drawing/2014/main" val="20003"/>
                    </a:ext>
                  </a:extLst>
                </a:gridCol>
              </a:tblGrid>
              <a:tr h="278851">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gridSpan="2">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b="1" u="none" strike="noStrike" dirty="0">
                          <a:effectLst/>
                        </a:rPr>
                        <a:t>Timeout</a:t>
                      </a:r>
                      <a:r>
                        <a:rPr lang="en-US" altLang="zh-CN" sz="1100" b="1" u="none" strike="noStrike" baseline="0" dirty="0">
                          <a:effectLst/>
                        </a:rPr>
                        <a:t> rate/%</a:t>
                      </a:r>
                    </a:p>
                  </a:txBody>
                  <a:tcPr marL="9525" marR="9525" marT="9525" marB="0" anchor="b"/>
                </a:tc>
                <a:tc hMerge="1">
                  <a:txBody>
                    <a:bodyPr/>
                    <a:lstStyle/>
                    <a:p>
                      <a:pPr algn="ctr" fontAlgn="b"/>
                      <a:endParaRPr lang="en-US" sz="12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extLst>
                  <a:ext uri="{0D108BD9-81ED-4DB2-BD59-A6C34878D82A}">
                    <a16:rowId xmlns:a16="http://schemas.microsoft.com/office/drawing/2014/main" val="10000"/>
                  </a:ext>
                </a:extLst>
              </a:tr>
              <a:tr h="351534">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b="1" u="none" strike="noStrike" dirty="0">
                          <a:effectLst/>
                        </a:rPr>
                        <a:t>Traffic</a:t>
                      </a:r>
                      <a:r>
                        <a:rPr lang="en-US" altLang="zh-CN" sz="1100" b="1" u="none" strike="noStrike" baseline="0" dirty="0">
                          <a:effectLst/>
                        </a:rPr>
                        <a:t> </a:t>
                      </a:r>
                      <a:r>
                        <a:rPr lang="en-US" altLang="zh-CN" sz="1100" b="1" u="none" strike="noStrike" dirty="0">
                          <a:effectLst/>
                        </a:rPr>
                        <a:t>rate/Mbps</a:t>
                      </a:r>
                      <a:endParaRPr lang="en-US" altLang="zh-CN" sz="1100" b="1"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u="none" strike="noStrike" baseline="0" dirty="0">
                          <a:effectLst/>
                        </a:rPr>
                        <a:t>ax 160MHz</a:t>
                      </a:r>
                    </a:p>
                  </a:txBody>
                  <a:tcPr marL="9525" marR="9525" marT="9525"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100" u="none" strike="noStrike" baseline="0" dirty="0">
                          <a:effectLst/>
                        </a:rPr>
                        <a:t>be 80MHz</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extLst>
                  <a:ext uri="{0D108BD9-81ED-4DB2-BD59-A6C34878D82A}">
                    <a16:rowId xmlns:a16="http://schemas.microsoft.com/office/drawing/2014/main" val="10001"/>
                  </a:ext>
                </a:extLst>
              </a:tr>
              <a:tr h="241895">
                <a:tc>
                  <a:txBody>
                    <a:bodyPr/>
                    <a:lstStyle/>
                    <a:p>
                      <a:pPr algn="ctr" fontAlgn="b"/>
                      <a:r>
                        <a:rPr lang="en-US" altLang="zh-CN" sz="1100" u="none" strike="noStrike" dirty="0">
                          <a:effectLst/>
                        </a:rPr>
                        <a:t>1~10</a:t>
                      </a:r>
                      <a:endParaRPr lang="en-US" altLang="zh-CN" sz="1100" b="0" i="0" u="none" strike="noStrike" dirty="0">
                        <a:solidFill>
                          <a:srgbClr val="000000"/>
                        </a:solidFill>
                        <a:effectLst/>
                        <a:latin typeface="SimSun" panose="02010600030101010101" pitchFamily="2" charset="-122"/>
                        <a:ea typeface="SimSun" panose="02010600030101010101" pitchFamily="2" charset="-122"/>
                      </a:endParaRP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tc>
                  <a:txBody>
                    <a:bodyPr/>
                    <a:lstStyle/>
                    <a:p>
                      <a:pPr algn="ctr" fontAlgn="b"/>
                      <a:r>
                        <a:rPr lang="en-US" altLang="zh-CN" sz="1100" b="0" i="0" u="none" strike="noStrike" dirty="0">
                          <a:solidFill>
                            <a:srgbClr val="000000"/>
                          </a:solidFill>
                          <a:effectLst/>
                          <a:latin typeface="+mn-lt"/>
                          <a:ea typeface="SimSun" panose="02010600030101010101" pitchFamily="2" charset="-122"/>
                        </a:rPr>
                        <a:t>0</a:t>
                      </a:r>
                    </a:p>
                  </a:txBody>
                  <a:tcPr marL="9525" marR="9525" marT="9525" marB="0" anchor="b"/>
                </a:tc>
                <a:extLst>
                  <a:ext uri="{0D108BD9-81ED-4DB2-BD59-A6C34878D82A}">
                    <a16:rowId xmlns:a16="http://schemas.microsoft.com/office/drawing/2014/main" val="10002"/>
                  </a:ext>
                </a:extLst>
              </a:tr>
            </a:tbl>
          </a:graphicData>
        </a:graphic>
      </p:graphicFrame>
      <p:pic>
        <p:nvPicPr>
          <p:cNvPr id="5" name="图片 4">
            <a:extLst>
              <a:ext uri="{FF2B5EF4-FFF2-40B4-BE49-F238E27FC236}">
                <a16:creationId xmlns:a16="http://schemas.microsoft.com/office/drawing/2014/main" id="{32E231B0-9DC3-498B-B9EA-CF22CD8B046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2343" y="2895600"/>
            <a:ext cx="3340201" cy="2504196"/>
          </a:xfrm>
          <a:prstGeom prst="rect">
            <a:avLst/>
          </a:prstGeom>
        </p:spPr>
      </p:pic>
      <p:sp>
        <p:nvSpPr>
          <p:cNvPr id="13" name="文本框 12">
            <a:extLst>
              <a:ext uri="{FF2B5EF4-FFF2-40B4-BE49-F238E27FC236}">
                <a16:creationId xmlns:a16="http://schemas.microsoft.com/office/drawing/2014/main" id="{7DB3BA02-E631-44CD-92C9-9B7D0F6AC924}"/>
              </a:ext>
            </a:extLst>
          </p:cNvPr>
          <p:cNvSpPr txBox="1"/>
          <p:nvPr/>
        </p:nvSpPr>
        <p:spPr>
          <a:xfrm>
            <a:off x="1037968" y="5366627"/>
            <a:ext cx="1530126" cy="307777"/>
          </a:xfrm>
          <a:prstGeom prst="rect">
            <a:avLst/>
          </a:prstGeom>
          <a:noFill/>
        </p:spPr>
        <p:txBody>
          <a:bodyPr wrap="square" rtlCol="0">
            <a:spAutoFit/>
          </a:bodyPr>
          <a:lstStyle/>
          <a:p>
            <a:r>
              <a:rPr lang="en-US" altLang="zh-CN" sz="1400" dirty="0"/>
              <a:t>Average delay</a:t>
            </a:r>
            <a:endParaRPr lang="zh-CN" altLang="en-US" sz="1400" dirty="0"/>
          </a:p>
        </p:txBody>
      </p:sp>
      <p:sp>
        <p:nvSpPr>
          <p:cNvPr id="14" name="文本框 13">
            <a:extLst>
              <a:ext uri="{FF2B5EF4-FFF2-40B4-BE49-F238E27FC236}">
                <a16:creationId xmlns:a16="http://schemas.microsoft.com/office/drawing/2014/main" id="{D63491FC-6F41-420D-880C-3D6B3DA39D91}"/>
              </a:ext>
            </a:extLst>
          </p:cNvPr>
          <p:cNvSpPr txBox="1"/>
          <p:nvPr/>
        </p:nvSpPr>
        <p:spPr>
          <a:xfrm>
            <a:off x="3253894" y="5362030"/>
            <a:ext cx="2950754" cy="307777"/>
          </a:xfrm>
          <a:prstGeom prst="rect">
            <a:avLst/>
          </a:prstGeom>
          <a:noFill/>
        </p:spPr>
        <p:txBody>
          <a:bodyPr wrap="square" rtlCol="0">
            <a:spAutoFit/>
          </a:bodyPr>
          <a:lstStyle/>
          <a:p>
            <a:r>
              <a:rPr lang="en-US" altLang="zh-CN" sz="1400" dirty="0"/>
              <a:t>Jitter when traffic rate equals 10 Mbps</a:t>
            </a:r>
            <a:endParaRPr lang="zh-CN" altLang="en-US" sz="1400" dirty="0"/>
          </a:p>
        </p:txBody>
      </p:sp>
      <mc:AlternateContent xmlns:mc="http://schemas.openxmlformats.org/markup-compatibility/2006">
        <mc:Choice xmlns:a14="http://schemas.microsoft.com/office/drawing/2010/main" Requires="a14">
          <p:sp>
            <p:nvSpPr>
              <p:cNvPr id="15" name="文本框 14">
                <a:extLst>
                  <a:ext uri="{FF2B5EF4-FFF2-40B4-BE49-F238E27FC236}">
                    <a16:creationId xmlns:a16="http://schemas.microsoft.com/office/drawing/2014/main" id="{99C2C63D-1CC4-44AA-B23D-CEA61EB9FF4F}"/>
                  </a:ext>
                </a:extLst>
              </p:cNvPr>
              <p:cNvSpPr txBox="1"/>
              <p:nvPr/>
            </p:nvSpPr>
            <p:spPr>
              <a:xfrm>
                <a:off x="3150193" y="5776129"/>
                <a:ext cx="3783472" cy="383438"/>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altLang="zh-CN" sz="1200" b="0" i="1" smtClean="0">
                          <a:latin typeface="Cambria Math" panose="02040503050406030204" pitchFamily="18" charset="0"/>
                        </a:rPr>
                        <m:t>𝑅𝑎𝑡𝑖𝑜</m:t>
                      </m:r>
                      <m:r>
                        <a:rPr lang="en-US" altLang="zh-CN" sz="1200" b="0" i="1" smtClean="0">
                          <a:latin typeface="Cambria Math" panose="02040503050406030204" pitchFamily="18" charset="0"/>
                        </a:rPr>
                        <m:t>=</m:t>
                      </m:r>
                      <m:f>
                        <m:fPr>
                          <m:ctrlPr>
                            <a:rPr lang="en-US" altLang="zh-CN" sz="1200" b="0" i="1" smtClean="0">
                              <a:latin typeface="Cambria Math" panose="02040503050406030204" pitchFamily="18" charset="0"/>
                            </a:rPr>
                          </m:ctrlPr>
                        </m:fPr>
                        <m:num>
                          <m:r>
                            <a:rPr lang="en-US" altLang="zh-CN" sz="1200" b="0" i="1" smtClean="0">
                              <a:latin typeface="Cambria Math" panose="02040503050406030204" pitchFamily="18" charset="0"/>
                            </a:rPr>
                            <m:t>𝑁𝑢𝑚𝑏𝑒𝑟</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𝑜𝑓</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𝑓𝑟𝑎𝑚𝑒𝑠</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𝑡h𝑎𝑡</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h𝑎𝑣𝑒</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𝑡h𝑒</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𝑔𝑖𝑣𝑒𝑛</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𝑑𝑒𝑙𝑎𝑦</m:t>
                          </m:r>
                          <m:r>
                            <a:rPr lang="en-US" altLang="zh-CN" sz="1200" b="0" i="1" smtClean="0">
                              <a:latin typeface="Cambria Math" panose="02040503050406030204" pitchFamily="18" charset="0"/>
                            </a:rPr>
                            <m:t> </m:t>
                          </m:r>
                        </m:num>
                        <m:den>
                          <m:r>
                            <a:rPr lang="en-US" altLang="zh-CN" sz="1200" b="0" i="1" smtClean="0">
                              <a:latin typeface="Cambria Math" panose="02040503050406030204" pitchFamily="18" charset="0"/>
                            </a:rPr>
                            <m:t>𝑇𝑜𝑡𝑎𝑙</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𝑛𝑢𝑚𝑏𝑒𝑟</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𝑜𝑓</m:t>
                          </m:r>
                          <m:r>
                            <a:rPr lang="en-US" altLang="zh-CN" sz="1200" b="0" i="1" smtClean="0">
                              <a:latin typeface="Cambria Math" panose="02040503050406030204" pitchFamily="18" charset="0"/>
                            </a:rPr>
                            <m:t> </m:t>
                          </m:r>
                          <m:r>
                            <a:rPr lang="en-US" altLang="zh-CN" sz="1200" b="0" i="1" smtClean="0">
                              <a:latin typeface="Cambria Math" panose="02040503050406030204" pitchFamily="18" charset="0"/>
                            </a:rPr>
                            <m:t>𝑓𝑟𝑎𝑚𝑒𝑠</m:t>
                          </m:r>
                        </m:den>
                      </m:f>
                    </m:oMath>
                  </m:oMathPara>
                </a14:m>
                <a:endParaRPr lang="zh-CN" altLang="en-US" dirty="0"/>
              </a:p>
            </p:txBody>
          </p:sp>
        </mc:Choice>
        <mc:Fallback>
          <p:sp>
            <p:nvSpPr>
              <p:cNvPr id="15" name="文本框 14">
                <a:extLst>
                  <a:ext uri="{FF2B5EF4-FFF2-40B4-BE49-F238E27FC236}">
                    <a16:creationId xmlns:a16="http://schemas.microsoft.com/office/drawing/2014/main" id="{99C2C63D-1CC4-44AA-B23D-CEA61EB9FF4F}"/>
                  </a:ext>
                </a:extLst>
              </p:cNvPr>
              <p:cNvSpPr txBox="1">
                <a:spLocks noRot="1" noChangeAspect="1" noMove="1" noResize="1" noEditPoints="1" noAdjustHandles="1" noChangeArrowheads="1" noChangeShapeType="1" noTextEdit="1"/>
              </p:cNvSpPr>
              <p:nvPr/>
            </p:nvSpPr>
            <p:spPr>
              <a:xfrm>
                <a:off x="3150193" y="5776129"/>
                <a:ext cx="3783472" cy="383438"/>
              </a:xfrm>
              <a:prstGeom prst="rect">
                <a:avLst/>
              </a:prstGeom>
              <a:blipFill>
                <a:blip r:embed="rId4"/>
                <a:stretch>
                  <a:fillRect l="-484" t="-6452" b="-1935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737133959"/>
      </p:ext>
    </p:extLst>
  </p:cSld>
  <p:clrMapOvr>
    <a:masterClrMapping/>
  </p:clrMapOvr>
</p:sld>
</file>

<file path=ppt/theme/theme1.xml><?xml version="1.0" encoding="utf-8"?>
<a:theme xmlns:a="http://schemas.openxmlformats.org/drawingml/2006/main" name="IEE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id="{CF158349-8E62-4E36-AEE3-E72424E4751D}" vid="{799AE7A2-DCD3-4CC6-B58E-A6575FF15567}"/>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Template>
  <TotalTime>247683</TotalTime>
  <Words>1852</Words>
  <Application>Microsoft Office PowerPoint</Application>
  <PresentationFormat>全屏显示(4:3)</PresentationFormat>
  <Paragraphs>354</Paragraphs>
  <Slides>17</Slides>
  <Notes>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17</vt:i4>
      </vt:variant>
    </vt:vector>
  </HeadingPairs>
  <TitlesOfParts>
    <vt:vector size="27" baseType="lpstr">
      <vt:lpstr>Malgun Gothic</vt:lpstr>
      <vt:lpstr>ＭＳ Ｐゴシック</vt:lpstr>
      <vt:lpstr>宋体</vt:lpstr>
      <vt:lpstr>宋体</vt:lpstr>
      <vt:lpstr>Arial</vt:lpstr>
      <vt:lpstr>Calibri</vt:lpstr>
      <vt:lpstr>Cambria Math</vt:lpstr>
      <vt:lpstr>Times New Roman</vt:lpstr>
      <vt:lpstr>Wingdings</vt:lpstr>
      <vt:lpstr>IEEE</vt:lpstr>
      <vt:lpstr>PowerPoint 演示文稿</vt:lpstr>
      <vt:lpstr>CID 10890</vt:lpstr>
      <vt:lpstr>PAR</vt:lpstr>
      <vt:lpstr>Latency verification</vt:lpstr>
      <vt:lpstr>Simulation Setup Parameters</vt:lpstr>
      <vt:lpstr>Simulation Case 1 </vt:lpstr>
      <vt:lpstr>Delay performance comparison under DL SU-MIMO</vt:lpstr>
      <vt:lpstr>Delay performance comparison under UL SU-MIMO</vt:lpstr>
      <vt:lpstr>Delay performance comparison under DL OFDMA</vt:lpstr>
      <vt:lpstr>Delay performance comparison under UL OFDMA</vt:lpstr>
      <vt:lpstr>Simulation Case 2 </vt:lpstr>
      <vt:lpstr>Delay performance comparison under DL SU-MIMO</vt:lpstr>
      <vt:lpstr>Delay performance comparison under UL SU-MIMO</vt:lpstr>
      <vt:lpstr>Delay performance comparison under DL OFDMA</vt:lpstr>
      <vt:lpstr>Delay performance comparison under UL OFDMA</vt:lpstr>
      <vt:lpstr>Summary</vt:lpstr>
      <vt:lpstr>References </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liyiqing (C)</dc:creator>
  <cp:lastModifiedBy>linyousi</cp:lastModifiedBy>
  <cp:revision>397</cp:revision>
  <dcterms:created xsi:type="dcterms:W3CDTF">2021-04-01T07:10:06Z</dcterms:created>
  <dcterms:modified xsi:type="dcterms:W3CDTF">2022-09-13T22:51:31Z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(3)YSx193H5cyxmADqcYOwGsDkwmk3+V+RAIFdwN4XRDVLxXZDkdx6bKQkUHf6zZBg99MOOoCsf
8PeK8NbXrh2HucSlfO6C8blEW1VPpmH7jpNU3a6wPlwY/I9Gz5ZtNslaknyR2gnApVz8D+TJ
2hxrAFqf3wMQhDAxfneQUmOJbb+ykDvLGgAe0KXw77X4d0ZzrgtwZnuxVG+ptNQm33bZjLil
4Wpd5OqAZ98Kjzldw9</vt:lpwstr>
  </property>
  <property fmtid="{D5CDD505-2E9C-101B-9397-08002B2CF9AE}" pid="3" name="_2015_ms_pID_7253431">
    <vt:lpwstr>ePIQQR2j0P41lUwBMlPR3A3hbbuG2dB6XhwrrPcDfCqyfRFFQsCIN9
GwiUQ6bDEC1iZBhScn7h3PK/bcTFG1xhXFG28dB4d43/1HFm/eLvwyEXhBKxeMFVkLE7n9rE
ccS8e99gLHRE68G7DTDQiaJEGvd/atNi3/wfR5uGX3BA+h2PNBqoqHQn69fIV+FrBO3WEW1K
zoQfpOqtpWoLM+FPbHjZPEzuEBJ0nBRfzWq/</vt:lpwstr>
  </property>
  <property fmtid="{D5CDD505-2E9C-101B-9397-08002B2CF9AE}" pid="4" name="_2015_ms_pID_7253432">
    <vt:lpwstr>Yg==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1661130208</vt:lpwstr>
  </property>
</Properties>
</file>