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256" r:id="rId2"/>
    <p:sldId id="318" r:id="rId3"/>
    <p:sldId id="260" r:id="rId4"/>
    <p:sldId id="307" r:id="rId5"/>
    <p:sldId id="298" r:id="rId6"/>
    <p:sldId id="313" r:id="rId7"/>
    <p:sldId id="311" r:id="rId8"/>
    <p:sldId id="312" r:id="rId9"/>
    <p:sldId id="314" r:id="rId10"/>
    <p:sldId id="316" r:id="rId11"/>
    <p:sldId id="300" r:id="rId12"/>
    <p:sldId id="319" r:id="rId13"/>
    <p:sldId id="320" r:id="rId14"/>
    <p:sldId id="323" r:id="rId15"/>
    <p:sldId id="324" r:id="rId16"/>
    <p:sldId id="302" r:id="rId17"/>
    <p:sldId id="289"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yousi" initials="l" lastIdx="2" clrIdx="0">
    <p:extLst>
      <p:ext uri="{19B8F6BF-5375-455C-9EA6-DF929625EA0E}">
        <p15:presenceInfo xmlns:p15="http://schemas.microsoft.com/office/powerpoint/2012/main" userId="S-1-5-21-147214757-305610072-1517763936-87373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6424" autoAdjust="0"/>
  </p:normalViewPr>
  <p:slideViewPr>
    <p:cSldViewPr snapToGrid="0">
      <p:cViewPr>
        <p:scale>
          <a:sx n="76" d="100"/>
          <a:sy n="76" d="100"/>
        </p:scale>
        <p:origin x="638"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425F15-29E7-4C24-AFAF-FA21DA4AB2CD}" type="datetimeFigureOut">
              <a:rPr lang="zh-CN" altLang="en-US" smtClean="0"/>
              <a:t>2022/9/11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10DA85-2AD1-42A3-8105-4EDB5DD26622}" type="slidenum">
              <a:rPr lang="zh-CN" altLang="en-US" smtClean="0"/>
              <a:t>‹#›</a:t>
            </a:fld>
            <a:endParaRPr lang="zh-CN" altLang="en-US"/>
          </a:p>
        </p:txBody>
      </p:sp>
    </p:spTree>
    <p:extLst>
      <p:ext uri="{BB962C8B-B14F-4D97-AF65-F5344CB8AC3E}">
        <p14:creationId xmlns:p14="http://schemas.microsoft.com/office/powerpoint/2010/main" val="3165000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EF3062-872A-4238-B808-360B24AB5EBB}" type="datetimeFigureOut">
              <a:rPr lang="zh-CN" altLang="en-US" smtClean="0"/>
              <a:t>2022/9/11</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5418A-43FA-471F-8DA8-F294F9A4F067}" type="slidenum">
              <a:rPr lang="zh-CN" altLang="en-US" smtClean="0"/>
              <a:t>‹#›</a:t>
            </a:fld>
            <a:endParaRPr lang="zh-CN" altLang="en-US"/>
          </a:p>
        </p:txBody>
      </p:sp>
    </p:spTree>
    <p:extLst>
      <p:ext uri="{BB962C8B-B14F-4D97-AF65-F5344CB8AC3E}">
        <p14:creationId xmlns:p14="http://schemas.microsoft.com/office/powerpoint/2010/main" val="112328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C5418A-43FA-471F-8DA8-F294F9A4F067}" type="slidenum">
              <a:rPr lang="zh-CN" altLang="en-US" smtClean="0"/>
              <a:t>1</a:t>
            </a:fld>
            <a:endParaRPr lang="zh-CN" altLang="en-US"/>
          </a:p>
        </p:txBody>
      </p:sp>
    </p:spTree>
    <p:extLst>
      <p:ext uri="{BB962C8B-B14F-4D97-AF65-F5344CB8AC3E}">
        <p14:creationId xmlns:p14="http://schemas.microsoft.com/office/powerpoint/2010/main" val="44870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C5418A-43FA-471F-8DA8-F294F9A4F067}" type="slidenum">
              <a:rPr lang="zh-CN" altLang="en-US" smtClean="0"/>
              <a:t>2</a:t>
            </a:fld>
            <a:endParaRPr lang="zh-CN" altLang="en-US"/>
          </a:p>
        </p:txBody>
      </p:sp>
    </p:spTree>
    <p:extLst>
      <p:ext uri="{BB962C8B-B14F-4D97-AF65-F5344CB8AC3E}">
        <p14:creationId xmlns:p14="http://schemas.microsoft.com/office/powerpoint/2010/main" val="1855927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需要杨老师确认</a:t>
            </a:r>
            <a:r>
              <a:rPr lang="en-US" altLang="zh-CN" dirty="0"/>
              <a:t>1/3 BSS</a:t>
            </a:r>
            <a:r>
              <a:rPr lang="zh-CN" altLang="en-US" dirty="0"/>
              <a:t>在同一信道是否可行</a:t>
            </a:r>
          </a:p>
        </p:txBody>
      </p:sp>
      <p:sp>
        <p:nvSpPr>
          <p:cNvPr id="4" name="灯片编号占位符 3"/>
          <p:cNvSpPr>
            <a:spLocks noGrp="1"/>
          </p:cNvSpPr>
          <p:nvPr>
            <p:ph type="sldNum" sz="quarter" idx="10"/>
          </p:nvPr>
        </p:nvSpPr>
        <p:spPr/>
        <p:txBody>
          <a:bodyPr/>
          <a:lstStyle/>
          <a:p>
            <a:fld id="{A9C5418A-43FA-471F-8DA8-F294F9A4F067}" type="slidenum">
              <a:rPr lang="zh-CN" altLang="en-US" smtClean="0"/>
              <a:t>5</a:t>
            </a:fld>
            <a:endParaRPr lang="zh-CN" altLang="en-US"/>
          </a:p>
        </p:txBody>
      </p:sp>
    </p:spTree>
    <p:extLst>
      <p:ext uri="{BB962C8B-B14F-4D97-AF65-F5344CB8AC3E}">
        <p14:creationId xmlns:p14="http://schemas.microsoft.com/office/powerpoint/2010/main" val="3177116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SU</a:t>
            </a:r>
            <a:r>
              <a:rPr lang="zh-CN" altLang="en-US" dirty="0"/>
              <a:t>这部分我没写词，可以根据</a:t>
            </a:r>
            <a:r>
              <a:rPr lang="en-US" altLang="zh-CN" dirty="0"/>
              <a:t>MU</a:t>
            </a:r>
            <a:r>
              <a:rPr lang="zh-CN" altLang="en-US" dirty="0"/>
              <a:t>部分写，套进数据就可以，如果觉得不好解释，可以不</a:t>
            </a:r>
            <a:r>
              <a:rPr lang="en-US" altLang="zh-CN" dirty="0"/>
              <a:t>show SU</a:t>
            </a:r>
            <a:r>
              <a:rPr lang="zh-CN" altLang="en-US" dirty="0"/>
              <a:t>的结果</a:t>
            </a:r>
          </a:p>
        </p:txBody>
      </p:sp>
      <p:sp>
        <p:nvSpPr>
          <p:cNvPr id="4" name="灯片编号占位符 3"/>
          <p:cNvSpPr>
            <a:spLocks noGrp="1"/>
          </p:cNvSpPr>
          <p:nvPr>
            <p:ph type="sldNum" sz="quarter" idx="10"/>
          </p:nvPr>
        </p:nvSpPr>
        <p:spPr/>
        <p:txBody>
          <a:bodyPr/>
          <a:lstStyle/>
          <a:p>
            <a:fld id="{A9C5418A-43FA-471F-8DA8-F294F9A4F067}" type="slidenum">
              <a:rPr lang="zh-CN" altLang="en-US" smtClean="0"/>
              <a:t>7</a:t>
            </a:fld>
            <a:endParaRPr lang="zh-CN" altLang="en-US"/>
          </a:p>
        </p:txBody>
      </p:sp>
    </p:spTree>
    <p:extLst>
      <p:ext uri="{BB962C8B-B14F-4D97-AF65-F5344CB8AC3E}">
        <p14:creationId xmlns:p14="http://schemas.microsoft.com/office/powerpoint/2010/main" val="2659483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SU</a:t>
            </a:r>
            <a:r>
              <a:rPr lang="zh-CN" altLang="en-US" dirty="0"/>
              <a:t>这部分我没写词，可以根据</a:t>
            </a:r>
            <a:r>
              <a:rPr lang="en-US" altLang="zh-CN" dirty="0"/>
              <a:t>MU</a:t>
            </a:r>
            <a:r>
              <a:rPr lang="zh-CN" altLang="en-US" dirty="0"/>
              <a:t>部分写，套进数据就可以，如果觉得不好解释，可以不</a:t>
            </a:r>
            <a:r>
              <a:rPr lang="en-US" altLang="zh-CN" dirty="0"/>
              <a:t>show SU</a:t>
            </a:r>
            <a:r>
              <a:rPr lang="zh-CN" altLang="en-US" dirty="0"/>
              <a:t>的结果</a:t>
            </a:r>
          </a:p>
        </p:txBody>
      </p:sp>
      <p:sp>
        <p:nvSpPr>
          <p:cNvPr id="4" name="灯片编号占位符 3"/>
          <p:cNvSpPr>
            <a:spLocks noGrp="1"/>
          </p:cNvSpPr>
          <p:nvPr>
            <p:ph type="sldNum" sz="quarter" idx="10"/>
          </p:nvPr>
        </p:nvSpPr>
        <p:spPr/>
        <p:txBody>
          <a:bodyPr/>
          <a:lstStyle/>
          <a:p>
            <a:fld id="{A9C5418A-43FA-471F-8DA8-F294F9A4F067}" type="slidenum">
              <a:rPr lang="zh-CN" altLang="en-US" smtClean="0"/>
              <a:t>12</a:t>
            </a:fld>
            <a:endParaRPr lang="zh-CN" altLang="en-US"/>
          </a:p>
        </p:txBody>
      </p:sp>
    </p:spTree>
    <p:extLst>
      <p:ext uri="{BB962C8B-B14F-4D97-AF65-F5344CB8AC3E}">
        <p14:creationId xmlns:p14="http://schemas.microsoft.com/office/powerpoint/2010/main" val="427201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US"/>
          </a:p>
        </p:txBody>
      </p:sp>
      <p:sp>
        <p:nvSpPr>
          <p:cNvPr id="5" name="Footer Placeholder 4"/>
          <p:cNvSpPr>
            <a:spLocks noGrp="1"/>
          </p:cNvSpPr>
          <p:nvPr>
            <p:ph type="ftr" sz="quarter" idx="11"/>
          </p:nvPr>
        </p:nvSpPr>
        <p:spPr>
          <a:xfrm>
            <a:off x="6803640" y="6475413"/>
            <a:ext cx="1740285" cy="553998"/>
          </a:xfrm>
        </p:spPr>
        <p:txBody>
          <a:bodyPr/>
          <a:lstStyle>
            <a:lvl1pPr>
              <a:defRPr/>
            </a:lvl1pPr>
          </a:lstStyle>
          <a:p>
            <a:r>
              <a:rPr lang="en-US" altLang="zh-CN" dirty="0" err="1"/>
              <a:t>Yousi</a:t>
            </a:r>
            <a:r>
              <a:rPr lang="en-US" altLang="zh-CN" dirty="0"/>
              <a:t> Lin, Huawei</a:t>
            </a:r>
            <a:endParaRPr lang="zh-CN" altLang="en-US" dirty="0"/>
          </a:p>
          <a:p>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408045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01290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114344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9"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82889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1248051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9" name="Rectangle 4"/>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16783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9" name="Slide Number Placeholder 8"/>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11" name="Rectangle 4"/>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103841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5" name="Slide Number Placeholder 4"/>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426450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4" name="Slide Number Placeholder 3"/>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6"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52762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dirty="0"/>
              <a:t>单击此处编辑母版标题样式</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10" name="Rectangle 4"/>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5307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endParaRPr lang="zh-CN" altLang="en-US"/>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9" name="Rectangle 4"/>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Tree>
    <p:extLst>
      <p:ext uri="{BB962C8B-B14F-4D97-AF65-F5344CB8AC3E}">
        <p14:creationId xmlns:p14="http://schemas.microsoft.com/office/powerpoint/2010/main" val="213745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a:t>单击此处编辑母版标题样式</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1029" name="Rectangle 5"/>
          <p:cNvSpPr>
            <a:spLocks noGrp="1" noChangeArrowheads="1"/>
          </p:cNvSpPr>
          <p:nvPr>
            <p:ph type="ftr" sz="quarter" idx="3"/>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fld id="{D0575E00-F21E-44AB-8288-8B9991574529}" type="slidenum">
              <a:rPr lang="zh-CN" altLang="en-US" smtClean="0"/>
              <a:t>‹#›</a:t>
            </a:fld>
            <a:endParaRPr lang="zh-CN" altLang="en-US" dirty="0"/>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802.11-22/1348-01-00be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0520169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16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16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16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16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16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eee802.org/11/PARs/P802_11be_PAR_Detail.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txBox="1">
            <a:spLocks/>
          </p:cNvSpPr>
          <p:nvPr/>
        </p:nvSpPr>
        <p:spPr bwMode="auto">
          <a:xfrm>
            <a:off x="962025" y="522683"/>
            <a:ext cx="7772400" cy="14700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a:lstStyle>
          <a:p>
            <a:r>
              <a:rPr lang="en-US" altLang="zh-CN" kern="0" dirty="0"/>
              <a:t>CR for PAR low latency verification</a:t>
            </a:r>
            <a:endParaRPr lang="zh-CN" altLang="en-US" kern="0" dirty="0"/>
          </a:p>
        </p:txBody>
      </p:sp>
      <p:graphicFrame>
        <p:nvGraphicFramePr>
          <p:cNvPr id="10"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73878899"/>
              </p:ext>
            </p:extLst>
          </p:nvPr>
        </p:nvGraphicFramePr>
        <p:xfrm>
          <a:off x="1152525" y="2998720"/>
          <a:ext cx="7391400" cy="2435243"/>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4443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72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Yousi</a:t>
                      </a:r>
                      <a:r>
                        <a:rPr lang="en-US" sz="1100" kern="1200" baseline="0" dirty="0">
                          <a:solidFill>
                            <a:schemeClr val="dk1"/>
                          </a:solidFill>
                          <a:latin typeface="+mn-lt"/>
                          <a:ea typeface="+mn-ea"/>
                          <a:cs typeface="+mn-cs"/>
                        </a:rPr>
                        <a:t> Lin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a:t>Huawei Technologies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H3 building, Huawei Base, </a:t>
                      </a:r>
                      <a:r>
                        <a:rPr lang="en-US" sz="1100" dirty="0" err="1"/>
                        <a:t>Bantian</a:t>
                      </a:r>
                      <a:r>
                        <a:rPr lang="en-US" sz="1100" dirty="0"/>
                        <a:t>, </a:t>
                      </a:r>
                      <a:r>
                        <a:rPr lang="en-US" sz="1100" dirty="0" err="1"/>
                        <a:t>Longgang</a:t>
                      </a:r>
                      <a:r>
                        <a:rPr lang="en-US" sz="1100" dirty="0"/>
                        <a:t>, Shenzhen, Guangdong, China, 518129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linyousi@huawei.com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45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Yunbo</a:t>
                      </a:r>
                      <a:r>
                        <a:rPr lang="en-US" altLang="zh-CN" sz="1100" kern="1200" baseline="0" dirty="0">
                          <a:solidFill>
                            <a:schemeClr val="dk1"/>
                          </a:solidFill>
                          <a:latin typeface="+mn-lt"/>
                          <a:ea typeface="+mn-ea"/>
                          <a:cs typeface="+mn-cs"/>
                        </a:rPr>
                        <a:t> Li</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3172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172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Yuchen Guo</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3172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Guogang</a:t>
                      </a:r>
                      <a:r>
                        <a:rPr lang="en-US" altLang="zh-CN" sz="1100" kern="1200" dirty="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11"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800" y="1802208"/>
            <a:ext cx="7772400" cy="381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1800" b="1">
                <a:solidFill>
                  <a:schemeClr val="tx1"/>
                </a:solidFill>
                <a:latin typeface="+mn-lt"/>
                <a:ea typeface="+mn-ea"/>
                <a:cs typeface="+mn-cs"/>
              </a:defRPr>
            </a:lvl1pPr>
            <a:lvl2pPr marL="342900" indent="0" algn="ctr" rtl="0" eaLnBrk="1" fontAlgn="base" hangingPunct="1">
              <a:spcBef>
                <a:spcPct val="20000"/>
              </a:spcBef>
              <a:spcAft>
                <a:spcPct val="0"/>
              </a:spcAft>
              <a:buNone/>
              <a:defRPr sz="1500">
                <a:solidFill>
                  <a:schemeClr val="tx1"/>
                </a:solidFill>
                <a:latin typeface="+mn-lt"/>
                <a:ea typeface="ＭＳ Ｐゴシック" charset="-128"/>
              </a:defRPr>
            </a:lvl2pPr>
            <a:lvl3pPr marL="685800" indent="0" algn="ctr" rtl="0" eaLnBrk="1" fontAlgn="base" hangingPunct="1">
              <a:spcBef>
                <a:spcPct val="20000"/>
              </a:spcBef>
              <a:spcAft>
                <a:spcPct val="0"/>
              </a:spcAft>
              <a:buNone/>
              <a:defRPr>
                <a:solidFill>
                  <a:schemeClr val="tx1"/>
                </a:solidFill>
                <a:latin typeface="+mn-lt"/>
                <a:ea typeface="ＭＳ Ｐゴシック" charset="-128"/>
              </a:defRPr>
            </a:lvl3pPr>
            <a:lvl4pPr marL="1028700" indent="0" algn="ctr" rtl="0" eaLnBrk="1" fontAlgn="base" hangingPunct="1">
              <a:spcBef>
                <a:spcPct val="20000"/>
              </a:spcBef>
              <a:spcAft>
                <a:spcPct val="0"/>
              </a:spcAft>
              <a:buNone/>
              <a:defRPr sz="1200">
                <a:solidFill>
                  <a:schemeClr val="tx1"/>
                </a:solidFill>
                <a:latin typeface="+mn-lt"/>
                <a:ea typeface="ＭＳ Ｐゴシック" charset="-128"/>
              </a:defRPr>
            </a:lvl4pPr>
            <a:lvl5pPr marL="1371600" indent="0" algn="ctr" rtl="0" eaLnBrk="1" fontAlgn="base" hangingPunct="1">
              <a:spcBef>
                <a:spcPct val="20000"/>
              </a:spcBef>
              <a:spcAft>
                <a:spcPct val="0"/>
              </a:spcAft>
              <a:buNone/>
              <a:defRPr sz="1200">
                <a:solidFill>
                  <a:schemeClr val="tx1"/>
                </a:solidFill>
                <a:latin typeface="+mn-lt"/>
                <a:ea typeface="ＭＳ Ｐゴシック" charset="-128"/>
              </a:defRPr>
            </a:lvl5pPr>
            <a:lvl6pPr marL="1714500" indent="0" algn="ctr" rtl="0" eaLnBrk="1" fontAlgn="base" hangingPunct="1">
              <a:spcBef>
                <a:spcPct val="20000"/>
              </a:spcBef>
              <a:spcAft>
                <a:spcPct val="0"/>
              </a:spcAft>
              <a:buNone/>
              <a:defRPr sz="1200">
                <a:solidFill>
                  <a:schemeClr val="tx1"/>
                </a:solidFill>
                <a:latin typeface="+mn-lt"/>
                <a:ea typeface="ＭＳ Ｐゴシック" charset="-128"/>
              </a:defRPr>
            </a:lvl6pPr>
            <a:lvl7pPr marL="2057400" indent="0" algn="ctr" rtl="0" eaLnBrk="1" fontAlgn="base" hangingPunct="1">
              <a:spcBef>
                <a:spcPct val="20000"/>
              </a:spcBef>
              <a:spcAft>
                <a:spcPct val="0"/>
              </a:spcAft>
              <a:buNone/>
              <a:defRPr sz="1200">
                <a:solidFill>
                  <a:schemeClr val="tx1"/>
                </a:solidFill>
                <a:latin typeface="+mn-lt"/>
                <a:ea typeface="ＭＳ Ｐゴシック" charset="-128"/>
              </a:defRPr>
            </a:lvl7pPr>
            <a:lvl8pPr marL="2400300" indent="0" algn="ctr" rtl="0" eaLnBrk="1" fontAlgn="base" hangingPunct="1">
              <a:spcBef>
                <a:spcPct val="20000"/>
              </a:spcBef>
              <a:spcAft>
                <a:spcPct val="0"/>
              </a:spcAft>
              <a:buNone/>
              <a:defRPr sz="1200">
                <a:solidFill>
                  <a:schemeClr val="tx1"/>
                </a:solidFill>
                <a:latin typeface="+mn-lt"/>
                <a:ea typeface="ＭＳ Ｐゴシック" charset="-128"/>
              </a:defRPr>
            </a:lvl8pPr>
            <a:lvl9pPr marL="2743200" indent="0" algn="ctr" rtl="0" eaLnBrk="1" fontAlgn="base" hangingPunct="1">
              <a:spcBef>
                <a:spcPct val="20000"/>
              </a:spcBef>
              <a:spcAft>
                <a:spcPct val="0"/>
              </a:spcAft>
              <a:buNone/>
              <a:defRPr sz="1200">
                <a:solidFill>
                  <a:schemeClr val="tx1"/>
                </a:solidFill>
                <a:latin typeface="+mn-lt"/>
                <a:ea typeface="ＭＳ Ｐゴシック" charset="-128"/>
              </a:defRPr>
            </a:lvl9pPr>
          </a:lstStyle>
          <a:p>
            <a:r>
              <a:rPr lang="en-GB" altLang="en-US" sz="2000" kern="0" dirty="0"/>
              <a:t>Date:</a:t>
            </a:r>
            <a:r>
              <a:rPr lang="en-GB" altLang="en-US" sz="2000" b="0" kern="0" dirty="0"/>
              <a:t> 2022-08-16</a:t>
            </a:r>
          </a:p>
        </p:txBody>
      </p:sp>
      <p:sp>
        <p:nvSpPr>
          <p:cNvPr id="4" name="灯片编号占位符 3"/>
          <p:cNvSpPr>
            <a:spLocks noGrp="1"/>
          </p:cNvSpPr>
          <p:nvPr>
            <p:ph type="sldNum" sz="quarter" idx="12"/>
          </p:nvPr>
        </p:nvSpPr>
        <p:spPr/>
        <p:txBody>
          <a:bodyPr/>
          <a:lstStyle/>
          <a:p>
            <a:fld id="{D0575E00-F21E-44AB-8288-8B9991574529}" type="slidenum">
              <a:rPr lang="zh-CN" altLang="en-US" smtClean="0"/>
              <a:t>1</a:t>
            </a:fld>
            <a:endParaRPr lang="zh-CN" altLang="en-US"/>
          </a:p>
        </p:txBody>
      </p:sp>
      <p:sp>
        <p:nvSpPr>
          <p:cNvPr id="8" name="Rectangle 4"/>
          <p:cNvSpPr>
            <a:spLocks noGrp="1" noChangeArrowheads="1"/>
          </p:cNvSpPr>
          <p:nvPr>
            <p:ph type="dt" sz="half" idx="2"/>
          </p:nvPr>
        </p:nvSpPr>
        <p:spPr bwMode="auto">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12"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315795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1005016" y="685800"/>
            <a:ext cx="7453184" cy="1066800"/>
          </a:xfrm>
        </p:spPr>
        <p:txBody>
          <a:bodyPr/>
          <a:lstStyle/>
          <a:p>
            <a:r>
              <a:rPr lang="en-US" altLang="zh-CN" dirty="0"/>
              <a:t>Delay performance comparison under UL OFDMA</a:t>
            </a:r>
            <a:endParaRPr lang="zh-CN" altLang="en-US" dirty="0"/>
          </a:p>
        </p:txBody>
      </p:sp>
      <p:sp>
        <p:nvSpPr>
          <p:cNvPr id="5" name="内容占位符 2"/>
          <p:cNvSpPr>
            <a:spLocks noGrp="1"/>
          </p:cNvSpPr>
          <p:nvPr>
            <p:ph idx="1"/>
          </p:nvPr>
        </p:nvSpPr>
        <p:spPr>
          <a:xfrm>
            <a:off x="685800" y="1752600"/>
            <a:ext cx="7772400" cy="41148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17%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Latency and jitter are both improved in 11be simulations.</a:t>
            </a:r>
          </a:p>
          <a:p>
            <a:pPr lvl="0"/>
            <a:r>
              <a:rPr lang="en-US" altLang="zh-CN" sz="1400" dirty="0">
                <a:solidFill>
                  <a:srgbClr val="000000"/>
                </a:solidFill>
              </a:rPr>
              <a:t>The timeout rate remains 0 when the traffic rate increases from 1 to 10 Mbps.</a:t>
            </a:r>
            <a:endParaRPr lang="zh-CN" altLang="en-US" sz="1400" dirty="0"/>
          </a:p>
        </p:txBody>
      </p:sp>
      <p:sp>
        <p:nvSpPr>
          <p:cNvPr id="2" name="灯片编号占位符 1"/>
          <p:cNvSpPr>
            <a:spLocks noGrp="1"/>
          </p:cNvSpPr>
          <p:nvPr>
            <p:ph type="sldNum" sz="quarter" idx="12"/>
          </p:nvPr>
        </p:nvSpPr>
        <p:spPr/>
        <p:txBody>
          <a:bodyPr/>
          <a:lstStyle/>
          <a:p>
            <a:fld id="{D0575E00-F21E-44AB-8288-8B9991574529}" type="slidenum">
              <a:rPr lang="zh-CN" altLang="en-US" smtClean="0"/>
              <a:t>10</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graphicFrame>
        <p:nvGraphicFramePr>
          <p:cNvPr id="9" name="表格 8">
            <a:extLst>
              <a:ext uri="{FF2B5EF4-FFF2-40B4-BE49-F238E27FC236}">
                <a16:creationId xmlns:a16="http://schemas.microsoft.com/office/drawing/2014/main" id="{27A6BCA6-352C-43EB-B852-817A727FC0F6}"/>
              </a:ext>
            </a:extLst>
          </p:cNvPr>
          <p:cNvGraphicFramePr>
            <a:graphicFrameLocks noGrp="1"/>
          </p:cNvGraphicFramePr>
          <p:nvPr>
            <p:extLst>
              <p:ext uri="{D42A27DB-BD31-4B8C-83A1-F6EECF244321}">
                <p14:modId xmlns:p14="http://schemas.microsoft.com/office/powerpoint/2010/main" val="528697509"/>
              </p:ext>
            </p:extLst>
          </p:nvPr>
        </p:nvGraphicFramePr>
        <p:xfrm>
          <a:off x="6385279" y="3052020"/>
          <a:ext cx="2495010" cy="872280"/>
        </p:xfrm>
        <a:graphic>
          <a:graphicData uri="http://schemas.openxmlformats.org/drawingml/2006/table">
            <a:tbl>
              <a:tblPr>
                <a:tableStyleId>{5C22544A-7EE6-4342-B048-85BDC9FD1C3A}</a:tableStyleId>
              </a:tblPr>
              <a:tblGrid>
                <a:gridCol w="730685">
                  <a:extLst>
                    <a:ext uri="{9D8B030D-6E8A-4147-A177-3AD203B41FA5}">
                      <a16:colId xmlns:a16="http://schemas.microsoft.com/office/drawing/2014/main" val="20000"/>
                    </a:ext>
                  </a:extLst>
                </a:gridCol>
                <a:gridCol w="781811">
                  <a:extLst>
                    <a:ext uri="{9D8B030D-6E8A-4147-A177-3AD203B41FA5}">
                      <a16:colId xmlns:a16="http://schemas.microsoft.com/office/drawing/2014/main" val="20001"/>
                    </a:ext>
                  </a:extLst>
                </a:gridCol>
                <a:gridCol w="982514">
                  <a:extLst>
                    <a:ext uri="{9D8B030D-6E8A-4147-A177-3AD203B41FA5}">
                      <a16:colId xmlns:a16="http://schemas.microsoft.com/office/drawing/2014/main" val="20003"/>
                    </a:ext>
                  </a:extLst>
                </a:gridCol>
              </a:tblGrid>
              <a:tr h="278851">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51534">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160MHz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41895">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pic>
        <p:nvPicPr>
          <p:cNvPr id="11" name="图片 10">
            <a:extLst>
              <a:ext uri="{FF2B5EF4-FFF2-40B4-BE49-F238E27FC236}">
                <a16:creationId xmlns:a16="http://schemas.microsoft.com/office/drawing/2014/main" id="{F3979E3C-BB0B-48E8-AD9F-EDA05D6DCF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76654" y="2895600"/>
            <a:ext cx="3340199" cy="2504194"/>
          </a:xfrm>
          <a:prstGeom prst="rect">
            <a:avLst/>
          </a:prstGeom>
        </p:spPr>
      </p:pic>
      <p:pic>
        <p:nvPicPr>
          <p:cNvPr id="12" name="图片 11">
            <a:extLst>
              <a:ext uri="{FF2B5EF4-FFF2-40B4-BE49-F238E27FC236}">
                <a16:creationId xmlns:a16="http://schemas.microsoft.com/office/drawing/2014/main" id="{E0DA738C-F9D3-456C-9260-2CE1AABE8E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84" y="2895599"/>
            <a:ext cx="3340199" cy="2504195"/>
          </a:xfrm>
          <a:prstGeom prst="rect">
            <a:avLst/>
          </a:prstGeom>
        </p:spPr>
      </p:pic>
      <p:sp>
        <p:nvSpPr>
          <p:cNvPr id="13" name="文本框 12">
            <a:extLst>
              <a:ext uri="{FF2B5EF4-FFF2-40B4-BE49-F238E27FC236}">
                <a16:creationId xmlns:a16="http://schemas.microsoft.com/office/drawing/2014/main" id="{362AFC64-AB17-47DE-AAF3-F04693B9EE1C}"/>
              </a:ext>
            </a:extLst>
          </p:cNvPr>
          <p:cNvSpPr txBox="1"/>
          <p:nvPr/>
        </p:nvSpPr>
        <p:spPr>
          <a:xfrm>
            <a:off x="1037968" y="5366627"/>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4" name="文本框 13">
            <a:extLst>
              <a:ext uri="{FF2B5EF4-FFF2-40B4-BE49-F238E27FC236}">
                <a16:creationId xmlns:a16="http://schemas.microsoft.com/office/drawing/2014/main" id="{A997D99D-A556-4228-B1F8-86E82DB61E7E}"/>
              </a:ext>
            </a:extLst>
          </p:cNvPr>
          <p:cNvSpPr txBox="1"/>
          <p:nvPr/>
        </p:nvSpPr>
        <p:spPr>
          <a:xfrm>
            <a:off x="3258489" y="5362030"/>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mc:AlternateContent xmlns:mc="http://schemas.openxmlformats.org/markup-compatibility/2006">
        <mc:Choice xmlns:a14="http://schemas.microsoft.com/office/drawing/2010/main" Requires="a14">
          <p:sp>
            <p:nvSpPr>
              <p:cNvPr id="15" name="文本框 14">
                <a:extLst>
                  <a:ext uri="{FF2B5EF4-FFF2-40B4-BE49-F238E27FC236}">
                    <a16:creationId xmlns:a16="http://schemas.microsoft.com/office/drawing/2014/main" id="{397FD224-DF47-41F5-8E3D-5A3EB36C4596}"/>
                  </a:ext>
                </a:extLst>
              </p:cNvPr>
              <p:cNvSpPr txBox="1"/>
              <p:nvPr/>
            </p:nvSpPr>
            <p:spPr>
              <a:xfrm>
                <a:off x="3150193" y="5776129"/>
                <a:ext cx="3783472" cy="38343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altLang="zh-CN" sz="1200" b="0" i="1" smtClean="0">
                          <a:latin typeface="Cambria Math" panose="02040503050406030204" pitchFamily="18" charset="0"/>
                        </a:rPr>
                        <m:t>𝑅𝑎𝑡𝑖𝑜</m:t>
                      </m:r>
                      <m:r>
                        <a:rPr lang="en-US" altLang="zh-CN" sz="1200" b="0" i="1" smtClean="0">
                          <a:latin typeface="Cambria Math" panose="02040503050406030204" pitchFamily="18" charset="0"/>
                        </a:rPr>
                        <m:t>=</m:t>
                      </m:r>
                      <m:f>
                        <m:fPr>
                          <m:ctrlPr>
                            <a:rPr lang="en-US" altLang="zh-CN" sz="1200" b="0" i="1" smtClean="0">
                              <a:latin typeface="Cambria Math" panose="02040503050406030204" pitchFamily="18" charset="0"/>
                            </a:rPr>
                          </m:ctrlPr>
                        </m:fPr>
                        <m:num>
                          <m:r>
                            <a:rPr lang="en-US" altLang="zh-CN" sz="1200" b="0" i="1" smtClean="0">
                              <a:latin typeface="Cambria Math" panose="02040503050406030204" pitchFamily="18" charset="0"/>
                            </a:rPr>
                            <m:t>𝑁𝑢𝑚𝑏𝑒𝑟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𝑡h𝑎𝑡</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h𝑎𝑣𝑒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𝑔𝑖𝑣𝑒𝑛</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𝑑𝑒𝑙𝑎𝑦</m:t>
                          </m:r>
                          <m:r>
                            <a:rPr lang="en-US" altLang="zh-CN" sz="1200" b="0" i="1" smtClean="0">
                              <a:latin typeface="Cambria Math" panose="02040503050406030204" pitchFamily="18" charset="0"/>
                            </a:rPr>
                            <m:t> </m:t>
                          </m:r>
                        </m:num>
                        <m:den>
                          <m:r>
                            <a:rPr lang="en-US" altLang="zh-CN" sz="1200" b="0" i="1" smtClean="0">
                              <a:latin typeface="Cambria Math" panose="02040503050406030204" pitchFamily="18" charset="0"/>
                            </a:rPr>
                            <m:t>𝑇𝑜𝑡𝑎𝑙</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𝑛𝑢𝑚𝑏𝑒𝑟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den>
                      </m:f>
                    </m:oMath>
                  </m:oMathPara>
                </a14:m>
                <a:endParaRPr lang="zh-CN" altLang="en-US" dirty="0"/>
              </a:p>
            </p:txBody>
          </p:sp>
        </mc:Choice>
        <mc:Fallback>
          <p:sp>
            <p:nvSpPr>
              <p:cNvPr id="15" name="文本框 14">
                <a:extLst>
                  <a:ext uri="{FF2B5EF4-FFF2-40B4-BE49-F238E27FC236}">
                    <a16:creationId xmlns:a16="http://schemas.microsoft.com/office/drawing/2014/main" id="{397FD224-DF47-41F5-8E3D-5A3EB36C4596}"/>
                  </a:ext>
                </a:extLst>
              </p:cNvPr>
              <p:cNvSpPr txBox="1">
                <a:spLocks noRot="1" noChangeAspect="1" noMove="1" noResize="1" noEditPoints="1" noAdjustHandles="1" noChangeArrowheads="1" noChangeShapeType="1" noTextEdit="1"/>
              </p:cNvSpPr>
              <p:nvPr/>
            </p:nvSpPr>
            <p:spPr>
              <a:xfrm>
                <a:off x="3150193" y="5776129"/>
                <a:ext cx="3783472" cy="383438"/>
              </a:xfrm>
              <a:prstGeom prst="rect">
                <a:avLst/>
              </a:prstGeom>
              <a:blipFill>
                <a:blip r:embed="rId4"/>
                <a:stretch>
                  <a:fillRect l="-484" t="-6452" b="-193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0201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Case 2 </a:t>
            </a:r>
            <a:endParaRPr lang="zh-CN" altLang="en-US" dirty="0"/>
          </a:p>
        </p:txBody>
      </p:sp>
      <p:sp>
        <p:nvSpPr>
          <p:cNvPr id="3" name="内容占位符 2"/>
          <p:cNvSpPr>
            <a:spLocks noGrp="1"/>
          </p:cNvSpPr>
          <p:nvPr>
            <p:ph idx="1"/>
          </p:nvPr>
        </p:nvSpPr>
        <p:spPr>
          <a:xfrm>
            <a:off x="685799" y="1495194"/>
            <a:ext cx="7772400" cy="4814990"/>
          </a:xfrm>
        </p:spPr>
        <p:txBody>
          <a:bodyPr/>
          <a:lstStyle/>
          <a:p>
            <a:r>
              <a:rPr lang="en-US" altLang="zh-CN" sz="2000" dirty="0"/>
              <a:t>Compare the latency performance for 11ax and 11be in DL/UL SU-MIMO and DL/UL OFDMA</a:t>
            </a:r>
          </a:p>
          <a:p>
            <a:endParaRPr lang="en-US" altLang="zh-CN" sz="2000" dirty="0"/>
          </a:p>
          <a:p>
            <a:endParaRPr lang="en-US" altLang="zh-CN" sz="2000" dirty="0"/>
          </a:p>
          <a:p>
            <a:endParaRPr lang="en-US" altLang="zh-CN" sz="2000" dirty="0"/>
          </a:p>
          <a:p>
            <a:endParaRPr lang="en-US" altLang="zh-CN" sz="2000" dirty="0"/>
          </a:p>
          <a:p>
            <a:r>
              <a:rPr lang="en-US" altLang="zh-CN" sz="2000" b="0" dirty="0"/>
              <a:t>In the two settings, the total bandwidth in 11be is doubled compared to 11ax. To compensate for this, we set other parameters as follows:</a:t>
            </a:r>
          </a:p>
          <a:p>
            <a:pPr lvl="1"/>
            <a:r>
              <a:rPr lang="en-US" altLang="zh-CN" sz="1600" dirty="0"/>
              <a:t>5 BSSs are using the same channel, each BSS has 1 AP or AP MLD in it.</a:t>
            </a:r>
          </a:p>
          <a:p>
            <a:pPr lvl="1"/>
            <a:r>
              <a:rPr lang="en-US" altLang="zh-CN" sz="1600" dirty="0"/>
              <a:t>In 11ax, each AP has 2 associated STAs.</a:t>
            </a:r>
          </a:p>
          <a:p>
            <a:pPr lvl="1"/>
            <a:r>
              <a:rPr lang="en-US" altLang="zh-CN" sz="1600" dirty="0"/>
              <a:t>In 11be, each AP MLD has 4 associated non-AP MLDs.</a:t>
            </a:r>
          </a:p>
          <a:p>
            <a:pPr lvl="1"/>
            <a:r>
              <a:rPr lang="en-US" altLang="zh-CN" sz="1600" dirty="0"/>
              <a:t>Other simulation parameters are the same as in Case 1.</a:t>
            </a:r>
          </a:p>
          <a:p>
            <a:pPr lvl="1"/>
            <a:endParaRPr lang="en-US" altLang="zh-CN" sz="1600" dirty="0"/>
          </a:p>
          <a:p>
            <a:endParaRPr lang="en-US" altLang="zh-CN" sz="2000" dirty="0"/>
          </a:p>
        </p:txBody>
      </p:sp>
      <p:graphicFrame>
        <p:nvGraphicFramePr>
          <p:cNvPr id="4" name="内容占位符 4"/>
          <p:cNvGraphicFramePr>
            <a:graphicFrameLocks/>
          </p:cNvGraphicFramePr>
          <p:nvPr>
            <p:extLst>
              <p:ext uri="{D42A27DB-BD31-4B8C-83A1-F6EECF244321}">
                <p14:modId xmlns:p14="http://schemas.microsoft.com/office/powerpoint/2010/main" val="3082772242"/>
              </p:ext>
            </p:extLst>
          </p:nvPr>
        </p:nvGraphicFramePr>
        <p:xfrm>
          <a:off x="4944268" y="2561994"/>
          <a:ext cx="3400663" cy="1017069"/>
        </p:xfrm>
        <a:graphic>
          <a:graphicData uri="http://schemas.openxmlformats.org/drawingml/2006/table">
            <a:tbl>
              <a:tblPr firstRow="1" bandRow="1">
                <a:tableStyleId>{5C22544A-7EE6-4342-B048-85BDC9FD1C3A}</a:tableStyleId>
              </a:tblPr>
              <a:tblGrid>
                <a:gridCol w="682176">
                  <a:extLst>
                    <a:ext uri="{9D8B030D-6E8A-4147-A177-3AD203B41FA5}">
                      <a16:colId xmlns:a16="http://schemas.microsoft.com/office/drawing/2014/main" val="20000"/>
                    </a:ext>
                  </a:extLst>
                </a:gridCol>
                <a:gridCol w="659027">
                  <a:extLst>
                    <a:ext uri="{9D8B030D-6E8A-4147-A177-3AD203B41FA5}">
                      <a16:colId xmlns:a16="http://schemas.microsoft.com/office/drawing/2014/main" val="20001"/>
                    </a:ext>
                  </a:extLst>
                </a:gridCol>
                <a:gridCol w="2059460">
                  <a:extLst>
                    <a:ext uri="{9D8B030D-6E8A-4147-A177-3AD203B41FA5}">
                      <a16:colId xmlns:a16="http://schemas.microsoft.com/office/drawing/2014/main" val="20002"/>
                    </a:ext>
                  </a:extLst>
                </a:gridCol>
              </a:tblGrid>
              <a:tr h="31919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dirty="0"/>
                        <a:t>Version</a:t>
                      </a:r>
                      <a:endParaRPr lang="zh-CN" altLang="en-US" sz="1200" dirty="0"/>
                    </a:p>
                  </a:txBody>
                  <a:tcPr anchor="ctr"/>
                </a:tc>
                <a:tc>
                  <a:txBody>
                    <a:bodyPr/>
                    <a:lstStyle/>
                    <a:p>
                      <a:pPr algn="ctr"/>
                      <a:r>
                        <a:rPr lang="en-US" altLang="zh-CN" sz="1200" dirty="0"/>
                        <a:t>Link #</a:t>
                      </a:r>
                      <a:endParaRPr lang="zh-CN" altLang="en-US" sz="1200" dirty="0"/>
                    </a:p>
                  </a:txBody>
                  <a:tcPr anchor="ctr"/>
                </a:tc>
                <a:tc>
                  <a:txBody>
                    <a:bodyPr/>
                    <a:lstStyle/>
                    <a:p>
                      <a:pPr algn="ctr"/>
                      <a:r>
                        <a:rPr lang="en-US" altLang="zh-CN" sz="1200" dirty="0"/>
                        <a:t>Bandwidth (MHz) per link</a:t>
                      </a:r>
                      <a:endParaRPr lang="zh-CN" altLang="en-US" sz="1200" dirty="0"/>
                    </a:p>
                  </a:txBody>
                  <a:tcPr anchor="ctr"/>
                </a:tc>
                <a:extLst>
                  <a:ext uri="{0D108BD9-81ED-4DB2-BD59-A6C34878D82A}">
                    <a16:rowId xmlns:a16="http://schemas.microsoft.com/office/drawing/2014/main" val="10000"/>
                  </a:ext>
                </a:extLst>
              </a:tr>
              <a:tr h="348938">
                <a:tc>
                  <a:txBody>
                    <a:bodyPr/>
                    <a:lstStyle/>
                    <a:p>
                      <a:pPr algn="ctr"/>
                      <a:r>
                        <a:rPr lang="en-US" altLang="zh-CN" sz="1200" dirty="0"/>
                        <a:t>ax</a:t>
                      </a:r>
                      <a:endParaRPr lang="zh-CN" altLang="en-US" sz="1200" dirty="0"/>
                    </a:p>
                  </a:txBody>
                  <a:tcPr anchor="ctr"/>
                </a:tc>
                <a:tc>
                  <a:txBody>
                    <a:bodyPr/>
                    <a:lstStyle/>
                    <a:p>
                      <a:pPr algn="ctr"/>
                      <a:r>
                        <a:rPr lang="en-US" altLang="zh-CN" sz="1200" dirty="0"/>
                        <a:t>1</a:t>
                      </a:r>
                      <a:endParaRPr lang="zh-CN" altLang="en-US" sz="1200" dirty="0"/>
                    </a:p>
                  </a:txBody>
                  <a:tcPr anchor="ctr"/>
                </a:tc>
                <a:tc>
                  <a:txBody>
                    <a:bodyPr/>
                    <a:lstStyle/>
                    <a:p>
                      <a:pPr algn="ctr"/>
                      <a:r>
                        <a:rPr lang="en-US" altLang="zh-CN" sz="1200" dirty="0"/>
                        <a:t>160</a:t>
                      </a:r>
                      <a:endParaRPr lang="zh-CN" altLang="en-US" sz="1200" dirty="0"/>
                    </a:p>
                  </a:txBody>
                  <a:tcPr anchor="ctr"/>
                </a:tc>
                <a:extLst>
                  <a:ext uri="{0D108BD9-81ED-4DB2-BD59-A6C34878D82A}">
                    <a16:rowId xmlns:a16="http://schemas.microsoft.com/office/drawing/2014/main" val="10001"/>
                  </a:ext>
                </a:extLst>
              </a:tr>
              <a:tr h="348938">
                <a:tc>
                  <a:txBody>
                    <a:bodyPr/>
                    <a:lstStyle/>
                    <a:p>
                      <a:pPr algn="ctr"/>
                      <a:r>
                        <a:rPr lang="en-US" altLang="zh-CN" sz="1200" dirty="0"/>
                        <a:t>be</a:t>
                      </a:r>
                      <a:endParaRPr lang="zh-CN" altLang="en-US" sz="12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dirty="0"/>
                        <a:t>2</a:t>
                      </a:r>
                      <a:endParaRPr lang="zh-CN" altLang="en-US" sz="1200" dirty="0"/>
                    </a:p>
                  </a:txBody>
                  <a:tcPr anchor="ctr"/>
                </a:tc>
                <a:tc>
                  <a:txBody>
                    <a:bodyPr/>
                    <a:lstStyle/>
                    <a:p>
                      <a:pPr algn="ctr"/>
                      <a:r>
                        <a:rPr lang="en-US" altLang="zh-CN" sz="1200" dirty="0"/>
                        <a:t>160</a:t>
                      </a:r>
                      <a:endParaRPr lang="zh-CN" altLang="en-US" sz="1200" dirty="0"/>
                    </a:p>
                  </a:txBody>
                  <a:tcPr anchor="ctr"/>
                </a:tc>
                <a:extLst>
                  <a:ext uri="{0D108BD9-81ED-4DB2-BD59-A6C34878D82A}">
                    <a16:rowId xmlns:a16="http://schemas.microsoft.com/office/drawing/2014/main" val="10002"/>
                  </a:ext>
                </a:extLst>
              </a:tr>
            </a:tbl>
          </a:graphicData>
        </a:graphic>
      </p:graphicFrame>
      <p:graphicFrame>
        <p:nvGraphicFramePr>
          <p:cNvPr id="5" name="内容占位符 4"/>
          <p:cNvGraphicFramePr>
            <a:graphicFrameLocks/>
          </p:cNvGraphicFramePr>
          <p:nvPr>
            <p:extLst>
              <p:ext uri="{D42A27DB-BD31-4B8C-83A1-F6EECF244321}">
                <p14:modId xmlns:p14="http://schemas.microsoft.com/office/powerpoint/2010/main" val="3373701158"/>
              </p:ext>
            </p:extLst>
          </p:nvPr>
        </p:nvGraphicFramePr>
        <p:xfrm>
          <a:off x="1114702" y="2568157"/>
          <a:ext cx="3400663" cy="1017072"/>
        </p:xfrm>
        <a:graphic>
          <a:graphicData uri="http://schemas.openxmlformats.org/drawingml/2006/table">
            <a:tbl>
              <a:tblPr firstRow="1" bandRow="1">
                <a:tableStyleId>{5C22544A-7EE6-4342-B048-85BDC9FD1C3A}</a:tableStyleId>
              </a:tblPr>
              <a:tblGrid>
                <a:gridCol w="682176">
                  <a:extLst>
                    <a:ext uri="{9D8B030D-6E8A-4147-A177-3AD203B41FA5}">
                      <a16:colId xmlns:a16="http://schemas.microsoft.com/office/drawing/2014/main" val="20000"/>
                    </a:ext>
                  </a:extLst>
                </a:gridCol>
                <a:gridCol w="650789">
                  <a:extLst>
                    <a:ext uri="{9D8B030D-6E8A-4147-A177-3AD203B41FA5}">
                      <a16:colId xmlns:a16="http://schemas.microsoft.com/office/drawing/2014/main" val="20001"/>
                    </a:ext>
                  </a:extLst>
                </a:gridCol>
                <a:gridCol w="2067698">
                  <a:extLst>
                    <a:ext uri="{9D8B030D-6E8A-4147-A177-3AD203B41FA5}">
                      <a16:colId xmlns:a16="http://schemas.microsoft.com/office/drawing/2014/main" val="20002"/>
                    </a:ext>
                  </a:extLst>
                </a:gridCol>
              </a:tblGrid>
              <a:tr h="32148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dirty="0"/>
                        <a:t>Version</a:t>
                      </a:r>
                      <a:endParaRPr lang="zh-CN" altLang="en-US" sz="1200" dirty="0"/>
                    </a:p>
                  </a:txBody>
                  <a:tcPr anchor="ctr"/>
                </a:tc>
                <a:tc>
                  <a:txBody>
                    <a:bodyPr/>
                    <a:lstStyle/>
                    <a:p>
                      <a:pPr algn="ctr"/>
                      <a:r>
                        <a:rPr lang="en-US" altLang="zh-CN" sz="1200" dirty="0"/>
                        <a:t>Link #</a:t>
                      </a:r>
                      <a:endParaRPr lang="zh-CN" altLang="en-US" sz="1200" dirty="0"/>
                    </a:p>
                  </a:txBody>
                  <a:tcPr anchor="ctr"/>
                </a:tc>
                <a:tc>
                  <a:txBody>
                    <a:bodyPr/>
                    <a:lstStyle/>
                    <a:p>
                      <a:pPr algn="ctr"/>
                      <a:r>
                        <a:rPr lang="en-US" altLang="zh-CN" sz="1200" dirty="0"/>
                        <a:t>Bandwidth (MHz) per link</a:t>
                      </a:r>
                      <a:endParaRPr lang="zh-CN" altLang="en-US" sz="1200" dirty="0"/>
                    </a:p>
                  </a:txBody>
                  <a:tcPr anchor="ctr"/>
                </a:tc>
                <a:extLst>
                  <a:ext uri="{0D108BD9-81ED-4DB2-BD59-A6C34878D82A}">
                    <a16:rowId xmlns:a16="http://schemas.microsoft.com/office/drawing/2014/main" val="10000"/>
                  </a:ext>
                </a:extLst>
              </a:tr>
              <a:tr h="321864">
                <a:tc>
                  <a:txBody>
                    <a:bodyPr/>
                    <a:lstStyle/>
                    <a:p>
                      <a:pPr algn="ctr"/>
                      <a:r>
                        <a:rPr lang="en-US" altLang="zh-CN" sz="1200" dirty="0"/>
                        <a:t>ax</a:t>
                      </a:r>
                      <a:endParaRPr lang="zh-CN" altLang="en-US" sz="1200" dirty="0"/>
                    </a:p>
                  </a:txBody>
                  <a:tcPr anchor="ctr"/>
                </a:tc>
                <a:tc>
                  <a:txBody>
                    <a:bodyPr/>
                    <a:lstStyle/>
                    <a:p>
                      <a:pPr algn="ctr"/>
                      <a:r>
                        <a:rPr lang="en-US" altLang="zh-CN" sz="1200" dirty="0"/>
                        <a:t>1</a:t>
                      </a:r>
                      <a:endParaRPr lang="zh-CN" altLang="en-US" sz="1200" dirty="0"/>
                    </a:p>
                  </a:txBody>
                  <a:tcPr anchor="ctr"/>
                </a:tc>
                <a:tc>
                  <a:txBody>
                    <a:bodyPr/>
                    <a:lstStyle/>
                    <a:p>
                      <a:pPr algn="ctr"/>
                      <a:r>
                        <a:rPr lang="en-US" altLang="zh-CN" sz="1200" dirty="0"/>
                        <a:t>80</a:t>
                      </a:r>
                      <a:endParaRPr lang="zh-CN" altLang="en-US" sz="1200" dirty="0"/>
                    </a:p>
                  </a:txBody>
                  <a:tcPr anchor="ctr"/>
                </a:tc>
                <a:extLst>
                  <a:ext uri="{0D108BD9-81ED-4DB2-BD59-A6C34878D82A}">
                    <a16:rowId xmlns:a16="http://schemas.microsoft.com/office/drawing/2014/main" val="10003"/>
                  </a:ext>
                </a:extLst>
              </a:tr>
              <a:tr h="373727">
                <a:tc>
                  <a:txBody>
                    <a:bodyPr/>
                    <a:lstStyle/>
                    <a:p>
                      <a:pPr algn="ctr"/>
                      <a:r>
                        <a:rPr lang="en-US" altLang="zh-CN" sz="1200" dirty="0"/>
                        <a:t>be</a:t>
                      </a:r>
                      <a:endParaRPr lang="zh-CN" altLang="en-US" sz="12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dirty="0"/>
                        <a:t>2</a:t>
                      </a:r>
                      <a:endParaRPr lang="zh-CN" altLang="en-US" sz="1200" dirty="0"/>
                    </a:p>
                  </a:txBody>
                  <a:tcPr anchor="ctr"/>
                </a:tc>
                <a:tc>
                  <a:txBody>
                    <a:bodyPr/>
                    <a:lstStyle/>
                    <a:p>
                      <a:pPr algn="ctr"/>
                      <a:r>
                        <a:rPr lang="en-US" altLang="zh-CN" sz="1200" dirty="0"/>
                        <a:t>80</a:t>
                      </a:r>
                      <a:endParaRPr lang="zh-CN" altLang="en-US" sz="1200" dirty="0"/>
                    </a:p>
                  </a:txBody>
                  <a:tcPr anchor="ctr"/>
                </a:tc>
                <a:extLst>
                  <a:ext uri="{0D108BD9-81ED-4DB2-BD59-A6C34878D82A}">
                    <a16:rowId xmlns:a16="http://schemas.microsoft.com/office/drawing/2014/main" val="10004"/>
                  </a:ext>
                </a:extLst>
              </a:tr>
            </a:tbl>
          </a:graphicData>
        </a:graphic>
      </p:graphicFrame>
      <p:sp>
        <p:nvSpPr>
          <p:cNvPr id="8" name="文本框 7"/>
          <p:cNvSpPr txBox="1"/>
          <p:nvPr/>
        </p:nvSpPr>
        <p:spPr>
          <a:xfrm>
            <a:off x="1001434" y="2223440"/>
            <a:ext cx="1647567" cy="338554"/>
          </a:xfrm>
          <a:prstGeom prst="rect">
            <a:avLst/>
          </a:prstGeom>
          <a:noFill/>
        </p:spPr>
        <p:txBody>
          <a:bodyPr wrap="square" rtlCol="0">
            <a:spAutoFit/>
          </a:bodyPr>
          <a:lstStyle/>
          <a:p>
            <a:r>
              <a:rPr lang="en-US" altLang="zh-CN" sz="1600" dirty="0"/>
              <a:t>Setting 1</a:t>
            </a:r>
            <a:endParaRPr lang="zh-CN" altLang="en-US" sz="1600" dirty="0"/>
          </a:p>
        </p:txBody>
      </p:sp>
      <p:sp>
        <p:nvSpPr>
          <p:cNvPr id="9" name="文本框 8"/>
          <p:cNvSpPr txBox="1"/>
          <p:nvPr/>
        </p:nvSpPr>
        <p:spPr>
          <a:xfrm>
            <a:off x="4831000" y="2223440"/>
            <a:ext cx="1647567" cy="338554"/>
          </a:xfrm>
          <a:prstGeom prst="rect">
            <a:avLst/>
          </a:prstGeom>
          <a:noFill/>
        </p:spPr>
        <p:txBody>
          <a:bodyPr wrap="square" rtlCol="0">
            <a:spAutoFit/>
          </a:bodyPr>
          <a:lstStyle/>
          <a:p>
            <a:r>
              <a:rPr lang="en-US" altLang="zh-CN" sz="1600" dirty="0"/>
              <a:t>Setting 2</a:t>
            </a:r>
            <a:endParaRPr lang="zh-CN" altLang="en-US" sz="1600" dirty="0"/>
          </a:p>
        </p:txBody>
      </p:sp>
      <p:sp>
        <p:nvSpPr>
          <p:cNvPr id="6" name="灯片编号占位符 5"/>
          <p:cNvSpPr>
            <a:spLocks noGrp="1"/>
          </p:cNvSpPr>
          <p:nvPr>
            <p:ph type="sldNum" sz="quarter" idx="12"/>
          </p:nvPr>
        </p:nvSpPr>
        <p:spPr/>
        <p:txBody>
          <a:bodyPr/>
          <a:lstStyle/>
          <a:p>
            <a:fld id="{D0575E00-F21E-44AB-8288-8B9991574529}" type="slidenum">
              <a:rPr lang="zh-CN" altLang="en-US" smtClean="0"/>
              <a:t>11</a:t>
            </a:fld>
            <a:endParaRPr lang="zh-CN" altLang="en-US"/>
          </a:p>
        </p:txBody>
      </p:sp>
      <p:sp>
        <p:nvSpPr>
          <p:cNvPr id="10"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11"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2356762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98E63AD6-E9CD-4980-8151-46E7275ABC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4013" y="2467649"/>
            <a:ext cx="3562881" cy="2671142"/>
          </a:xfrm>
          <a:prstGeom prst="rect">
            <a:avLst/>
          </a:prstGeom>
        </p:spPr>
      </p:pic>
      <p:pic>
        <p:nvPicPr>
          <p:cNvPr id="5"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059" y="2467649"/>
            <a:ext cx="3562881" cy="2671142"/>
          </a:xfrm>
          <a:prstGeom prst="rect">
            <a:avLst/>
          </a:prstGeom>
        </p:spPr>
      </p:pic>
      <p:sp>
        <p:nvSpPr>
          <p:cNvPr id="2" name="标题 1"/>
          <p:cNvSpPr>
            <a:spLocks noGrp="1"/>
          </p:cNvSpPr>
          <p:nvPr>
            <p:ph type="title"/>
          </p:nvPr>
        </p:nvSpPr>
        <p:spPr>
          <a:xfrm>
            <a:off x="858579" y="685800"/>
            <a:ext cx="7426842" cy="1066800"/>
          </a:xfrm>
        </p:spPr>
        <p:txBody>
          <a:bodyPr/>
          <a:lstStyle/>
          <a:p>
            <a:r>
              <a:rPr lang="en-US" altLang="zh-CN" dirty="0"/>
              <a:t>Delay performance comparison under DL SU-MIMO</a:t>
            </a:r>
            <a:endParaRPr lang="zh-CN" altLang="en-US" dirty="0"/>
          </a:p>
        </p:txBody>
      </p:sp>
      <p:sp>
        <p:nvSpPr>
          <p:cNvPr id="3" name="内容占位符 2"/>
          <p:cNvSpPr>
            <a:spLocks noGrp="1"/>
          </p:cNvSpPr>
          <p:nvPr>
            <p:ph idx="1"/>
          </p:nvPr>
        </p:nvSpPr>
        <p:spPr>
          <a:xfrm>
            <a:off x="696913" y="1725450"/>
            <a:ext cx="7897613" cy="43434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 </a:t>
            </a:r>
            <a:r>
              <a:rPr lang="en-US" altLang="zh-CN" sz="1400" dirty="0">
                <a:solidFill>
                  <a:srgbClr val="000000"/>
                </a:solidFill>
              </a:rPr>
              <a:t>achieves 3% gain compared with </a:t>
            </a:r>
            <a:r>
              <a:rPr lang="en-US" altLang="zh-CN" sz="1400" dirty="0">
                <a:solidFill>
                  <a:srgbClr val="FF0000"/>
                </a:solidFill>
              </a:rPr>
              <a:t>11ax using 80MHz</a:t>
            </a:r>
            <a:r>
              <a:rPr lang="en-US" altLang="zh-CN" sz="1400" dirty="0">
                <a:solidFill>
                  <a:srgbClr val="000000"/>
                </a:solidFill>
              </a:rPr>
              <a:t>.</a:t>
            </a:r>
          </a:p>
          <a:p>
            <a:pPr lvl="0"/>
            <a:r>
              <a:rPr lang="en-US" altLang="zh-CN" sz="1400" dirty="0">
                <a:solidFill>
                  <a:srgbClr val="000000"/>
                </a:solidFill>
              </a:rPr>
              <a:t>The average delay for </a:t>
            </a:r>
            <a:r>
              <a:rPr lang="en-US" altLang="zh-CN" sz="1400" dirty="0">
                <a:solidFill>
                  <a:schemeClr val="accent2"/>
                </a:solidFill>
              </a:rPr>
              <a:t>11be using 160MHz </a:t>
            </a:r>
            <a:r>
              <a:rPr lang="en-US" altLang="zh-CN" sz="1400" dirty="0">
                <a:solidFill>
                  <a:srgbClr val="000000"/>
                </a:solidFill>
              </a:rPr>
              <a:t>achieves 3% gain compared with </a:t>
            </a:r>
            <a:r>
              <a:rPr lang="en-US" altLang="zh-CN" sz="1400" dirty="0">
                <a:solidFill>
                  <a:srgbClr val="FF0000"/>
                </a:solidFill>
              </a:rPr>
              <a:t>11ax using 160MHz</a:t>
            </a:r>
            <a:r>
              <a:rPr lang="en-US" altLang="zh-CN" sz="1400" dirty="0">
                <a:solidFill>
                  <a:srgbClr val="000000"/>
                </a:solidFill>
              </a:rPr>
              <a:t>.</a:t>
            </a:r>
          </a:p>
          <a:p>
            <a:pPr lvl="0"/>
            <a:r>
              <a:rPr lang="en-US" altLang="zh-CN" sz="1400" dirty="0">
                <a:solidFill>
                  <a:srgbClr val="000000"/>
                </a:solidFill>
              </a:rPr>
              <a:t>The timeout rate remains 0 when the traffic rate increases from 1 to 10 Mbps.</a:t>
            </a:r>
            <a:endParaRPr lang="zh-CN"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1188109826"/>
              </p:ext>
            </p:extLst>
          </p:nvPr>
        </p:nvGraphicFramePr>
        <p:xfrm>
          <a:off x="809730" y="5405368"/>
          <a:ext cx="3086410" cy="789239"/>
        </p:xfrm>
        <a:graphic>
          <a:graphicData uri="http://schemas.openxmlformats.org/drawingml/2006/table">
            <a:tbl>
              <a:tblPr>
                <a:tableStyleId>{5C22544A-7EE6-4342-B048-85BDC9FD1C3A}</a:tableStyleId>
              </a:tblPr>
              <a:tblGrid>
                <a:gridCol w="656975">
                  <a:extLst>
                    <a:ext uri="{9D8B030D-6E8A-4147-A177-3AD203B41FA5}">
                      <a16:colId xmlns:a16="http://schemas.microsoft.com/office/drawing/2014/main" val="20000"/>
                    </a:ext>
                  </a:extLst>
                </a:gridCol>
                <a:gridCol w="606332">
                  <a:extLst>
                    <a:ext uri="{9D8B030D-6E8A-4147-A177-3AD203B41FA5}">
                      <a16:colId xmlns:a16="http://schemas.microsoft.com/office/drawing/2014/main" val="20001"/>
                    </a:ext>
                  </a:extLst>
                </a:gridCol>
                <a:gridCol w="607701">
                  <a:extLst>
                    <a:ext uri="{9D8B030D-6E8A-4147-A177-3AD203B41FA5}">
                      <a16:colId xmlns:a16="http://schemas.microsoft.com/office/drawing/2014/main" val="20002"/>
                    </a:ext>
                  </a:extLst>
                </a:gridCol>
                <a:gridCol w="607701">
                  <a:extLst>
                    <a:ext uri="{9D8B030D-6E8A-4147-A177-3AD203B41FA5}">
                      <a16:colId xmlns:a16="http://schemas.microsoft.com/office/drawing/2014/main" val="20003"/>
                    </a:ext>
                  </a:extLst>
                </a:gridCol>
                <a:gridCol w="607701">
                  <a:extLst>
                    <a:ext uri="{9D8B030D-6E8A-4147-A177-3AD203B41FA5}">
                      <a16:colId xmlns:a16="http://schemas.microsoft.com/office/drawing/2014/main" val="20004"/>
                    </a:ext>
                  </a:extLst>
                </a:gridCol>
              </a:tblGrid>
              <a:tr h="228939">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2273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ax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15495">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sp>
        <p:nvSpPr>
          <p:cNvPr id="4" name="灯片编号占位符 3"/>
          <p:cNvSpPr>
            <a:spLocks noGrp="1"/>
          </p:cNvSpPr>
          <p:nvPr>
            <p:ph type="sldNum" sz="quarter" idx="12"/>
          </p:nvPr>
        </p:nvSpPr>
        <p:spPr>
          <a:xfrm>
            <a:off x="4344988" y="6475413"/>
            <a:ext cx="530225" cy="182562"/>
          </a:xfrm>
        </p:spPr>
        <p:txBody>
          <a:bodyPr/>
          <a:lstStyle/>
          <a:p>
            <a:fld id="{D0575E00-F21E-44AB-8288-8B9991574529}" type="slidenum">
              <a:rPr lang="zh-CN" altLang="en-US" smtClean="0"/>
              <a:t>12</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
        <p:nvSpPr>
          <p:cNvPr id="9" name="文本框 8">
            <a:extLst>
              <a:ext uri="{FF2B5EF4-FFF2-40B4-BE49-F238E27FC236}">
                <a16:creationId xmlns:a16="http://schemas.microsoft.com/office/drawing/2014/main" id="{517C0D67-5B4C-4B27-ACB5-948DF7140F37}"/>
              </a:ext>
            </a:extLst>
          </p:cNvPr>
          <p:cNvSpPr txBox="1"/>
          <p:nvPr/>
        </p:nvSpPr>
        <p:spPr>
          <a:xfrm>
            <a:off x="1779589" y="5051789"/>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3" name="文本框 12">
            <a:extLst>
              <a:ext uri="{FF2B5EF4-FFF2-40B4-BE49-F238E27FC236}">
                <a16:creationId xmlns:a16="http://schemas.microsoft.com/office/drawing/2014/main" id="{C987B73E-E088-407F-B7A6-ACE86073820C}"/>
              </a:ext>
            </a:extLst>
          </p:cNvPr>
          <p:cNvSpPr txBox="1"/>
          <p:nvPr/>
        </p:nvSpPr>
        <p:spPr>
          <a:xfrm>
            <a:off x="4704048" y="5051786"/>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p:sp>
        <p:nvSpPr>
          <p:cNvPr id="11" name="文本框 10">
            <a:extLst>
              <a:ext uri="{FF2B5EF4-FFF2-40B4-BE49-F238E27FC236}">
                <a16:creationId xmlns:a16="http://schemas.microsoft.com/office/drawing/2014/main" id="{CF598EEB-89C5-4513-A480-7C338D525A1B}"/>
              </a:ext>
            </a:extLst>
          </p:cNvPr>
          <p:cNvSpPr txBox="1"/>
          <p:nvPr/>
        </p:nvSpPr>
        <p:spPr>
          <a:xfrm>
            <a:off x="4704047" y="5314598"/>
            <a:ext cx="3131106" cy="1015663"/>
          </a:xfrm>
          <a:prstGeom prst="rect">
            <a:avLst/>
          </a:prstGeom>
          <a:noFill/>
        </p:spPr>
        <p:txBody>
          <a:bodyPr wrap="square" rtlCol="0">
            <a:spAutoFit/>
          </a:bodyPr>
          <a:lstStyle/>
          <a:p>
            <a:pPr marL="171450" indent="-171450">
              <a:buFont typeface="Arial" panose="020B0604020202020204" pitchFamily="34" charset="0"/>
              <a:buChar char="•"/>
            </a:pPr>
            <a:r>
              <a:rPr lang="en-US" altLang="zh-CN" sz="1200" dirty="0"/>
              <a:t>The jitter is not clearly improved in this case, because the AP MLD in 11be simulation is associated with 4 non-AP MLDs, while the AP in 11ax simulation is associated with only 2 STAs.</a:t>
            </a:r>
            <a:endParaRPr lang="zh-CN" altLang="en-US" sz="1200" dirty="0"/>
          </a:p>
        </p:txBody>
      </p:sp>
    </p:spTree>
    <p:extLst>
      <p:ext uri="{BB962C8B-B14F-4D97-AF65-F5344CB8AC3E}">
        <p14:creationId xmlns:p14="http://schemas.microsoft.com/office/powerpoint/2010/main" val="215215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487" y="2416063"/>
            <a:ext cx="3431702" cy="2572796"/>
          </a:xfrm>
          <a:prstGeom prst="rect">
            <a:avLst/>
          </a:prstGeom>
        </p:spPr>
      </p:pic>
      <p:sp>
        <p:nvSpPr>
          <p:cNvPr id="2" name="标题 1"/>
          <p:cNvSpPr>
            <a:spLocks noGrp="1"/>
          </p:cNvSpPr>
          <p:nvPr>
            <p:ph type="title"/>
          </p:nvPr>
        </p:nvSpPr>
        <p:spPr>
          <a:xfrm>
            <a:off x="853263" y="675652"/>
            <a:ext cx="7437474" cy="1066800"/>
          </a:xfrm>
        </p:spPr>
        <p:txBody>
          <a:bodyPr/>
          <a:lstStyle/>
          <a:p>
            <a:r>
              <a:rPr lang="en-US" altLang="zh-CN" dirty="0"/>
              <a:t>Delay performance comparison under UL SU-MIMO</a:t>
            </a:r>
            <a:endParaRPr lang="zh-CN" altLang="en-US" dirty="0"/>
          </a:p>
        </p:txBody>
      </p:sp>
      <p:sp>
        <p:nvSpPr>
          <p:cNvPr id="3" name="内容占位符 2"/>
          <p:cNvSpPr>
            <a:spLocks noGrp="1"/>
          </p:cNvSpPr>
          <p:nvPr>
            <p:ph idx="1"/>
          </p:nvPr>
        </p:nvSpPr>
        <p:spPr>
          <a:xfrm>
            <a:off x="685799" y="1688403"/>
            <a:ext cx="7989513" cy="4287496"/>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11% gain compared with </a:t>
            </a:r>
            <a:r>
              <a:rPr lang="en-US" altLang="zh-CN" sz="1400" dirty="0">
                <a:solidFill>
                  <a:srgbClr val="FF0000"/>
                </a:solidFill>
              </a:rPr>
              <a:t>11ax using 80MHz</a:t>
            </a:r>
            <a:r>
              <a:rPr lang="en-US" altLang="zh-CN" sz="1400" dirty="0">
                <a:solidFill>
                  <a:srgbClr val="000000"/>
                </a:solidFill>
              </a:rPr>
              <a:t>.</a:t>
            </a:r>
          </a:p>
          <a:p>
            <a:pPr lvl="0"/>
            <a:r>
              <a:rPr lang="en-US" altLang="zh-CN" sz="1400" dirty="0">
                <a:solidFill>
                  <a:srgbClr val="000000"/>
                </a:solidFill>
              </a:rPr>
              <a:t>The average delay for </a:t>
            </a:r>
            <a:r>
              <a:rPr lang="en-US" altLang="zh-CN" sz="1400" dirty="0">
                <a:solidFill>
                  <a:schemeClr val="accent2"/>
                </a:solidFill>
              </a:rPr>
              <a:t>11be using 160MHz </a:t>
            </a:r>
            <a:r>
              <a:rPr lang="en-US" altLang="zh-CN" sz="1400" dirty="0">
                <a:solidFill>
                  <a:srgbClr val="000000"/>
                </a:solidFill>
              </a:rPr>
              <a:t>achieves 12%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The timeout rate remains less than 1% when the traffic rate increases from 1 to 10 Mbps.</a:t>
            </a:r>
            <a:endParaRPr lang="zh-CN" altLang="en-US" sz="1400" dirty="0"/>
          </a:p>
        </p:txBody>
      </p:sp>
      <p:graphicFrame>
        <p:nvGraphicFramePr>
          <p:cNvPr id="9" name="表格 8"/>
          <p:cNvGraphicFramePr>
            <a:graphicFrameLocks noGrp="1"/>
          </p:cNvGraphicFramePr>
          <p:nvPr>
            <p:extLst>
              <p:ext uri="{D42A27DB-BD31-4B8C-83A1-F6EECF244321}">
                <p14:modId xmlns:p14="http://schemas.microsoft.com/office/powerpoint/2010/main" val="4028604086"/>
              </p:ext>
            </p:extLst>
          </p:nvPr>
        </p:nvGraphicFramePr>
        <p:xfrm>
          <a:off x="563981" y="5230258"/>
          <a:ext cx="3387595" cy="1172587"/>
        </p:xfrm>
        <a:graphic>
          <a:graphicData uri="http://schemas.openxmlformats.org/drawingml/2006/table">
            <a:tbl>
              <a:tblPr>
                <a:tableStyleId>{5C22544A-7EE6-4342-B048-85BDC9FD1C3A}</a:tableStyleId>
              </a:tblPr>
              <a:tblGrid>
                <a:gridCol w="721085">
                  <a:extLst>
                    <a:ext uri="{9D8B030D-6E8A-4147-A177-3AD203B41FA5}">
                      <a16:colId xmlns:a16="http://schemas.microsoft.com/office/drawing/2014/main" val="20000"/>
                    </a:ext>
                  </a:extLst>
                </a:gridCol>
                <a:gridCol w="665501">
                  <a:extLst>
                    <a:ext uri="{9D8B030D-6E8A-4147-A177-3AD203B41FA5}">
                      <a16:colId xmlns:a16="http://schemas.microsoft.com/office/drawing/2014/main" val="20001"/>
                    </a:ext>
                  </a:extLst>
                </a:gridCol>
                <a:gridCol w="667003">
                  <a:extLst>
                    <a:ext uri="{9D8B030D-6E8A-4147-A177-3AD203B41FA5}">
                      <a16:colId xmlns:a16="http://schemas.microsoft.com/office/drawing/2014/main" val="20002"/>
                    </a:ext>
                  </a:extLst>
                </a:gridCol>
                <a:gridCol w="667003">
                  <a:extLst>
                    <a:ext uri="{9D8B030D-6E8A-4147-A177-3AD203B41FA5}">
                      <a16:colId xmlns:a16="http://schemas.microsoft.com/office/drawing/2014/main" val="20003"/>
                    </a:ext>
                  </a:extLst>
                </a:gridCol>
                <a:gridCol w="667003">
                  <a:extLst>
                    <a:ext uri="{9D8B030D-6E8A-4147-A177-3AD203B41FA5}">
                      <a16:colId xmlns:a16="http://schemas.microsoft.com/office/drawing/2014/main" val="20004"/>
                    </a:ext>
                  </a:extLst>
                </a:gridCol>
              </a:tblGrid>
              <a:tr h="20922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32369">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ax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06185">
                <a:tc>
                  <a:txBody>
                    <a:bodyPr/>
                    <a:lstStyle/>
                    <a:p>
                      <a:pPr algn="ctr" fontAlgn="b"/>
                      <a:r>
                        <a:rPr lang="en-US" altLang="zh-CN" sz="1100" u="none" strike="noStrike" dirty="0">
                          <a:effectLst/>
                        </a:rPr>
                        <a:t>1~8</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r h="206185">
                <a:tc>
                  <a:txBody>
                    <a:bodyPr/>
                    <a:lstStyle/>
                    <a:p>
                      <a:pPr algn="ctr" fontAlgn="b"/>
                      <a:r>
                        <a:rPr lang="en-US" altLang="zh-CN" sz="1100" b="0" i="0" u="none" strike="noStrike" dirty="0">
                          <a:solidFill>
                            <a:schemeClr val="dk1"/>
                          </a:solidFill>
                          <a:effectLst/>
                          <a:latin typeface="+mn-lt"/>
                          <a:ea typeface="+mn-ea"/>
                        </a:rPr>
                        <a:t>9</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0.027</a:t>
                      </a:r>
                    </a:p>
                  </a:txBody>
                  <a:tcPr marL="9525" marR="9525" marT="9525" marB="0" anchor="b"/>
                </a:tc>
                <a:extLst>
                  <a:ext uri="{0D108BD9-81ED-4DB2-BD59-A6C34878D82A}">
                    <a16:rowId xmlns:a16="http://schemas.microsoft.com/office/drawing/2014/main" val="10003"/>
                  </a:ext>
                </a:extLst>
              </a:tr>
              <a:tr h="206185">
                <a:tc>
                  <a:txBody>
                    <a:bodyPr/>
                    <a:lstStyle/>
                    <a:p>
                      <a:pPr algn="ctr" fontAlgn="b"/>
                      <a:r>
                        <a:rPr lang="en-US" altLang="zh-CN" sz="1100" b="0" i="0" u="none" strike="noStrike" dirty="0">
                          <a:solidFill>
                            <a:schemeClr val="dk1"/>
                          </a:solidFill>
                          <a:effectLst/>
                          <a:latin typeface="+mn-lt"/>
                          <a:ea typeface="+mn-ea"/>
                        </a:rPr>
                        <a:t>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0.018</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0.006</a:t>
                      </a:r>
                    </a:p>
                  </a:txBody>
                  <a:tcPr marL="9525" marR="9525" marT="9525" marB="0" anchor="b"/>
                </a:tc>
                <a:extLst>
                  <a:ext uri="{0D108BD9-81ED-4DB2-BD59-A6C34878D82A}">
                    <a16:rowId xmlns:a16="http://schemas.microsoft.com/office/drawing/2014/main" val="10004"/>
                  </a:ext>
                </a:extLst>
              </a:tr>
            </a:tbl>
          </a:graphicData>
        </a:graphic>
      </p:graphicFrame>
      <p:sp>
        <p:nvSpPr>
          <p:cNvPr id="5" name="灯片编号占位符 4"/>
          <p:cNvSpPr>
            <a:spLocks noGrp="1"/>
          </p:cNvSpPr>
          <p:nvPr>
            <p:ph type="sldNum" sz="quarter" idx="12"/>
          </p:nvPr>
        </p:nvSpPr>
        <p:spPr/>
        <p:txBody>
          <a:bodyPr/>
          <a:lstStyle/>
          <a:p>
            <a:fld id="{D0575E00-F21E-44AB-8288-8B9991574529}" type="slidenum">
              <a:rPr lang="zh-CN" altLang="en-US" smtClean="0"/>
              <a:t>13</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pic>
        <p:nvPicPr>
          <p:cNvPr id="10" name="图片 9">
            <a:extLst>
              <a:ext uri="{FF2B5EF4-FFF2-40B4-BE49-F238E27FC236}">
                <a16:creationId xmlns:a16="http://schemas.microsoft.com/office/drawing/2014/main" id="{2F9B5B8E-08C1-44C2-B7CB-DE1555F5CA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1537" y="2416063"/>
            <a:ext cx="3431703" cy="2572796"/>
          </a:xfrm>
          <a:prstGeom prst="rect">
            <a:avLst/>
          </a:prstGeom>
        </p:spPr>
      </p:pic>
      <p:sp>
        <p:nvSpPr>
          <p:cNvPr id="11" name="文本框 10">
            <a:extLst>
              <a:ext uri="{FF2B5EF4-FFF2-40B4-BE49-F238E27FC236}">
                <a16:creationId xmlns:a16="http://schemas.microsoft.com/office/drawing/2014/main" id="{F53054A3-0CEC-4E49-BB19-BA490EAE1664}"/>
              </a:ext>
            </a:extLst>
          </p:cNvPr>
          <p:cNvSpPr txBox="1"/>
          <p:nvPr/>
        </p:nvSpPr>
        <p:spPr>
          <a:xfrm>
            <a:off x="1519608" y="4885942"/>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2" name="文本框 11">
            <a:extLst>
              <a:ext uri="{FF2B5EF4-FFF2-40B4-BE49-F238E27FC236}">
                <a16:creationId xmlns:a16="http://schemas.microsoft.com/office/drawing/2014/main" id="{96A77F80-9586-4CBB-A1CB-B2DD2806B15A}"/>
              </a:ext>
            </a:extLst>
          </p:cNvPr>
          <p:cNvSpPr txBox="1"/>
          <p:nvPr/>
        </p:nvSpPr>
        <p:spPr>
          <a:xfrm>
            <a:off x="4704048" y="4890421"/>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p:sp>
        <p:nvSpPr>
          <p:cNvPr id="13" name="文本框 12">
            <a:extLst>
              <a:ext uri="{FF2B5EF4-FFF2-40B4-BE49-F238E27FC236}">
                <a16:creationId xmlns:a16="http://schemas.microsoft.com/office/drawing/2014/main" id="{C105774C-FFF3-4603-A0BC-79DDD4721668}"/>
              </a:ext>
            </a:extLst>
          </p:cNvPr>
          <p:cNvSpPr txBox="1"/>
          <p:nvPr/>
        </p:nvSpPr>
        <p:spPr>
          <a:xfrm>
            <a:off x="4704047" y="5153234"/>
            <a:ext cx="3131106" cy="1015663"/>
          </a:xfrm>
          <a:prstGeom prst="rect">
            <a:avLst/>
          </a:prstGeom>
          <a:noFill/>
        </p:spPr>
        <p:txBody>
          <a:bodyPr wrap="square" rtlCol="0">
            <a:spAutoFit/>
          </a:bodyPr>
          <a:lstStyle/>
          <a:p>
            <a:pPr marL="171450" indent="-171450">
              <a:buFont typeface="Arial" panose="020B0604020202020204" pitchFamily="34" charset="0"/>
              <a:buChar char="•"/>
            </a:pPr>
            <a:r>
              <a:rPr lang="en-US" altLang="zh-CN" sz="1200" dirty="0"/>
              <a:t>The jitter is not clearly improved in this case, because the AP MLD in 11be simulation is associated with 4 non-AP MLDs, while the AP in 11ax simulation is associated with only 2 STAs.</a:t>
            </a:r>
            <a:endParaRPr lang="zh-CN" altLang="en-US" sz="1200" dirty="0"/>
          </a:p>
        </p:txBody>
      </p:sp>
    </p:spTree>
    <p:extLst>
      <p:ext uri="{BB962C8B-B14F-4D97-AF65-F5344CB8AC3E}">
        <p14:creationId xmlns:p14="http://schemas.microsoft.com/office/powerpoint/2010/main" val="720649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1FF2307D-ADC8-45E7-88B8-01B857BA48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2627782"/>
            <a:ext cx="3606351" cy="2703733"/>
          </a:xfrm>
          <a:prstGeom prst="rect">
            <a:avLst/>
          </a:prstGeom>
        </p:spPr>
      </p:pic>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412" y="2627783"/>
            <a:ext cx="3606351" cy="2703732"/>
          </a:xfrm>
          <a:prstGeom prst="rect">
            <a:avLst/>
          </a:prstGeom>
        </p:spPr>
      </p:pic>
      <p:sp>
        <p:nvSpPr>
          <p:cNvPr id="7" name="标题 1"/>
          <p:cNvSpPr>
            <a:spLocks noGrp="1"/>
          </p:cNvSpPr>
          <p:nvPr>
            <p:ph type="title"/>
          </p:nvPr>
        </p:nvSpPr>
        <p:spPr>
          <a:xfrm>
            <a:off x="1021492" y="685800"/>
            <a:ext cx="7436708" cy="1066800"/>
          </a:xfrm>
        </p:spPr>
        <p:txBody>
          <a:bodyPr/>
          <a:lstStyle/>
          <a:p>
            <a:r>
              <a:rPr lang="en-US" altLang="zh-CN" dirty="0"/>
              <a:t>Delay performance comparison under DL OFDMA</a:t>
            </a:r>
            <a:endParaRPr lang="zh-CN" altLang="en-US" dirty="0"/>
          </a:p>
        </p:txBody>
      </p:sp>
      <p:sp>
        <p:nvSpPr>
          <p:cNvPr id="8" name="内容占位符 2"/>
          <p:cNvSpPr>
            <a:spLocks noGrp="1"/>
          </p:cNvSpPr>
          <p:nvPr>
            <p:ph idx="1"/>
          </p:nvPr>
        </p:nvSpPr>
        <p:spPr>
          <a:xfrm>
            <a:off x="696913" y="1681786"/>
            <a:ext cx="7929778" cy="41148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28% gain compared with </a:t>
            </a:r>
            <a:r>
              <a:rPr lang="en-US" altLang="zh-CN" sz="1400" dirty="0">
                <a:solidFill>
                  <a:srgbClr val="FF0000"/>
                </a:solidFill>
              </a:rPr>
              <a:t>11ax using 80MHz</a:t>
            </a:r>
            <a:r>
              <a:rPr lang="en-US" altLang="zh-CN" sz="1400" dirty="0">
                <a:solidFill>
                  <a:srgbClr val="000000"/>
                </a:solidFill>
              </a:rPr>
              <a:t>.</a:t>
            </a:r>
          </a:p>
          <a:p>
            <a:pPr lvl="0"/>
            <a:r>
              <a:rPr lang="en-US" altLang="zh-CN" sz="1400" dirty="0">
                <a:solidFill>
                  <a:srgbClr val="000000"/>
                </a:solidFill>
              </a:rPr>
              <a:t>The average delay for </a:t>
            </a:r>
            <a:r>
              <a:rPr lang="en-US" altLang="zh-CN" sz="1400" dirty="0">
                <a:solidFill>
                  <a:schemeClr val="accent2"/>
                </a:solidFill>
              </a:rPr>
              <a:t>11be using 160MHz </a:t>
            </a:r>
            <a:r>
              <a:rPr lang="en-US" altLang="zh-CN" sz="1400" dirty="0">
                <a:solidFill>
                  <a:srgbClr val="000000"/>
                </a:solidFill>
              </a:rPr>
              <a:t>achieves 29%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Latency and jitter are both improved in 11be simulations.</a:t>
            </a:r>
          </a:p>
          <a:p>
            <a:pPr lvl="0"/>
            <a:r>
              <a:rPr lang="en-US" altLang="zh-CN" sz="1400" dirty="0">
                <a:solidFill>
                  <a:srgbClr val="000000"/>
                </a:solidFill>
              </a:rPr>
              <a:t>The timeout rate remains 0 when the traffic rate increases from 1 to 10 Mbps.</a:t>
            </a:r>
            <a:endParaRPr lang="zh-CN" altLang="en-US" sz="1400" dirty="0"/>
          </a:p>
        </p:txBody>
      </p:sp>
      <p:graphicFrame>
        <p:nvGraphicFramePr>
          <p:cNvPr id="12" name="表格 11"/>
          <p:cNvGraphicFramePr>
            <a:graphicFrameLocks noGrp="1"/>
          </p:cNvGraphicFramePr>
          <p:nvPr>
            <p:extLst>
              <p:ext uri="{D42A27DB-BD31-4B8C-83A1-F6EECF244321}">
                <p14:modId xmlns:p14="http://schemas.microsoft.com/office/powerpoint/2010/main" val="1420984184"/>
              </p:ext>
            </p:extLst>
          </p:nvPr>
        </p:nvGraphicFramePr>
        <p:xfrm>
          <a:off x="686865" y="5581860"/>
          <a:ext cx="3081267" cy="834016"/>
        </p:xfrm>
        <a:graphic>
          <a:graphicData uri="http://schemas.openxmlformats.org/drawingml/2006/table">
            <a:tbl>
              <a:tblPr>
                <a:tableStyleId>{5C22544A-7EE6-4342-B048-85BDC9FD1C3A}</a:tableStyleId>
              </a:tblPr>
              <a:tblGrid>
                <a:gridCol w="655881">
                  <a:extLst>
                    <a:ext uri="{9D8B030D-6E8A-4147-A177-3AD203B41FA5}">
                      <a16:colId xmlns:a16="http://schemas.microsoft.com/office/drawing/2014/main" val="20000"/>
                    </a:ext>
                  </a:extLst>
                </a:gridCol>
                <a:gridCol w="605322">
                  <a:extLst>
                    <a:ext uri="{9D8B030D-6E8A-4147-A177-3AD203B41FA5}">
                      <a16:colId xmlns:a16="http://schemas.microsoft.com/office/drawing/2014/main" val="20001"/>
                    </a:ext>
                  </a:extLst>
                </a:gridCol>
                <a:gridCol w="606688">
                  <a:extLst>
                    <a:ext uri="{9D8B030D-6E8A-4147-A177-3AD203B41FA5}">
                      <a16:colId xmlns:a16="http://schemas.microsoft.com/office/drawing/2014/main" val="20002"/>
                    </a:ext>
                  </a:extLst>
                </a:gridCol>
                <a:gridCol w="606688">
                  <a:extLst>
                    <a:ext uri="{9D8B030D-6E8A-4147-A177-3AD203B41FA5}">
                      <a16:colId xmlns:a16="http://schemas.microsoft.com/office/drawing/2014/main" val="20003"/>
                    </a:ext>
                  </a:extLst>
                </a:gridCol>
                <a:gridCol w="606688">
                  <a:extLst>
                    <a:ext uri="{9D8B030D-6E8A-4147-A177-3AD203B41FA5}">
                      <a16:colId xmlns:a16="http://schemas.microsoft.com/office/drawing/2014/main" val="20004"/>
                    </a:ext>
                  </a:extLst>
                </a:gridCol>
              </a:tblGrid>
              <a:tr h="21765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56403">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ax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59958">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sp>
        <p:nvSpPr>
          <p:cNvPr id="3" name="灯片编号占位符 2"/>
          <p:cNvSpPr>
            <a:spLocks noGrp="1"/>
          </p:cNvSpPr>
          <p:nvPr>
            <p:ph type="sldNum" sz="quarter" idx="12"/>
          </p:nvPr>
        </p:nvSpPr>
        <p:spPr/>
        <p:txBody>
          <a:bodyPr/>
          <a:lstStyle/>
          <a:p>
            <a:fld id="{D0575E00-F21E-44AB-8288-8B9991574529}" type="slidenum">
              <a:rPr lang="zh-CN" altLang="en-US" smtClean="0"/>
              <a:t>14</a:t>
            </a:fld>
            <a:endParaRPr lang="zh-CN" altLang="en-US"/>
          </a:p>
        </p:txBody>
      </p:sp>
      <p:sp>
        <p:nvSpPr>
          <p:cNvPr id="9"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10"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
        <p:nvSpPr>
          <p:cNvPr id="11" name="文本框 10">
            <a:extLst>
              <a:ext uri="{FF2B5EF4-FFF2-40B4-BE49-F238E27FC236}">
                <a16:creationId xmlns:a16="http://schemas.microsoft.com/office/drawing/2014/main" id="{94376971-7B8D-43DA-AFAB-E03AFC4BC830}"/>
              </a:ext>
            </a:extLst>
          </p:cNvPr>
          <p:cNvSpPr txBox="1"/>
          <p:nvPr/>
        </p:nvSpPr>
        <p:spPr>
          <a:xfrm>
            <a:off x="1519608" y="5235559"/>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3" name="文本框 12">
            <a:extLst>
              <a:ext uri="{FF2B5EF4-FFF2-40B4-BE49-F238E27FC236}">
                <a16:creationId xmlns:a16="http://schemas.microsoft.com/office/drawing/2014/main" id="{322073F1-2964-430F-A47E-67F8B90E7B23}"/>
              </a:ext>
            </a:extLst>
          </p:cNvPr>
          <p:cNvSpPr txBox="1"/>
          <p:nvPr/>
        </p:nvSpPr>
        <p:spPr>
          <a:xfrm>
            <a:off x="4909974" y="5231113"/>
            <a:ext cx="2930402"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p:spTree>
    <p:extLst>
      <p:ext uri="{BB962C8B-B14F-4D97-AF65-F5344CB8AC3E}">
        <p14:creationId xmlns:p14="http://schemas.microsoft.com/office/powerpoint/2010/main" val="2701837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FB624E75-8A83-4B81-B730-1640A58020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5302" y="2659200"/>
            <a:ext cx="3553333" cy="2663984"/>
          </a:xfrm>
          <a:prstGeom prst="rect">
            <a:avLst/>
          </a:prstGeom>
        </p:spPr>
      </p:pic>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890" y="2659200"/>
            <a:ext cx="3553332" cy="2663983"/>
          </a:xfrm>
          <a:prstGeom prst="rect">
            <a:avLst/>
          </a:prstGeom>
        </p:spPr>
      </p:pic>
      <p:sp>
        <p:nvSpPr>
          <p:cNvPr id="4" name="标题 1"/>
          <p:cNvSpPr>
            <a:spLocks noGrp="1"/>
          </p:cNvSpPr>
          <p:nvPr>
            <p:ph type="title"/>
          </p:nvPr>
        </p:nvSpPr>
        <p:spPr>
          <a:xfrm>
            <a:off x="1037968" y="685800"/>
            <a:ext cx="7420232" cy="1066800"/>
          </a:xfrm>
        </p:spPr>
        <p:txBody>
          <a:bodyPr/>
          <a:lstStyle/>
          <a:p>
            <a:r>
              <a:rPr lang="en-US" altLang="zh-CN" dirty="0"/>
              <a:t>Delay performance comparison under UL OFDMA</a:t>
            </a:r>
            <a:endParaRPr lang="zh-CN" altLang="en-US" dirty="0"/>
          </a:p>
        </p:txBody>
      </p:sp>
      <p:sp>
        <p:nvSpPr>
          <p:cNvPr id="5" name="内容占位符 2"/>
          <p:cNvSpPr>
            <a:spLocks noGrp="1"/>
          </p:cNvSpPr>
          <p:nvPr>
            <p:ph idx="1"/>
          </p:nvPr>
        </p:nvSpPr>
        <p:spPr>
          <a:xfrm>
            <a:off x="685799" y="1689539"/>
            <a:ext cx="7943563" cy="41148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20% gain compared with </a:t>
            </a:r>
            <a:r>
              <a:rPr lang="en-US" altLang="zh-CN" sz="1400" dirty="0">
                <a:solidFill>
                  <a:srgbClr val="FF0000"/>
                </a:solidFill>
              </a:rPr>
              <a:t>11ax using 80MHz</a:t>
            </a:r>
            <a:r>
              <a:rPr lang="en-US" altLang="zh-CN" sz="1400" dirty="0">
                <a:solidFill>
                  <a:srgbClr val="000000"/>
                </a:solidFill>
              </a:rPr>
              <a:t>.</a:t>
            </a:r>
          </a:p>
          <a:p>
            <a:pPr lvl="0"/>
            <a:r>
              <a:rPr lang="en-US" altLang="zh-CN" sz="1400" dirty="0">
                <a:solidFill>
                  <a:srgbClr val="000000"/>
                </a:solidFill>
              </a:rPr>
              <a:t>The average delay for </a:t>
            </a:r>
            <a:r>
              <a:rPr lang="en-US" altLang="zh-CN" sz="1400" dirty="0">
                <a:solidFill>
                  <a:schemeClr val="accent2"/>
                </a:solidFill>
              </a:rPr>
              <a:t>11be using 160MHz </a:t>
            </a:r>
            <a:r>
              <a:rPr lang="en-US" altLang="zh-CN" sz="1400" dirty="0">
                <a:solidFill>
                  <a:srgbClr val="000000"/>
                </a:solidFill>
              </a:rPr>
              <a:t>achieves 21%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Latency and jitter are both improved in 11be simulations.</a:t>
            </a:r>
          </a:p>
          <a:p>
            <a:pPr lvl="0"/>
            <a:r>
              <a:rPr lang="en-US" altLang="zh-CN" sz="1400" dirty="0">
                <a:solidFill>
                  <a:srgbClr val="000000"/>
                </a:solidFill>
              </a:rPr>
              <a:t>The timeout rate remains 0 when the traffic rate increases from 1 to 10 Mbps.</a:t>
            </a:r>
            <a:endParaRPr lang="zh-CN" altLang="en-US" sz="1400" dirty="0"/>
          </a:p>
        </p:txBody>
      </p:sp>
      <p:graphicFrame>
        <p:nvGraphicFramePr>
          <p:cNvPr id="9" name="表格 8"/>
          <p:cNvGraphicFramePr>
            <a:graphicFrameLocks noGrp="1"/>
          </p:cNvGraphicFramePr>
          <p:nvPr>
            <p:extLst>
              <p:ext uri="{D42A27DB-BD31-4B8C-83A1-F6EECF244321}">
                <p14:modId xmlns:p14="http://schemas.microsoft.com/office/powerpoint/2010/main" val="3685375262"/>
              </p:ext>
            </p:extLst>
          </p:nvPr>
        </p:nvGraphicFramePr>
        <p:xfrm>
          <a:off x="706073" y="5582178"/>
          <a:ext cx="3083252" cy="878163"/>
        </p:xfrm>
        <a:graphic>
          <a:graphicData uri="http://schemas.openxmlformats.org/drawingml/2006/table">
            <a:tbl>
              <a:tblPr>
                <a:tableStyleId>{5C22544A-7EE6-4342-B048-85BDC9FD1C3A}</a:tableStyleId>
              </a:tblPr>
              <a:tblGrid>
                <a:gridCol w="656303">
                  <a:extLst>
                    <a:ext uri="{9D8B030D-6E8A-4147-A177-3AD203B41FA5}">
                      <a16:colId xmlns:a16="http://schemas.microsoft.com/office/drawing/2014/main" val="20000"/>
                    </a:ext>
                  </a:extLst>
                </a:gridCol>
                <a:gridCol w="605712">
                  <a:extLst>
                    <a:ext uri="{9D8B030D-6E8A-4147-A177-3AD203B41FA5}">
                      <a16:colId xmlns:a16="http://schemas.microsoft.com/office/drawing/2014/main" val="20001"/>
                    </a:ext>
                  </a:extLst>
                </a:gridCol>
                <a:gridCol w="607079">
                  <a:extLst>
                    <a:ext uri="{9D8B030D-6E8A-4147-A177-3AD203B41FA5}">
                      <a16:colId xmlns:a16="http://schemas.microsoft.com/office/drawing/2014/main" val="20002"/>
                    </a:ext>
                  </a:extLst>
                </a:gridCol>
                <a:gridCol w="607079">
                  <a:extLst>
                    <a:ext uri="{9D8B030D-6E8A-4147-A177-3AD203B41FA5}">
                      <a16:colId xmlns:a16="http://schemas.microsoft.com/office/drawing/2014/main" val="20003"/>
                    </a:ext>
                  </a:extLst>
                </a:gridCol>
                <a:gridCol w="607079">
                  <a:extLst>
                    <a:ext uri="{9D8B030D-6E8A-4147-A177-3AD203B41FA5}">
                      <a16:colId xmlns:a16="http://schemas.microsoft.com/office/drawing/2014/main" val="20004"/>
                    </a:ext>
                  </a:extLst>
                </a:gridCol>
              </a:tblGrid>
              <a:tr h="248768">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6394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ax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160MHz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65455">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sp>
        <p:nvSpPr>
          <p:cNvPr id="3" name="灯片编号占位符 2"/>
          <p:cNvSpPr>
            <a:spLocks noGrp="1"/>
          </p:cNvSpPr>
          <p:nvPr>
            <p:ph type="sldNum" sz="quarter" idx="12"/>
          </p:nvPr>
        </p:nvSpPr>
        <p:spPr/>
        <p:txBody>
          <a:bodyPr/>
          <a:lstStyle/>
          <a:p>
            <a:fld id="{D0575E00-F21E-44AB-8288-8B9991574529}" type="slidenum">
              <a:rPr lang="zh-CN" altLang="en-US" smtClean="0"/>
              <a:t>15</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
        <p:nvSpPr>
          <p:cNvPr id="11" name="文本框 10">
            <a:extLst>
              <a:ext uri="{FF2B5EF4-FFF2-40B4-BE49-F238E27FC236}">
                <a16:creationId xmlns:a16="http://schemas.microsoft.com/office/drawing/2014/main" id="{61B017A3-A089-4A13-B02E-46FB97C1F57D}"/>
              </a:ext>
            </a:extLst>
          </p:cNvPr>
          <p:cNvSpPr txBox="1"/>
          <p:nvPr/>
        </p:nvSpPr>
        <p:spPr>
          <a:xfrm>
            <a:off x="1640636" y="5255983"/>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2" name="文本框 11">
            <a:extLst>
              <a:ext uri="{FF2B5EF4-FFF2-40B4-BE49-F238E27FC236}">
                <a16:creationId xmlns:a16="http://schemas.microsoft.com/office/drawing/2014/main" id="{91A1E863-24A7-49FD-AE46-F5B791CE4BE1}"/>
              </a:ext>
            </a:extLst>
          </p:cNvPr>
          <p:cNvSpPr txBox="1"/>
          <p:nvPr/>
        </p:nvSpPr>
        <p:spPr>
          <a:xfrm>
            <a:off x="4990650" y="5231113"/>
            <a:ext cx="2930402"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p:spTree>
    <p:extLst>
      <p:ext uri="{BB962C8B-B14F-4D97-AF65-F5344CB8AC3E}">
        <p14:creationId xmlns:p14="http://schemas.microsoft.com/office/powerpoint/2010/main" val="18871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p:txBody>
          <a:bodyPr/>
          <a:lstStyle/>
          <a:p>
            <a:r>
              <a:rPr lang="en-US" altLang="zh-CN" sz="2000" b="0" dirty="0"/>
              <a:t>The contribution provides simulation results to show how much delay improvement can be achieved by applying multi-link operation. </a:t>
            </a:r>
          </a:p>
          <a:p>
            <a:r>
              <a:rPr lang="en-US" altLang="zh-CN" sz="2000" b="0" dirty="0"/>
              <a:t>In Case 1, simulations on 11ax and 11be use the same bandwidth resource and the same number of STAs (non-AP MLDs in 11be), showing that the delay of 11be is reduced around </a:t>
            </a:r>
            <a:r>
              <a:rPr lang="en-US" altLang="zh-CN" sz="2000" dirty="0"/>
              <a:t>32%</a:t>
            </a:r>
            <a:r>
              <a:rPr lang="en-US" altLang="zh-CN" sz="2000" b="0" dirty="0"/>
              <a:t> compared to the delay of 11ax.</a:t>
            </a:r>
          </a:p>
          <a:p>
            <a:r>
              <a:rPr lang="en-US" altLang="zh-CN" sz="2000" b="0" dirty="0"/>
              <a:t>In Case 2, the bandwidth resource used in simulations of 11be is twice the bandwidth used in simulations of 11ax, hence the number of STAs in 11ax simulations is reduced to half of the number of non-AP MLDs in 11be simulations, to compensate for the difference in bandwidth resources. In this case, the delay of 11be is reduced around </a:t>
            </a:r>
            <a:r>
              <a:rPr lang="en-US" altLang="zh-CN" sz="2000" dirty="0"/>
              <a:t>19%</a:t>
            </a:r>
            <a:r>
              <a:rPr lang="en-US" altLang="zh-CN" sz="2000" b="0" dirty="0"/>
              <a:t> compared to the delay of 11ax.</a:t>
            </a:r>
          </a:p>
          <a:p>
            <a:pPr marL="0" indent="0">
              <a:buNone/>
            </a:pPr>
            <a:endParaRPr lang="en-US" altLang="zh-CN" sz="2000" b="0" dirty="0"/>
          </a:p>
          <a:p>
            <a:endParaRPr lang="zh-CN" altLang="en-US" dirty="0"/>
          </a:p>
        </p:txBody>
      </p:sp>
      <p:sp>
        <p:nvSpPr>
          <p:cNvPr id="4" name="灯片编号占位符 3"/>
          <p:cNvSpPr>
            <a:spLocks noGrp="1"/>
          </p:cNvSpPr>
          <p:nvPr>
            <p:ph type="sldNum" sz="quarter" idx="12"/>
          </p:nvPr>
        </p:nvSpPr>
        <p:spPr/>
        <p:txBody>
          <a:bodyPr/>
          <a:lstStyle/>
          <a:p>
            <a:fld id="{D0575E00-F21E-44AB-8288-8B9991574529}" type="slidenum">
              <a:rPr lang="zh-CN" altLang="en-US" smtClean="0"/>
              <a:t>16</a:t>
            </a:fld>
            <a:endParaRPr lang="zh-CN" altLang="en-US"/>
          </a:p>
        </p:txBody>
      </p:sp>
      <p:sp>
        <p:nvSpPr>
          <p:cNvPr id="5" name="Date Placeholder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6" name="Footer Placeholder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80597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a:t>
            </a:r>
            <a:r>
              <a:rPr lang="en-US" altLang="zh-CN" dirty="0">
                <a:solidFill>
                  <a:schemeClr val="tx1"/>
                </a:solidFill>
              </a:rPr>
              <a:t>ces</a:t>
            </a:r>
            <a:r>
              <a:rPr lang="en-US" altLang="zh-CN" dirty="0"/>
              <a:t> </a:t>
            </a:r>
            <a:endParaRPr lang="zh-CN" altLang="en-US" dirty="0"/>
          </a:p>
        </p:txBody>
      </p:sp>
      <p:sp>
        <p:nvSpPr>
          <p:cNvPr id="3" name="内容占位符 2"/>
          <p:cNvSpPr>
            <a:spLocks noGrp="1"/>
          </p:cNvSpPr>
          <p:nvPr>
            <p:ph idx="1"/>
          </p:nvPr>
        </p:nvSpPr>
        <p:spPr/>
        <p:txBody>
          <a:bodyPr/>
          <a:lstStyle/>
          <a:p>
            <a:pPr marL="514350" indent="-514350">
              <a:buFont typeface="+mj-lt"/>
              <a:buAutoNum type="arabicPeriod"/>
            </a:pPr>
            <a:r>
              <a:rPr lang="en-GB" altLang="zh-CN" dirty="0"/>
              <a:t>11-18-1231-06-802.11 EHT Proposed PAR</a:t>
            </a:r>
          </a:p>
          <a:p>
            <a:pPr marL="514350" indent="-514350">
              <a:buFont typeface="+mj-lt"/>
              <a:buAutoNum type="arabicPeriod"/>
            </a:pPr>
            <a:r>
              <a:rPr lang="en-GB" altLang="zh-TW" dirty="0"/>
              <a:t>11-21-1900-02-00be-cr-for-par-throughput-verification.pptx</a:t>
            </a:r>
          </a:p>
          <a:p>
            <a:pPr marL="514350" indent="-514350">
              <a:buFont typeface="+mj-lt"/>
              <a:buAutoNum type="arabicPeriod"/>
            </a:pPr>
            <a:r>
              <a:rPr lang="en-US" altLang="zh-TW" dirty="0"/>
              <a:t>11-14-0980-16-00ax-simulation-scenarios.docx</a:t>
            </a:r>
          </a:p>
          <a:p>
            <a:pPr marL="0" indent="0">
              <a:buNone/>
            </a:pPr>
            <a:endParaRPr lang="zh-CN" altLang="en-US" dirty="0"/>
          </a:p>
        </p:txBody>
      </p:sp>
      <p:sp>
        <p:nvSpPr>
          <p:cNvPr id="4" name="灯片编号占位符 3"/>
          <p:cNvSpPr>
            <a:spLocks noGrp="1"/>
          </p:cNvSpPr>
          <p:nvPr>
            <p:ph type="sldNum" sz="quarter" idx="12"/>
          </p:nvPr>
        </p:nvSpPr>
        <p:spPr/>
        <p:txBody>
          <a:bodyPr/>
          <a:lstStyle/>
          <a:p>
            <a:fld id="{D0575E00-F21E-44AB-8288-8B9991574529}" type="slidenum">
              <a:rPr lang="zh-CN" altLang="en-US" smtClean="0"/>
              <a:t>17</a:t>
            </a:fld>
            <a:endParaRPr lang="zh-CN" altLang="en-US"/>
          </a:p>
        </p:txBody>
      </p:sp>
      <p:sp>
        <p:nvSpPr>
          <p:cNvPr id="5" name="Date Placeholder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6" name="Footer Placeholder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424133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614495767"/>
              </p:ext>
            </p:extLst>
          </p:nvPr>
        </p:nvGraphicFramePr>
        <p:xfrm>
          <a:off x="1222487" y="1883891"/>
          <a:ext cx="6287135" cy="2651760"/>
        </p:xfrm>
        <a:graphic>
          <a:graphicData uri="http://schemas.openxmlformats.org/drawingml/2006/table">
            <a:tbl>
              <a:tblPr firstRow="1" firstCol="1" bandRow="1">
                <a:tableStyleId>{5C22544A-7EE6-4342-B048-85BDC9FD1C3A}</a:tableStyleId>
              </a:tblPr>
              <a:tblGrid>
                <a:gridCol w="530225">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540385">
                  <a:extLst>
                    <a:ext uri="{9D8B030D-6E8A-4147-A177-3AD203B41FA5}">
                      <a16:colId xmlns:a16="http://schemas.microsoft.com/office/drawing/2014/main" val="20002"/>
                    </a:ext>
                  </a:extLst>
                </a:gridCol>
                <a:gridCol w="1979930">
                  <a:extLst>
                    <a:ext uri="{9D8B030D-6E8A-4147-A177-3AD203B41FA5}">
                      <a16:colId xmlns:a16="http://schemas.microsoft.com/office/drawing/2014/main" val="20003"/>
                    </a:ext>
                  </a:extLst>
                </a:gridCol>
                <a:gridCol w="1170305">
                  <a:extLst>
                    <a:ext uri="{9D8B030D-6E8A-4147-A177-3AD203B41FA5}">
                      <a16:colId xmlns:a16="http://schemas.microsoft.com/office/drawing/2014/main" val="20004"/>
                    </a:ext>
                  </a:extLst>
                </a:gridCol>
                <a:gridCol w="1342390">
                  <a:extLst>
                    <a:ext uri="{9D8B030D-6E8A-4147-A177-3AD203B41FA5}">
                      <a16:colId xmlns:a16="http://schemas.microsoft.com/office/drawing/2014/main" val="20005"/>
                    </a:ext>
                  </a:extLst>
                </a:gridCol>
              </a:tblGrid>
              <a:tr h="139700">
                <a:tc>
                  <a:txBody>
                    <a:bodyPr/>
                    <a:lstStyle/>
                    <a:p>
                      <a:pPr>
                        <a:spcBef>
                          <a:spcPts val="300"/>
                        </a:spcBef>
                        <a:spcAft>
                          <a:spcPts val="300"/>
                        </a:spcAft>
                      </a:pPr>
                      <a:r>
                        <a:rPr lang="en-GB" sz="1100" dirty="0">
                          <a:effectLst/>
                        </a:rPr>
                        <a:t>CID</a:t>
                      </a:r>
                      <a:endParaRPr lang="zh-CN" sz="1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spcBef>
                          <a:spcPts val="300"/>
                        </a:spcBef>
                        <a:spcAft>
                          <a:spcPts val="300"/>
                        </a:spcAft>
                      </a:pPr>
                      <a:r>
                        <a:rPr lang="en-GB" sz="1100">
                          <a:effectLst/>
                        </a:rPr>
                        <a:t>Clause</a:t>
                      </a:r>
                      <a:endParaRPr lang="zh-CN" sz="1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spcBef>
                          <a:spcPts val="300"/>
                        </a:spcBef>
                        <a:spcAft>
                          <a:spcPts val="300"/>
                        </a:spcAft>
                      </a:pPr>
                      <a:r>
                        <a:rPr lang="en-GB" sz="1100">
                          <a:effectLst/>
                        </a:rPr>
                        <a:t>Pg/Ln</a:t>
                      </a:r>
                      <a:endParaRPr lang="zh-CN" sz="1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spcBef>
                          <a:spcPts val="300"/>
                        </a:spcBef>
                        <a:spcAft>
                          <a:spcPts val="300"/>
                        </a:spcAft>
                      </a:pPr>
                      <a:r>
                        <a:rPr lang="en-GB" sz="1100">
                          <a:effectLst/>
                        </a:rPr>
                        <a:t>Comment</a:t>
                      </a:r>
                      <a:endParaRPr lang="zh-CN" sz="1100">
                        <a:effectLst/>
                        <a:latin typeface="Times New Roman" panose="02020603050405020304" pitchFamily="18" charset="0"/>
                        <a:ea typeface="宋体" panose="02010600030101010101" pitchFamily="2" charset="-122"/>
                      </a:endParaRPr>
                    </a:p>
                  </a:txBody>
                  <a:tcPr marL="68580" marR="68580" marT="0" marB="0" anchor="b"/>
                </a:tc>
                <a:tc>
                  <a:txBody>
                    <a:bodyPr/>
                    <a:lstStyle/>
                    <a:p>
                      <a:pPr>
                        <a:spcBef>
                          <a:spcPts val="300"/>
                        </a:spcBef>
                        <a:spcAft>
                          <a:spcPts val="300"/>
                        </a:spcAft>
                      </a:pPr>
                      <a:r>
                        <a:rPr lang="en-GB" sz="1100">
                          <a:effectLst/>
                        </a:rPr>
                        <a:t>Proposed Change</a:t>
                      </a:r>
                      <a:endParaRPr lang="zh-CN" sz="1100">
                        <a:effectLst/>
                        <a:latin typeface="Times New Roman" panose="02020603050405020304" pitchFamily="18" charset="0"/>
                        <a:ea typeface="宋体" panose="02010600030101010101" pitchFamily="2" charset="-122"/>
                      </a:endParaRPr>
                    </a:p>
                  </a:txBody>
                  <a:tcPr marL="68580" marR="68580" marT="0" marB="0" anchor="b"/>
                </a:tc>
                <a:tc>
                  <a:txBody>
                    <a:bodyPr/>
                    <a:lstStyle/>
                    <a:p>
                      <a:pPr>
                        <a:spcBef>
                          <a:spcPts val="300"/>
                        </a:spcBef>
                        <a:spcAft>
                          <a:spcPts val="300"/>
                        </a:spcAft>
                      </a:pPr>
                      <a:r>
                        <a:rPr lang="en-GB" sz="1100">
                          <a:effectLst/>
                        </a:rPr>
                        <a:t>Resolution</a:t>
                      </a:r>
                      <a:endParaRPr lang="zh-CN" sz="1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0"/>
                  </a:ext>
                </a:extLst>
              </a:tr>
              <a:tr h="139700">
                <a:tc>
                  <a:txBody>
                    <a:bodyPr/>
                    <a:lstStyle/>
                    <a:p>
                      <a:pPr>
                        <a:spcBef>
                          <a:spcPts val="300"/>
                        </a:spcBef>
                        <a:spcAft>
                          <a:spcPts val="300"/>
                        </a:spcAft>
                      </a:pPr>
                      <a:r>
                        <a:rPr lang="en-GB" sz="1100" dirty="0">
                          <a:effectLst/>
                        </a:rPr>
                        <a:t>10890</a:t>
                      </a: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Bef>
                          <a:spcPts val="300"/>
                        </a:spcBef>
                        <a:spcAft>
                          <a:spcPts val="300"/>
                        </a:spcAft>
                      </a:pP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Bef>
                          <a:spcPts val="300"/>
                        </a:spcBef>
                        <a:spcAft>
                          <a:spcPts val="300"/>
                        </a:spcAft>
                      </a:pPr>
                      <a:r>
                        <a:rPr lang="en-GB" sz="1100" dirty="0">
                          <a:effectLst/>
                        </a:rPr>
                        <a:t>0.0</a:t>
                      </a: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Bef>
                          <a:spcPts val="300"/>
                        </a:spcBef>
                        <a:spcAft>
                          <a:spcPts val="300"/>
                        </a:spcAft>
                      </a:pPr>
                      <a:r>
                        <a:rPr lang="en-US" sz="1100" dirty="0">
                          <a:effectLst/>
                        </a:rPr>
                        <a:t>Simulations are needed to verify whether the proposed PAR on latency can be achieved.</a:t>
                      </a: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Bef>
                          <a:spcPts val="300"/>
                        </a:spcBef>
                        <a:spcAft>
                          <a:spcPts val="300"/>
                        </a:spcAft>
                      </a:pPr>
                      <a:r>
                        <a:rPr lang="en-GB" sz="1100">
                          <a:effectLst/>
                        </a:rPr>
                        <a:t>As in comment</a:t>
                      </a:r>
                      <a:endParaRPr lang="zh-CN" sz="11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100" dirty="0">
                          <a:effectLst/>
                        </a:rPr>
                        <a:t>Rejected.</a:t>
                      </a:r>
                    </a:p>
                    <a:p>
                      <a:pPr>
                        <a:spcAft>
                          <a:spcPts val="0"/>
                        </a:spcAft>
                      </a:pPr>
                      <a:endParaRPr lang="en-US" altLang="zh-CN" sz="1100" dirty="0">
                        <a:effectLst/>
                      </a:endParaRPr>
                    </a:p>
                    <a:p>
                      <a:pPr>
                        <a:spcAft>
                          <a:spcPts val="0"/>
                        </a:spcAft>
                      </a:pPr>
                      <a:r>
                        <a:rPr lang="en-US" altLang="zh-CN" sz="1100" dirty="0">
                          <a:effectLst/>
                        </a:rPr>
                        <a:t>Note to commenter. This comment is rejected since it does not result in a change to the draft.</a:t>
                      </a:r>
                      <a:endParaRPr lang="zh-CN" sz="1100" dirty="0">
                        <a:effectLst/>
                      </a:endParaRPr>
                    </a:p>
                    <a:p>
                      <a:pPr>
                        <a:lnSpc>
                          <a:spcPts val="1200"/>
                        </a:lnSpc>
                        <a:spcBef>
                          <a:spcPts val="1200"/>
                        </a:spcBef>
                        <a:spcAft>
                          <a:spcPts val="0"/>
                        </a:spcAft>
                      </a:pPr>
                      <a:r>
                        <a:rPr lang="en-GB" sz="1100" dirty="0">
                          <a:effectLst/>
                        </a:rPr>
                        <a:t> </a:t>
                      </a:r>
                      <a:endParaRPr lang="zh-CN" sz="1100" dirty="0">
                        <a:effectLs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baseline="0" dirty="0">
                          <a:solidFill>
                            <a:schemeClr val="tx1"/>
                          </a:solidFill>
                          <a:effectLst/>
                          <a:latin typeface="Times New Roman" panose="02020603050405020304" pitchFamily="18" charset="0"/>
                          <a:ea typeface="Malgun Gothic" panose="020B0503020000020004" pitchFamily="34" charset="-127"/>
                        </a:rPr>
                        <a:t>P</a:t>
                      </a:r>
                      <a:r>
                        <a:rPr lang="en-US" altLang="zh-CN" sz="1100" dirty="0">
                          <a:solidFill>
                            <a:schemeClr val="tx1"/>
                          </a:solidFill>
                          <a:effectLst/>
                          <a:latin typeface="Times New Roman" panose="02020603050405020304" pitchFamily="18" charset="0"/>
                          <a:ea typeface="Malgun Gothic" panose="020B0503020000020004" pitchFamily="34" charset="-127"/>
                        </a:rPr>
                        <a:t>lease refer to doc.: IEEE 802.11-22/1348r1 </a:t>
                      </a:r>
                      <a:r>
                        <a:rPr lang="en-US" altLang="zh-CN" sz="1100" baseline="0" dirty="0">
                          <a:solidFill>
                            <a:schemeClr val="tx1"/>
                          </a:solidFill>
                          <a:effectLst/>
                          <a:latin typeface="Times New Roman" panose="02020603050405020304" pitchFamily="18" charset="0"/>
                          <a:ea typeface="Malgun Gothic" panose="020B0503020000020004" pitchFamily="34" charset="-127"/>
                        </a:rPr>
                        <a:t>for detailed simulation results.</a:t>
                      </a:r>
                    </a:p>
                  </a:txBody>
                  <a:tcPr marL="68580" marR="68580" marT="0" marB="0"/>
                </a:tc>
                <a:extLst>
                  <a:ext uri="{0D108BD9-81ED-4DB2-BD59-A6C34878D82A}">
                    <a16:rowId xmlns:a16="http://schemas.microsoft.com/office/drawing/2014/main" val="10001"/>
                  </a:ext>
                </a:extLst>
              </a:tr>
            </a:tbl>
          </a:graphicData>
        </a:graphic>
      </p:graphicFrame>
      <p:sp>
        <p:nvSpPr>
          <p:cNvPr id="5" name="标题 1"/>
          <p:cNvSpPr>
            <a:spLocks noGrp="1"/>
          </p:cNvSpPr>
          <p:nvPr>
            <p:ph type="title"/>
          </p:nvPr>
        </p:nvSpPr>
        <p:spPr>
          <a:xfrm>
            <a:off x="685800" y="685800"/>
            <a:ext cx="7772400" cy="1066800"/>
          </a:xfrm>
        </p:spPr>
        <p:txBody>
          <a:bodyPr/>
          <a:lstStyle/>
          <a:p>
            <a:r>
              <a:rPr lang="en-US" altLang="zh-CN" dirty="0"/>
              <a:t>CID 10890</a:t>
            </a:r>
            <a:endParaRPr lang="zh-CN" altLang="en-US" dirty="0"/>
          </a:p>
        </p:txBody>
      </p:sp>
      <p:sp>
        <p:nvSpPr>
          <p:cNvPr id="2" name="灯片编号占位符 1"/>
          <p:cNvSpPr>
            <a:spLocks noGrp="1"/>
          </p:cNvSpPr>
          <p:nvPr>
            <p:ph type="sldNum" sz="quarter" idx="12"/>
          </p:nvPr>
        </p:nvSpPr>
        <p:spPr/>
        <p:txBody>
          <a:bodyPr/>
          <a:lstStyle/>
          <a:p>
            <a:fld id="{D0575E00-F21E-44AB-8288-8B9991574529}" type="slidenum">
              <a:rPr lang="zh-CN" altLang="en-US" smtClean="0"/>
              <a:t>2</a:t>
            </a:fld>
            <a:endParaRPr lang="zh-CN" altLang="en-US"/>
          </a:p>
        </p:txBody>
      </p:sp>
      <p:sp>
        <p:nvSpPr>
          <p:cNvPr id="6"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7"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422860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a:t>
            </a:r>
            <a:endParaRPr lang="zh-CN" altLang="en-US" dirty="0"/>
          </a:p>
        </p:txBody>
      </p:sp>
      <p:sp>
        <p:nvSpPr>
          <p:cNvPr id="3" name="内容占位符 2"/>
          <p:cNvSpPr>
            <a:spLocks noGrp="1"/>
          </p:cNvSpPr>
          <p:nvPr>
            <p:ph idx="1"/>
          </p:nvPr>
        </p:nvSpPr>
        <p:spPr/>
        <p:txBody>
          <a:bodyPr/>
          <a:lstStyle/>
          <a:p>
            <a:r>
              <a:rPr lang="en-GB" altLang="zh-CN" dirty="0"/>
              <a:t>Doc: 11-18-1231-06-802.11 EHT Proposed PAR [1]</a:t>
            </a:r>
          </a:p>
          <a:p>
            <a:pPr lvl="1"/>
            <a:r>
              <a:rPr lang="en-GB" altLang="zh-CN" sz="1800" dirty="0"/>
              <a:t>Capable of supporting a maximum throughput of at least </a:t>
            </a:r>
            <a:r>
              <a:rPr lang="en-GB" altLang="zh-CN" sz="1800" b="1" dirty="0"/>
              <a:t>30 </a:t>
            </a:r>
            <a:r>
              <a:rPr lang="en-GB" altLang="zh-CN" sz="1800" b="1" dirty="0" err="1"/>
              <a:t>Gbps</a:t>
            </a:r>
            <a:r>
              <a:rPr lang="en-GB" altLang="zh-CN" sz="1800" dirty="0"/>
              <a:t>, as measured at the MAC data service access point (SAP), with carrier frequency operation between 1 and 7.250 GHz while ensuring backward compatibility and coexistence with legacy IEEE Std. 802.11 compliant devices operating in the 2.4 GHz, 5 GHz, and 6 GHz bands [2]</a:t>
            </a:r>
          </a:p>
          <a:p>
            <a:pPr lvl="1"/>
            <a:r>
              <a:rPr lang="en-GB" altLang="zh-CN" sz="1800" dirty="0"/>
              <a:t>At least one mode of operation capable of </a:t>
            </a:r>
            <a:r>
              <a:rPr lang="en-GB" altLang="zh-CN" sz="1800" dirty="0">
                <a:solidFill>
                  <a:srgbClr val="FF0000"/>
                </a:solidFill>
              </a:rPr>
              <a:t>improved worst case latency and jitter</a:t>
            </a:r>
            <a:r>
              <a:rPr lang="en-GB" altLang="zh-CN" sz="1800" dirty="0"/>
              <a:t>.</a:t>
            </a:r>
          </a:p>
          <a:p>
            <a:pPr lvl="1"/>
            <a:endParaRPr lang="en-GB" altLang="zh-CN" sz="1800" dirty="0"/>
          </a:p>
          <a:p>
            <a:pPr marL="457200" lvl="1" indent="0">
              <a:buNone/>
            </a:pPr>
            <a:r>
              <a:rPr lang="en-GB" altLang="zh-CN" sz="1600" dirty="0"/>
              <a:t>Please also refer to </a:t>
            </a:r>
            <a:r>
              <a:rPr lang="en-GB" altLang="zh-CN" sz="1600" dirty="0">
                <a:hlinkClick r:id="rId2"/>
              </a:rPr>
              <a:t>https://www.ieee802.org/11/PARs/P802_11be_PAR_Detail.pdf</a:t>
            </a:r>
            <a:r>
              <a:rPr lang="en-GB" altLang="zh-CN" sz="1600" dirty="0"/>
              <a:t> for the details of 11be PAR.</a:t>
            </a:r>
            <a:endParaRPr lang="zh-CN" altLang="zh-CN" sz="1600" dirty="0"/>
          </a:p>
          <a:p>
            <a:endParaRPr lang="zh-CN" altLang="en-US" dirty="0"/>
          </a:p>
        </p:txBody>
      </p:sp>
      <p:sp>
        <p:nvSpPr>
          <p:cNvPr id="4" name="灯片编号占位符 3"/>
          <p:cNvSpPr>
            <a:spLocks noGrp="1"/>
          </p:cNvSpPr>
          <p:nvPr>
            <p:ph type="sldNum" sz="quarter" idx="12"/>
          </p:nvPr>
        </p:nvSpPr>
        <p:spPr/>
        <p:txBody>
          <a:bodyPr/>
          <a:lstStyle/>
          <a:p>
            <a:fld id="{D0575E00-F21E-44AB-8288-8B9991574529}" type="slidenum">
              <a:rPr lang="zh-CN" altLang="en-US" smtClean="0"/>
              <a:t>3</a:t>
            </a:fld>
            <a:endParaRPr lang="zh-CN" altLang="en-US"/>
          </a:p>
        </p:txBody>
      </p:sp>
      <p:sp>
        <p:nvSpPr>
          <p:cNvPr id="5" name="Date Placeholder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6" name="Footer Placeholder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150672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Latency verification</a:t>
            </a:r>
            <a:endParaRPr lang="zh-CN" altLang="en-US" dirty="0"/>
          </a:p>
        </p:txBody>
      </p:sp>
      <p:sp>
        <p:nvSpPr>
          <p:cNvPr id="3" name="内容占位符 2"/>
          <p:cNvSpPr>
            <a:spLocks noGrp="1"/>
          </p:cNvSpPr>
          <p:nvPr>
            <p:ph idx="1"/>
          </p:nvPr>
        </p:nvSpPr>
        <p:spPr/>
        <p:txBody>
          <a:bodyPr/>
          <a:lstStyle/>
          <a:p>
            <a:r>
              <a:rPr lang="en-US" altLang="zh-CN" sz="2000" dirty="0"/>
              <a:t>It needs verifying to see whether there is an improvement in the delay of the data delivery </a:t>
            </a:r>
          </a:p>
          <a:p>
            <a:pPr lvl="1"/>
            <a:r>
              <a:rPr lang="en-US" altLang="zh-CN" sz="1600" dirty="0"/>
              <a:t>The delay is defined as the duration from the time when data is passed to the STA’s MAC layer for transmission, till the reception of its expected immediate response at the STA’s MAC layer.</a:t>
            </a:r>
          </a:p>
          <a:p>
            <a:r>
              <a:rPr lang="en-US" altLang="zh-CN" sz="2000" dirty="0"/>
              <a:t>Multi-link operation is considered as one of the most important features in 11be </a:t>
            </a:r>
          </a:p>
          <a:p>
            <a:pPr lvl="1"/>
            <a:r>
              <a:rPr lang="en-US" altLang="zh-CN" sz="1600" dirty="0"/>
              <a:t>The latency verification will be done using </a:t>
            </a:r>
            <a:r>
              <a:rPr lang="en-US" altLang="zh-CN" sz="1600" b="1" dirty="0"/>
              <a:t>multi-link operation </a:t>
            </a:r>
            <a:r>
              <a:rPr lang="en-US" altLang="zh-CN" sz="1600" dirty="0"/>
              <a:t>to see how much latency gain can be achieved. </a:t>
            </a:r>
          </a:p>
        </p:txBody>
      </p:sp>
      <p:sp>
        <p:nvSpPr>
          <p:cNvPr id="4" name="灯片编号占位符 3"/>
          <p:cNvSpPr>
            <a:spLocks noGrp="1"/>
          </p:cNvSpPr>
          <p:nvPr>
            <p:ph type="sldNum" sz="quarter" idx="12"/>
          </p:nvPr>
        </p:nvSpPr>
        <p:spPr/>
        <p:txBody>
          <a:bodyPr/>
          <a:lstStyle/>
          <a:p>
            <a:fld id="{D0575E00-F21E-44AB-8288-8B9991574529}" type="slidenum">
              <a:rPr lang="zh-CN" altLang="en-US" smtClean="0"/>
              <a:t>4</a:t>
            </a:fld>
            <a:endParaRPr lang="zh-CN" altLang="en-US"/>
          </a:p>
        </p:txBody>
      </p:sp>
      <p:sp>
        <p:nvSpPr>
          <p:cNvPr id="5" name="Date Placeholder 4"/>
          <p:cNvSpPr>
            <a:spLocks noGrp="1" noChangeArrowheads="1"/>
          </p:cNvSpPr>
          <p:nvPr>
            <p:ph type="dt" sz="half" idx="2"/>
          </p:nvPr>
        </p:nvSpPr>
        <p:spPr bwMode="auto">
          <a:xfrm>
            <a:off x="696913" y="324363"/>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6" name="Footer Placeholder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1158125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Setup Parameters</a:t>
            </a:r>
            <a:endParaRPr lang="zh-CN" altLang="en-US" dirty="0"/>
          </a:p>
        </p:txBody>
      </p:sp>
      <p:sp>
        <p:nvSpPr>
          <p:cNvPr id="3" name="内容占位符 2"/>
          <p:cNvSpPr>
            <a:spLocks noGrp="1"/>
          </p:cNvSpPr>
          <p:nvPr>
            <p:ph idx="1"/>
          </p:nvPr>
        </p:nvSpPr>
        <p:spPr>
          <a:xfrm>
            <a:off x="258097" y="1752600"/>
            <a:ext cx="4298092" cy="4114800"/>
          </a:xfrm>
        </p:spPr>
        <p:txBody>
          <a:bodyPr/>
          <a:lstStyle/>
          <a:p>
            <a:r>
              <a:rPr lang="en-US" altLang="zh-CN" sz="1600" dirty="0"/>
              <a:t>The topology is based on a residential scenario from the 11ax simulation scenarios document [3].</a:t>
            </a:r>
          </a:p>
          <a:p>
            <a:pPr lvl="1"/>
            <a:r>
              <a:rPr lang="en-US" altLang="zh-CN" sz="1600" dirty="0"/>
              <a:t>2 floors, 3m height on each floor. 2 x 10 apartments on each floor. Apartment size:10m x 10m x 3m. 1/3</a:t>
            </a:r>
            <a:r>
              <a:rPr lang="zh-CN" altLang="en-US" sz="1600" dirty="0"/>
              <a:t> </a:t>
            </a:r>
            <a:r>
              <a:rPr lang="en-US" altLang="zh-CN" sz="1600" dirty="0"/>
              <a:t>of apartments will be using the same channel.</a:t>
            </a:r>
          </a:p>
          <a:p>
            <a:pPr lvl="1"/>
            <a:r>
              <a:rPr lang="en-US" altLang="zh-CN" sz="1600" dirty="0"/>
              <a:t>In this simulation, 5 BSSs using the same channel are analyzed with 2 to 4 STAs in each BSS. </a:t>
            </a:r>
          </a:p>
          <a:p>
            <a:pPr lvl="1"/>
            <a:r>
              <a:rPr lang="en-US" altLang="zh-CN" sz="1600" dirty="0"/>
              <a:t>AP is at the center of the BSS. STA is randomly placed in the BSS.</a:t>
            </a:r>
          </a:p>
          <a:p>
            <a:r>
              <a:rPr lang="en-US" altLang="zh-CN" sz="1600" dirty="0">
                <a:solidFill>
                  <a:srgbClr val="000000"/>
                </a:solidFill>
              </a:rPr>
              <a:t>Traffic rate is the packet generation rate for all links at the transmitter.</a:t>
            </a:r>
          </a:p>
        </p:txBody>
      </p:sp>
      <p:graphicFrame>
        <p:nvGraphicFramePr>
          <p:cNvPr id="6" name="内容占位符 3"/>
          <p:cNvGraphicFramePr>
            <a:graphicFrameLocks/>
          </p:cNvGraphicFramePr>
          <p:nvPr>
            <p:extLst>
              <p:ext uri="{D42A27DB-BD31-4B8C-83A1-F6EECF244321}">
                <p14:modId xmlns:p14="http://schemas.microsoft.com/office/powerpoint/2010/main" val="3382796035"/>
              </p:ext>
            </p:extLst>
          </p:nvPr>
        </p:nvGraphicFramePr>
        <p:xfrm>
          <a:off x="4637903" y="1736782"/>
          <a:ext cx="4248000" cy="4101370"/>
        </p:xfrm>
        <a:graphic>
          <a:graphicData uri="http://schemas.openxmlformats.org/drawingml/2006/table">
            <a:tbl>
              <a:tblPr firstRow="1" firstCol="1" bandRow="1">
                <a:tableStyleId>{5C22544A-7EE6-4342-B048-85BDC9FD1C3A}</a:tableStyleId>
              </a:tblPr>
              <a:tblGrid>
                <a:gridCol w="2042983">
                  <a:extLst>
                    <a:ext uri="{9D8B030D-6E8A-4147-A177-3AD203B41FA5}">
                      <a16:colId xmlns:a16="http://schemas.microsoft.com/office/drawing/2014/main" val="20000"/>
                    </a:ext>
                  </a:extLst>
                </a:gridCol>
                <a:gridCol w="2205017">
                  <a:extLst>
                    <a:ext uri="{9D8B030D-6E8A-4147-A177-3AD203B41FA5}">
                      <a16:colId xmlns:a16="http://schemas.microsoft.com/office/drawing/2014/main" val="20001"/>
                    </a:ext>
                  </a:extLst>
                </a:gridCol>
              </a:tblGrid>
              <a:tr h="232158">
                <a:tc>
                  <a:txBody>
                    <a:bodyPr/>
                    <a:lstStyle/>
                    <a:p>
                      <a:pPr marL="127000" indent="266700" algn="ctr">
                        <a:lnSpc>
                          <a:spcPct val="150000"/>
                        </a:lnSpc>
                        <a:spcAft>
                          <a:spcPts val="0"/>
                        </a:spcAft>
                      </a:pPr>
                      <a:r>
                        <a:rPr lang="en-US" altLang="zh-CN" sz="900" kern="100" dirty="0">
                          <a:effectLst/>
                        </a:rPr>
                        <a:t>Simulation</a:t>
                      </a:r>
                      <a:r>
                        <a:rPr lang="en-US" altLang="zh-CN" sz="900" kern="100" baseline="0" dirty="0">
                          <a:effectLst/>
                        </a:rPr>
                        <a:t> Setup </a:t>
                      </a:r>
                      <a:r>
                        <a:rPr lang="en-US" altLang="zh-CN" sz="900" kern="100" dirty="0">
                          <a:effectLst/>
                        </a:rPr>
                        <a:t>Parameters</a:t>
                      </a:r>
                      <a:endParaRPr lang="zh-CN" sz="900" kern="1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lt1"/>
                          </a:solidFill>
                          <a:effectLst/>
                          <a:latin typeface="+mn-lt"/>
                          <a:ea typeface="+mn-ea"/>
                          <a:cs typeface="+mn-cs"/>
                        </a:rPr>
                        <a:t>Default</a:t>
                      </a:r>
                      <a:r>
                        <a:rPr lang="en-US" altLang="zh-CN" sz="900" kern="100" baseline="0" dirty="0">
                          <a:solidFill>
                            <a:schemeClr val="lt1"/>
                          </a:solidFill>
                          <a:effectLst/>
                          <a:latin typeface="+mn-lt"/>
                          <a:ea typeface="+mn-ea"/>
                          <a:cs typeface="+mn-cs"/>
                        </a:rPr>
                        <a:t> value</a:t>
                      </a:r>
                      <a:endParaRPr lang="zh-CN" sz="900" kern="1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0"/>
                  </a:ext>
                </a:extLst>
              </a:tr>
              <a:tr h="232158">
                <a:tc>
                  <a:txBody>
                    <a:bodyPr/>
                    <a:lstStyle/>
                    <a:p>
                      <a:pPr marL="127000" indent="266700" algn="ctr">
                        <a:lnSpc>
                          <a:spcPct val="150000"/>
                        </a:lnSpc>
                        <a:spcAft>
                          <a:spcPts val="0"/>
                        </a:spcAft>
                      </a:pPr>
                      <a:r>
                        <a:rPr lang="en-US" altLang="zh-CN" sz="900" kern="100" dirty="0">
                          <a:solidFill>
                            <a:schemeClr val="bg1"/>
                          </a:solidFill>
                          <a:effectLst/>
                        </a:rPr>
                        <a:t>Traffic type</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UL</a:t>
                      </a:r>
                      <a:r>
                        <a:rPr lang="en-US" sz="900" kern="100" baseline="0" dirty="0">
                          <a:solidFill>
                            <a:schemeClr val="tx1"/>
                          </a:solidFill>
                          <a:effectLst/>
                        </a:rPr>
                        <a:t>/DL traffic</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1"/>
                  </a:ext>
                </a:extLst>
              </a:tr>
              <a:tr h="232158">
                <a:tc>
                  <a:txBody>
                    <a:bodyPr/>
                    <a:lstStyle/>
                    <a:p>
                      <a:pPr marL="127000" indent="266700" algn="ctr">
                        <a:lnSpc>
                          <a:spcPct val="150000"/>
                        </a:lnSpc>
                        <a:spcAft>
                          <a:spcPts val="0"/>
                        </a:spcAft>
                      </a:pPr>
                      <a:r>
                        <a:rPr lang="en-US" sz="900" kern="100" dirty="0">
                          <a:solidFill>
                            <a:schemeClr val="bg1"/>
                          </a:solidFill>
                          <a:effectLst/>
                        </a:rPr>
                        <a:t>Traffic Rate</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u="none" kern="100" dirty="0">
                          <a:solidFill>
                            <a:schemeClr val="tx1"/>
                          </a:solidFill>
                          <a:effectLst/>
                        </a:rPr>
                        <a:t>1-10 M</a:t>
                      </a:r>
                      <a:r>
                        <a:rPr lang="en-US" altLang="zh-CN" sz="900" u="none" kern="100" dirty="0">
                          <a:solidFill>
                            <a:schemeClr val="tx1"/>
                          </a:solidFill>
                          <a:effectLst/>
                        </a:rPr>
                        <a:t>bps</a:t>
                      </a:r>
                      <a:r>
                        <a:rPr lang="en-US" sz="900" kern="100" dirty="0">
                          <a:solidFill>
                            <a:schemeClr val="tx1"/>
                          </a:solidFill>
                          <a:effectLst/>
                        </a:rPr>
                        <a:t> (Uniform distribution)</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2"/>
                  </a:ext>
                </a:extLst>
              </a:tr>
              <a:tr h="232158">
                <a:tc>
                  <a:txBody>
                    <a:bodyPr/>
                    <a:lstStyle/>
                    <a:p>
                      <a:pPr marL="127000" indent="266700" algn="ctr">
                        <a:lnSpc>
                          <a:spcPct val="150000"/>
                        </a:lnSpc>
                        <a:spcAft>
                          <a:spcPts val="0"/>
                        </a:spcAft>
                      </a:pPr>
                      <a:r>
                        <a:rPr lang="en-US" altLang="zh-CN" sz="900" kern="100" dirty="0">
                          <a:solidFill>
                            <a:schemeClr val="bg1"/>
                          </a:solidFill>
                          <a:effectLst/>
                        </a:rPr>
                        <a:t>Packet size</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1500 Byte per MPDU</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3"/>
                  </a:ext>
                </a:extLst>
              </a:tr>
              <a:tr h="232158">
                <a:tc>
                  <a:txBody>
                    <a:bodyPr/>
                    <a:lstStyle/>
                    <a:p>
                      <a:pPr marL="127000" indent="266700" algn="ctr">
                        <a:lnSpc>
                          <a:spcPct val="150000"/>
                        </a:lnSpc>
                        <a:spcAft>
                          <a:spcPts val="0"/>
                        </a:spcAft>
                      </a:pPr>
                      <a:r>
                        <a:rPr lang="en-US" sz="900" kern="100" dirty="0">
                          <a:solidFill>
                            <a:schemeClr val="bg1"/>
                          </a:solidFill>
                          <a:effectLst/>
                        </a:rPr>
                        <a:t>MCS</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11</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4"/>
                  </a:ext>
                </a:extLst>
              </a:tr>
              <a:tr h="232158">
                <a:tc>
                  <a:txBody>
                    <a:bodyPr/>
                    <a:lstStyle/>
                    <a:p>
                      <a:pPr marL="127000" indent="266700" algn="ctr">
                        <a:lnSpc>
                          <a:spcPct val="150000"/>
                        </a:lnSpc>
                        <a:spcAft>
                          <a:spcPts val="0"/>
                        </a:spcAft>
                      </a:pPr>
                      <a:r>
                        <a:rPr lang="en-US" sz="900" kern="100" dirty="0">
                          <a:solidFill>
                            <a:schemeClr val="bg1"/>
                          </a:solidFill>
                          <a:effectLst/>
                        </a:rPr>
                        <a:t>NSS</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2</a:t>
                      </a:r>
                      <a:r>
                        <a:rPr lang="en-US" sz="900" kern="100" baseline="0" dirty="0">
                          <a:solidFill>
                            <a:schemeClr val="tx1"/>
                          </a:solidFill>
                          <a:effectLst/>
                        </a:rPr>
                        <a:t> per STA</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5"/>
                  </a:ext>
                </a:extLst>
              </a:tr>
              <a:tr h="232158">
                <a:tc>
                  <a:txBody>
                    <a:bodyPr/>
                    <a:lstStyle/>
                    <a:p>
                      <a:pPr marL="127000" indent="266700" algn="ctr">
                        <a:lnSpc>
                          <a:spcPct val="150000"/>
                        </a:lnSpc>
                        <a:spcAft>
                          <a:spcPts val="0"/>
                        </a:spcAft>
                      </a:pPr>
                      <a:r>
                        <a:rPr lang="en-US" altLang="zh-CN" sz="900" kern="100" dirty="0">
                          <a:solidFill>
                            <a:schemeClr val="bg1"/>
                          </a:solidFill>
                          <a:effectLst/>
                        </a:rPr>
                        <a:t>Max</a:t>
                      </a:r>
                      <a:r>
                        <a:rPr lang="en-US" altLang="zh-CN" sz="900" kern="100" baseline="0" dirty="0">
                          <a:solidFill>
                            <a:schemeClr val="bg1"/>
                          </a:solidFill>
                          <a:effectLst/>
                        </a:rPr>
                        <a:t> </a:t>
                      </a:r>
                      <a:r>
                        <a:rPr lang="en-US" altLang="zh-CN" sz="900" kern="100" dirty="0">
                          <a:solidFill>
                            <a:schemeClr val="bg1"/>
                          </a:solidFill>
                          <a:effectLst/>
                        </a:rPr>
                        <a:t>aggregation</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rPr>
                        <a:t>256 MPDU per AMPDU</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6"/>
                  </a:ext>
                </a:extLst>
              </a:tr>
              <a:tr h="232158">
                <a:tc>
                  <a:txBody>
                    <a:bodyPr/>
                    <a:lstStyle/>
                    <a:p>
                      <a:pPr marL="127000" indent="266700" algn="ctr">
                        <a:lnSpc>
                          <a:spcPct val="150000"/>
                        </a:lnSpc>
                        <a:spcAft>
                          <a:spcPts val="0"/>
                        </a:spcAft>
                      </a:pPr>
                      <a:r>
                        <a:rPr lang="en-US" sz="900" kern="100" dirty="0" err="1">
                          <a:solidFill>
                            <a:schemeClr val="bg1"/>
                          </a:solidFill>
                          <a:effectLst/>
                        </a:rPr>
                        <a:t>CWmax</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15</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7"/>
                  </a:ext>
                </a:extLst>
              </a:tr>
              <a:tr h="232158">
                <a:tc>
                  <a:txBody>
                    <a:bodyPr/>
                    <a:lstStyle/>
                    <a:p>
                      <a:pPr marL="127000" indent="266700" algn="ctr">
                        <a:lnSpc>
                          <a:spcPct val="150000"/>
                        </a:lnSpc>
                        <a:spcAft>
                          <a:spcPts val="0"/>
                        </a:spcAft>
                      </a:pPr>
                      <a:r>
                        <a:rPr lang="en-US" sz="900" kern="100" dirty="0" err="1">
                          <a:solidFill>
                            <a:schemeClr val="bg1"/>
                          </a:solidFill>
                          <a:effectLst/>
                        </a:rPr>
                        <a:t>CWmin</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7</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8"/>
                  </a:ext>
                </a:extLst>
              </a:tr>
              <a:tr h="232158">
                <a:tc>
                  <a:txBody>
                    <a:bodyPr/>
                    <a:lstStyle/>
                    <a:p>
                      <a:pPr marL="127000" indent="266700" algn="ctr">
                        <a:lnSpc>
                          <a:spcPct val="150000"/>
                        </a:lnSpc>
                        <a:spcAft>
                          <a:spcPts val="0"/>
                        </a:spcAft>
                      </a:pPr>
                      <a:r>
                        <a:rPr lang="en-US" sz="900" kern="100" dirty="0">
                          <a:solidFill>
                            <a:schemeClr val="bg1"/>
                          </a:solidFill>
                          <a:effectLst/>
                        </a:rPr>
                        <a:t>AIFS</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34us</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09"/>
                  </a:ext>
                </a:extLst>
              </a:tr>
              <a:tr h="232158">
                <a:tc>
                  <a:txBody>
                    <a:bodyPr/>
                    <a:lstStyle/>
                    <a:p>
                      <a:pPr marL="127000" indent="266700" algn="ctr">
                        <a:lnSpc>
                          <a:spcPct val="150000"/>
                        </a:lnSpc>
                        <a:spcAft>
                          <a:spcPts val="0"/>
                        </a:spcAft>
                      </a:pPr>
                      <a:r>
                        <a:rPr lang="en-US" sz="900" kern="100" dirty="0">
                          <a:solidFill>
                            <a:schemeClr val="bg1"/>
                          </a:solidFill>
                          <a:effectLst/>
                        </a:rPr>
                        <a:t>The number of links in MLO</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baseline="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2</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0"/>
                  </a:ext>
                </a:extLst>
              </a:tr>
              <a:tr h="232158">
                <a:tc>
                  <a:txBody>
                    <a:bodyPr/>
                    <a:lstStyle/>
                    <a:p>
                      <a:pPr marL="127000" indent="266700" algn="ctr">
                        <a:lnSpc>
                          <a:spcPct val="150000"/>
                        </a:lnSpc>
                        <a:spcAft>
                          <a:spcPts val="0"/>
                        </a:spcAft>
                      </a:pPr>
                      <a:r>
                        <a:rPr lang="en-US" alt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Retry</a:t>
                      </a:r>
                      <a:r>
                        <a:rPr lang="en-US" altLang="zh-CN" sz="900" kern="100" baseline="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 limit</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10</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1"/>
                  </a:ext>
                </a:extLst>
              </a:tr>
              <a:tr h="232158">
                <a:tc>
                  <a:txBody>
                    <a:bodyPr/>
                    <a:lstStyle/>
                    <a:p>
                      <a:pPr marL="127000" lvl="0" indent="266700" algn="ctr">
                        <a:lnSpc>
                          <a:spcPct val="150000"/>
                        </a:lnSpc>
                        <a:spcAft>
                          <a:spcPts val="0"/>
                        </a:spcAft>
                      </a:pPr>
                      <a:r>
                        <a:rPr lang="en-US" altLang="zh-CN" sz="900" kern="100" dirty="0" err="1">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MSDULifeTime</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20ms</a:t>
                      </a:r>
                    </a:p>
                  </a:txBody>
                  <a:tcPr marL="55984" marR="55984" marT="0" marB="0" anchor="ctr"/>
                </a:tc>
                <a:extLst>
                  <a:ext uri="{0D108BD9-81ED-4DB2-BD59-A6C34878D82A}">
                    <a16:rowId xmlns:a16="http://schemas.microsoft.com/office/drawing/2014/main" val="10012"/>
                  </a:ext>
                </a:extLst>
              </a:tr>
              <a:tr h="232158">
                <a:tc>
                  <a:txBody>
                    <a:bodyPr/>
                    <a:lstStyle/>
                    <a:p>
                      <a:pPr marL="127000" indent="266700" algn="ctr">
                        <a:lnSpc>
                          <a:spcPct val="150000"/>
                        </a:lnSpc>
                        <a:spcAft>
                          <a:spcPts val="0"/>
                        </a:spcAft>
                      </a:pPr>
                      <a:r>
                        <a:rPr lang="en-US" alt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RU size</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80MHz: 242 tone</a:t>
                      </a:r>
                      <a:endParaRPr lang="en-US" altLang="zh-CN" sz="900" kern="100" baseline="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127000" indent="266700" algn="ctr">
                        <a:lnSpc>
                          <a:spcPct val="150000"/>
                        </a:lnSpc>
                        <a:spcAft>
                          <a:spcPts val="0"/>
                        </a:spcAft>
                      </a:pPr>
                      <a:r>
                        <a:rPr lang="en-US" altLang="zh-CN" sz="900" kern="100" baseline="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160MHz: 484 tone</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3"/>
                  </a:ext>
                </a:extLst>
              </a:tr>
              <a:tr h="232158">
                <a:tc>
                  <a:txBody>
                    <a:bodyPr/>
                    <a:lstStyle/>
                    <a:p>
                      <a:pPr marL="127000" indent="266700" algn="ctr">
                        <a:lnSpc>
                          <a:spcPct val="150000"/>
                        </a:lnSpc>
                        <a:spcAft>
                          <a:spcPts val="0"/>
                        </a:spcAft>
                      </a:pPr>
                      <a:r>
                        <a:rPr lang="en-US" alt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AP MLD scheduling</a:t>
                      </a:r>
                      <a:r>
                        <a:rPr lang="en-US" altLang="zh-CN" sz="900" kern="100" baseline="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rPr>
                        <a:t> algorithm</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Round Robin</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4"/>
                  </a:ext>
                </a:extLst>
              </a:tr>
              <a:tr h="232158">
                <a:tc>
                  <a:txBody>
                    <a:bodyPr/>
                    <a:lstStyle/>
                    <a:p>
                      <a:pPr marL="127000" indent="266700" algn="ctr">
                        <a:lnSpc>
                          <a:spcPct val="150000"/>
                        </a:lnSpc>
                        <a:spcAft>
                          <a:spcPts val="0"/>
                        </a:spcAft>
                      </a:pPr>
                      <a:r>
                        <a:rPr lang="zh-CN" sz="900" kern="100" dirty="0">
                          <a:solidFill>
                            <a:schemeClr val="bg1"/>
                          </a:solidFill>
                          <a:effectLst/>
                        </a:rPr>
                        <a:t>TXOP</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sz="900" kern="100" dirty="0">
                          <a:solidFill>
                            <a:schemeClr val="tx1"/>
                          </a:solidFill>
                          <a:effectLst/>
                        </a:rPr>
                        <a:t>on (4.096ms)</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5"/>
                  </a:ext>
                </a:extLst>
              </a:tr>
              <a:tr h="232158">
                <a:tc>
                  <a:txBody>
                    <a:bodyPr/>
                    <a:lstStyle/>
                    <a:p>
                      <a:pPr marL="127000" indent="266700" algn="ctr">
                        <a:lnSpc>
                          <a:spcPct val="150000"/>
                        </a:lnSpc>
                        <a:spcAft>
                          <a:spcPts val="0"/>
                        </a:spcAft>
                      </a:pPr>
                      <a:r>
                        <a:rPr lang="en-US" sz="900" kern="100" dirty="0">
                          <a:solidFill>
                            <a:schemeClr val="bg1"/>
                          </a:solidFill>
                          <a:effectLst/>
                        </a:rPr>
                        <a:t>RTS/CTS</a:t>
                      </a:r>
                      <a:endParaRPr lang="zh-CN" sz="900" kern="100" dirty="0">
                        <a:solidFill>
                          <a:schemeClr val="bg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tc>
                  <a:txBody>
                    <a:bodyPr/>
                    <a:lstStyle/>
                    <a:p>
                      <a:pPr marL="127000" indent="266700" algn="ctr">
                        <a:lnSpc>
                          <a:spcPct val="150000"/>
                        </a:lnSpc>
                        <a:spcAft>
                          <a:spcPts val="0"/>
                        </a:spcAft>
                      </a:pPr>
                      <a:r>
                        <a:rPr lang="en-US" altLang="zh-CN" sz="900" kern="100" dirty="0">
                          <a:solidFill>
                            <a:schemeClr val="tx1"/>
                          </a:solidFill>
                          <a:effectLst/>
                        </a:rPr>
                        <a:t>on</a:t>
                      </a:r>
                      <a:endParaRPr lang="zh-CN" sz="900" kern="1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55984" marR="55984" marT="0" marB="0" anchor="ctr"/>
                </a:tc>
                <a:extLst>
                  <a:ext uri="{0D108BD9-81ED-4DB2-BD59-A6C34878D82A}">
                    <a16:rowId xmlns:a16="http://schemas.microsoft.com/office/drawing/2014/main" val="10016"/>
                  </a:ext>
                </a:extLst>
              </a:tr>
            </a:tbl>
          </a:graphicData>
        </a:graphic>
      </p:graphicFrame>
      <p:sp>
        <p:nvSpPr>
          <p:cNvPr id="4" name="灯片编号占位符 3"/>
          <p:cNvSpPr>
            <a:spLocks noGrp="1"/>
          </p:cNvSpPr>
          <p:nvPr>
            <p:ph type="sldNum" sz="quarter" idx="12"/>
          </p:nvPr>
        </p:nvSpPr>
        <p:spPr/>
        <p:txBody>
          <a:bodyPr/>
          <a:lstStyle/>
          <a:p>
            <a:fld id="{D0575E00-F21E-44AB-8288-8B9991574529}" type="slidenum">
              <a:rPr lang="zh-CN" altLang="en-US" smtClean="0"/>
              <a:t>5</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37120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Case 1 </a:t>
            </a:r>
            <a:endParaRPr lang="zh-CN" altLang="en-US" dirty="0"/>
          </a:p>
        </p:txBody>
      </p:sp>
      <p:sp>
        <p:nvSpPr>
          <p:cNvPr id="3" name="内容占位符 2"/>
          <p:cNvSpPr>
            <a:spLocks noGrp="1"/>
          </p:cNvSpPr>
          <p:nvPr>
            <p:ph idx="1"/>
          </p:nvPr>
        </p:nvSpPr>
        <p:spPr>
          <a:xfrm>
            <a:off x="685799" y="1604347"/>
            <a:ext cx="7772400" cy="4425749"/>
          </a:xfrm>
        </p:spPr>
        <p:txBody>
          <a:bodyPr/>
          <a:lstStyle/>
          <a:p>
            <a:r>
              <a:rPr lang="en-US" altLang="zh-CN" sz="2000" dirty="0"/>
              <a:t>Compare the latency performance for 11ax and 11be in DL/UL SU-MIMO and DL/UL OFDMA</a:t>
            </a:r>
          </a:p>
          <a:p>
            <a:endParaRPr lang="en-US" altLang="zh-CN" sz="2000" dirty="0"/>
          </a:p>
          <a:p>
            <a:endParaRPr lang="en-US" altLang="zh-CN" sz="2000" dirty="0"/>
          </a:p>
          <a:p>
            <a:endParaRPr lang="en-US" altLang="zh-CN" sz="2000" dirty="0"/>
          </a:p>
          <a:p>
            <a:pPr marL="0" indent="0">
              <a:buNone/>
            </a:pPr>
            <a:endParaRPr lang="en-US" altLang="zh-CN" sz="2000" dirty="0"/>
          </a:p>
          <a:p>
            <a:pPr lvl="1"/>
            <a:r>
              <a:rPr lang="en-US" altLang="zh-CN" sz="1800" dirty="0"/>
              <a:t>11ax with single link of 160MHz </a:t>
            </a:r>
            <a:r>
              <a:rPr lang="en-US" altLang="zh-CN" sz="1800" dirty="0" err="1"/>
              <a:t>v.s</a:t>
            </a:r>
            <a:r>
              <a:rPr lang="en-US" altLang="zh-CN" sz="1800" dirty="0"/>
              <a:t>. 11be with two links of 80MHz</a:t>
            </a:r>
          </a:p>
          <a:p>
            <a:pPr lvl="2">
              <a:buFont typeface="Wingdings" panose="05000000000000000000" pitchFamily="2" charset="2"/>
              <a:buChar char="Ø"/>
            </a:pPr>
            <a:r>
              <a:rPr lang="en-US" altLang="zh-CN" sz="1600" dirty="0"/>
              <a:t>In this case, 5 BSSs are using the same channel, each BSS has 1 AP or AP MLD in it. In 11ax, each AP has 4 associated STAs. In 11be, each AP MLD has 4 associated non-AP MLDs.</a:t>
            </a:r>
          </a:p>
          <a:p>
            <a:pPr lvl="2">
              <a:buFont typeface="Wingdings" panose="05000000000000000000" pitchFamily="2" charset="2"/>
              <a:buChar char="Ø"/>
            </a:pPr>
            <a:endParaRPr lang="en-US" altLang="zh-CN" sz="1600" dirty="0"/>
          </a:p>
        </p:txBody>
      </p:sp>
      <p:graphicFrame>
        <p:nvGraphicFramePr>
          <p:cNvPr id="4" name="内容占位符 4"/>
          <p:cNvGraphicFramePr>
            <a:graphicFrameLocks/>
          </p:cNvGraphicFramePr>
          <p:nvPr>
            <p:extLst>
              <p:ext uri="{D42A27DB-BD31-4B8C-83A1-F6EECF244321}">
                <p14:modId xmlns:p14="http://schemas.microsoft.com/office/powerpoint/2010/main" val="4247640691"/>
              </p:ext>
            </p:extLst>
          </p:nvPr>
        </p:nvGraphicFramePr>
        <p:xfrm>
          <a:off x="1888030" y="2428159"/>
          <a:ext cx="5361269" cy="1007019"/>
        </p:xfrm>
        <a:graphic>
          <a:graphicData uri="http://schemas.openxmlformats.org/drawingml/2006/table">
            <a:tbl>
              <a:tblPr firstRow="1" bandRow="1">
                <a:tableStyleId>{5C22544A-7EE6-4342-B048-85BDC9FD1C3A}</a:tableStyleId>
              </a:tblPr>
              <a:tblGrid>
                <a:gridCol w="777057">
                  <a:extLst>
                    <a:ext uri="{9D8B030D-6E8A-4147-A177-3AD203B41FA5}">
                      <a16:colId xmlns:a16="http://schemas.microsoft.com/office/drawing/2014/main" val="20000"/>
                    </a:ext>
                  </a:extLst>
                </a:gridCol>
                <a:gridCol w="1630464">
                  <a:extLst>
                    <a:ext uri="{9D8B030D-6E8A-4147-A177-3AD203B41FA5}">
                      <a16:colId xmlns:a16="http://schemas.microsoft.com/office/drawing/2014/main" val="20001"/>
                    </a:ext>
                  </a:extLst>
                </a:gridCol>
                <a:gridCol w="2953748">
                  <a:extLst>
                    <a:ext uri="{9D8B030D-6E8A-4147-A177-3AD203B41FA5}">
                      <a16:colId xmlns:a16="http://schemas.microsoft.com/office/drawing/2014/main" val="20002"/>
                    </a:ext>
                  </a:extLst>
                </a:gridCol>
              </a:tblGrid>
              <a:tr h="33567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Version</a:t>
                      </a:r>
                      <a:endParaRPr lang="zh-CN" altLang="en-US" sz="1400" dirty="0"/>
                    </a:p>
                  </a:txBody>
                  <a:tcPr anchor="ctr"/>
                </a:tc>
                <a:tc>
                  <a:txBody>
                    <a:bodyPr/>
                    <a:lstStyle/>
                    <a:p>
                      <a:pPr algn="ctr"/>
                      <a:r>
                        <a:rPr lang="en-US" altLang="zh-CN" sz="1400" dirty="0"/>
                        <a:t>Link #</a:t>
                      </a:r>
                      <a:endParaRPr lang="zh-CN" altLang="en-US" sz="1400" dirty="0"/>
                    </a:p>
                  </a:txBody>
                  <a:tcPr anchor="ctr"/>
                </a:tc>
                <a:tc>
                  <a:txBody>
                    <a:bodyPr/>
                    <a:lstStyle/>
                    <a:p>
                      <a:pPr algn="ctr"/>
                      <a:r>
                        <a:rPr lang="en-US" altLang="zh-CN" sz="1400" dirty="0"/>
                        <a:t>Bandwidth (MHz) per</a:t>
                      </a:r>
                      <a:r>
                        <a:rPr lang="en-US" altLang="zh-CN" sz="1400" baseline="0" dirty="0"/>
                        <a:t> link</a:t>
                      </a:r>
                      <a:endParaRPr lang="zh-CN" altLang="en-US" sz="1400" dirty="0"/>
                    </a:p>
                  </a:txBody>
                  <a:tcPr anchor="ctr"/>
                </a:tc>
                <a:extLst>
                  <a:ext uri="{0D108BD9-81ED-4DB2-BD59-A6C34878D82A}">
                    <a16:rowId xmlns:a16="http://schemas.microsoft.com/office/drawing/2014/main" val="10000"/>
                  </a:ext>
                </a:extLst>
              </a:tr>
              <a:tr h="335673">
                <a:tc>
                  <a:txBody>
                    <a:bodyPr/>
                    <a:lstStyle/>
                    <a:p>
                      <a:pPr algn="ctr"/>
                      <a:r>
                        <a:rPr lang="en-US" altLang="zh-CN" sz="1400" dirty="0"/>
                        <a:t>ax</a:t>
                      </a:r>
                      <a:endParaRPr lang="zh-CN" altLang="en-US" sz="1400" dirty="0"/>
                    </a:p>
                  </a:txBody>
                  <a:tcPr anchor="ctr"/>
                </a:tc>
                <a:tc>
                  <a:txBody>
                    <a:bodyPr/>
                    <a:lstStyle/>
                    <a:p>
                      <a:pPr algn="ctr"/>
                      <a:r>
                        <a:rPr lang="en-US" altLang="zh-CN" sz="1400" dirty="0"/>
                        <a:t>1</a:t>
                      </a:r>
                      <a:endParaRPr lang="zh-CN" altLang="en-US" sz="1400" dirty="0"/>
                    </a:p>
                  </a:txBody>
                  <a:tcPr anchor="ctr"/>
                </a:tc>
                <a:tc>
                  <a:txBody>
                    <a:bodyPr/>
                    <a:lstStyle/>
                    <a:p>
                      <a:pPr algn="ctr"/>
                      <a:r>
                        <a:rPr lang="en-US" altLang="zh-CN" sz="1400" dirty="0"/>
                        <a:t>160</a:t>
                      </a:r>
                      <a:endParaRPr lang="zh-CN" altLang="en-US" sz="1400" dirty="0"/>
                    </a:p>
                  </a:txBody>
                  <a:tcPr anchor="ctr"/>
                </a:tc>
                <a:extLst>
                  <a:ext uri="{0D108BD9-81ED-4DB2-BD59-A6C34878D82A}">
                    <a16:rowId xmlns:a16="http://schemas.microsoft.com/office/drawing/2014/main" val="10001"/>
                  </a:ext>
                </a:extLst>
              </a:tr>
              <a:tr h="335673">
                <a:tc>
                  <a:txBody>
                    <a:bodyPr/>
                    <a:lstStyle/>
                    <a:p>
                      <a:pPr algn="ctr"/>
                      <a:r>
                        <a:rPr lang="en-US" altLang="zh-CN" sz="1400" dirty="0"/>
                        <a:t>be</a:t>
                      </a: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2</a:t>
                      </a:r>
                      <a:endParaRPr lang="zh-CN" altLang="en-US" sz="1400" dirty="0"/>
                    </a:p>
                  </a:txBody>
                  <a:tcPr anchor="ctr"/>
                </a:tc>
                <a:tc>
                  <a:txBody>
                    <a:bodyPr/>
                    <a:lstStyle/>
                    <a:p>
                      <a:pPr algn="ctr"/>
                      <a:r>
                        <a:rPr lang="en-US" altLang="zh-CN" sz="1400" dirty="0"/>
                        <a:t>80</a:t>
                      </a:r>
                      <a:endParaRPr lang="zh-CN" altLang="en-US" sz="1400" dirty="0"/>
                    </a:p>
                  </a:txBody>
                  <a:tcPr anchor="ctr"/>
                </a:tc>
                <a:extLst>
                  <a:ext uri="{0D108BD9-81ED-4DB2-BD59-A6C34878D82A}">
                    <a16:rowId xmlns:a16="http://schemas.microsoft.com/office/drawing/2014/main" val="10002"/>
                  </a:ext>
                </a:extLst>
              </a:tr>
            </a:tbl>
          </a:graphicData>
        </a:graphic>
      </p:graphicFrame>
      <p:sp>
        <p:nvSpPr>
          <p:cNvPr id="5" name="灯片编号占位符 4"/>
          <p:cNvSpPr>
            <a:spLocks noGrp="1"/>
          </p:cNvSpPr>
          <p:nvPr>
            <p:ph type="sldNum" sz="quarter" idx="12"/>
          </p:nvPr>
        </p:nvSpPr>
        <p:spPr/>
        <p:txBody>
          <a:bodyPr/>
          <a:lstStyle/>
          <a:p>
            <a:fld id="{D0575E00-F21E-44AB-8288-8B9991574529}" type="slidenum">
              <a:rPr lang="zh-CN" altLang="en-US" smtClean="0"/>
              <a:t>6</a:t>
            </a:fld>
            <a:endParaRPr lang="zh-CN" altLang="en-US"/>
          </a:p>
        </p:txBody>
      </p:sp>
      <p:sp>
        <p:nvSpPr>
          <p:cNvPr id="6"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7"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Tree>
    <p:extLst>
      <p:ext uri="{BB962C8B-B14F-4D97-AF65-F5344CB8AC3E}">
        <p14:creationId xmlns:p14="http://schemas.microsoft.com/office/powerpoint/2010/main" val="48959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37968" y="685800"/>
            <a:ext cx="7292307" cy="1066800"/>
          </a:xfrm>
        </p:spPr>
        <p:txBody>
          <a:bodyPr/>
          <a:lstStyle/>
          <a:p>
            <a:r>
              <a:rPr lang="en-US" altLang="zh-CN" dirty="0"/>
              <a:t>Delay performance comparison under DL SU-MIMO</a:t>
            </a:r>
            <a:endParaRPr lang="zh-CN" altLang="en-US" dirty="0"/>
          </a:p>
        </p:txBody>
      </p:sp>
      <p:sp>
        <p:nvSpPr>
          <p:cNvPr id="3" name="内容占位符 2"/>
          <p:cNvSpPr>
            <a:spLocks noGrp="1"/>
          </p:cNvSpPr>
          <p:nvPr>
            <p:ph idx="1"/>
          </p:nvPr>
        </p:nvSpPr>
        <p:spPr>
          <a:xfrm>
            <a:off x="685800" y="1752600"/>
            <a:ext cx="7772400" cy="43434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44% gain compared with </a:t>
            </a:r>
            <a:r>
              <a:rPr lang="en-US" altLang="zh-CN" sz="1400" dirty="0">
                <a:solidFill>
                  <a:srgbClr val="FF0000"/>
                </a:solidFill>
              </a:rPr>
              <a:t>11ax using 160MHz</a:t>
            </a:r>
            <a:r>
              <a:rPr lang="en-US" altLang="zh-CN" sz="1400" dirty="0">
                <a:solidFill>
                  <a:srgbClr val="000000"/>
                </a:solidFill>
              </a:rPr>
              <a:t>.</a:t>
            </a:r>
          </a:p>
          <a:p>
            <a:pPr lvl="0"/>
            <a:r>
              <a:rPr lang="en-US" altLang="zh-CN" sz="1400" dirty="0">
                <a:solidFill>
                  <a:srgbClr val="000000"/>
                </a:solidFill>
              </a:rPr>
              <a:t>Latency and jitter are both improved in 11be simulations.</a:t>
            </a:r>
          </a:p>
          <a:p>
            <a:pPr lvl="0"/>
            <a:r>
              <a:rPr lang="en-US" altLang="zh-CN" sz="1400" dirty="0">
                <a:solidFill>
                  <a:srgbClr val="000000"/>
                </a:solidFill>
              </a:rPr>
              <a:t>The timeout rate remains 0 when the traffic rate increases from 1 to 10 Mbps.</a:t>
            </a:r>
            <a:endParaRPr lang="zh-CN"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311951296"/>
              </p:ext>
            </p:extLst>
          </p:nvPr>
        </p:nvGraphicFramePr>
        <p:xfrm>
          <a:off x="6385279" y="3052020"/>
          <a:ext cx="2495010" cy="872280"/>
        </p:xfrm>
        <a:graphic>
          <a:graphicData uri="http://schemas.openxmlformats.org/drawingml/2006/table">
            <a:tbl>
              <a:tblPr>
                <a:tableStyleId>{5C22544A-7EE6-4342-B048-85BDC9FD1C3A}</a:tableStyleId>
              </a:tblPr>
              <a:tblGrid>
                <a:gridCol w="730685">
                  <a:extLst>
                    <a:ext uri="{9D8B030D-6E8A-4147-A177-3AD203B41FA5}">
                      <a16:colId xmlns:a16="http://schemas.microsoft.com/office/drawing/2014/main" val="20000"/>
                    </a:ext>
                  </a:extLst>
                </a:gridCol>
                <a:gridCol w="781811">
                  <a:extLst>
                    <a:ext uri="{9D8B030D-6E8A-4147-A177-3AD203B41FA5}">
                      <a16:colId xmlns:a16="http://schemas.microsoft.com/office/drawing/2014/main" val="20001"/>
                    </a:ext>
                  </a:extLst>
                </a:gridCol>
                <a:gridCol w="982514">
                  <a:extLst>
                    <a:ext uri="{9D8B030D-6E8A-4147-A177-3AD203B41FA5}">
                      <a16:colId xmlns:a16="http://schemas.microsoft.com/office/drawing/2014/main" val="20003"/>
                    </a:ext>
                  </a:extLst>
                </a:gridCol>
              </a:tblGrid>
              <a:tr h="278851">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51534">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160MHz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41895">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7990"/>
            <a:ext cx="3324496" cy="2492422"/>
          </a:xfrm>
          <a:prstGeom prst="rect">
            <a:avLst/>
          </a:prstGeom>
        </p:spPr>
      </p:pic>
      <p:sp>
        <p:nvSpPr>
          <p:cNvPr id="4" name="灯片编号占位符 3"/>
          <p:cNvSpPr>
            <a:spLocks noGrp="1"/>
          </p:cNvSpPr>
          <p:nvPr>
            <p:ph type="sldNum" sz="quarter" idx="12"/>
          </p:nvPr>
        </p:nvSpPr>
        <p:spPr/>
        <p:txBody>
          <a:bodyPr/>
          <a:lstStyle/>
          <a:p>
            <a:fld id="{D0575E00-F21E-44AB-8288-8B9991574529}" type="slidenum">
              <a:rPr lang="zh-CN" altLang="en-US" smtClean="0"/>
              <a:t>7</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sp>
        <p:nvSpPr>
          <p:cNvPr id="11" name="文本框 10">
            <a:extLst>
              <a:ext uri="{FF2B5EF4-FFF2-40B4-BE49-F238E27FC236}">
                <a16:creationId xmlns:a16="http://schemas.microsoft.com/office/drawing/2014/main" id="{9524F326-8A3A-43F0-98E1-2A32761397D7}"/>
              </a:ext>
            </a:extLst>
          </p:cNvPr>
          <p:cNvSpPr txBox="1"/>
          <p:nvPr/>
        </p:nvSpPr>
        <p:spPr>
          <a:xfrm>
            <a:off x="1037968" y="5380412"/>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3" name="文本框 12">
            <a:extLst>
              <a:ext uri="{FF2B5EF4-FFF2-40B4-BE49-F238E27FC236}">
                <a16:creationId xmlns:a16="http://schemas.microsoft.com/office/drawing/2014/main" id="{D4733CB8-457E-432D-B94F-C7524E257AF1}"/>
              </a:ext>
            </a:extLst>
          </p:cNvPr>
          <p:cNvSpPr txBox="1"/>
          <p:nvPr/>
        </p:nvSpPr>
        <p:spPr>
          <a:xfrm>
            <a:off x="3253894" y="5380411"/>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mc:AlternateContent xmlns:mc="http://schemas.openxmlformats.org/markup-compatibility/2006">
        <mc:Choice xmlns:a14="http://schemas.microsoft.com/office/drawing/2010/main" Requires="a14">
          <p:sp>
            <p:nvSpPr>
              <p:cNvPr id="14" name="文本框 13">
                <a:extLst>
                  <a:ext uri="{FF2B5EF4-FFF2-40B4-BE49-F238E27FC236}">
                    <a16:creationId xmlns:a16="http://schemas.microsoft.com/office/drawing/2014/main" id="{9DB9E30B-5083-4F5E-9E9B-C72120383167}"/>
                  </a:ext>
                </a:extLst>
              </p:cNvPr>
              <p:cNvSpPr txBox="1"/>
              <p:nvPr/>
            </p:nvSpPr>
            <p:spPr>
              <a:xfrm>
                <a:off x="3150193" y="5725584"/>
                <a:ext cx="3821752" cy="38343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altLang="zh-CN" sz="1200" b="0" i="1" smtClean="0">
                          <a:latin typeface="Cambria Math" panose="02040503050406030204" pitchFamily="18" charset="0"/>
                        </a:rPr>
                        <m:t>𝑅𝑎𝑡𝑖𝑜</m:t>
                      </m:r>
                      <m:r>
                        <a:rPr lang="en-US" altLang="zh-CN" sz="1200" b="0" i="1" smtClean="0">
                          <a:latin typeface="Cambria Math" panose="02040503050406030204" pitchFamily="18" charset="0"/>
                        </a:rPr>
                        <m:t>=</m:t>
                      </m:r>
                      <m:f>
                        <m:fPr>
                          <m:ctrlPr>
                            <a:rPr lang="en-US" altLang="zh-CN" sz="1200" b="0" i="1" smtClean="0">
                              <a:latin typeface="Cambria Math" panose="02040503050406030204" pitchFamily="18" charset="0"/>
                            </a:rPr>
                          </m:ctrlPr>
                        </m:fPr>
                        <m:num>
                          <m:r>
                            <a:rPr lang="en-US" altLang="zh-CN" sz="1200" b="0" i="1" smtClean="0">
                              <a:latin typeface="Cambria Math" panose="02040503050406030204" pitchFamily="18" charset="0"/>
                            </a:rPr>
                            <m:t>𝑁𝑢𝑚𝑏𝑒𝑟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𝑡h𝑎𝑡</m:t>
                          </m:r>
                          <m:r>
                            <a:rPr lang="en-US" altLang="zh-CN" sz="1200" b="0" i="1" smtClean="0">
                              <a:latin typeface="Cambria Math" panose="02040503050406030204" pitchFamily="18" charset="0"/>
                            </a:rPr>
                            <m:t> </m:t>
                          </m:r>
                          <m:r>
                            <a:rPr lang="en-US" altLang="zh-CN" sz="1200" b="0" i="1">
                              <a:latin typeface="Cambria Math" panose="02040503050406030204" pitchFamily="18" charset="0"/>
                            </a:rPr>
                            <m:t>h𝑎𝑣𝑒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𝑔𝑖𝑣𝑒𝑛</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𝑑𝑒𝑙𝑎𝑦</m:t>
                          </m:r>
                          <m:r>
                            <a:rPr lang="en-US" altLang="zh-CN" sz="1200" b="0" i="1" smtClean="0">
                              <a:latin typeface="Cambria Math" panose="02040503050406030204" pitchFamily="18" charset="0"/>
                            </a:rPr>
                            <m:t> </m:t>
                          </m:r>
                        </m:num>
                        <m:den>
                          <m:r>
                            <a:rPr lang="en-US" altLang="zh-CN" sz="1200" b="0" i="1" smtClean="0">
                              <a:latin typeface="Cambria Math" panose="02040503050406030204" pitchFamily="18" charset="0"/>
                            </a:rPr>
                            <m:t>𝑇𝑜𝑡𝑎𝑙</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𝑛𝑢𝑚𝑏𝑒𝑟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den>
                      </m:f>
                    </m:oMath>
                  </m:oMathPara>
                </a14:m>
                <a:endParaRPr lang="zh-CN" altLang="en-US" dirty="0"/>
              </a:p>
            </p:txBody>
          </p:sp>
        </mc:Choice>
        <mc:Fallback>
          <p:sp>
            <p:nvSpPr>
              <p:cNvPr id="14" name="文本框 13">
                <a:extLst>
                  <a:ext uri="{FF2B5EF4-FFF2-40B4-BE49-F238E27FC236}">
                    <a16:creationId xmlns:a16="http://schemas.microsoft.com/office/drawing/2014/main" id="{9DB9E30B-5083-4F5E-9E9B-C72120383167}"/>
                  </a:ext>
                </a:extLst>
              </p:cNvPr>
              <p:cNvSpPr txBox="1">
                <a:spLocks noRot="1" noChangeAspect="1" noMove="1" noResize="1" noEditPoints="1" noAdjustHandles="1" noChangeArrowheads="1" noChangeShapeType="1" noTextEdit="1"/>
              </p:cNvSpPr>
              <p:nvPr/>
            </p:nvSpPr>
            <p:spPr>
              <a:xfrm>
                <a:off x="3150193" y="5725584"/>
                <a:ext cx="3821752" cy="383438"/>
              </a:xfrm>
              <a:prstGeom prst="rect">
                <a:avLst/>
              </a:prstGeom>
              <a:blipFill>
                <a:blip r:embed="rId4"/>
                <a:stretch>
                  <a:fillRect t="-4762" b="-17460"/>
                </a:stretch>
              </a:blipFill>
            </p:spPr>
            <p:txBody>
              <a:bodyPr/>
              <a:lstStyle/>
              <a:p>
                <a:r>
                  <a:rPr lang="zh-CN" altLang="en-US">
                    <a:noFill/>
                  </a:rPr>
                  <a:t> </a:t>
                </a:r>
              </a:p>
            </p:txBody>
          </p:sp>
        </mc:Fallback>
      </mc:AlternateContent>
      <p:pic>
        <p:nvPicPr>
          <p:cNvPr id="16" name="图片 15">
            <a:extLst>
              <a:ext uri="{FF2B5EF4-FFF2-40B4-BE49-F238E27FC236}">
                <a16:creationId xmlns:a16="http://schemas.microsoft.com/office/drawing/2014/main" id="{D8085EA2-1058-4904-B226-F54597106A9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0784" y="2887990"/>
            <a:ext cx="3324495" cy="2492421"/>
          </a:xfrm>
          <a:prstGeom prst="rect">
            <a:avLst/>
          </a:prstGeom>
        </p:spPr>
      </p:pic>
    </p:spTree>
    <p:extLst>
      <p:ext uri="{BB962C8B-B14F-4D97-AF65-F5344CB8AC3E}">
        <p14:creationId xmlns:p14="http://schemas.microsoft.com/office/powerpoint/2010/main" val="34470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6162" y="685800"/>
            <a:ext cx="7412969" cy="1066800"/>
          </a:xfrm>
        </p:spPr>
        <p:txBody>
          <a:bodyPr/>
          <a:lstStyle/>
          <a:p>
            <a:r>
              <a:rPr lang="en-US" altLang="zh-CN" dirty="0"/>
              <a:t>Delay performance comparison under UL SU-MIMO</a:t>
            </a:r>
            <a:endParaRPr lang="zh-CN" altLang="en-US" dirty="0"/>
          </a:p>
        </p:txBody>
      </p:sp>
      <p:sp>
        <p:nvSpPr>
          <p:cNvPr id="3" name="内容占位符 2"/>
          <p:cNvSpPr>
            <a:spLocks noGrp="1"/>
          </p:cNvSpPr>
          <p:nvPr>
            <p:ph idx="1"/>
          </p:nvPr>
        </p:nvSpPr>
        <p:spPr>
          <a:xfrm>
            <a:off x="685800" y="1752600"/>
            <a:ext cx="7772400" cy="4287496"/>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47%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Latency and jitter are both improved in 11be simulations.</a:t>
            </a:r>
          </a:p>
          <a:p>
            <a:r>
              <a:rPr lang="en-US" altLang="zh-CN" sz="1400" dirty="0">
                <a:solidFill>
                  <a:srgbClr val="000000"/>
                </a:solidFill>
              </a:rPr>
              <a:t>The timeout rate remains less than 1% when the traffic rate increases from 1 to 10 Mbps.</a:t>
            </a:r>
            <a:endParaRPr lang="zh-CN" altLang="en-US" sz="1400" dirty="0"/>
          </a:p>
        </p:txBody>
      </p:sp>
      <p:graphicFrame>
        <p:nvGraphicFramePr>
          <p:cNvPr id="9" name="表格 8"/>
          <p:cNvGraphicFramePr>
            <a:graphicFrameLocks noGrp="1"/>
          </p:cNvGraphicFramePr>
          <p:nvPr>
            <p:extLst>
              <p:ext uri="{D42A27DB-BD31-4B8C-83A1-F6EECF244321}">
                <p14:modId xmlns:p14="http://schemas.microsoft.com/office/powerpoint/2010/main" val="2944686813"/>
              </p:ext>
            </p:extLst>
          </p:nvPr>
        </p:nvGraphicFramePr>
        <p:xfrm>
          <a:off x="6392667" y="3012882"/>
          <a:ext cx="2477641" cy="2139821"/>
        </p:xfrm>
        <a:graphic>
          <a:graphicData uri="http://schemas.openxmlformats.org/drawingml/2006/table">
            <a:tbl>
              <a:tblPr>
                <a:tableStyleId>{5C22544A-7EE6-4342-B048-85BDC9FD1C3A}</a:tableStyleId>
              </a:tblPr>
              <a:tblGrid>
                <a:gridCol w="721675">
                  <a:extLst>
                    <a:ext uri="{9D8B030D-6E8A-4147-A177-3AD203B41FA5}">
                      <a16:colId xmlns:a16="http://schemas.microsoft.com/office/drawing/2014/main" val="20000"/>
                    </a:ext>
                  </a:extLst>
                </a:gridCol>
                <a:gridCol w="780292">
                  <a:extLst>
                    <a:ext uri="{9D8B030D-6E8A-4147-A177-3AD203B41FA5}">
                      <a16:colId xmlns:a16="http://schemas.microsoft.com/office/drawing/2014/main" val="20001"/>
                    </a:ext>
                  </a:extLst>
                </a:gridCol>
                <a:gridCol w="975674">
                  <a:extLst>
                    <a:ext uri="{9D8B030D-6E8A-4147-A177-3AD203B41FA5}">
                      <a16:colId xmlns:a16="http://schemas.microsoft.com/office/drawing/2014/main" val="20003"/>
                    </a:ext>
                  </a:extLst>
                </a:gridCol>
              </a:tblGrid>
              <a:tr h="32986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4012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ax 160MHz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09307">
                <a:tc>
                  <a:txBody>
                    <a:bodyPr/>
                    <a:lstStyle/>
                    <a:p>
                      <a:pPr algn="ctr" fontAlgn="b"/>
                      <a:r>
                        <a:rPr lang="en-US" altLang="zh-CN" sz="1100" u="none" strike="noStrike" dirty="0">
                          <a:effectLst/>
                        </a:rPr>
                        <a:t>1~4</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r h="209307">
                <a:tc>
                  <a:txBody>
                    <a:bodyPr/>
                    <a:lstStyle/>
                    <a:p>
                      <a:pPr algn="ctr" fontAlgn="b"/>
                      <a:r>
                        <a:rPr lang="en-US" altLang="zh-CN" sz="1100" b="0" i="0" u="none" strike="noStrike" dirty="0">
                          <a:solidFill>
                            <a:schemeClr val="dk1"/>
                          </a:solidFill>
                          <a:effectLst/>
                          <a:latin typeface="+mn-lt"/>
                          <a:ea typeface="+mn-ea"/>
                        </a:rPr>
                        <a:t>5</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0.024</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4"/>
                  </a:ext>
                </a:extLst>
              </a:tr>
              <a:tr h="20930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0" i="0" u="none" strike="noStrike" dirty="0">
                          <a:solidFill>
                            <a:schemeClr val="dk1"/>
                          </a:solidFill>
                          <a:effectLst/>
                          <a:latin typeface="+mn-lt"/>
                          <a:ea typeface="+mn-ea"/>
                        </a:rPr>
                        <a:t>6</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0.290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5"/>
                  </a:ext>
                </a:extLst>
              </a:tr>
              <a:tr h="20930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0" i="0" u="none" strike="noStrike" dirty="0">
                          <a:solidFill>
                            <a:schemeClr val="dk1"/>
                          </a:solidFill>
                          <a:effectLst/>
                          <a:latin typeface="+mn-lt"/>
                          <a:ea typeface="+mn-ea"/>
                        </a:rPr>
                        <a:t>7</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0.437</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6"/>
                  </a:ext>
                </a:extLst>
              </a:tr>
              <a:tr h="20930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0" i="0" u="none" strike="noStrike" dirty="0">
                          <a:solidFill>
                            <a:schemeClr val="dk1"/>
                          </a:solidFill>
                          <a:effectLst/>
                          <a:latin typeface="+mn-lt"/>
                          <a:ea typeface="+mn-ea"/>
                        </a:rPr>
                        <a:t>8</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0.464</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7"/>
                  </a:ext>
                </a:extLst>
              </a:tr>
              <a:tr h="20930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0" i="0" u="none" strike="noStrike" dirty="0">
                          <a:solidFill>
                            <a:schemeClr val="dk1"/>
                          </a:solidFill>
                          <a:effectLst/>
                          <a:latin typeface="+mn-lt"/>
                          <a:ea typeface="+mn-ea"/>
                        </a:rPr>
                        <a:t>9</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0.366</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8"/>
                  </a:ext>
                </a:extLst>
              </a:tr>
              <a:tr h="209307">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0" i="0" u="none" strike="noStrike" dirty="0">
                          <a:solidFill>
                            <a:schemeClr val="dk1"/>
                          </a:solidFill>
                          <a:effectLst/>
                          <a:latin typeface="+mn-lt"/>
                          <a:ea typeface="+mn-ea"/>
                        </a:rPr>
                        <a:t>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0.090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0.018</a:t>
                      </a:r>
                    </a:p>
                  </a:txBody>
                  <a:tcPr marL="9525" marR="9525" marT="9525" marB="0" anchor="b"/>
                </a:tc>
                <a:extLst>
                  <a:ext uri="{0D108BD9-81ED-4DB2-BD59-A6C34878D82A}">
                    <a16:rowId xmlns:a16="http://schemas.microsoft.com/office/drawing/2014/main" val="10009"/>
                  </a:ext>
                </a:extLst>
              </a:tr>
            </a:tbl>
          </a:graphicData>
        </a:graphic>
      </p:graphicFrame>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2835722"/>
            <a:ext cx="3326792" cy="2494143"/>
          </a:xfrm>
          <a:prstGeom prst="rect">
            <a:avLst/>
          </a:prstGeom>
        </p:spPr>
      </p:pic>
      <p:sp>
        <p:nvSpPr>
          <p:cNvPr id="4" name="灯片编号占位符 3"/>
          <p:cNvSpPr>
            <a:spLocks noGrp="1"/>
          </p:cNvSpPr>
          <p:nvPr>
            <p:ph type="sldNum" sz="quarter" idx="12"/>
          </p:nvPr>
        </p:nvSpPr>
        <p:spPr/>
        <p:txBody>
          <a:bodyPr/>
          <a:lstStyle/>
          <a:p>
            <a:fld id="{D0575E00-F21E-44AB-8288-8B9991574529}" type="slidenum">
              <a:rPr lang="zh-CN" altLang="en-US" smtClean="0"/>
              <a:t>8</a:t>
            </a:fld>
            <a:endParaRPr lang="zh-CN" altLang="en-US"/>
          </a:p>
        </p:txBody>
      </p:sp>
      <p:sp>
        <p:nvSpPr>
          <p:cNvPr id="7"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8"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pic>
        <p:nvPicPr>
          <p:cNvPr id="11" name="图片 10">
            <a:extLst>
              <a:ext uri="{FF2B5EF4-FFF2-40B4-BE49-F238E27FC236}">
                <a16:creationId xmlns:a16="http://schemas.microsoft.com/office/drawing/2014/main" id="{4F30160C-CF01-4DC4-B751-1D43EB70F0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5875" y="2835722"/>
            <a:ext cx="3326792" cy="2494143"/>
          </a:xfrm>
          <a:prstGeom prst="rect">
            <a:avLst/>
          </a:prstGeom>
        </p:spPr>
      </p:pic>
      <p:sp>
        <p:nvSpPr>
          <p:cNvPr id="12" name="文本框 11">
            <a:extLst>
              <a:ext uri="{FF2B5EF4-FFF2-40B4-BE49-F238E27FC236}">
                <a16:creationId xmlns:a16="http://schemas.microsoft.com/office/drawing/2014/main" id="{4D72BE37-5BC7-44E4-87F5-81C2F90C20DC}"/>
              </a:ext>
            </a:extLst>
          </p:cNvPr>
          <p:cNvSpPr txBox="1"/>
          <p:nvPr/>
        </p:nvSpPr>
        <p:spPr>
          <a:xfrm>
            <a:off x="1037968" y="5334462"/>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3" name="文本框 12">
            <a:extLst>
              <a:ext uri="{FF2B5EF4-FFF2-40B4-BE49-F238E27FC236}">
                <a16:creationId xmlns:a16="http://schemas.microsoft.com/office/drawing/2014/main" id="{556515C7-5F4F-460A-8D74-373332775F72}"/>
              </a:ext>
            </a:extLst>
          </p:cNvPr>
          <p:cNvSpPr txBox="1"/>
          <p:nvPr/>
        </p:nvSpPr>
        <p:spPr>
          <a:xfrm>
            <a:off x="3253894" y="5329865"/>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mc:AlternateContent xmlns:mc="http://schemas.openxmlformats.org/markup-compatibility/2006">
        <mc:Choice xmlns:a14="http://schemas.microsoft.com/office/drawing/2010/main" Requires="a14">
          <p:sp>
            <p:nvSpPr>
              <p:cNvPr id="14" name="文本框 13">
                <a:extLst>
                  <a:ext uri="{FF2B5EF4-FFF2-40B4-BE49-F238E27FC236}">
                    <a16:creationId xmlns:a16="http://schemas.microsoft.com/office/drawing/2014/main" id="{FE4E0EF6-EA34-4FD2-8FD1-BBBACE90286F}"/>
                  </a:ext>
                </a:extLst>
              </p:cNvPr>
              <p:cNvSpPr txBox="1"/>
              <p:nvPr/>
            </p:nvSpPr>
            <p:spPr>
              <a:xfrm>
                <a:off x="3150193" y="5743964"/>
                <a:ext cx="3783472" cy="38343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altLang="zh-CN" sz="1200" b="0" i="1" smtClean="0">
                          <a:latin typeface="Cambria Math" panose="02040503050406030204" pitchFamily="18" charset="0"/>
                        </a:rPr>
                        <m:t>𝑅𝑎𝑡𝑖𝑜</m:t>
                      </m:r>
                      <m:r>
                        <a:rPr lang="en-US" altLang="zh-CN" sz="1200" b="0" i="1" smtClean="0">
                          <a:latin typeface="Cambria Math" panose="02040503050406030204" pitchFamily="18" charset="0"/>
                        </a:rPr>
                        <m:t>=</m:t>
                      </m:r>
                      <m:f>
                        <m:fPr>
                          <m:ctrlPr>
                            <a:rPr lang="en-US" altLang="zh-CN" sz="1200" b="0" i="1" smtClean="0">
                              <a:latin typeface="Cambria Math" panose="02040503050406030204" pitchFamily="18" charset="0"/>
                            </a:rPr>
                          </m:ctrlPr>
                        </m:fPr>
                        <m:num>
                          <m:r>
                            <a:rPr lang="en-US" altLang="zh-CN" sz="1200" b="0" i="1" smtClean="0">
                              <a:latin typeface="Cambria Math" panose="02040503050406030204" pitchFamily="18" charset="0"/>
                            </a:rPr>
                            <m:t>𝑁𝑢𝑚𝑏𝑒𝑟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𝑡h𝑎𝑡</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h𝑎𝑣𝑒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𝑔𝑖𝑣𝑒𝑛</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𝑑𝑒𝑙𝑎𝑦</m:t>
                          </m:r>
                          <m:r>
                            <a:rPr lang="en-US" altLang="zh-CN" sz="1200" b="0" i="1" smtClean="0">
                              <a:latin typeface="Cambria Math" panose="02040503050406030204" pitchFamily="18" charset="0"/>
                            </a:rPr>
                            <m:t> </m:t>
                          </m:r>
                        </m:num>
                        <m:den>
                          <m:r>
                            <a:rPr lang="en-US" altLang="zh-CN" sz="1200" b="0" i="1" smtClean="0">
                              <a:latin typeface="Cambria Math" panose="02040503050406030204" pitchFamily="18" charset="0"/>
                            </a:rPr>
                            <m:t>𝑇𝑜𝑡𝑎𝑙</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𝑛𝑢𝑚𝑏𝑒𝑟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den>
                      </m:f>
                    </m:oMath>
                  </m:oMathPara>
                </a14:m>
                <a:endParaRPr lang="zh-CN" altLang="en-US" dirty="0"/>
              </a:p>
            </p:txBody>
          </p:sp>
        </mc:Choice>
        <mc:Fallback>
          <p:sp>
            <p:nvSpPr>
              <p:cNvPr id="14" name="文本框 13">
                <a:extLst>
                  <a:ext uri="{FF2B5EF4-FFF2-40B4-BE49-F238E27FC236}">
                    <a16:creationId xmlns:a16="http://schemas.microsoft.com/office/drawing/2014/main" id="{FE4E0EF6-EA34-4FD2-8FD1-BBBACE90286F}"/>
                  </a:ext>
                </a:extLst>
              </p:cNvPr>
              <p:cNvSpPr txBox="1">
                <a:spLocks noRot="1" noChangeAspect="1" noMove="1" noResize="1" noEditPoints="1" noAdjustHandles="1" noChangeArrowheads="1" noChangeShapeType="1" noTextEdit="1"/>
              </p:cNvSpPr>
              <p:nvPr/>
            </p:nvSpPr>
            <p:spPr>
              <a:xfrm>
                <a:off x="3150193" y="5743964"/>
                <a:ext cx="3783472" cy="383438"/>
              </a:xfrm>
              <a:prstGeom prst="rect">
                <a:avLst/>
              </a:prstGeom>
              <a:blipFill>
                <a:blip r:embed="rId4"/>
                <a:stretch>
                  <a:fillRect l="-484" t="-4762" b="-1746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6709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1021492" y="685800"/>
            <a:ext cx="7436708" cy="1066800"/>
          </a:xfrm>
        </p:spPr>
        <p:txBody>
          <a:bodyPr/>
          <a:lstStyle/>
          <a:p>
            <a:r>
              <a:rPr lang="en-US" altLang="zh-CN" dirty="0"/>
              <a:t>Delay performance comparison under DL OFDMA</a:t>
            </a:r>
            <a:endParaRPr lang="zh-CN" altLang="en-US" dirty="0"/>
          </a:p>
        </p:txBody>
      </p:sp>
      <p:sp>
        <p:nvSpPr>
          <p:cNvPr id="8" name="内容占位符 2"/>
          <p:cNvSpPr>
            <a:spLocks noGrp="1"/>
          </p:cNvSpPr>
          <p:nvPr>
            <p:ph idx="1"/>
          </p:nvPr>
        </p:nvSpPr>
        <p:spPr>
          <a:xfrm>
            <a:off x="685800" y="1752600"/>
            <a:ext cx="7772400" cy="4114800"/>
          </a:xfrm>
        </p:spPr>
        <p:txBody>
          <a:bodyPr/>
          <a:lstStyle/>
          <a:p>
            <a:pPr lvl="0"/>
            <a:r>
              <a:rPr lang="en-US" altLang="zh-CN" sz="1400" dirty="0">
                <a:solidFill>
                  <a:srgbClr val="000000"/>
                </a:solidFill>
              </a:rPr>
              <a:t>The average delay for </a:t>
            </a:r>
            <a:r>
              <a:rPr lang="en-US" altLang="zh-CN" sz="1400" dirty="0">
                <a:solidFill>
                  <a:schemeClr val="accent2"/>
                </a:solidFill>
              </a:rPr>
              <a:t>11be using 80MHz</a:t>
            </a:r>
            <a:r>
              <a:rPr lang="en-US" altLang="zh-CN" sz="1400" dirty="0">
                <a:solidFill>
                  <a:srgbClr val="000000"/>
                </a:solidFill>
              </a:rPr>
              <a:t> achieves 27% gain compared with </a:t>
            </a:r>
            <a:r>
              <a:rPr lang="en-US" altLang="zh-CN" sz="1400" dirty="0">
                <a:solidFill>
                  <a:srgbClr val="FF0000"/>
                </a:solidFill>
              </a:rPr>
              <a:t>11ax using 160MHz</a:t>
            </a:r>
            <a:r>
              <a:rPr lang="en-US" altLang="zh-CN" sz="1400" dirty="0">
                <a:solidFill>
                  <a:srgbClr val="000000"/>
                </a:solidFill>
              </a:rPr>
              <a:t>.</a:t>
            </a:r>
          </a:p>
          <a:p>
            <a:r>
              <a:rPr lang="en-US" altLang="zh-CN" sz="1400" dirty="0">
                <a:solidFill>
                  <a:srgbClr val="000000"/>
                </a:solidFill>
              </a:rPr>
              <a:t>Latency and jitter are both improved in 11be simulations.</a:t>
            </a:r>
          </a:p>
          <a:p>
            <a:pPr lvl="0"/>
            <a:r>
              <a:rPr lang="en-US" altLang="zh-CN" sz="1400" dirty="0">
                <a:solidFill>
                  <a:srgbClr val="000000"/>
                </a:solidFill>
              </a:rPr>
              <a:t>The timeout rate remains 0 when the traffic rate increases from 1 to 10 Mbps.</a:t>
            </a:r>
            <a:endParaRPr lang="zh-CN" altLang="en-US" sz="1400" dirty="0"/>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95599"/>
            <a:ext cx="3340200" cy="2504196"/>
          </a:xfrm>
          <a:prstGeom prst="rect">
            <a:avLst/>
          </a:prstGeom>
        </p:spPr>
      </p:pic>
      <p:sp>
        <p:nvSpPr>
          <p:cNvPr id="2" name="灯片编号占位符 1"/>
          <p:cNvSpPr>
            <a:spLocks noGrp="1"/>
          </p:cNvSpPr>
          <p:nvPr>
            <p:ph type="sldNum" sz="quarter" idx="12"/>
          </p:nvPr>
        </p:nvSpPr>
        <p:spPr/>
        <p:txBody>
          <a:bodyPr/>
          <a:lstStyle/>
          <a:p>
            <a:fld id="{D0575E00-F21E-44AB-8288-8B9991574529}" type="slidenum">
              <a:rPr lang="zh-CN" altLang="en-US" smtClean="0"/>
              <a:t>9</a:t>
            </a:fld>
            <a:endParaRPr lang="zh-CN" altLang="en-US"/>
          </a:p>
        </p:txBody>
      </p:sp>
      <p:sp>
        <p:nvSpPr>
          <p:cNvPr id="9"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August 2022</a:t>
            </a:r>
            <a:endParaRPr lang="zh-CN" altLang="en-US" dirty="0"/>
          </a:p>
        </p:txBody>
      </p:sp>
      <p:sp>
        <p:nvSpPr>
          <p:cNvPr id="11" name="Rectangle 5"/>
          <p:cNvSpPr>
            <a:spLocks noGrp="1" noChangeArrowheads="1"/>
          </p:cNvSpPr>
          <p:nvPr>
            <p:ph type="ftr" sz="quarter" idx="4294967295"/>
          </p:nvPr>
        </p:nvSpPr>
        <p:spPr bwMode="auto">
          <a:xfrm>
            <a:off x="6803704" y="6475413"/>
            <a:ext cx="174022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err="1"/>
              <a:t>Yousi</a:t>
            </a:r>
            <a:r>
              <a:rPr lang="en-US" altLang="zh-CN" dirty="0"/>
              <a:t> Lin, Huawei</a:t>
            </a:r>
            <a:endParaRPr lang="zh-CN" altLang="en-US" dirty="0"/>
          </a:p>
        </p:txBody>
      </p:sp>
      <p:graphicFrame>
        <p:nvGraphicFramePr>
          <p:cNvPr id="12" name="表格 11">
            <a:extLst>
              <a:ext uri="{FF2B5EF4-FFF2-40B4-BE49-F238E27FC236}">
                <a16:creationId xmlns:a16="http://schemas.microsoft.com/office/drawing/2014/main" id="{ADFA986A-C463-4A46-A513-9D00790B595A}"/>
              </a:ext>
            </a:extLst>
          </p:cNvPr>
          <p:cNvGraphicFramePr>
            <a:graphicFrameLocks noGrp="1"/>
          </p:cNvGraphicFramePr>
          <p:nvPr>
            <p:extLst>
              <p:ext uri="{D42A27DB-BD31-4B8C-83A1-F6EECF244321}">
                <p14:modId xmlns:p14="http://schemas.microsoft.com/office/powerpoint/2010/main" val="1962017063"/>
              </p:ext>
            </p:extLst>
          </p:nvPr>
        </p:nvGraphicFramePr>
        <p:xfrm>
          <a:off x="6385279" y="3052020"/>
          <a:ext cx="2495010" cy="872280"/>
        </p:xfrm>
        <a:graphic>
          <a:graphicData uri="http://schemas.openxmlformats.org/drawingml/2006/table">
            <a:tbl>
              <a:tblPr>
                <a:tableStyleId>{5C22544A-7EE6-4342-B048-85BDC9FD1C3A}</a:tableStyleId>
              </a:tblPr>
              <a:tblGrid>
                <a:gridCol w="730685">
                  <a:extLst>
                    <a:ext uri="{9D8B030D-6E8A-4147-A177-3AD203B41FA5}">
                      <a16:colId xmlns:a16="http://schemas.microsoft.com/office/drawing/2014/main" val="20000"/>
                    </a:ext>
                  </a:extLst>
                </a:gridCol>
                <a:gridCol w="781811">
                  <a:extLst>
                    <a:ext uri="{9D8B030D-6E8A-4147-A177-3AD203B41FA5}">
                      <a16:colId xmlns:a16="http://schemas.microsoft.com/office/drawing/2014/main" val="20001"/>
                    </a:ext>
                  </a:extLst>
                </a:gridCol>
                <a:gridCol w="982514">
                  <a:extLst>
                    <a:ext uri="{9D8B030D-6E8A-4147-A177-3AD203B41FA5}">
                      <a16:colId xmlns:a16="http://schemas.microsoft.com/office/drawing/2014/main" val="20003"/>
                    </a:ext>
                  </a:extLst>
                </a:gridCol>
              </a:tblGrid>
              <a:tr h="278851">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Timeout</a:t>
                      </a:r>
                      <a:r>
                        <a:rPr lang="en-US" altLang="zh-CN" sz="1100" b="1" u="none" strike="noStrike" baseline="0" dirty="0">
                          <a:effectLst/>
                        </a:rPr>
                        <a:t> rate/%</a:t>
                      </a:r>
                    </a:p>
                  </a:txBody>
                  <a:tcPr marL="9525" marR="9525" marT="9525" marB="0" anchor="b"/>
                </a:tc>
                <a:tc hMerge="1">
                  <a:txBody>
                    <a:bodyPr/>
                    <a:lstStyle/>
                    <a:p>
                      <a:pPr algn="ctr" fontAlgn="b"/>
                      <a:endParaRPr lang="en-US" sz="12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0"/>
                  </a:ext>
                </a:extLst>
              </a:tr>
              <a:tr h="351534">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b="1" u="none" strike="noStrike" dirty="0">
                          <a:effectLst/>
                        </a:rPr>
                        <a:t>Traffic</a:t>
                      </a:r>
                      <a:r>
                        <a:rPr lang="en-US" altLang="zh-CN" sz="1100" b="1" u="none" strike="noStrike" baseline="0" dirty="0">
                          <a:effectLst/>
                        </a:rPr>
                        <a:t> </a:t>
                      </a:r>
                      <a:r>
                        <a:rPr lang="en-US" altLang="zh-CN" sz="1100" b="1" u="none" strike="noStrike" dirty="0">
                          <a:effectLst/>
                        </a:rPr>
                        <a:t>rate/Mbps</a:t>
                      </a:r>
                      <a:endParaRPr lang="en-US" altLang="zh-CN" sz="1100" b="1"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u="none" strike="noStrike" baseline="0" dirty="0">
                          <a:effectLst/>
                        </a:rPr>
                        <a:t>ax 160MHz</a:t>
                      </a: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100" u="none" strike="noStrike" baseline="0" dirty="0">
                          <a:effectLst/>
                        </a:rPr>
                        <a:t>be 80MHz</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extLst>
                  <a:ext uri="{0D108BD9-81ED-4DB2-BD59-A6C34878D82A}">
                    <a16:rowId xmlns:a16="http://schemas.microsoft.com/office/drawing/2014/main" val="10001"/>
                  </a:ext>
                </a:extLst>
              </a:tr>
              <a:tr h="241895">
                <a:tc>
                  <a:txBody>
                    <a:bodyPr/>
                    <a:lstStyle/>
                    <a:p>
                      <a:pPr algn="ctr" fontAlgn="b"/>
                      <a:r>
                        <a:rPr lang="en-US" altLang="zh-CN" sz="1100" u="none" strike="noStrike" dirty="0">
                          <a:effectLst/>
                        </a:rPr>
                        <a:t>1~10</a:t>
                      </a:r>
                      <a:endParaRPr lang="en-US" altLang="zh-CN" sz="1100" b="0" i="0" u="none" strike="noStrike" dirty="0">
                        <a:solidFill>
                          <a:srgbClr val="000000"/>
                        </a:solidFill>
                        <a:effectLst/>
                        <a:latin typeface="SimSun" panose="02010600030101010101" pitchFamily="2" charset="-122"/>
                        <a:ea typeface="SimSun" panose="02010600030101010101" pitchFamily="2" charset="-122"/>
                      </a:endParaRP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tc>
                  <a:txBody>
                    <a:bodyPr/>
                    <a:lstStyle/>
                    <a:p>
                      <a:pPr algn="ctr" fontAlgn="b"/>
                      <a:r>
                        <a:rPr lang="en-US" altLang="zh-CN" sz="1100" b="0" i="0" u="none" strike="noStrike" dirty="0">
                          <a:solidFill>
                            <a:srgbClr val="000000"/>
                          </a:solidFill>
                          <a:effectLst/>
                          <a:latin typeface="+mn-lt"/>
                          <a:ea typeface="SimSun" panose="02010600030101010101" pitchFamily="2" charset="-122"/>
                        </a:rPr>
                        <a:t>0</a:t>
                      </a:r>
                    </a:p>
                  </a:txBody>
                  <a:tcPr marL="9525" marR="9525" marT="9525" marB="0" anchor="b"/>
                </a:tc>
                <a:extLst>
                  <a:ext uri="{0D108BD9-81ED-4DB2-BD59-A6C34878D82A}">
                    <a16:rowId xmlns:a16="http://schemas.microsoft.com/office/drawing/2014/main" val="10002"/>
                  </a:ext>
                </a:extLst>
              </a:tr>
            </a:tbl>
          </a:graphicData>
        </a:graphic>
      </p:graphicFrame>
      <p:pic>
        <p:nvPicPr>
          <p:cNvPr id="5" name="图片 4">
            <a:extLst>
              <a:ext uri="{FF2B5EF4-FFF2-40B4-BE49-F238E27FC236}">
                <a16:creationId xmlns:a16="http://schemas.microsoft.com/office/drawing/2014/main" id="{32E231B0-9DC3-498B-B9EA-CF22CD8B04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2343" y="2895600"/>
            <a:ext cx="3340201" cy="2504196"/>
          </a:xfrm>
          <a:prstGeom prst="rect">
            <a:avLst/>
          </a:prstGeom>
        </p:spPr>
      </p:pic>
      <p:sp>
        <p:nvSpPr>
          <p:cNvPr id="13" name="文本框 12">
            <a:extLst>
              <a:ext uri="{FF2B5EF4-FFF2-40B4-BE49-F238E27FC236}">
                <a16:creationId xmlns:a16="http://schemas.microsoft.com/office/drawing/2014/main" id="{7DB3BA02-E631-44CD-92C9-9B7D0F6AC924}"/>
              </a:ext>
            </a:extLst>
          </p:cNvPr>
          <p:cNvSpPr txBox="1"/>
          <p:nvPr/>
        </p:nvSpPr>
        <p:spPr>
          <a:xfrm>
            <a:off x="1037968" y="5366627"/>
            <a:ext cx="1530126" cy="307777"/>
          </a:xfrm>
          <a:prstGeom prst="rect">
            <a:avLst/>
          </a:prstGeom>
          <a:noFill/>
        </p:spPr>
        <p:txBody>
          <a:bodyPr wrap="square" rtlCol="0">
            <a:spAutoFit/>
          </a:bodyPr>
          <a:lstStyle/>
          <a:p>
            <a:r>
              <a:rPr lang="en-US" altLang="zh-CN" sz="1400" dirty="0"/>
              <a:t>Average delay</a:t>
            </a:r>
            <a:endParaRPr lang="zh-CN" altLang="en-US" sz="1400" dirty="0"/>
          </a:p>
        </p:txBody>
      </p:sp>
      <p:sp>
        <p:nvSpPr>
          <p:cNvPr id="14" name="文本框 13">
            <a:extLst>
              <a:ext uri="{FF2B5EF4-FFF2-40B4-BE49-F238E27FC236}">
                <a16:creationId xmlns:a16="http://schemas.microsoft.com/office/drawing/2014/main" id="{D63491FC-6F41-420D-880C-3D6B3DA39D91}"/>
              </a:ext>
            </a:extLst>
          </p:cNvPr>
          <p:cNvSpPr txBox="1"/>
          <p:nvPr/>
        </p:nvSpPr>
        <p:spPr>
          <a:xfrm>
            <a:off x="3253894" y="5362030"/>
            <a:ext cx="2950754" cy="307777"/>
          </a:xfrm>
          <a:prstGeom prst="rect">
            <a:avLst/>
          </a:prstGeom>
          <a:noFill/>
        </p:spPr>
        <p:txBody>
          <a:bodyPr wrap="square" rtlCol="0">
            <a:spAutoFit/>
          </a:bodyPr>
          <a:lstStyle/>
          <a:p>
            <a:r>
              <a:rPr lang="en-US" altLang="zh-CN" sz="1400" dirty="0"/>
              <a:t>Jitter when traffic rate equals 10 Mbps</a:t>
            </a:r>
            <a:endParaRPr lang="zh-CN" altLang="en-US" sz="1400" dirty="0"/>
          </a:p>
        </p:txBody>
      </p:sp>
      <mc:AlternateContent xmlns:mc="http://schemas.openxmlformats.org/markup-compatibility/2006">
        <mc:Choice xmlns:a14="http://schemas.microsoft.com/office/drawing/2010/main" Requires="a14">
          <p:sp>
            <p:nvSpPr>
              <p:cNvPr id="15" name="文本框 14">
                <a:extLst>
                  <a:ext uri="{FF2B5EF4-FFF2-40B4-BE49-F238E27FC236}">
                    <a16:creationId xmlns:a16="http://schemas.microsoft.com/office/drawing/2014/main" id="{99C2C63D-1CC4-44AA-B23D-CEA61EB9FF4F}"/>
                  </a:ext>
                </a:extLst>
              </p:cNvPr>
              <p:cNvSpPr txBox="1"/>
              <p:nvPr/>
            </p:nvSpPr>
            <p:spPr>
              <a:xfrm>
                <a:off x="3150193" y="5776129"/>
                <a:ext cx="3783472" cy="38343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altLang="zh-CN" sz="1200" b="0" i="1" smtClean="0">
                          <a:latin typeface="Cambria Math" panose="02040503050406030204" pitchFamily="18" charset="0"/>
                        </a:rPr>
                        <m:t>𝑅𝑎𝑡𝑖𝑜</m:t>
                      </m:r>
                      <m:r>
                        <a:rPr lang="en-US" altLang="zh-CN" sz="1200" b="0" i="1" smtClean="0">
                          <a:latin typeface="Cambria Math" panose="02040503050406030204" pitchFamily="18" charset="0"/>
                        </a:rPr>
                        <m:t>=</m:t>
                      </m:r>
                      <m:f>
                        <m:fPr>
                          <m:ctrlPr>
                            <a:rPr lang="en-US" altLang="zh-CN" sz="1200" b="0" i="1" smtClean="0">
                              <a:latin typeface="Cambria Math" panose="02040503050406030204" pitchFamily="18" charset="0"/>
                            </a:rPr>
                          </m:ctrlPr>
                        </m:fPr>
                        <m:num>
                          <m:r>
                            <a:rPr lang="en-US" altLang="zh-CN" sz="1200" b="0" i="1" smtClean="0">
                              <a:latin typeface="Cambria Math" panose="02040503050406030204" pitchFamily="18" charset="0"/>
                            </a:rPr>
                            <m:t>𝑁𝑢𝑚𝑏𝑒𝑟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𝑡h𝑎𝑡</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h𝑎𝑣𝑒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𝑡h𝑒</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𝑔𝑖𝑣𝑒𝑛</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𝑑𝑒𝑙𝑎𝑦</m:t>
                          </m:r>
                          <m:r>
                            <a:rPr lang="en-US" altLang="zh-CN" sz="1200" b="0" i="1" smtClean="0">
                              <a:latin typeface="Cambria Math" panose="02040503050406030204" pitchFamily="18" charset="0"/>
                            </a:rPr>
                            <m:t> </m:t>
                          </m:r>
                        </m:num>
                        <m:den>
                          <m:r>
                            <a:rPr lang="en-US" altLang="zh-CN" sz="1200" b="0" i="1" smtClean="0">
                              <a:latin typeface="Cambria Math" panose="02040503050406030204" pitchFamily="18" charset="0"/>
                            </a:rPr>
                            <m:t>𝑇𝑜𝑡𝑎𝑙</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𝑛𝑢𝑚𝑏𝑒𝑟</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𝑜𝑓</m:t>
                          </m:r>
                          <m:r>
                            <a:rPr lang="en-US" altLang="zh-CN" sz="1200" b="0" i="1" smtClean="0">
                              <a:latin typeface="Cambria Math" panose="02040503050406030204" pitchFamily="18" charset="0"/>
                            </a:rPr>
                            <m:t> </m:t>
                          </m:r>
                          <m:r>
                            <a:rPr lang="en-US" altLang="zh-CN" sz="1200" b="0" i="1" smtClean="0">
                              <a:latin typeface="Cambria Math" panose="02040503050406030204" pitchFamily="18" charset="0"/>
                            </a:rPr>
                            <m:t>𝑓𝑟𝑎𝑚𝑒𝑠</m:t>
                          </m:r>
                        </m:den>
                      </m:f>
                    </m:oMath>
                  </m:oMathPara>
                </a14:m>
                <a:endParaRPr lang="zh-CN" altLang="en-US" dirty="0"/>
              </a:p>
            </p:txBody>
          </p:sp>
        </mc:Choice>
        <mc:Fallback>
          <p:sp>
            <p:nvSpPr>
              <p:cNvPr id="15" name="文本框 14">
                <a:extLst>
                  <a:ext uri="{FF2B5EF4-FFF2-40B4-BE49-F238E27FC236}">
                    <a16:creationId xmlns:a16="http://schemas.microsoft.com/office/drawing/2014/main" id="{99C2C63D-1CC4-44AA-B23D-CEA61EB9FF4F}"/>
                  </a:ext>
                </a:extLst>
              </p:cNvPr>
              <p:cNvSpPr txBox="1">
                <a:spLocks noRot="1" noChangeAspect="1" noMove="1" noResize="1" noEditPoints="1" noAdjustHandles="1" noChangeArrowheads="1" noChangeShapeType="1" noTextEdit="1"/>
              </p:cNvSpPr>
              <p:nvPr/>
            </p:nvSpPr>
            <p:spPr>
              <a:xfrm>
                <a:off x="3150193" y="5776129"/>
                <a:ext cx="3783472" cy="383438"/>
              </a:xfrm>
              <a:prstGeom prst="rect">
                <a:avLst/>
              </a:prstGeom>
              <a:blipFill>
                <a:blip r:embed="rId4"/>
                <a:stretch>
                  <a:fillRect l="-484" t="-6452" b="-193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37133959"/>
      </p:ext>
    </p:extLst>
  </p:cSld>
  <p:clrMapOvr>
    <a:masterClrMapping/>
  </p:clrMapOvr>
</p:sld>
</file>

<file path=ppt/theme/theme1.xml><?xml version="1.0" encoding="utf-8"?>
<a:theme xmlns:a="http://schemas.openxmlformats.org/drawingml/2006/main" name="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F158349-8E62-4E36-AEE3-E72424E4751D}" vid="{799AE7A2-DCD3-4CC6-B58E-A6575FF1556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247683</TotalTime>
  <Words>1852</Words>
  <Application>Microsoft Office PowerPoint</Application>
  <PresentationFormat>全屏显示(4:3)</PresentationFormat>
  <Paragraphs>354</Paragraphs>
  <Slides>17</Slides>
  <Notes>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Malgun Gothic</vt:lpstr>
      <vt:lpstr>ＭＳ Ｐゴシック</vt:lpstr>
      <vt:lpstr>宋体</vt:lpstr>
      <vt:lpstr>宋体</vt:lpstr>
      <vt:lpstr>Arial</vt:lpstr>
      <vt:lpstr>Calibri</vt:lpstr>
      <vt:lpstr>Cambria Math</vt:lpstr>
      <vt:lpstr>Times New Roman</vt:lpstr>
      <vt:lpstr>Wingdings</vt:lpstr>
      <vt:lpstr>IEEE</vt:lpstr>
      <vt:lpstr>PowerPoint 演示文稿</vt:lpstr>
      <vt:lpstr>CID 10890</vt:lpstr>
      <vt:lpstr>PAR</vt:lpstr>
      <vt:lpstr>Latency verification</vt:lpstr>
      <vt:lpstr>Simulation Setup Parameters</vt:lpstr>
      <vt:lpstr>Simulation Case 1 </vt:lpstr>
      <vt:lpstr>Delay performance comparison under DL SU-MIMO</vt:lpstr>
      <vt:lpstr>Delay performance comparison under UL SU-MIMO</vt:lpstr>
      <vt:lpstr>Delay performance comparison under DL OFDMA</vt:lpstr>
      <vt:lpstr>Delay performance comparison under UL OFDMA</vt:lpstr>
      <vt:lpstr>Simulation Case 2 </vt:lpstr>
      <vt:lpstr>Delay performance comparison under DL SU-MIMO</vt:lpstr>
      <vt:lpstr>Delay performance comparison under UL SU-MIMO</vt:lpstr>
      <vt:lpstr>Delay performance comparison under DL OFDMA</vt:lpstr>
      <vt:lpstr>Delay performance comparison under UL OFDMA</vt:lpstr>
      <vt:lpstr>Summary</vt:lpstr>
      <vt:lpstr>References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liyiqing (C)</dc:creator>
  <cp:lastModifiedBy>linyousi</cp:lastModifiedBy>
  <cp:revision>397</cp:revision>
  <dcterms:created xsi:type="dcterms:W3CDTF">2021-04-01T07:10:06Z</dcterms:created>
  <dcterms:modified xsi:type="dcterms:W3CDTF">2022-09-13T22:51:31Z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(3)YSx193H5cyxmADqcYOwGsDkwmk3+V+RAIFdwN4XRDVLxXZDkdx6bKQkUHf6zZBg99MOOoCsf
8PeK8NbXrh2HucSlfO6C8blEW1VPpmH7jpNU3a6wPlwY/I9Gz5ZtNslaknyR2gnApVz8D+TJ
2hxrAFqf3wMQhDAxfneQUmOJbb+ykDvLGgAe0KXw77X4d0ZzrgtwZnuxVG+ptNQm33bZjLil
4Wpd5OqAZ98Kjzldw9</vt:lpwstr>
  </property>
  <property fmtid="{D5CDD505-2E9C-101B-9397-08002B2CF9AE}" pid="3" name="_2015_ms_pID_7253431">
    <vt:lpwstr>ePIQQR2j0P41lUwBMlPR3A3hbbuG2dB6XhwrrPcDfCqyfRFFQsCIN9
GwiUQ6bDEC1iZBhScn7h3PK/bcTFG1xhXFG28dB4d43/1HFm/eLvwyEXhBKxeMFVkLE7n9rE
ccS8e99gLHRE68G7DTDQiaJEGvd/atNi3/wfR5uGX3BA+h2PNBqoqHQn69fIV+FrBO3WEW1K
zoQfpOqtpWoLM+FPbHjZPEzuEBJ0nBRfzWq/</vt:lpwstr>
  </property>
  <property fmtid="{D5CDD505-2E9C-101B-9397-08002B2CF9AE}" pid="4" name="_2015_ms_pID_7253432">
    <vt:lpwstr>Yg==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1661130208</vt:lpwstr>
  </property>
</Properties>
</file>