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83" r:id="rId3"/>
    <p:sldId id="392" r:id="rId4"/>
    <p:sldId id="356" r:id="rId5"/>
    <p:sldId id="373" r:id="rId6"/>
    <p:sldId id="408" r:id="rId7"/>
    <p:sldId id="405" r:id="rId8"/>
    <p:sldId id="381" r:id="rId9"/>
    <p:sldId id="406" r:id="rId10"/>
    <p:sldId id="380" r:id="rId11"/>
    <p:sldId id="384" r:id="rId12"/>
    <p:sldId id="385" r:id="rId13"/>
    <p:sldId id="386" r:id="rId14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-1-5-21-725345543-602162358-527237240-2944557" providerId="AD"/>
      </p:ext>
    </p:extLst>
  </p:cmAuthor>
  <p:cmAuthor id="2" name="Hanxiao (Tony, CT Lab)" initials="H(CL" lastIdx="3" clrIdx="1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F7F"/>
    <a:srgbClr val="FF00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0" autoAdjust="0"/>
    <p:restoredTop sz="90359" autoAdjust="0"/>
  </p:normalViewPr>
  <p:slideViewPr>
    <p:cSldViewPr>
      <p:cViewPr varScale="1">
        <p:scale>
          <a:sx n="141" d="100"/>
          <a:sy n="141" d="100"/>
        </p:scale>
        <p:origin x="11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0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5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altLang="zh-CN" dirty="0"/>
              <a:t>Harry Wang (Tencent)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8D3EE0-4A94-EA73-CD0E-79C434E5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5D263EA-1428-0CF8-66B1-F2BB378E0B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865F45-D551-C493-5306-F2268339C8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3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altLang="zh-CN" dirty="0"/>
              <a:t>Harry Wang (Tencent)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D56D91-983B-7100-0575-D707DAC67DEF}"/>
              </a:ext>
            </a:extLst>
          </p:cNvPr>
          <p:cNvSpPr/>
          <p:nvPr userDrawn="1"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802.11-22/1341r1</a:t>
            </a:r>
            <a:endParaRPr lang="en-SG" sz="1800" dirty="0">
              <a:latin typeface="+mn-lt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FB7872-A4D0-94E0-EE1E-4A5501999676}"/>
              </a:ext>
            </a:extLst>
          </p:cNvPr>
          <p:cNvSpPr txBox="1">
            <a:spLocks/>
          </p:cNvSpPr>
          <p:nvPr userDrawn="1"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August 2022</a:t>
            </a:r>
            <a:endParaRPr lang="en-GB" sz="18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70323"/>
          </a:xfrm>
          <a:noFill/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Use Cases of Data Center Infrastructure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Management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2022-08-16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842007"/>
              </p:ext>
            </p:extLst>
          </p:nvPr>
        </p:nvGraphicFramePr>
        <p:xfrm>
          <a:off x="838200" y="2667000"/>
          <a:ext cx="7239000" cy="22036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Harry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Tencent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imes New Roman"/>
                          <a:ea typeface="Times New Roman"/>
                          <a:cs typeface="Arial"/>
                        </a:rPr>
                        <a:t>Tencent Binhai Towers, No.33 Haitian 2</a:t>
                      </a:r>
                      <a:r>
                        <a:rPr lang="en-US" sz="1200" b="0" baseline="30000" dirty="0"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n-US" sz="1200" b="0" dirty="0">
                          <a:latin typeface="Times New Roman"/>
                          <a:ea typeface="Times New Roman"/>
                          <a:cs typeface="Arial"/>
                        </a:rPr>
                        <a:t> Road, Shenzhen, China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+mn-lt"/>
                          <a:ea typeface="Times New Roman"/>
                          <a:cs typeface="Arial"/>
                        </a:rPr>
                        <a:t>harryhwang@tencent.com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Terry Yan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+mn-lt"/>
                          <a:ea typeface="Times New Roman"/>
                          <a:cs typeface="Arial"/>
                        </a:rPr>
                        <a:t>terryxyan@tencent.com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1C76F40-1092-479B-8890-055034642A2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August 2022</a:t>
            </a:r>
            <a:endParaRPr lang="en-GB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31881-3FE1-4578-8B6F-9E07835D6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CE757F-1B36-49C9-CF26-01D5C10E2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4CD7C-8C84-C119-8D17-2CE1F32B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Use Case: </a:t>
            </a:r>
            <a:r>
              <a:rPr lang="en-US" altLang="zh-CN" dirty="0">
                <a:solidFill>
                  <a:schemeClr val="tx1"/>
                </a:solidFill>
              </a:rPr>
              <a:t>Environmental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Collection &amp; Visualization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45E4EC-F74A-A4FD-ED32-0DEDB7326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30E130-9800-E23E-4E5D-CEF06EDC1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197E4E8-0F8D-FDF5-B51A-6E50EC7D3690}"/>
              </a:ext>
            </a:extLst>
          </p:cNvPr>
          <p:cNvSpPr txBox="1"/>
          <p:nvPr/>
        </p:nvSpPr>
        <p:spPr>
          <a:xfrm>
            <a:off x="876822" y="2286000"/>
            <a:ext cx="27045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Goal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Collect and visualize data from various sensors, </a:t>
            </a:r>
            <a:r>
              <a:rPr kumimoji="1" lang="en-US" altLang="zh-CN" dirty="0" err="1"/>
              <a:t>e.g</a:t>
            </a:r>
            <a:r>
              <a:rPr kumimoji="1" lang="en-US" altLang="zh-CN" dirty="0"/>
              <a:t> temperature, humidity, air condition, etc.;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b="1" dirty="0"/>
              <a:t>Requirements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Bit rate: 1K-100K</a:t>
            </a:r>
            <a:r>
              <a:rPr kumimoji="1" lang="zh-CN" altLang="en-US" dirty="0"/>
              <a:t> </a:t>
            </a:r>
            <a:r>
              <a:rPr kumimoji="1" lang="en-US" altLang="zh-CN" dirty="0"/>
              <a:t>bps;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High security;</a:t>
            </a:r>
          </a:p>
          <a:p>
            <a:pPr marL="228600" indent="-228600">
              <a:buFontTx/>
              <a:buAutoNum type="arabicPeriod"/>
            </a:pPr>
            <a:r>
              <a:rPr kumimoji="1" lang="en-US" altLang="zh-CN" dirty="0"/>
              <a:t>High reliability, connection failure ratio lower than 0.1%;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Support of wireless power transfer or energy harvest;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Easy installment and connection;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b="1" dirty="0"/>
              <a:t>Current Issues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Difficult (cable) deployment and installment;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cost and long install period;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Restrict to fixed locations;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9E7294-CE8E-9C22-317C-89653C860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133600"/>
            <a:ext cx="2603500" cy="17655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6A4068-4C0D-CF14-B203-16A93A85E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425"/>
          <a:stretch/>
        </p:blipFill>
        <p:spPr>
          <a:xfrm>
            <a:off x="6518603" y="2133600"/>
            <a:ext cx="2320597" cy="17655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47274E-66B4-A5E5-0440-819046DCB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444651"/>
            <a:ext cx="2603500" cy="15364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8B3FF08-28B2-C441-FB87-EFD64D1DD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603" y="4444651"/>
            <a:ext cx="2472997" cy="153689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92EE5CC-EF5A-C2CB-C8D2-325E60F8BCB3}"/>
              </a:ext>
            </a:extLst>
          </p:cNvPr>
          <p:cNvSpPr txBox="1"/>
          <p:nvPr/>
        </p:nvSpPr>
        <p:spPr>
          <a:xfrm>
            <a:off x="4793450" y="1861235"/>
            <a:ext cx="810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City View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3D4BFD9-3EB8-AC4E-EBB9-AF60B0B0D185}"/>
              </a:ext>
            </a:extLst>
          </p:cNvPr>
          <p:cNvSpPr txBox="1"/>
          <p:nvPr/>
        </p:nvSpPr>
        <p:spPr>
          <a:xfrm>
            <a:off x="7284401" y="1861234"/>
            <a:ext cx="1049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Campus View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556FDB3-4F8A-29D9-26A1-582584D89239}"/>
              </a:ext>
            </a:extLst>
          </p:cNvPr>
          <p:cNvSpPr txBox="1"/>
          <p:nvPr/>
        </p:nvSpPr>
        <p:spPr>
          <a:xfrm>
            <a:off x="4734499" y="4167652"/>
            <a:ext cx="1025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Cabinet View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6E4B7A5-E1C0-81D1-B951-FAFA6C123D77}"/>
              </a:ext>
            </a:extLst>
          </p:cNvPr>
          <p:cNvSpPr txBox="1"/>
          <p:nvPr/>
        </p:nvSpPr>
        <p:spPr>
          <a:xfrm>
            <a:off x="7226751" y="4167651"/>
            <a:ext cx="861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Rack View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316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4CD7C-8C84-C119-8D17-2CE1F32B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Use Case: Facility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Automation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45E4EC-F74A-A4FD-ED32-0DEDB7326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30E130-9800-E23E-4E5D-CEF06EDC1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7BC8776-7952-8C7E-02DA-6344B02A18FA}"/>
              </a:ext>
            </a:extLst>
          </p:cNvPr>
          <p:cNvSpPr txBox="1"/>
          <p:nvPr/>
        </p:nvSpPr>
        <p:spPr>
          <a:xfrm>
            <a:off x="876822" y="2209800"/>
            <a:ext cx="27045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Goal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The operation and maintenance tasks, workflows and processes are managed and executed automatically, without human intervention;</a:t>
            </a:r>
          </a:p>
          <a:p>
            <a:pPr marL="228600" indent="-228600">
              <a:buAutoNum type="arabicPeriod"/>
            </a:pPr>
            <a:endParaRPr kumimoji="1" lang="en-US" altLang="zh-CN" dirty="0"/>
          </a:p>
          <a:p>
            <a:pPr marL="228600" indent="-228600">
              <a:buAutoNum type="arabicPeriod"/>
            </a:pPr>
            <a:endParaRPr kumimoji="1" lang="en-US" altLang="zh-CN" dirty="0"/>
          </a:p>
          <a:p>
            <a:r>
              <a:rPr kumimoji="1" lang="en-US" altLang="zh-CN" b="1" dirty="0"/>
              <a:t>Requirements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Bit rate: 100K-1M</a:t>
            </a:r>
            <a:r>
              <a:rPr kumimoji="1" lang="zh-CN" altLang="en-US" dirty="0"/>
              <a:t> </a:t>
            </a:r>
            <a:r>
              <a:rPr kumimoji="1" lang="en-US" altLang="zh-CN" dirty="0"/>
              <a:t>bps;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High security;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Extra high reliability, connection failure ratio lower than 0.005%;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Backup connection is preferred;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b="1" dirty="0"/>
              <a:t>Current Issues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Difficult (cable) deployment and installment;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cost and long install period;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D66AB2C-89A2-13D3-8FA3-EB1CB6E73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211" y="1676400"/>
            <a:ext cx="2462202" cy="328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848764E-23A4-37D6-3666-E2C66F15D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023" y="3733800"/>
            <a:ext cx="4636779" cy="18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4CD7C-8C84-C119-8D17-2CE1F32B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Use Case: Operation with AR Devices</a:t>
            </a:r>
            <a:endParaRPr kumimoji="1"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45E4EC-F74A-A4FD-ED32-0DEDB7326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30E130-9800-E23E-4E5D-CEF06EDC1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FC68A09-5D96-280F-2331-C952B798FF13}"/>
              </a:ext>
            </a:extLst>
          </p:cNvPr>
          <p:cNvSpPr txBox="1"/>
          <p:nvPr/>
        </p:nvSpPr>
        <p:spPr>
          <a:xfrm>
            <a:off x="876822" y="2209800"/>
            <a:ext cx="27045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Goal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Real-time use of information in text, graphics, video, audio and other virtual enhancements integrated with real-world objects to enhance human interaction with DC environment;</a:t>
            </a:r>
          </a:p>
          <a:p>
            <a:pPr marL="228600" indent="-228600">
              <a:buAutoNum type="arabicPeriod"/>
            </a:pPr>
            <a:endParaRPr kumimoji="1" lang="en-US" altLang="zh-CN" dirty="0"/>
          </a:p>
          <a:p>
            <a:pPr marL="228600" indent="-228600">
              <a:buAutoNum type="arabicPeriod"/>
            </a:pPr>
            <a:endParaRPr kumimoji="1" lang="en-US" altLang="zh-CN" dirty="0"/>
          </a:p>
          <a:p>
            <a:r>
              <a:rPr kumimoji="1" lang="en-US" altLang="zh-CN" b="1" dirty="0"/>
              <a:t>Requirements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Bit rate: 2M-10M</a:t>
            </a:r>
            <a:r>
              <a:rPr kumimoji="1" lang="zh-CN" altLang="en-US" dirty="0"/>
              <a:t> </a:t>
            </a:r>
            <a:r>
              <a:rPr kumimoji="1" lang="en-US" altLang="zh-CN" dirty="0"/>
              <a:t>bps;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Real-time streaming;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Low latency;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Support of localization;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High QoS;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b="1" dirty="0"/>
              <a:t>Current Issues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High cost of network and devices;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B559CA-7AC4-20CD-07D6-4EBF46C7F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1629984"/>
            <a:ext cx="3324373" cy="15262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1CCC5C-FD92-1222-7D5B-03FB06815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3200400"/>
            <a:ext cx="3324373" cy="15221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B111349-FEF9-E80E-C4E3-EB1F3092B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4800600"/>
            <a:ext cx="3324373" cy="157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58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153F8B-BE70-4073-D975-9487E64F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1F88FF3-2934-C751-3CB3-7D4988116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B31D25-9E14-929F-E83F-1CC1C325B1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97A384-8AA9-D02A-68E2-6E49824C6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56" y="1981200"/>
            <a:ext cx="7761288" cy="372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3038" indent="-34290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 IoT devices can be used to, 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data center facility, and real-time conditions, upgrading current wired-connected, and battery/cable powered sensors;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IT assets;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low cost localization;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34290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requirements for AMP IoT devices in DCIM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Maintenance-free for power supply;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of hundreds to thousands connections with high security;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Coverage up to 200m;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 rate up to 10M bps;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installment and less human administration;</a:t>
            </a: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8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Outline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240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center infrastructure management (DCIM) overview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DCIM goes wireless and intelligent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DCIM network architecture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DCIM use cases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Asset management;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Facility monitoring;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 collection and visualization;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Facility automation;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Operation with AR devices;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470BA-8E63-4B6B-A73E-A950160D7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6D87E5-B474-8134-5C9F-4AFED4E9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50DE50A-7FE9-8CC1-8557-73509ED856F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August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0687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E05ACB-7D1A-3FBB-B0B1-BE32BB9C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Data Centers are Unique</a:t>
            </a:r>
            <a:endParaRPr kumimoji="1"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6D8418-F21D-A18F-346A-3964876BB7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64E403-D9F9-F425-41BE-95E2663737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F8FEC20-0125-C7A8-369D-B9AA558E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9" y="2057400"/>
            <a:ext cx="2834640" cy="1600200"/>
          </a:xfrm>
          <a:prstGeom prst="rect">
            <a:avLst/>
          </a:prstGeom>
        </p:spPr>
      </p:pic>
      <p:sp>
        <p:nvSpPr>
          <p:cNvPr id="11" name="ïsḻíḋe">
            <a:extLst>
              <a:ext uri="{FF2B5EF4-FFF2-40B4-BE49-F238E27FC236}">
                <a16:creationId xmlns:a16="http://schemas.microsoft.com/office/drawing/2014/main" id="{D30F66BB-F54A-7597-CE65-5514EC8995C4}"/>
              </a:ext>
            </a:extLst>
          </p:cNvPr>
          <p:cNvSpPr/>
          <p:nvPr/>
        </p:nvSpPr>
        <p:spPr>
          <a:xfrm flipH="1">
            <a:off x="3404754" y="1958033"/>
            <a:ext cx="5430637" cy="786754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defTabSz="913765">
              <a:lnSpc>
                <a:spcPct val="150000"/>
              </a:lnSpc>
              <a:buSzPct val="25000"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Data centers are unique from all other building types, that need to be managed intelligently and comprehensively.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DD1C3E7-FFFD-2A4F-E6E2-9F0666C1F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207" y="3124200"/>
            <a:ext cx="5511800" cy="28194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312F17F-9443-C614-691B-BDED46E98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79" y="3867369"/>
            <a:ext cx="23241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3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DCIM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GB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15C1B-F605-4203-A010-97864B3C2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17159B-D446-E123-F535-A0F84E81E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9811D14-77F5-C9F6-157A-5ABA89A8112E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August 2022</a:t>
            </a:r>
            <a:endParaRPr lang="en-GB" sz="1800" b="1" dirty="0"/>
          </a:p>
        </p:txBody>
      </p:sp>
      <p:sp>
        <p:nvSpPr>
          <p:cNvPr id="16" name="îṧḷide">
            <a:extLst>
              <a:ext uri="{FF2B5EF4-FFF2-40B4-BE49-F238E27FC236}">
                <a16:creationId xmlns:a16="http://schemas.microsoft.com/office/drawing/2014/main" id="{1E47E51E-AFFB-D51F-7C28-57742DD80A99}"/>
              </a:ext>
            </a:extLst>
          </p:cNvPr>
          <p:cNvSpPr txBox="1"/>
          <p:nvPr/>
        </p:nvSpPr>
        <p:spPr>
          <a:xfrm>
            <a:off x="495301" y="1647110"/>
            <a:ext cx="224127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>
              <a:buSzPct val="25000"/>
            </a:pPr>
            <a:r>
              <a:rPr lang="en-US" altLang="zh-CN" sz="2000" b="1" dirty="0"/>
              <a:t>Data center infra management</a:t>
            </a:r>
          </a:p>
        </p:txBody>
      </p:sp>
      <p:sp>
        <p:nvSpPr>
          <p:cNvPr id="17" name="íṩlïḑe">
            <a:extLst>
              <a:ext uri="{FF2B5EF4-FFF2-40B4-BE49-F238E27FC236}">
                <a16:creationId xmlns:a16="http://schemas.microsoft.com/office/drawing/2014/main" id="{D14925BA-6BC3-8D66-403F-7CA09F5E1D1B}"/>
              </a:ext>
            </a:extLst>
          </p:cNvPr>
          <p:cNvSpPr/>
          <p:nvPr/>
        </p:nvSpPr>
        <p:spPr>
          <a:xfrm>
            <a:off x="495299" y="2644277"/>
            <a:ext cx="2113344" cy="2881735"/>
          </a:xfrm>
          <a:prstGeom prst="rect">
            <a:avLst/>
          </a:prstGeom>
          <a:pattFill prst="pct5">
            <a:fgClr>
              <a:srgbClr val="E4E6EA"/>
            </a:fgClr>
            <a:bgClr>
              <a:srgbClr val="ADB5BF"/>
            </a:bgClr>
          </a:patt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8" name="ïšliḋe">
            <a:extLst>
              <a:ext uri="{FF2B5EF4-FFF2-40B4-BE49-F238E27FC236}">
                <a16:creationId xmlns:a16="http://schemas.microsoft.com/office/drawing/2014/main" id="{805C8AC5-1805-1ADF-E687-F1CFC8677772}"/>
              </a:ext>
            </a:extLst>
          </p:cNvPr>
          <p:cNvGrpSpPr/>
          <p:nvPr/>
        </p:nvGrpSpPr>
        <p:grpSpPr>
          <a:xfrm>
            <a:off x="2970472" y="2644278"/>
            <a:ext cx="5668703" cy="822414"/>
            <a:chOff x="3391381" y="2291788"/>
            <a:chExt cx="7558270" cy="1096552"/>
          </a:xfrm>
        </p:grpSpPr>
        <p:sp>
          <p:nvSpPr>
            <p:cNvPr id="30" name="îśļiḍè">
              <a:extLst>
                <a:ext uri="{FF2B5EF4-FFF2-40B4-BE49-F238E27FC236}">
                  <a16:creationId xmlns:a16="http://schemas.microsoft.com/office/drawing/2014/main" id="{033EE4B3-584E-A656-EB7E-F904A2781F19}"/>
                </a:ext>
              </a:extLst>
            </p:cNvPr>
            <p:cNvSpPr/>
            <p:nvPr/>
          </p:nvSpPr>
          <p:spPr>
            <a:xfrm>
              <a:off x="3391381" y="2291788"/>
              <a:ext cx="7558270" cy="1096552"/>
            </a:xfrm>
            <a:prstGeom prst="rect">
              <a:avLst/>
            </a:prstGeom>
            <a:solidFill>
              <a:schemeClr val="accent4">
                <a:alpha val="10000"/>
              </a:schemeClr>
            </a:solidFill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1" name="ïṧḻíḍe">
              <a:extLst>
                <a:ext uri="{FF2B5EF4-FFF2-40B4-BE49-F238E27FC236}">
                  <a16:creationId xmlns:a16="http://schemas.microsoft.com/office/drawing/2014/main" id="{BDA06E14-84A5-09BF-7678-2656EB13F7BE}"/>
                </a:ext>
              </a:extLst>
            </p:cNvPr>
            <p:cNvGrpSpPr/>
            <p:nvPr/>
          </p:nvGrpSpPr>
          <p:grpSpPr>
            <a:xfrm>
              <a:off x="3478192" y="2391695"/>
              <a:ext cx="7384649" cy="765228"/>
              <a:chOff x="5431868" y="2361237"/>
              <a:chExt cx="5031645" cy="765228"/>
            </a:xfrm>
          </p:grpSpPr>
          <p:sp>
            <p:nvSpPr>
              <p:cNvPr id="32" name="ïš1íďe">
                <a:extLst>
                  <a:ext uri="{FF2B5EF4-FFF2-40B4-BE49-F238E27FC236}">
                    <a16:creationId xmlns:a16="http://schemas.microsoft.com/office/drawing/2014/main" id="{5744FC73-1316-A5CC-407C-06D7D89F5573}"/>
                  </a:ext>
                </a:extLst>
              </p:cNvPr>
              <p:cNvSpPr/>
              <p:nvPr/>
            </p:nvSpPr>
            <p:spPr>
              <a:xfrm flipH="1">
                <a:off x="5431868" y="2732510"/>
                <a:ext cx="5031645" cy="393955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/>
              <a:p>
                <a:pPr defTabSz="913765">
                  <a:lnSpc>
                    <a:spcPct val="150000"/>
                  </a:lnSpc>
                  <a:buSzPct val="25000"/>
                  <a:defRPr/>
                </a:pPr>
                <a:r>
                  <a:rPr lang="en-US" altLang="zh-CN" sz="1000" dirty="0"/>
                  <a:t>Capture data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on temperature, pressure, humidity and air flow </a:t>
                </a:r>
                <a:r>
                  <a:rPr lang="en-US" altLang="zh-CN" sz="1000" dirty="0" err="1"/>
                  <a:t>etc</a:t>
                </a:r>
                <a:r>
                  <a:rPr lang="en-US" altLang="zh-CN" sz="1000" dirty="0"/>
                  <a:t>, and highlight potential inefficiencies; 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33" name="iṧḷíḓè">
                <a:extLst>
                  <a:ext uri="{FF2B5EF4-FFF2-40B4-BE49-F238E27FC236}">
                    <a16:creationId xmlns:a16="http://schemas.microsoft.com/office/drawing/2014/main" id="{596793A2-5107-7232-D37D-57FC346D1879}"/>
                  </a:ext>
                </a:extLst>
              </p:cNvPr>
              <p:cNvSpPr txBox="1"/>
              <p:nvPr/>
            </p:nvSpPr>
            <p:spPr>
              <a:xfrm>
                <a:off x="5431868" y="2361237"/>
                <a:ext cx="50316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r">
                  <a:defRPr sz="2000" b="1">
                    <a:solidFill>
                      <a:schemeClr val="accent5"/>
                    </a:solidFill>
                    <a:effectLst>
                      <a:outerShdw blurRad="254000" dist="127000" algn="ctr" rotWithShape="0">
                        <a:schemeClr val="accent5">
                          <a:alpha val="40000"/>
                        </a:schemeClr>
                      </a:outerShdw>
                    </a:effectLst>
                  </a:defRPr>
                </a:lvl1pPr>
              </a:lstStyle>
              <a:p>
                <a:pPr algn="l"/>
                <a:r>
                  <a:rPr lang="en-US" altLang="zh-CN" sz="1800" dirty="0">
                    <a:solidFill>
                      <a:schemeClr val="tx1"/>
                    </a:solidFill>
                    <a:effectLst/>
                  </a:rPr>
                  <a:t>Environmental monitoring</a:t>
                </a:r>
                <a:r>
                  <a:rPr lang="zh-CN" altLang="en-US" sz="1800" dirty="0">
                    <a:solidFill>
                      <a:schemeClr val="tx1"/>
                    </a:solidFill>
                    <a:effectLst/>
                  </a:rPr>
                  <a:t> </a:t>
                </a:r>
                <a:endParaRPr lang="en-US" altLang="zh-CN" sz="180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19" name="iṥḻiḋê">
            <a:extLst>
              <a:ext uri="{FF2B5EF4-FFF2-40B4-BE49-F238E27FC236}">
                <a16:creationId xmlns:a16="http://schemas.microsoft.com/office/drawing/2014/main" id="{78FE5882-68C3-91AD-2434-06B6C93769EC}"/>
              </a:ext>
            </a:extLst>
          </p:cNvPr>
          <p:cNvGrpSpPr/>
          <p:nvPr/>
        </p:nvGrpSpPr>
        <p:grpSpPr>
          <a:xfrm>
            <a:off x="2970472" y="3754963"/>
            <a:ext cx="5668703" cy="969437"/>
            <a:chOff x="3391381" y="3544896"/>
            <a:chExt cx="7558270" cy="1292583"/>
          </a:xfrm>
        </p:grpSpPr>
        <p:sp>
          <p:nvSpPr>
            <p:cNvPr id="26" name="iš1îḍè">
              <a:extLst>
                <a:ext uri="{FF2B5EF4-FFF2-40B4-BE49-F238E27FC236}">
                  <a16:creationId xmlns:a16="http://schemas.microsoft.com/office/drawing/2014/main" id="{BC820BA1-CCFA-6154-52E6-2396F5A24069}"/>
                </a:ext>
              </a:extLst>
            </p:cNvPr>
            <p:cNvSpPr/>
            <p:nvPr/>
          </p:nvSpPr>
          <p:spPr>
            <a:xfrm>
              <a:off x="3391381" y="3544896"/>
              <a:ext cx="7558270" cy="1292583"/>
            </a:xfrm>
            <a:prstGeom prst="rect">
              <a:avLst/>
            </a:prstGeom>
            <a:solidFill>
              <a:schemeClr val="accent5">
                <a:alpha val="10000"/>
              </a:schemeClr>
            </a:solidFill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7" name="iṥľíḋe">
              <a:extLst>
                <a:ext uri="{FF2B5EF4-FFF2-40B4-BE49-F238E27FC236}">
                  <a16:creationId xmlns:a16="http://schemas.microsoft.com/office/drawing/2014/main" id="{94CC50CD-BE67-7FEF-AF70-8DB7F16A09A0}"/>
                </a:ext>
              </a:extLst>
            </p:cNvPr>
            <p:cNvGrpSpPr/>
            <p:nvPr/>
          </p:nvGrpSpPr>
          <p:grpSpPr>
            <a:xfrm>
              <a:off x="3478192" y="3644804"/>
              <a:ext cx="7384649" cy="1073004"/>
              <a:chOff x="5431868" y="2361237"/>
              <a:chExt cx="5031645" cy="1073004"/>
            </a:xfrm>
          </p:grpSpPr>
          <p:sp>
            <p:nvSpPr>
              <p:cNvPr id="28" name="is1iďé">
                <a:extLst>
                  <a:ext uri="{FF2B5EF4-FFF2-40B4-BE49-F238E27FC236}">
                    <a16:creationId xmlns:a16="http://schemas.microsoft.com/office/drawing/2014/main" id="{BC60150C-BE8B-4CAC-0DF0-F8F95444E62A}"/>
                  </a:ext>
                </a:extLst>
              </p:cNvPr>
              <p:cNvSpPr/>
              <p:nvPr/>
            </p:nvSpPr>
            <p:spPr>
              <a:xfrm flipH="1">
                <a:off x="5431868" y="2732510"/>
                <a:ext cx="5031645" cy="701731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/>
              <a:p>
                <a:pPr defTabSz="913765">
                  <a:lnSpc>
                    <a:spcPct val="150000"/>
                  </a:lnSpc>
                  <a:buSzPct val="25000"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Provide visibility into the entire power chain from </a:t>
                </a:r>
                <a:r>
                  <a:rPr kumimoji="0" lang="en-US" altLang="zh-CN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</a:rPr>
                  <a:t>th</a:t>
                </a:r>
                <a:r>
                  <a:rPr lang="en-US" altLang="zh-CN" sz="1000" dirty="0"/>
                  <a:t>e generator down to a specific outlet on an intelligent cabinet power unit, and diagnose potential facility problems;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9" name="ïṥḻiďé">
                <a:extLst>
                  <a:ext uri="{FF2B5EF4-FFF2-40B4-BE49-F238E27FC236}">
                    <a16:creationId xmlns:a16="http://schemas.microsoft.com/office/drawing/2014/main" id="{53C0CC29-FFE5-CDDC-3E6A-CB36661DA800}"/>
                  </a:ext>
                </a:extLst>
              </p:cNvPr>
              <p:cNvSpPr txBox="1"/>
              <p:nvPr/>
            </p:nvSpPr>
            <p:spPr>
              <a:xfrm>
                <a:off x="5431868" y="2361237"/>
                <a:ext cx="50316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r">
                  <a:defRPr sz="2000" b="1">
                    <a:solidFill>
                      <a:schemeClr val="accent5"/>
                    </a:solidFill>
                    <a:effectLst>
                      <a:outerShdw blurRad="254000" dist="127000" algn="ctr" rotWithShape="0">
                        <a:schemeClr val="accent5">
                          <a:alpha val="40000"/>
                        </a:schemeClr>
                      </a:outerShdw>
                    </a:effectLst>
                  </a:defRPr>
                </a:lvl1pPr>
              </a:lstStyle>
              <a:p>
                <a:pPr algn="l"/>
                <a:r>
                  <a:rPr lang="en-US" altLang="zh-CN" sz="1800" dirty="0">
                    <a:solidFill>
                      <a:schemeClr val="tx1"/>
                    </a:solidFill>
                    <a:effectLst/>
                  </a:rPr>
                  <a:t>Facility monitoring</a:t>
                </a:r>
              </a:p>
            </p:txBody>
          </p:sp>
        </p:grpSp>
      </p:grpSp>
      <p:grpSp>
        <p:nvGrpSpPr>
          <p:cNvPr id="20" name="í$ļidê">
            <a:extLst>
              <a:ext uri="{FF2B5EF4-FFF2-40B4-BE49-F238E27FC236}">
                <a16:creationId xmlns:a16="http://schemas.microsoft.com/office/drawing/2014/main" id="{88C53B62-8EE8-8FBD-02F8-8227D8CA5719}"/>
              </a:ext>
            </a:extLst>
          </p:cNvPr>
          <p:cNvGrpSpPr/>
          <p:nvPr/>
        </p:nvGrpSpPr>
        <p:grpSpPr>
          <a:xfrm>
            <a:off x="2970472" y="4987717"/>
            <a:ext cx="5668703" cy="879684"/>
            <a:chOff x="3391381" y="4768432"/>
            <a:chExt cx="7558270" cy="1172912"/>
          </a:xfrm>
        </p:grpSpPr>
        <p:sp>
          <p:nvSpPr>
            <p:cNvPr id="22" name="îṧļïdè">
              <a:extLst>
                <a:ext uri="{FF2B5EF4-FFF2-40B4-BE49-F238E27FC236}">
                  <a16:creationId xmlns:a16="http://schemas.microsoft.com/office/drawing/2014/main" id="{7B46607E-5A39-A2D5-6E7C-4C6DB103C37E}"/>
                </a:ext>
              </a:extLst>
            </p:cNvPr>
            <p:cNvSpPr/>
            <p:nvPr/>
          </p:nvSpPr>
          <p:spPr>
            <a:xfrm>
              <a:off x="3391381" y="4768432"/>
              <a:ext cx="7558270" cy="1172911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3" name="iSľîdè">
              <a:extLst>
                <a:ext uri="{FF2B5EF4-FFF2-40B4-BE49-F238E27FC236}">
                  <a16:creationId xmlns:a16="http://schemas.microsoft.com/office/drawing/2014/main" id="{1B644790-C172-C985-5CD7-D53657259178}"/>
                </a:ext>
              </a:extLst>
            </p:cNvPr>
            <p:cNvGrpSpPr/>
            <p:nvPr/>
          </p:nvGrpSpPr>
          <p:grpSpPr>
            <a:xfrm>
              <a:off x="3478192" y="4868340"/>
              <a:ext cx="7384649" cy="1073004"/>
              <a:chOff x="5431868" y="2361237"/>
              <a:chExt cx="5031645" cy="1073004"/>
            </a:xfrm>
          </p:grpSpPr>
          <p:sp>
            <p:nvSpPr>
              <p:cNvPr id="24" name="ïṧļîḋé">
                <a:extLst>
                  <a:ext uri="{FF2B5EF4-FFF2-40B4-BE49-F238E27FC236}">
                    <a16:creationId xmlns:a16="http://schemas.microsoft.com/office/drawing/2014/main" id="{7B6CB63B-01BD-25E8-3C48-5E2024E94CC8}"/>
                  </a:ext>
                </a:extLst>
              </p:cNvPr>
              <p:cNvSpPr/>
              <p:nvPr/>
            </p:nvSpPr>
            <p:spPr>
              <a:xfrm flipH="1">
                <a:off x="5431868" y="2732510"/>
                <a:ext cx="5031645" cy="701731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/>
              <a:p>
                <a:pPr defTabSz="913765">
                  <a:lnSpc>
                    <a:spcPct val="150000"/>
                  </a:lnSpc>
                  <a:buSzPct val="25000"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Maintain a centralized database that houses all of the IT and facility asset information including where the asset is located and how it is connected to other assets</a:t>
                </a:r>
              </a:p>
            </p:txBody>
          </p:sp>
          <p:sp>
            <p:nvSpPr>
              <p:cNvPr id="25" name="íšļidê">
                <a:extLst>
                  <a:ext uri="{FF2B5EF4-FFF2-40B4-BE49-F238E27FC236}">
                    <a16:creationId xmlns:a16="http://schemas.microsoft.com/office/drawing/2014/main" id="{AC4D4170-5D0D-6447-0111-9E1D4F976E0B}"/>
                  </a:ext>
                </a:extLst>
              </p:cNvPr>
              <p:cNvSpPr txBox="1"/>
              <p:nvPr/>
            </p:nvSpPr>
            <p:spPr>
              <a:xfrm>
                <a:off x="5431868" y="2361237"/>
                <a:ext cx="50316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r">
                  <a:defRPr sz="2000" b="1">
                    <a:solidFill>
                      <a:schemeClr val="accent5"/>
                    </a:solidFill>
                    <a:effectLst>
                      <a:outerShdw blurRad="254000" dist="127000" algn="ctr" rotWithShape="0">
                        <a:schemeClr val="accent5">
                          <a:alpha val="40000"/>
                        </a:schemeClr>
                      </a:outerShdw>
                    </a:effectLst>
                  </a:defRPr>
                </a:lvl1pPr>
              </a:lstStyle>
              <a:p>
                <a:pPr algn="l"/>
                <a:r>
                  <a:rPr lang="en-US" altLang="zh-CN" sz="1800" dirty="0">
                    <a:solidFill>
                      <a:schemeClr val="tx1"/>
                    </a:solidFill>
                    <a:effectLst/>
                  </a:rPr>
                  <a:t>Asset management</a:t>
                </a:r>
              </a:p>
            </p:txBody>
          </p:sp>
        </p:grpSp>
      </p:grpSp>
      <p:sp>
        <p:nvSpPr>
          <p:cNvPr id="21" name="ïsḻíḋe">
            <a:extLst>
              <a:ext uri="{FF2B5EF4-FFF2-40B4-BE49-F238E27FC236}">
                <a16:creationId xmlns:a16="http://schemas.microsoft.com/office/drawing/2014/main" id="{B863511A-97C3-6741-1F05-4B0963927DFE}"/>
              </a:ext>
            </a:extLst>
          </p:cNvPr>
          <p:cNvSpPr/>
          <p:nvPr/>
        </p:nvSpPr>
        <p:spPr>
          <a:xfrm flipH="1">
            <a:off x="2905930" y="1432790"/>
            <a:ext cx="6009469" cy="1023101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defTabSz="913765">
              <a:lnSpc>
                <a:spcPct val="150000"/>
              </a:lnSpc>
              <a:buSzPct val="25000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Data center is the bedrock of modern ICT infrastructure, running software and processing data. The </a:t>
            </a:r>
            <a:r>
              <a:rPr lang="en-US" altLang="zh-CN" sz="1400" dirty="0">
                <a:cs typeface="Times New Roman" panose="02020603050405020304" pitchFamily="18" charset="0"/>
              </a:rPr>
              <a:t>management network is essential to improve the reliability and efficiency, thus guarantees its safe and reliable operating conditions.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B23003C5-0A48-8667-7946-02412D923B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/>
          <a:stretch/>
        </p:blipFill>
        <p:spPr>
          <a:xfrm>
            <a:off x="228600" y="2644277"/>
            <a:ext cx="2588124" cy="31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9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C58A34-E467-4C9A-BE9F-0AABA25C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DCIM Overview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kumimoji="1"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C297929-0953-94B5-831A-723F16713B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7F3072-4B6F-EC78-1B11-A529DA2F5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721D8B-D4C1-00C0-75C0-B2F61741E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0" y="1617229"/>
            <a:ext cx="9144000" cy="2336414"/>
          </a:xfrm>
          <a:prstGeom prst="rect">
            <a:avLst/>
          </a:prstGeom>
        </p:spPr>
      </p:pic>
      <p:sp>
        <p:nvSpPr>
          <p:cNvPr id="6" name="矩形: 圆角 2">
            <a:extLst>
              <a:ext uri="{FF2B5EF4-FFF2-40B4-BE49-F238E27FC236}">
                <a16:creationId xmlns:a16="http://schemas.microsoft.com/office/drawing/2014/main" id="{6BC9EFFE-1FBC-ADFD-4609-F1BA8B156B4B}"/>
              </a:ext>
            </a:extLst>
          </p:cNvPr>
          <p:cNvSpPr/>
          <p:nvPr/>
        </p:nvSpPr>
        <p:spPr>
          <a:xfrm>
            <a:off x="105221" y="4233714"/>
            <a:ext cx="8942646" cy="432000"/>
          </a:xfrm>
          <a:prstGeom prst="roundRect">
            <a:avLst/>
          </a:prstGeom>
          <a:solidFill>
            <a:srgbClr val="0023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Monitoring platform</a:t>
            </a:r>
            <a:endParaRPr lang="zh-CN" altLang="en-US" dirty="0"/>
          </a:p>
        </p:txBody>
      </p:sp>
      <p:sp>
        <p:nvSpPr>
          <p:cNvPr id="7" name="矩形: 圆角 27">
            <a:extLst>
              <a:ext uri="{FF2B5EF4-FFF2-40B4-BE49-F238E27FC236}">
                <a16:creationId xmlns:a16="http://schemas.microsoft.com/office/drawing/2014/main" id="{9415C49B-AFBA-80D0-844F-44D1EF95F29B}"/>
              </a:ext>
            </a:extLst>
          </p:cNvPr>
          <p:cNvSpPr/>
          <p:nvPr/>
        </p:nvSpPr>
        <p:spPr>
          <a:xfrm>
            <a:off x="105220" y="2971800"/>
            <a:ext cx="4370646" cy="432000"/>
          </a:xfrm>
          <a:prstGeom prst="roundRect">
            <a:avLst/>
          </a:prstGeom>
          <a:solidFill>
            <a:srgbClr val="8BC1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Data analysis</a:t>
            </a:r>
            <a:endParaRPr lang="zh-CN" altLang="en-US" dirty="0"/>
          </a:p>
        </p:txBody>
      </p:sp>
      <p:sp>
        <p:nvSpPr>
          <p:cNvPr id="8" name="矩形: 圆角 29">
            <a:extLst>
              <a:ext uri="{FF2B5EF4-FFF2-40B4-BE49-F238E27FC236}">
                <a16:creationId xmlns:a16="http://schemas.microsoft.com/office/drawing/2014/main" id="{7555D8A7-E8B1-C7F8-7A46-D0E264823F1F}"/>
              </a:ext>
            </a:extLst>
          </p:cNvPr>
          <p:cNvSpPr/>
          <p:nvPr/>
        </p:nvSpPr>
        <p:spPr>
          <a:xfrm>
            <a:off x="4677220" y="2971800"/>
            <a:ext cx="4370646" cy="432000"/>
          </a:xfrm>
          <a:prstGeom prst="roundRect">
            <a:avLst/>
          </a:prstGeom>
          <a:solidFill>
            <a:srgbClr val="8BC1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AI engine</a:t>
            </a:r>
            <a:endParaRPr lang="zh-CN" altLang="en-US" dirty="0"/>
          </a:p>
        </p:txBody>
      </p:sp>
      <p:sp>
        <p:nvSpPr>
          <p:cNvPr id="9" name="矩形: 圆角 3">
            <a:extLst>
              <a:ext uri="{FF2B5EF4-FFF2-40B4-BE49-F238E27FC236}">
                <a16:creationId xmlns:a16="http://schemas.microsoft.com/office/drawing/2014/main" id="{39977D65-DA26-B0F1-96FC-0E4A36F8C528}"/>
              </a:ext>
            </a:extLst>
          </p:cNvPr>
          <p:cNvSpPr/>
          <p:nvPr/>
        </p:nvSpPr>
        <p:spPr>
          <a:xfrm>
            <a:off x="1667013" y="3602757"/>
            <a:ext cx="1152000" cy="432000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status</a:t>
            </a:r>
            <a:endParaRPr lang="zh-CN" altLang="en-US" sz="1400" dirty="0"/>
          </a:p>
        </p:txBody>
      </p:sp>
      <p:sp>
        <p:nvSpPr>
          <p:cNvPr id="10" name="矩形: 圆角 8">
            <a:extLst>
              <a:ext uri="{FF2B5EF4-FFF2-40B4-BE49-F238E27FC236}">
                <a16:creationId xmlns:a16="http://schemas.microsoft.com/office/drawing/2014/main" id="{A1401DAF-B06B-A7E0-EC28-4B3A1B12771B}"/>
              </a:ext>
            </a:extLst>
          </p:cNvPr>
          <p:cNvSpPr/>
          <p:nvPr/>
        </p:nvSpPr>
        <p:spPr>
          <a:xfrm>
            <a:off x="109800" y="3602757"/>
            <a:ext cx="1152000" cy="432000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metric</a:t>
            </a:r>
            <a:endParaRPr lang="zh-CN" altLang="en-US" sz="1400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205DD38-FE2C-B6D2-E33A-4D1C27D17E94}"/>
              </a:ext>
            </a:extLst>
          </p:cNvPr>
          <p:cNvSpPr/>
          <p:nvPr/>
        </p:nvSpPr>
        <p:spPr>
          <a:xfrm>
            <a:off x="3224226" y="3602757"/>
            <a:ext cx="1152000" cy="432000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warning</a:t>
            </a:r>
            <a:endParaRPr lang="zh-CN" altLang="en-US" sz="1400" dirty="0"/>
          </a:p>
        </p:txBody>
      </p:sp>
      <p:sp>
        <p:nvSpPr>
          <p:cNvPr id="12" name="矩形: 圆角 31">
            <a:extLst>
              <a:ext uri="{FF2B5EF4-FFF2-40B4-BE49-F238E27FC236}">
                <a16:creationId xmlns:a16="http://schemas.microsoft.com/office/drawing/2014/main" id="{C97F3C77-2F61-6F82-5C20-0E58BE6D5990}"/>
              </a:ext>
            </a:extLst>
          </p:cNvPr>
          <p:cNvSpPr/>
          <p:nvPr/>
        </p:nvSpPr>
        <p:spPr>
          <a:xfrm>
            <a:off x="4781439" y="3602757"/>
            <a:ext cx="1152000" cy="432000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report</a:t>
            </a:r>
            <a:endParaRPr lang="zh-CN" altLang="en-US" sz="1400" dirty="0"/>
          </a:p>
        </p:txBody>
      </p:sp>
      <p:sp>
        <p:nvSpPr>
          <p:cNvPr id="13" name="矩形: 圆角 32">
            <a:extLst>
              <a:ext uri="{FF2B5EF4-FFF2-40B4-BE49-F238E27FC236}">
                <a16:creationId xmlns:a16="http://schemas.microsoft.com/office/drawing/2014/main" id="{D9EC689F-9441-DC88-62DF-84F0E6F46FE1}"/>
              </a:ext>
            </a:extLst>
          </p:cNvPr>
          <p:cNvSpPr/>
          <p:nvPr/>
        </p:nvSpPr>
        <p:spPr>
          <a:xfrm>
            <a:off x="6338652" y="3602757"/>
            <a:ext cx="1152000" cy="432000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location</a:t>
            </a:r>
            <a:endParaRPr lang="zh-CN" altLang="en-US" sz="1400" dirty="0"/>
          </a:p>
        </p:txBody>
      </p:sp>
      <p:sp>
        <p:nvSpPr>
          <p:cNvPr id="14" name="矩形: 圆角 33">
            <a:extLst>
              <a:ext uri="{FF2B5EF4-FFF2-40B4-BE49-F238E27FC236}">
                <a16:creationId xmlns:a16="http://schemas.microsoft.com/office/drawing/2014/main" id="{1588CAFA-531A-9FBA-2A2B-B4ADA8E3D727}"/>
              </a:ext>
            </a:extLst>
          </p:cNvPr>
          <p:cNvSpPr/>
          <p:nvPr/>
        </p:nvSpPr>
        <p:spPr>
          <a:xfrm>
            <a:off x="7895866" y="3558454"/>
            <a:ext cx="1152000" cy="432000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environment</a:t>
            </a:r>
            <a:endParaRPr lang="zh-CN" altLang="en-US" sz="1400" dirty="0"/>
          </a:p>
        </p:txBody>
      </p:sp>
      <p:sp>
        <p:nvSpPr>
          <p:cNvPr id="15" name="iconfont-10517-5127176">
            <a:extLst>
              <a:ext uri="{FF2B5EF4-FFF2-40B4-BE49-F238E27FC236}">
                <a16:creationId xmlns:a16="http://schemas.microsoft.com/office/drawing/2014/main" id="{B63886E8-3A2F-9F4C-30F5-F4C52D1A1586}"/>
              </a:ext>
            </a:extLst>
          </p:cNvPr>
          <p:cNvSpPr>
            <a:spLocks noChangeAspect="1"/>
          </p:cNvSpPr>
          <p:nvPr/>
        </p:nvSpPr>
        <p:spPr>
          <a:xfrm>
            <a:off x="109066" y="5547310"/>
            <a:ext cx="609685" cy="487868"/>
          </a:xfrm>
          <a:custGeom>
            <a:avLst/>
            <a:gdLst>
              <a:gd name="connsiteX0" fmla="*/ 380945 w 507905"/>
              <a:gd name="connsiteY0" fmla="*/ 101581 h 406424"/>
              <a:gd name="connsiteX1" fmla="*/ 406324 w 507905"/>
              <a:gd name="connsiteY1" fmla="*/ 101581 h 406424"/>
              <a:gd name="connsiteX2" fmla="*/ 406324 w 507905"/>
              <a:gd name="connsiteY2" fmla="*/ 304743 h 406424"/>
              <a:gd name="connsiteX3" fmla="*/ 380945 w 507905"/>
              <a:gd name="connsiteY3" fmla="*/ 304743 h 406424"/>
              <a:gd name="connsiteX4" fmla="*/ 279332 w 507905"/>
              <a:gd name="connsiteY4" fmla="*/ 101581 h 406424"/>
              <a:gd name="connsiteX5" fmla="*/ 355518 w 507905"/>
              <a:gd name="connsiteY5" fmla="*/ 101581 h 406424"/>
              <a:gd name="connsiteX6" fmla="*/ 355518 w 507905"/>
              <a:gd name="connsiteY6" fmla="*/ 304743 h 406424"/>
              <a:gd name="connsiteX7" fmla="*/ 279332 w 507905"/>
              <a:gd name="connsiteY7" fmla="*/ 304743 h 406424"/>
              <a:gd name="connsiteX8" fmla="*/ 228573 w 507905"/>
              <a:gd name="connsiteY8" fmla="*/ 101581 h 406424"/>
              <a:gd name="connsiteX9" fmla="*/ 253953 w 507905"/>
              <a:gd name="connsiteY9" fmla="*/ 101581 h 406424"/>
              <a:gd name="connsiteX10" fmla="*/ 253953 w 507905"/>
              <a:gd name="connsiteY10" fmla="*/ 304743 h 406424"/>
              <a:gd name="connsiteX11" fmla="*/ 228573 w 507905"/>
              <a:gd name="connsiteY11" fmla="*/ 304743 h 406424"/>
              <a:gd name="connsiteX12" fmla="*/ 177767 w 507905"/>
              <a:gd name="connsiteY12" fmla="*/ 101581 h 406424"/>
              <a:gd name="connsiteX13" fmla="*/ 203146 w 507905"/>
              <a:gd name="connsiteY13" fmla="*/ 101581 h 406424"/>
              <a:gd name="connsiteX14" fmla="*/ 203146 w 507905"/>
              <a:gd name="connsiteY14" fmla="*/ 304743 h 406424"/>
              <a:gd name="connsiteX15" fmla="*/ 177767 w 507905"/>
              <a:gd name="connsiteY15" fmla="*/ 304743 h 406424"/>
              <a:gd name="connsiteX16" fmla="*/ 101581 w 507905"/>
              <a:gd name="connsiteY16" fmla="*/ 101581 h 406424"/>
              <a:gd name="connsiteX17" fmla="*/ 152388 w 507905"/>
              <a:gd name="connsiteY17" fmla="*/ 101581 h 406424"/>
              <a:gd name="connsiteX18" fmla="*/ 152388 w 507905"/>
              <a:gd name="connsiteY18" fmla="*/ 304743 h 406424"/>
              <a:gd name="connsiteX19" fmla="*/ 101581 w 507905"/>
              <a:gd name="connsiteY19" fmla="*/ 304743 h 406424"/>
              <a:gd name="connsiteX20" fmla="*/ 50762 w 507905"/>
              <a:gd name="connsiteY20" fmla="*/ 50815 h 406424"/>
              <a:gd name="connsiteX21" fmla="*/ 50762 w 507905"/>
              <a:gd name="connsiteY21" fmla="*/ 355609 h 406424"/>
              <a:gd name="connsiteX22" fmla="*/ 457143 w 507905"/>
              <a:gd name="connsiteY22" fmla="*/ 355609 h 406424"/>
              <a:gd name="connsiteX23" fmla="*/ 457143 w 507905"/>
              <a:gd name="connsiteY23" fmla="*/ 50815 h 406424"/>
              <a:gd name="connsiteX24" fmla="*/ 25381 w 507905"/>
              <a:gd name="connsiteY24" fmla="*/ 0 h 406424"/>
              <a:gd name="connsiteX25" fmla="*/ 482524 w 507905"/>
              <a:gd name="connsiteY25" fmla="*/ 0 h 406424"/>
              <a:gd name="connsiteX26" fmla="*/ 507905 w 507905"/>
              <a:gd name="connsiteY26" fmla="*/ 25431 h 406424"/>
              <a:gd name="connsiteX27" fmla="*/ 507905 w 507905"/>
              <a:gd name="connsiteY27" fmla="*/ 380993 h 406424"/>
              <a:gd name="connsiteX28" fmla="*/ 482524 w 507905"/>
              <a:gd name="connsiteY28" fmla="*/ 406424 h 406424"/>
              <a:gd name="connsiteX29" fmla="*/ 25381 w 507905"/>
              <a:gd name="connsiteY29" fmla="*/ 406424 h 406424"/>
              <a:gd name="connsiteX30" fmla="*/ 0 w 507905"/>
              <a:gd name="connsiteY30" fmla="*/ 380993 h 406424"/>
              <a:gd name="connsiteX31" fmla="*/ 0 w 507905"/>
              <a:gd name="connsiteY31" fmla="*/ 25431 h 406424"/>
              <a:gd name="connsiteX32" fmla="*/ 25381 w 507905"/>
              <a:gd name="connsiteY32" fmla="*/ 0 h 40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7905" h="406424">
                <a:moveTo>
                  <a:pt x="380945" y="101581"/>
                </a:moveTo>
                <a:lnTo>
                  <a:pt x="406324" y="101581"/>
                </a:lnTo>
                <a:lnTo>
                  <a:pt x="406324" y="304743"/>
                </a:lnTo>
                <a:lnTo>
                  <a:pt x="380945" y="304743"/>
                </a:lnTo>
                <a:close/>
                <a:moveTo>
                  <a:pt x="279332" y="101581"/>
                </a:moveTo>
                <a:lnTo>
                  <a:pt x="355518" y="101581"/>
                </a:lnTo>
                <a:lnTo>
                  <a:pt x="355518" y="304743"/>
                </a:lnTo>
                <a:lnTo>
                  <a:pt x="279332" y="304743"/>
                </a:lnTo>
                <a:close/>
                <a:moveTo>
                  <a:pt x="228573" y="101581"/>
                </a:moveTo>
                <a:lnTo>
                  <a:pt x="253953" y="101581"/>
                </a:lnTo>
                <a:lnTo>
                  <a:pt x="253953" y="304743"/>
                </a:lnTo>
                <a:lnTo>
                  <a:pt x="228573" y="304743"/>
                </a:lnTo>
                <a:close/>
                <a:moveTo>
                  <a:pt x="177767" y="101581"/>
                </a:moveTo>
                <a:lnTo>
                  <a:pt x="203146" y="101581"/>
                </a:lnTo>
                <a:lnTo>
                  <a:pt x="203146" y="304743"/>
                </a:lnTo>
                <a:lnTo>
                  <a:pt x="177767" y="304743"/>
                </a:lnTo>
                <a:close/>
                <a:moveTo>
                  <a:pt x="101581" y="101581"/>
                </a:moveTo>
                <a:lnTo>
                  <a:pt x="152388" y="101581"/>
                </a:lnTo>
                <a:lnTo>
                  <a:pt x="152388" y="304743"/>
                </a:lnTo>
                <a:lnTo>
                  <a:pt x="101581" y="304743"/>
                </a:lnTo>
                <a:close/>
                <a:moveTo>
                  <a:pt x="50762" y="50815"/>
                </a:moveTo>
                <a:lnTo>
                  <a:pt x="50762" y="355609"/>
                </a:lnTo>
                <a:lnTo>
                  <a:pt x="457143" y="355609"/>
                </a:lnTo>
                <a:lnTo>
                  <a:pt x="457143" y="50815"/>
                </a:lnTo>
                <a:close/>
                <a:moveTo>
                  <a:pt x="25381" y="0"/>
                </a:moveTo>
                <a:lnTo>
                  <a:pt x="482524" y="0"/>
                </a:lnTo>
                <a:cubicBezTo>
                  <a:pt x="496572" y="0"/>
                  <a:pt x="507905" y="11382"/>
                  <a:pt x="507905" y="25431"/>
                </a:cubicBezTo>
                <a:lnTo>
                  <a:pt x="507905" y="380993"/>
                </a:lnTo>
                <a:cubicBezTo>
                  <a:pt x="507905" y="395042"/>
                  <a:pt x="496572" y="406424"/>
                  <a:pt x="482524" y="406424"/>
                </a:cubicBezTo>
                <a:lnTo>
                  <a:pt x="25381" y="406424"/>
                </a:lnTo>
                <a:cubicBezTo>
                  <a:pt x="11333" y="406424"/>
                  <a:pt x="0" y="395042"/>
                  <a:pt x="0" y="380993"/>
                </a:cubicBezTo>
                <a:lnTo>
                  <a:pt x="0" y="25431"/>
                </a:lnTo>
                <a:cubicBezTo>
                  <a:pt x="0" y="11382"/>
                  <a:pt x="11333" y="0"/>
                  <a:pt x="253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a-storage-device_17751">
            <a:extLst>
              <a:ext uri="{FF2B5EF4-FFF2-40B4-BE49-F238E27FC236}">
                <a16:creationId xmlns:a16="http://schemas.microsoft.com/office/drawing/2014/main" id="{FE947772-A06B-0081-3B0E-7A45B16A79B9}"/>
              </a:ext>
            </a:extLst>
          </p:cNvPr>
          <p:cNvSpPr/>
          <p:nvPr/>
        </p:nvSpPr>
        <p:spPr>
          <a:xfrm>
            <a:off x="1261800" y="5486401"/>
            <a:ext cx="504978" cy="609685"/>
          </a:xfrm>
          <a:custGeom>
            <a:avLst/>
            <a:gdLst>
              <a:gd name="connsiteX0" fmla="*/ 0 w 501297"/>
              <a:gd name="connsiteY0" fmla="*/ 421417 h 605240"/>
              <a:gd name="connsiteX1" fmla="*/ 250649 w 501297"/>
              <a:gd name="connsiteY1" fmla="*/ 507860 h 605240"/>
              <a:gd name="connsiteX2" fmla="*/ 501297 w 501297"/>
              <a:gd name="connsiteY2" fmla="*/ 421417 h 605240"/>
              <a:gd name="connsiteX3" fmla="*/ 501297 w 501297"/>
              <a:gd name="connsiteY3" fmla="*/ 480894 h 605240"/>
              <a:gd name="connsiteX4" fmla="*/ 250649 w 501297"/>
              <a:gd name="connsiteY4" fmla="*/ 605240 h 605240"/>
              <a:gd name="connsiteX5" fmla="*/ 0 w 501297"/>
              <a:gd name="connsiteY5" fmla="*/ 480894 h 605240"/>
              <a:gd name="connsiteX6" fmla="*/ 0 w 501297"/>
              <a:gd name="connsiteY6" fmla="*/ 296939 h 605240"/>
              <a:gd name="connsiteX7" fmla="*/ 250649 w 501297"/>
              <a:gd name="connsiteY7" fmla="*/ 383379 h 605240"/>
              <a:gd name="connsiteX8" fmla="*/ 501297 w 501297"/>
              <a:gd name="connsiteY8" fmla="*/ 296939 h 605240"/>
              <a:gd name="connsiteX9" fmla="*/ 501297 w 501297"/>
              <a:gd name="connsiteY9" fmla="*/ 358960 h 605240"/>
              <a:gd name="connsiteX10" fmla="*/ 250649 w 501297"/>
              <a:gd name="connsiteY10" fmla="*/ 483302 h 605240"/>
              <a:gd name="connsiteX11" fmla="*/ 0 w 501297"/>
              <a:gd name="connsiteY11" fmla="*/ 358960 h 605240"/>
              <a:gd name="connsiteX12" fmla="*/ 0 w 501297"/>
              <a:gd name="connsiteY12" fmla="*/ 180083 h 605240"/>
              <a:gd name="connsiteX13" fmla="*/ 250649 w 501297"/>
              <a:gd name="connsiteY13" fmla="*/ 266533 h 605240"/>
              <a:gd name="connsiteX14" fmla="*/ 501297 w 501297"/>
              <a:gd name="connsiteY14" fmla="*/ 180083 h 605240"/>
              <a:gd name="connsiteX15" fmla="*/ 501297 w 501297"/>
              <a:gd name="connsiteY15" fmla="*/ 234470 h 605240"/>
              <a:gd name="connsiteX16" fmla="*/ 250649 w 501297"/>
              <a:gd name="connsiteY16" fmla="*/ 358825 h 605240"/>
              <a:gd name="connsiteX17" fmla="*/ 0 w 501297"/>
              <a:gd name="connsiteY17" fmla="*/ 234470 h 605240"/>
              <a:gd name="connsiteX18" fmla="*/ 250649 w 501297"/>
              <a:gd name="connsiteY18" fmla="*/ 0 h 605240"/>
              <a:gd name="connsiteX19" fmla="*/ 500944 w 501297"/>
              <a:gd name="connsiteY19" fmla="*/ 120909 h 605240"/>
              <a:gd name="connsiteX20" fmla="*/ 250649 w 501297"/>
              <a:gd name="connsiteY20" fmla="*/ 241969 h 605240"/>
              <a:gd name="connsiteX21" fmla="*/ 353 w 501297"/>
              <a:gd name="connsiteY21" fmla="*/ 120909 h 605240"/>
              <a:gd name="connsiteX22" fmla="*/ 250649 w 501297"/>
              <a:gd name="connsiteY22" fmla="*/ 0 h 60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1297" h="605240">
                <a:moveTo>
                  <a:pt x="0" y="421417"/>
                </a:moveTo>
                <a:cubicBezTo>
                  <a:pt x="42925" y="472804"/>
                  <a:pt x="137782" y="507860"/>
                  <a:pt x="250649" y="507860"/>
                </a:cubicBezTo>
                <a:cubicBezTo>
                  <a:pt x="363515" y="507860"/>
                  <a:pt x="458372" y="472804"/>
                  <a:pt x="501297" y="421417"/>
                </a:cubicBezTo>
                <a:lnTo>
                  <a:pt x="501297" y="480894"/>
                </a:lnTo>
                <a:cubicBezTo>
                  <a:pt x="501297" y="548311"/>
                  <a:pt x="386629" y="605240"/>
                  <a:pt x="250649" y="605240"/>
                </a:cubicBezTo>
                <a:cubicBezTo>
                  <a:pt x="114668" y="605240"/>
                  <a:pt x="0" y="548311"/>
                  <a:pt x="0" y="480894"/>
                </a:cubicBezTo>
                <a:close/>
                <a:moveTo>
                  <a:pt x="0" y="296939"/>
                </a:moveTo>
                <a:cubicBezTo>
                  <a:pt x="42925" y="348474"/>
                  <a:pt x="137782" y="383379"/>
                  <a:pt x="250649" y="383379"/>
                </a:cubicBezTo>
                <a:cubicBezTo>
                  <a:pt x="363515" y="383379"/>
                  <a:pt x="458372" y="348474"/>
                  <a:pt x="501297" y="296939"/>
                </a:cubicBezTo>
                <a:lnTo>
                  <a:pt x="501297" y="358960"/>
                </a:lnTo>
                <a:cubicBezTo>
                  <a:pt x="501297" y="426375"/>
                  <a:pt x="386629" y="483302"/>
                  <a:pt x="250649" y="483302"/>
                </a:cubicBezTo>
                <a:cubicBezTo>
                  <a:pt x="114668" y="483302"/>
                  <a:pt x="0" y="426375"/>
                  <a:pt x="0" y="358960"/>
                </a:cubicBezTo>
                <a:close/>
                <a:moveTo>
                  <a:pt x="0" y="180083"/>
                </a:moveTo>
                <a:cubicBezTo>
                  <a:pt x="42925" y="231473"/>
                  <a:pt x="137782" y="266533"/>
                  <a:pt x="250649" y="266533"/>
                </a:cubicBezTo>
                <a:cubicBezTo>
                  <a:pt x="363515" y="266533"/>
                  <a:pt x="458372" y="231473"/>
                  <a:pt x="501297" y="180083"/>
                </a:cubicBezTo>
                <a:lnTo>
                  <a:pt x="501297" y="234470"/>
                </a:lnTo>
                <a:cubicBezTo>
                  <a:pt x="501297" y="301891"/>
                  <a:pt x="386629" y="358825"/>
                  <a:pt x="250649" y="358825"/>
                </a:cubicBezTo>
                <a:cubicBezTo>
                  <a:pt x="114668" y="358825"/>
                  <a:pt x="0" y="301891"/>
                  <a:pt x="0" y="234470"/>
                </a:cubicBezTo>
                <a:close/>
                <a:moveTo>
                  <a:pt x="250649" y="0"/>
                </a:moveTo>
                <a:cubicBezTo>
                  <a:pt x="384199" y="0"/>
                  <a:pt x="497193" y="54986"/>
                  <a:pt x="500944" y="120909"/>
                </a:cubicBezTo>
                <a:cubicBezTo>
                  <a:pt x="497193" y="186833"/>
                  <a:pt x="384199" y="241969"/>
                  <a:pt x="250649" y="241969"/>
                </a:cubicBezTo>
                <a:cubicBezTo>
                  <a:pt x="117098" y="241969"/>
                  <a:pt x="4104" y="186833"/>
                  <a:pt x="353" y="120909"/>
                </a:cubicBezTo>
                <a:cubicBezTo>
                  <a:pt x="4104" y="54986"/>
                  <a:pt x="117098" y="0"/>
                  <a:pt x="2506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abase_91719">
            <a:extLst>
              <a:ext uri="{FF2B5EF4-FFF2-40B4-BE49-F238E27FC236}">
                <a16:creationId xmlns:a16="http://schemas.microsoft.com/office/drawing/2014/main" id="{24A60FF3-432C-3CEC-A2C7-5B607E62635D}"/>
              </a:ext>
            </a:extLst>
          </p:cNvPr>
          <p:cNvSpPr>
            <a:spLocks noChangeAspect="1"/>
          </p:cNvSpPr>
          <p:nvPr/>
        </p:nvSpPr>
        <p:spPr>
          <a:xfrm>
            <a:off x="2438400" y="5486400"/>
            <a:ext cx="473437" cy="609685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  <a:gd name="T66" fmla="*/ 472622 w 604011"/>
              <a:gd name="T67" fmla="*/ 472622 w 604011"/>
              <a:gd name="T68" fmla="*/ 472622 w 604011"/>
              <a:gd name="T69" fmla="*/ 472622 w 604011"/>
              <a:gd name="T70" fmla="*/ 472622 w 604011"/>
              <a:gd name="T71" fmla="*/ 472622 w 604011"/>
              <a:gd name="T72" fmla="*/ 472622 w 604011"/>
              <a:gd name="T73" fmla="*/ 472622 w 604011"/>
              <a:gd name="T74" fmla="*/ 472622 w 604011"/>
              <a:gd name="T75" fmla="*/ 472622 w 604011"/>
              <a:gd name="T76" fmla="*/ 472622 w 604011"/>
              <a:gd name="T77" fmla="*/ 472622 w 604011"/>
              <a:gd name="T78" fmla="*/ 472622 w 604011"/>
              <a:gd name="T79" fmla="*/ 472622 w 604011"/>
              <a:gd name="T80" fmla="*/ 472622 w 604011"/>
              <a:gd name="T81" fmla="*/ 472622 w 604011"/>
              <a:gd name="T82" fmla="*/ 472622 w 604011"/>
              <a:gd name="T83" fmla="*/ 472622 w 604011"/>
              <a:gd name="T84" fmla="*/ 472622 w 604011"/>
              <a:gd name="T85" fmla="*/ 472622 w 604011"/>
              <a:gd name="T86" fmla="*/ 472622 w 604011"/>
              <a:gd name="T87" fmla="*/ 472622 w 604011"/>
              <a:gd name="T88" fmla="*/ 472622 w 604011"/>
              <a:gd name="T89" fmla="*/ 472622 w 604011"/>
              <a:gd name="T90" fmla="*/ 472622 w 604011"/>
              <a:gd name="T91" fmla="*/ 472622 w 604011"/>
              <a:gd name="T92" fmla="*/ 472622 w 604011"/>
              <a:gd name="T93" fmla="*/ 472622 w 604011"/>
              <a:gd name="T94" fmla="*/ 472622 w 604011"/>
              <a:gd name="T95" fmla="*/ 472622 w 604011"/>
              <a:gd name="T96" fmla="*/ 472622 w 604011"/>
              <a:gd name="T97" fmla="*/ 472622 w 604011"/>
              <a:gd name="T98" fmla="*/ 472622 w 604011"/>
              <a:gd name="T99" fmla="*/ 472622 w 604011"/>
              <a:gd name="T100" fmla="*/ 472622 w 604011"/>
              <a:gd name="T101" fmla="*/ 472622 w 604011"/>
              <a:gd name="T102" fmla="*/ 472622 w 604011"/>
              <a:gd name="T103" fmla="*/ 472622 w 604011"/>
              <a:gd name="T104" fmla="*/ 472622 w 604011"/>
              <a:gd name="T105" fmla="*/ 472622 w 604011"/>
              <a:gd name="T106" fmla="*/ 472622 w 604011"/>
              <a:gd name="T107" fmla="*/ 472622 w 604011"/>
              <a:gd name="T108" fmla="*/ 472622 w 604011"/>
              <a:gd name="T109" fmla="*/ 472622 w 604011"/>
              <a:gd name="T110" fmla="*/ 472622 w 604011"/>
              <a:gd name="T111" fmla="*/ 472622 w 604011"/>
              <a:gd name="T112" fmla="*/ 472622 w 604011"/>
              <a:gd name="T113" fmla="*/ 472622 w 604011"/>
              <a:gd name="T114" fmla="*/ 472622 w 604011"/>
              <a:gd name="T115" fmla="*/ 472622 w 604011"/>
              <a:gd name="T116" fmla="*/ 472622 w 604011"/>
              <a:gd name="T117" fmla="*/ 472622 w 604011"/>
              <a:gd name="T118" fmla="*/ 472622 w 604011"/>
              <a:gd name="T119" fmla="*/ 472622 w 604011"/>
              <a:gd name="T120" fmla="*/ 472622 w 604011"/>
              <a:gd name="T121" fmla="*/ 472622 w 604011"/>
              <a:gd name="T122" fmla="*/ 472622 w 604011"/>
              <a:gd name="T123" fmla="*/ 472622 w 604011"/>
              <a:gd name="T124" fmla="*/ 472622 w 604011"/>
              <a:gd name="T125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45" h="3927">
                <a:moveTo>
                  <a:pt x="2842" y="827"/>
                </a:moveTo>
                <a:cubicBezTo>
                  <a:pt x="2953" y="827"/>
                  <a:pt x="3040" y="737"/>
                  <a:pt x="3040" y="627"/>
                </a:cubicBezTo>
                <a:lnTo>
                  <a:pt x="3040" y="193"/>
                </a:lnTo>
                <a:cubicBezTo>
                  <a:pt x="3040" y="83"/>
                  <a:pt x="2953" y="0"/>
                  <a:pt x="2842" y="0"/>
                </a:cubicBezTo>
                <a:lnTo>
                  <a:pt x="207" y="0"/>
                </a:lnTo>
                <a:cubicBezTo>
                  <a:pt x="96" y="0"/>
                  <a:pt x="0" y="83"/>
                  <a:pt x="0" y="193"/>
                </a:cubicBezTo>
                <a:lnTo>
                  <a:pt x="0" y="627"/>
                </a:lnTo>
                <a:cubicBezTo>
                  <a:pt x="0" y="737"/>
                  <a:pt x="96" y="827"/>
                  <a:pt x="207" y="827"/>
                </a:cubicBezTo>
                <a:lnTo>
                  <a:pt x="1320" y="827"/>
                </a:lnTo>
                <a:lnTo>
                  <a:pt x="1320" y="1093"/>
                </a:lnTo>
                <a:lnTo>
                  <a:pt x="207" y="1093"/>
                </a:lnTo>
                <a:cubicBezTo>
                  <a:pt x="96" y="1093"/>
                  <a:pt x="0" y="1183"/>
                  <a:pt x="0" y="1293"/>
                </a:cubicBezTo>
                <a:lnTo>
                  <a:pt x="0" y="1727"/>
                </a:lnTo>
                <a:cubicBezTo>
                  <a:pt x="0" y="1837"/>
                  <a:pt x="96" y="1933"/>
                  <a:pt x="207" y="1933"/>
                </a:cubicBezTo>
                <a:lnTo>
                  <a:pt x="1320" y="1933"/>
                </a:lnTo>
                <a:lnTo>
                  <a:pt x="1320" y="2200"/>
                </a:lnTo>
                <a:lnTo>
                  <a:pt x="207" y="2200"/>
                </a:lnTo>
                <a:cubicBezTo>
                  <a:pt x="96" y="2200"/>
                  <a:pt x="0" y="2283"/>
                  <a:pt x="0" y="2393"/>
                </a:cubicBezTo>
                <a:lnTo>
                  <a:pt x="0" y="2827"/>
                </a:lnTo>
                <a:cubicBezTo>
                  <a:pt x="0" y="2937"/>
                  <a:pt x="96" y="3027"/>
                  <a:pt x="207" y="3027"/>
                </a:cubicBezTo>
                <a:lnTo>
                  <a:pt x="1320" y="3027"/>
                </a:lnTo>
                <a:lnTo>
                  <a:pt x="1320" y="3137"/>
                </a:lnTo>
                <a:cubicBezTo>
                  <a:pt x="1253" y="3176"/>
                  <a:pt x="1194" y="3235"/>
                  <a:pt x="1155" y="3307"/>
                </a:cubicBezTo>
                <a:lnTo>
                  <a:pt x="205" y="3307"/>
                </a:lnTo>
                <a:cubicBezTo>
                  <a:pt x="94" y="3307"/>
                  <a:pt x="5" y="3396"/>
                  <a:pt x="5" y="3507"/>
                </a:cubicBezTo>
                <a:cubicBezTo>
                  <a:pt x="5" y="3617"/>
                  <a:pt x="94" y="3707"/>
                  <a:pt x="205" y="3707"/>
                </a:cubicBezTo>
                <a:lnTo>
                  <a:pt x="1155" y="3707"/>
                </a:lnTo>
                <a:cubicBezTo>
                  <a:pt x="1226" y="3838"/>
                  <a:pt x="1365" y="3927"/>
                  <a:pt x="1525" y="3927"/>
                </a:cubicBezTo>
                <a:cubicBezTo>
                  <a:pt x="1684" y="3927"/>
                  <a:pt x="1823" y="3838"/>
                  <a:pt x="1894" y="3707"/>
                </a:cubicBezTo>
                <a:lnTo>
                  <a:pt x="2845" y="3707"/>
                </a:lnTo>
                <a:cubicBezTo>
                  <a:pt x="2955" y="3707"/>
                  <a:pt x="3045" y="3617"/>
                  <a:pt x="3045" y="3507"/>
                </a:cubicBezTo>
                <a:cubicBezTo>
                  <a:pt x="3045" y="3396"/>
                  <a:pt x="2955" y="3307"/>
                  <a:pt x="2845" y="3307"/>
                </a:cubicBezTo>
                <a:lnTo>
                  <a:pt x="1894" y="3307"/>
                </a:lnTo>
                <a:cubicBezTo>
                  <a:pt x="1855" y="3235"/>
                  <a:pt x="1800" y="3176"/>
                  <a:pt x="1720" y="3137"/>
                </a:cubicBezTo>
                <a:lnTo>
                  <a:pt x="1720" y="3027"/>
                </a:lnTo>
                <a:lnTo>
                  <a:pt x="2842" y="3027"/>
                </a:lnTo>
                <a:cubicBezTo>
                  <a:pt x="2953" y="3027"/>
                  <a:pt x="3040" y="2937"/>
                  <a:pt x="3040" y="2827"/>
                </a:cubicBezTo>
                <a:lnTo>
                  <a:pt x="3040" y="2393"/>
                </a:lnTo>
                <a:cubicBezTo>
                  <a:pt x="3040" y="2283"/>
                  <a:pt x="2953" y="2200"/>
                  <a:pt x="2842" y="2200"/>
                </a:cubicBezTo>
                <a:lnTo>
                  <a:pt x="1720" y="2200"/>
                </a:lnTo>
                <a:lnTo>
                  <a:pt x="1720" y="1933"/>
                </a:lnTo>
                <a:lnTo>
                  <a:pt x="2842" y="1933"/>
                </a:lnTo>
                <a:cubicBezTo>
                  <a:pt x="2953" y="1933"/>
                  <a:pt x="3040" y="1837"/>
                  <a:pt x="3040" y="1727"/>
                </a:cubicBezTo>
                <a:lnTo>
                  <a:pt x="3040" y="1293"/>
                </a:lnTo>
                <a:cubicBezTo>
                  <a:pt x="3040" y="1183"/>
                  <a:pt x="2953" y="1093"/>
                  <a:pt x="2842" y="1093"/>
                </a:cubicBezTo>
                <a:lnTo>
                  <a:pt x="1720" y="1093"/>
                </a:lnTo>
                <a:lnTo>
                  <a:pt x="1720" y="827"/>
                </a:lnTo>
                <a:lnTo>
                  <a:pt x="2842" y="827"/>
                </a:lnTo>
                <a:close/>
                <a:moveTo>
                  <a:pt x="2618" y="193"/>
                </a:moveTo>
                <a:cubicBezTo>
                  <a:pt x="2739" y="193"/>
                  <a:pt x="2838" y="292"/>
                  <a:pt x="2838" y="413"/>
                </a:cubicBezTo>
                <a:cubicBezTo>
                  <a:pt x="2838" y="535"/>
                  <a:pt x="2739" y="633"/>
                  <a:pt x="2618" y="633"/>
                </a:cubicBezTo>
                <a:cubicBezTo>
                  <a:pt x="2496" y="633"/>
                  <a:pt x="2398" y="535"/>
                  <a:pt x="2398" y="413"/>
                </a:cubicBezTo>
                <a:cubicBezTo>
                  <a:pt x="2398" y="292"/>
                  <a:pt x="2496" y="193"/>
                  <a:pt x="2618" y="193"/>
                </a:cubicBezTo>
                <a:close/>
                <a:moveTo>
                  <a:pt x="2618" y="2380"/>
                </a:moveTo>
                <a:cubicBezTo>
                  <a:pt x="2739" y="2380"/>
                  <a:pt x="2838" y="2478"/>
                  <a:pt x="2838" y="2600"/>
                </a:cubicBezTo>
                <a:cubicBezTo>
                  <a:pt x="2838" y="2722"/>
                  <a:pt x="2739" y="2820"/>
                  <a:pt x="2618" y="2820"/>
                </a:cubicBezTo>
                <a:cubicBezTo>
                  <a:pt x="2496" y="2820"/>
                  <a:pt x="2398" y="2722"/>
                  <a:pt x="2398" y="2600"/>
                </a:cubicBezTo>
                <a:cubicBezTo>
                  <a:pt x="2398" y="2478"/>
                  <a:pt x="2496" y="2380"/>
                  <a:pt x="2618" y="2380"/>
                </a:cubicBezTo>
                <a:close/>
                <a:moveTo>
                  <a:pt x="2618" y="1287"/>
                </a:moveTo>
                <a:cubicBezTo>
                  <a:pt x="2739" y="1287"/>
                  <a:pt x="2838" y="1385"/>
                  <a:pt x="2838" y="1507"/>
                </a:cubicBezTo>
                <a:cubicBezTo>
                  <a:pt x="2838" y="1628"/>
                  <a:pt x="2739" y="1727"/>
                  <a:pt x="2618" y="1727"/>
                </a:cubicBezTo>
                <a:cubicBezTo>
                  <a:pt x="2496" y="1727"/>
                  <a:pt x="2398" y="1628"/>
                  <a:pt x="2398" y="1507"/>
                </a:cubicBezTo>
                <a:cubicBezTo>
                  <a:pt x="2398" y="1385"/>
                  <a:pt x="2496" y="1287"/>
                  <a:pt x="2618" y="12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a-storage-cabinet_30953">
            <a:extLst>
              <a:ext uri="{FF2B5EF4-FFF2-40B4-BE49-F238E27FC236}">
                <a16:creationId xmlns:a16="http://schemas.microsoft.com/office/drawing/2014/main" id="{E0396D2A-B8ED-49BC-0BE7-556522444CEA}"/>
              </a:ext>
            </a:extLst>
          </p:cNvPr>
          <p:cNvSpPr>
            <a:spLocks noChangeAspect="1"/>
          </p:cNvSpPr>
          <p:nvPr/>
        </p:nvSpPr>
        <p:spPr>
          <a:xfrm>
            <a:off x="3583459" y="5540006"/>
            <a:ext cx="609685" cy="459403"/>
          </a:xfrm>
          <a:custGeom>
            <a:avLst/>
            <a:gdLst>
              <a:gd name="connsiteX0" fmla="*/ 570191 w 608344"/>
              <a:gd name="connsiteY0" fmla="*/ 284957 h 458393"/>
              <a:gd name="connsiteX1" fmla="*/ 555603 w 608344"/>
              <a:gd name="connsiteY1" fmla="*/ 298126 h 458393"/>
              <a:gd name="connsiteX2" fmla="*/ 570191 w 608344"/>
              <a:gd name="connsiteY2" fmla="*/ 311295 h 458393"/>
              <a:gd name="connsiteX3" fmla="*/ 584498 w 608344"/>
              <a:gd name="connsiteY3" fmla="*/ 298126 h 458393"/>
              <a:gd name="connsiteX4" fmla="*/ 570191 w 608344"/>
              <a:gd name="connsiteY4" fmla="*/ 284957 h 458393"/>
              <a:gd name="connsiteX5" fmla="*/ 478136 w 608344"/>
              <a:gd name="connsiteY5" fmla="*/ 277117 h 458393"/>
              <a:gd name="connsiteX6" fmla="*/ 463814 w 608344"/>
              <a:gd name="connsiteY6" fmla="*/ 290845 h 458393"/>
              <a:gd name="connsiteX7" fmla="*/ 478136 w 608344"/>
              <a:gd name="connsiteY7" fmla="*/ 304574 h 458393"/>
              <a:gd name="connsiteX8" fmla="*/ 492458 w 608344"/>
              <a:gd name="connsiteY8" fmla="*/ 290845 h 458393"/>
              <a:gd name="connsiteX9" fmla="*/ 478136 w 608344"/>
              <a:gd name="connsiteY9" fmla="*/ 277117 h 458393"/>
              <a:gd name="connsiteX10" fmla="*/ 386369 w 608344"/>
              <a:gd name="connsiteY10" fmla="*/ 269264 h 458393"/>
              <a:gd name="connsiteX11" fmla="*/ 372062 w 608344"/>
              <a:gd name="connsiteY11" fmla="*/ 283554 h 458393"/>
              <a:gd name="connsiteX12" fmla="*/ 386369 w 608344"/>
              <a:gd name="connsiteY12" fmla="*/ 297844 h 458393"/>
              <a:gd name="connsiteX13" fmla="*/ 400677 w 608344"/>
              <a:gd name="connsiteY13" fmla="*/ 283554 h 458393"/>
              <a:gd name="connsiteX14" fmla="*/ 386369 w 608344"/>
              <a:gd name="connsiteY14" fmla="*/ 269264 h 458393"/>
              <a:gd name="connsiteX15" fmla="*/ 539612 w 608344"/>
              <a:gd name="connsiteY15" fmla="*/ 67531 h 458393"/>
              <a:gd name="connsiteX16" fmla="*/ 608344 w 608344"/>
              <a:gd name="connsiteY16" fmla="*/ 80140 h 458393"/>
              <a:gd name="connsiteX17" fmla="*/ 608344 w 608344"/>
              <a:gd name="connsiteY17" fmla="*/ 458393 h 458393"/>
              <a:gd name="connsiteX18" fmla="*/ 539331 w 608344"/>
              <a:gd name="connsiteY18" fmla="*/ 458393 h 458393"/>
              <a:gd name="connsiteX19" fmla="*/ 539331 w 608344"/>
              <a:gd name="connsiteY19" fmla="*/ 256938 h 458393"/>
              <a:gd name="connsiteX20" fmla="*/ 581973 w 608344"/>
              <a:gd name="connsiteY20" fmla="*/ 261421 h 458393"/>
              <a:gd name="connsiteX21" fmla="*/ 583937 w 608344"/>
              <a:gd name="connsiteY21" fmla="*/ 261701 h 458393"/>
              <a:gd name="connsiteX22" fmla="*/ 601050 w 608344"/>
              <a:gd name="connsiteY22" fmla="*/ 247692 h 458393"/>
              <a:gd name="connsiteX23" fmla="*/ 585901 w 608344"/>
              <a:gd name="connsiteY23" fmla="*/ 230320 h 458393"/>
              <a:gd name="connsiteX24" fmla="*/ 539331 w 608344"/>
              <a:gd name="connsiteY24" fmla="*/ 225277 h 458393"/>
              <a:gd name="connsiteX25" fmla="*/ 539331 w 608344"/>
              <a:gd name="connsiteY25" fmla="*/ 213789 h 458393"/>
              <a:gd name="connsiteX26" fmla="*/ 581412 w 608344"/>
              <a:gd name="connsiteY26" fmla="*/ 219393 h 458393"/>
              <a:gd name="connsiteX27" fmla="*/ 583937 w 608344"/>
              <a:gd name="connsiteY27" fmla="*/ 219673 h 458393"/>
              <a:gd name="connsiteX28" fmla="*/ 601050 w 608344"/>
              <a:gd name="connsiteY28" fmla="*/ 206224 h 458393"/>
              <a:gd name="connsiteX29" fmla="*/ 586462 w 608344"/>
              <a:gd name="connsiteY29" fmla="*/ 188292 h 458393"/>
              <a:gd name="connsiteX30" fmla="*/ 539331 w 608344"/>
              <a:gd name="connsiteY30" fmla="*/ 182128 h 458393"/>
              <a:gd name="connsiteX31" fmla="*/ 539331 w 608344"/>
              <a:gd name="connsiteY31" fmla="*/ 171201 h 458393"/>
              <a:gd name="connsiteX32" fmla="*/ 581132 w 608344"/>
              <a:gd name="connsiteY32" fmla="*/ 177365 h 458393"/>
              <a:gd name="connsiteX33" fmla="*/ 583937 w 608344"/>
              <a:gd name="connsiteY33" fmla="*/ 177645 h 458393"/>
              <a:gd name="connsiteX34" fmla="*/ 600770 w 608344"/>
              <a:gd name="connsiteY34" fmla="*/ 164476 h 458393"/>
              <a:gd name="connsiteX35" fmla="*/ 586743 w 608344"/>
              <a:gd name="connsiteY35" fmla="*/ 146264 h 458393"/>
              <a:gd name="connsiteX36" fmla="*/ 539331 w 608344"/>
              <a:gd name="connsiteY36" fmla="*/ 139259 h 458393"/>
              <a:gd name="connsiteX37" fmla="*/ 539331 w 608344"/>
              <a:gd name="connsiteY37" fmla="*/ 127772 h 458393"/>
              <a:gd name="connsiteX38" fmla="*/ 580571 w 608344"/>
              <a:gd name="connsiteY38" fmla="*/ 135337 h 458393"/>
              <a:gd name="connsiteX39" fmla="*/ 583937 w 608344"/>
              <a:gd name="connsiteY39" fmla="*/ 135617 h 458393"/>
              <a:gd name="connsiteX40" fmla="*/ 600770 w 608344"/>
              <a:gd name="connsiteY40" fmla="*/ 123008 h 458393"/>
              <a:gd name="connsiteX41" fmla="*/ 587304 w 608344"/>
              <a:gd name="connsiteY41" fmla="*/ 104236 h 458393"/>
              <a:gd name="connsiteX42" fmla="*/ 539612 w 608344"/>
              <a:gd name="connsiteY42" fmla="*/ 95550 h 458393"/>
              <a:gd name="connsiteX43" fmla="*/ 447526 w 608344"/>
              <a:gd name="connsiteY43" fmla="*/ 49890 h 458393"/>
              <a:gd name="connsiteX44" fmla="*/ 516609 w 608344"/>
              <a:gd name="connsiteY44" fmla="*/ 63059 h 458393"/>
              <a:gd name="connsiteX45" fmla="*/ 516609 w 608344"/>
              <a:gd name="connsiteY45" fmla="*/ 458393 h 458393"/>
              <a:gd name="connsiteX46" fmla="*/ 447526 w 608344"/>
              <a:gd name="connsiteY46" fmla="*/ 458393 h 458393"/>
              <a:gd name="connsiteX47" fmla="*/ 447526 w 608344"/>
              <a:gd name="connsiteY47" fmla="*/ 247978 h 458393"/>
              <a:gd name="connsiteX48" fmla="*/ 490212 w 608344"/>
              <a:gd name="connsiteY48" fmla="*/ 252741 h 458393"/>
              <a:gd name="connsiteX49" fmla="*/ 492177 w 608344"/>
              <a:gd name="connsiteY49" fmla="*/ 253021 h 458393"/>
              <a:gd name="connsiteX50" fmla="*/ 509308 w 608344"/>
              <a:gd name="connsiteY50" fmla="*/ 238452 h 458393"/>
              <a:gd name="connsiteX51" fmla="*/ 494143 w 608344"/>
              <a:gd name="connsiteY51" fmla="*/ 219960 h 458393"/>
              <a:gd name="connsiteX52" fmla="*/ 447526 w 608344"/>
              <a:gd name="connsiteY52" fmla="*/ 214916 h 458393"/>
              <a:gd name="connsiteX53" fmla="*/ 447526 w 608344"/>
              <a:gd name="connsiteY53" fmla="*/ 202869 h 458393"/>
              <a:gd name="connsiteX54" fmla="*/ 489650 w 608344"/>
              <a:gd name="connsiteY54" fmla="*/ 208753 h 458393"/>
              <a:gd name="connsiteX55" fmla="*/ 492177 w 608344"/>
              <a:gd name="connsiteY55" fmla="*/ 209033 h 458393"/>
              <a:gd name="connsiteX56" fmla="*/ 509027 w 608344"/>
              <a:gd name="connsiteY56" fmla="*/ 194744 h 458393"/>
              <a:gd name="connsiteX57" fmla="*/ 494705 w 608344"/>
              <a:gd name="connsiteY57" fmla="*/ 176252 h 458393"/>
              <a:gd name="connsiteX58" fmla="*/ 447526 w 608344"/>
              <a:gd name="connsiteY58" fmla="*/ 169527 h 458393"/>
              <a:gd name="connsiteX59" fmla="*/ 447526 w 608344"/>
              <a:gd name="connsiteY59" fmla="*/ 158320 h 458393"/>
              <a:gd name="connsiteX60" fmla="*/ 489369 w 608344"/>
              <a:gd name="connsiteY60" fmla="*/ 164764 h 458393"/>
              <a:gd name="connsiteX61" fmla="*/ 492177 w 608344"/>
              <a:gd name="connsiteY61" fmla="*/ 165044 h 458393"/>
              <a:gd name="connsiteX62" fmla="*/ 509027 w 608344"/>
              <a:gd name="connsiteY62" fmla="*/ 151035 h 458393"/>
              <a:gd name="connsiteX63" fmla="*/ 494705 w 608344"/>
              <a:gd name="connsiteY63" fmla="*/ 132263 h 458393"/>
              <a:gd name="connsiteX64" fmla="*/ 447526 w 608344"/>
              <a:gd name="connsiteY64" fmla="*/ 124979 h 458393"/>
              <a:gd name="connsiteX65" fmla="*/ 447526 w 608344"/>
              <a:gd name="connsiteY65" fmla="*/ 112931 h 458393"/>
              <a:gd name="connsiteX66" fmla="*/ 488808 w 608344"/>
              <a:gd name="connsiteY66" fmla="*/ 120776 h 458393"/>
              <a:gd name="connsiteX67" fmla="*/ 492177 w 608344"/>
              <a:gd name="connsiteY67" fmla="*/ 121056 h 458393"/>
              <a:gd name="connsiteX68" fmla="*/ 509027 w 608344"/>
              <a:gd name="connsiteY68" fmla="*/ 107888 h 458393"/>
              <a:gd name="connsiteX69" fmla="*/ 495547 w 608344"/>
              <a:gd name="connsiteY69" fmla="*/ 88555 h 458393"/>
              <a:gd name="connsiteX70" fmla="*/ 447526 w 608344"/>
              <a:gd name="connsiteY70" fmla="*/ 79309 h 458393"/>
              <a:gd name="connsiteX71" fmla="*/ 195043 w 608344"/>
              <a:gd name="connsiteY71" fmla="*/ 0 h 458393"/>
              <a:gd name="connsiteX72" fmla="*/ 424522 w 608344"/>
              <a:gd name="connsiteY72" fmla="*/ 45671 h 458393"/>
              <a:gd name="connsiteX73" fmla="*/ 424522 w 608344"/>
              <a:gd name="connsiteY73" fmla="*/ 458393 h 458393"/>
              <a:gd name="connsiteX74" fmla="*/ 195043 w 608344"/>
              <a:gd name="connsiteY74" fmla="*/ 458393 h 458393"/>
              <a:gd name="connsiteX75" fmla="*/ 195043 w 608344"/>
              <a:gd name="connsiteY75" fmla="*/ 219950 h 458393"/>
              <a:gd name="connsiteX76" fmla="*/ 398152 w 608344"/>
              <a:gd name="connsiteY76" fmla="*/ 243767 h 458393"/>
              <a:gd name="connsiteX77" fmla="*/ 400116 w 608344"/>
              <a:gd name="connsiteY77" fmla="*/ 243767 h 458393"/>
              <a:gd name="connsiteX78" fmla="*/ 417228 w 608344"/>
              <a:gd name="connsiteY78" fmla="*/ 228636 h 458393"/>
              <a:gd name="connsiteX79" fmla="*/ 402360 w 608344"/>
              <a:gd name="connsiteY79" fmla="*/ 209583 h 458393"/>
              <a:gd name="connsiteX80" fmla="*/ 197007 w 608344"/>
              <a:gd name="connsiteY80" fmla="*/ 185487 h 458393"/>
              <a:gd name="connsiteX81" fmla="*/ 195043 w 608344"/>
              <a:gd name="connsiteY81" fmla="*/ 185767 h 458393"/>
              <a:gd name="connsiteX82" fmla="*/ 195043 w 608344"/>
              <a:gd name="connsiteY82" fmla="*/ 168395 h 458393"/>
              <a:gd name="connsiteX83" fmla="*/ 397871 w 608344"/>
              <a:gd name="connsiteY83" fmla="*/ 197815 h 458393"/>
              <a:gd name="connsiteX84" fmla="*/ 400116 w 608344"/>
              <a:gd name="connsiteY84" fmla="*/ 198096 h 458393"/>
              <a:gd name="connsiteX85" fmla="*/ 417228 w 608344"/>
              <a:gd name="connsiteY85" fmla="*/ 183245 h 458393"/>
              <a:gd name="connsiteX86" fmla="*/ 402640 w 608344"/>
              <a:gd name="connsiteY86" fmla="*/ 163912 h 458393"/>
              <a:gd name="connsiteX87" fmla="*/ 197568 w 608344"/>
              <a:gd name="connsiteY87" fmla="*/ 133932 h 458393"/>
              <a:gd name="connsiteX88" fmla="*/ 195043 w 608344"/>
              <a:gd name="connsiteY88" fmla="*/ 134212 h 458393"/>
              <a:gd name="connsiteX89" fmla="*/ 195043 w 608344"/>
              <a:gd name="connsiteY89" fmla="*/ 119082 h 458393"/>
              <a:gd name="connsiteX90" fmla="*/ 397591 w 608344"/>
              <a:gd name="connsiteY90" fmla="*/ 151864 h 458393"/>
              <a:gd name="connsiteX91" fmla="*/ 400116 w 608344"/>
              <a:gd name="connsiteY91" fmla="*/ 152144 h 458393"/>
              <a:gd name="connsiteX92" fmla="*/ 417228 w 608344"/>
              <a:gd name="connsiteY92" fmla="*/ 137854 h 458393"/>
              <a:gd name="connsiteX93" fmla="*/ 402921 w 608344"/>
              <a:gd name="connsiteY93" fmla="*/ 117961 h 458393"/>
              <a:gd name="connsiteX94" fmla="*/ 197849 w 608344"/>
              <a:gd name="connsiteY94" fmla="*/ 84618 h 458393"/>
              <a:gd name="connsiteX95" fmla="*/ 195043 w 608344"/>
              <a:gd name="connsiteY95" fmla="*/ 84618 h 458393"/>
              <a:gd name="connsiteX96" fmla="*/ 195043 w 608344"/>
              <a:gd name="connsiteY96" fmla="*/ 65845 h 458393"/>
              <a:gd name="connsiteX97" fmla="*/ 396749 w 608344"/>
              <a:gd name="connsiteY97" fmla="*/ 105913 h 458393"/>
              <a:gd name="connsiteX98" fmla="*/ 400396 w 608344"/>
              <a:gd name="connsiteY98" fmla="*/ 106473 h 458393"/>
              <a:gd name="connsiteX99" fmla="*/ 417228 w 608344"/>
              <a:gd name="connsiteY99" fmla="*/ 92463 h 458393"/>
              <a:gd name="connsiteX100" fmla="*/ 403763 w 608344"/>
              <a:gd name="connsiteY100" fmla="*/ 72290 h 458393"/>
              <a:gd name="connsiteX101" fmla="*/ 198410 w 608344"/>
              <a:gd name="connsiteY101" fmla="*/ 31382 h 458393"/>
              <a:gd name="connsiteX102" fmla="*/ 195043 w 608344"/>
              <a:gd name="connsiteY102" fmla="*/ 31382 h 458393"/>
              <a:gd name="connsiteX103" fmla="*/ 183541 w 608344"/>
              <a:gd name="connsiteY103" fmla="*/ 0 h 458393"/>
              <a:gd name="connsiteX104" fmla="*/ 183541 w 608344"/>
              <a:gd name="connsiteY104" fmla="*/ 458393 h 458393"/>
              <a:gd name="connsiteX105" fmla="*/ 0 w 608344"/>
              <a:gd name="connsiteY105" fmla="*/ 458393 h 458393"/>
              <a:gd name="connsiteX106" fmla="*/ 0 w 608344"/>
              <a:gd name="connsiteY106" fmla="*/ 91623 h 45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8344" h="458393">
                <a:moveTo>
                  <a:pt x="570191" y="284957"/>
                </a:moveTo>
                <a:cubicBezTo>
                  <a:pt x="562055" y="284957"/>
                  <a:pt x="555603" y="290841"/>
                  <a:pt x="555603" y="298126"/>
                </a:cubicBezTo>
                <a:cubicBezTo>
                  <a:pt x="555603" y="305411"/>
                  <a:pt x="562055" y="311295"/>
                  <a:pt x="570191" y="311295"/>
                </a:cubicBezTo>
                <a:cubicBezTo>
                  <a:pt x="578046" y="311295"/>
                  <a:pt x="584498" y="305411"/>
                  <a:pt x="584498" y="298126"/>
                </a:cubicBezTo>
                <a:cubicBezTo>
                  <a:pt x="584498" y="290841"/>
                  <a:pt x="578046" y="284957"/>
                  <a:pt x="570191" y="284957"/>
                </a:cubicBezTo>
                <a:close/>
                <a:moveTo>
                  <a:pt x="478136" y="277117"/>
                </a:moveTo>
                <a:cubicBezTo>
                  <a:pt x="470273" y="277117"/>
                  <a:pt x="463814" y="283281"/>
                  <a:pt x="463814" y="290845"/>
                </a:cubicBezTo>
                <a:cubicBezTo>
                  <a:pt x="463814" y="298410"/>
                  <a:pt x="470273" y="304574"/>
                  <a:pt x="478136" y="304574"/>
                </a:cubicBezTo>
                <a:cubicBezTo>
                  <a:pt x="486280" y="304574"/>
                  <a:pt x="492458" y="298410"/>
                  <a:pt x="492458" y="290845"/>
                </a:cubicBezTo>
                <a:cubicBezTo>
                  <a:pt x="492458" y="283281"/>
                  <a:pt x="486280" y="277117"/>
                  <a:pt x="478136" y="277117"/>
                </a:cubicBezTo>
                <a:close/>
                <a:moveTo>
                  <a:pt x="386369" y="269264"/>
                </a:moveTo>
                <a:cubicBezTo>
                  <a:pt x="378514" y="269264"/>
                  <a:pt x="372062" y="275708"/>
                  <a:pt x="372062" y="283554"/>
                </a:cubicBezTo>
                <a:cubicBezTo>
                  <a:pt x="372062" y="291399"/>
                  <a:pt x="378514" y="297844"/>
                  <a:pt x="386369" y="297844"/>
                </a:cubicBezTo>
                <a:cubicBezTo>
                  <a:pt x="394224" y="297844"/>
                  <a:pt x="400677" y="291399"/>
                  <a:pt x="400677" y="283554"/>
                </a:cubicBezTo>
                <a:cubicBezTo>
                  <a:pt x="400677" y="275708"/>
                  <a:pt x="394224" y="269264"/>
                  <a:pt x="386369" y="269264"/>
                </a:cubicBezTo>
                <a:close/>
                <a:moveTo>
                  <a:pt x="539612" y="67531"/>
                </a:moveTo>
                <a:lnTo>
                  <a:pt x="608344" y="80140"/>
                </a:lnTo>
                <a:lnTo>
                  <a:pt x="608344" y="458393"/>
                </a:lnTo>
                <a:lnTo>
                  <a:pt x="539331" y="458393"/>
                </a:lnTo>
                <a:lnTo>
                  <a:pt x="539331" y="256938"/>
                </a:lnTo>
                <a:lnTo>
                  <a:pt x="581973" y="261421"/>
                </a:lnTo>
                <a:cubicBezTo>
                  <a:pt x="582535" y="261701"/>
                  <a:pt x="583376" y="261701"/>
                  <a:pt x="583937" y="261701"/>
                </a:cubicBezTo>
                <a:cubicBezTo>
                  <a:pt x="592634" y="261701"/>
                  <a:pt x="599928" y="255817"/>
                  <a:pt x="601050" y="247692"/>
                </a:cubicBezTo>
                <a:cubicBezTo>
                  <a:pt x="602172" y="239006"/>
                  <a:pt x="595439" y="231161"/>
                  <a:pt x="585901" y="230320"/>
                </a:cubicBezTo>
                <a:lnTo>
                  <a:pt x="539331" y="225277"/>
                </a:lnTo>
                <a:lnTo>
                  <a:pt x="539331" y="213789"/>
                </a:lnTo>
                <a:lnTo>
                  <a:pt x="581412" y="219393"/>
                </a:lnTo>
                <a:cubicBezTo>
                  <a:pt x="582254" y="219673"/>
                  <a:pt x="583096" y="219673"/>
                  <a:pt x="583937" y="219673"/>
                </a:cubicBezTo>
                <a:cubicBezTo>
                  <a:pt x="592353" y="219673"/>
                  <a:pt x="599647" y="214069"/>
                  <a:pt x="601050" y="206224"/>
                </a:cubicBezTo>
                <a:cubicBezTo>
                  <a:pt x="602172" y="197538"/>
                  <a:pt x="595720" y="189413"/>
                  <a:pt x="586462" y="188292"/>
                </a:cubicBezTo>
                <a:lnTo>
                  <a:pt x="539331" y="182128"/>
                </a:lnTo>
                <a:lnTo>
                  <a:pt x="539331" y="171201"/>
                </a:lnTo>
                <a:lnTo>
                  <a:pt x="581132" y="177365"/>
                </a:lnTo>
                <a:cubicBezTo>
                  <a:pt x="581973" y="177645"/>
                  <a:pt x="583096" y="177645"/>
                  <a:pt x="583937" y="177645"/>
                </a:cubicBezTo>
                <a:cubicBezTo>
                  <a:pt x="592073" y="177645"/>
                  <a:pt x="599647" y="172041"/>
                  <a:pt x="600770" y="164476"/>
                </a:cubicBezTo>
                <a:cubicBezTo>
                  <a:pt x="602453" y="155790"/>
                  <a:pt x="596000" y="147665"/>
                  <a:pt x="586743" y="146264"/>
                </a:cubicBezTo>
                <a:lnTo>
                  <a:pt x="539331" y="139259"/>
                </a:lnTo>
                <a:lnTo>
                  <a:pt x="539331" y="127772"/>
                </a:lnTo>
                <a:lnTo>
                  <a:pt x="580571" y="135337"/>
                </a:lnTo>
                <a:cubicBezTo>
                  <a:pt x="581693" y="135617"/>
                  <a:pt x="582815" y="135617"/>
                  <a:pt x="583937" y="135617"/>
                </a:cubicBezTo>
                <a:cubicBezTo>
                  <a:pt x="592073" y="135617"/>
                  <a:pt x="599086" y="130293"/>
                  <a:pt x="600770" y="123008"/>
                </a:cubicBezTo>
                <a:cubicBezTo>
                  <a:pt x="602733" y="114323"/>
                  <a:pt x="596562" y="106197"/>
                  <a:pt x="587304" y="104236"/>
                </a:cubicBezTo>
                <a:lnTo>
                  <a:pt x="539612" y="95550"/>
                </a:lnTo>
                <a:close/>
                <a:moveTo>
                  <a:pt x="447526" y="49890"/>
                </a:moveTo>
                <a:lnTo>
                  <a:pt x="516609" y="63059"/>
                </a:lnTo>
                <a:lnTo>
                  <a:pt x="516609" y="458393"/>
                </a:lnTo>
                <a:lnTo>
                  <a:pt x="447526" y="458393"/>
                </a:lnTo>
                <a:lnTo>
                  <a:pt x="447526" y="247978"/>
                </a:lnTo>
                <a:lnTo>
                  <a:pt x="490212" y="252741"/>
                </a:lnTo>
                <a:cubicBezTo>
                  <a:pt x="490773" y="252741"/>
                  <a:pt x="491335" y="253021"/>
                  <a:pt x="492177" y="253021"/>
                </a:cubicBezTo>
                <a:cubicBezTo>
                  <a:pt x="500602" y="253021"/>
                  <a:pt x="508184" y="246577"/>
                  <a:pt x="509308" y="238452"/>
                </a:cubicBezTo>
                <a:cubicBezTo>
                  <a:pt x="510431" y="229206"/>
                  <a:pt x="503691" y="221080"/>
                  <a:pt x="494143" y="219960"/>
                </a:cubicBezTo>
                <a:lnTo>
                  <a:pt x="447526" y="214916"/>
                </a:lnTo>
                <a:lnTo>
                  <a:pt x="447526" y="202869"/>
                </a:lnTo>
                <a:lnTo>
                  <a:pt x="489650" y="208753"/>
                </a:lnTo>
                <a:cubicBezTo>
                  <a:pt x="490493" y="208753"/>
                  <a:pt x="491335" y="209033"/>
                  <a:pt x="492177" y="209033"/>
                </a:cubicBezTo>
                <a:cubicBezTo>
                  <a:pt x="500602" y="209033"/>
                  <a:pt x="507904" y="203149"/>
                  <a:pt x="509027" y="194744"/>
                </a:cubicBezTo>
                <a:cubicBezTo>
                  <a:pt x="510431" y="185778"/>
                  <a:pt x="503972" y="177372"/>
                  <a:pt x="494705" y="176252"/>
                </a:cubicBezTo>
                <a:lnTo>
                  <a:pt x="447526" y="169527"/>
                </a:lnTo>
                <a:lnTo>
                  <a:pt x="447526" y="158320"/>
                </a:lnTo>
                <a:lnTo>
                  <a:pt x="489369" y="164764"/>
                </a:lnTo>
                <a:cubicBezTo>
                  <a:pt x="490212" y="165044"/>
                  <a:pt x="491054" y="165044"/>
                  <a:pt x="492177" y="165044"/>
                </a:cubicBezTo>
                <a:cubicBezTo>
                  <a:pt x="500321" y="165044"/>
                  <a:pt x="507623" y="159161"/>
                  <a:pt x="509027" y="151035"/>
                </a:cubicBezTo>
                <a:cubicBezTo>
                  <a:pt x="510712" y="142070"/>
                  <a:pt x="504253" y="133664"/>
                  <a:pt x="494705" y="132263"/>
                </a:cubicBezTo>
                <a:lnTo>
                  <a:pt x="447526" y="124979"/>
                </a:lnTo>
                <a:lnTo>
                  <a:pt x="447526" y="112931"/>
                </a:lnTo>
                <a:lnTo>
                  <a:pt x="488808" y="120776"/>
                </a:lnTo>
                <a:cubicBezTo>
                  <a:pt x="489931" y="121056"/>
                  <a:pt x="491054" y="121056"/>
                  <a:pt x="492177" y="121056"/>
                </a:cubicBezTo>
                <a:cubicBezTo>
                  <a:pt x="500041" y="121056"/>
                  <a:pt x="507342" y="115733"/>
                  <a:pt x="509027" y="107888"/>
                </a:cubicBezTo>
                <a:cubicBezTo>
                  <a:pt x="510993" y="98922"/>
                  <a:pt x="504815" y="90236"/>
                  <a:pt x="495547" y="88555"/>
                </a:cubicBezTo>
                <a:lnTo>
                  <a:pt x="447526" y="79309"/>
                </a:lnTo>
                <a:close/>
                <a:moveTo>
                  <a:pt x="195043" y="0"/>
                </a:moveTo>
                <a:lnTo>
                  <a:pt x="424522" y="45671"/>
                </a:lnTo>
                <a:lnTo>
                  <a:pt x="424522" y="458393"/>
                </a:lnTo>
                <a:lnTo>
                  <a:pt x="195043" y="458393"/>
                </a:lnTo>
                <a:lnTo>
                  <a:pt x="195043" y="219950"/>
                </a:lnTo>
                <a:lnTo>
                  <a:pt x="398152" y="243767"/>
                </a:lnTo>
                <a:cubicBezTo>
                  <a:pt x="398993" y="243767"/>
                  <a:pt x="399554" y="243767"/>
                  <a:pt x="400116" y="243767"/>
                </a:cubicBezTo>
                <a:cubicBezTo>
                  <a:pt x="408812" y="243767"/>
                  <a:pt x="416387" y="237322"/>
                  <a:pt x="417228" y="228636"/>
                </a:cubicBezTo>
                <a:cubicBezTo>
                  <a:pt x="418350" y="219390"/>
                  <a:pt x="411618" y="210704"/>
                  <a:pt x="402360" y="209583"/>
                </a:cubicBezTo>
                <a:lnTo>
                  <a:pt x="197007" y="185487"/>
                </a:lnTo>
                <a:cubicBezTo>
                  <a:pt x="196446" y="185487"/>
                  <a:pt x="195885" y="185767"/>
                  <a:pt x="195043" y="185767"/>
                </a:cubicBezTo>
                <a:lnTo>
                  <a:pt x="195043" y="168395"/>
                </a:lnTo>
                <a:lnTo>
                  <a:pt x="397871" y="197815"/>
                </a:lnTo>
                <a:cubicBezTo>
                  <a:pt x="398713" y="198096"/>
                  <a:pt x="399554" y="198096"/>
                  <a:pt x="400116" y="198096"/>
                </a:cubicBezTo>
                <a:cubicBezTo>
                  <a:pt x="408812" y="198096"/>
                  <a:pt x="416106" y="191931"/>
                  <a:pt x="417228" y="183245"/>
                </a:cubicBezTo>
                <a:cubicBezTo>
                  <a:pt x="418631" y="173999"/>
                  <a:pt x="412179" y="165313"/>
                  <a:pt x="402640" y="163912"/>
                </a:cubicBezTo>
                <a:lnTo>
                  <a:pt x="197568" y="133932"/>
                </a:lnTo>
                <a:cubicBezTo>
                  <a:pt x="196726" y="133932"/>
                  <a:pt x="195885" y="134212"/>
                  <a:pt x="195043" y="134212"/>
                </a:cubicBezTo>
                <a:lnTo>
                  <a:pt x="195043" y="119082"/>
                </a:lnTo>
                <a:lnTo>
                  <a:pt x="397591" y="151864"/>
                </a:lnTo>
                <a:cubicBezTo>
                  <a:pt x="398432" y="152144"/>
                  <a:pt x="399274" y="152144"/>
                  <a:pt x="400116" y="152144"/>
                </a:cubicBezTo>
                <a:cubicBezTo>
                  <a:pt x="408532" y="152144"/>
                  <a:pt x="415826" y="146260"/>
                  <a:pt x="417228" y="137854"/>
                </a:cubicBezTo>
                <a:cubicBezTo>
                  <a:pt x="418912" y="128328"/>
                  <a:pt x="412459" y="119642"/>
                  <a:pt x="402921" y="117961"/>
                </a:cubicBezTo>
                <a:lnTo>
                  <a:pt x="197849" y="84618"/>
                </a:lnTo>
                <a:cubicBezTo>
                  <a:pt x="197007" y="84618"/>
                  <a:pt x="196165" y="84618"/>
                  <a:pt x="195043" y="84618"/>
                </a:cubicBezTo>
                <a:lnTo>
                  <a:pt x="195043" y="65845"/>
                </a:lnTo>
                <a:lnTo>
                  <a:pt x="396749" y="105913"/>
                </a:lnTo>
                <a:cubicBezTo>
                  <a:pt x="398152" y="106193"/>
                  <a:pt x="399274" y="106473"/>
                  <a:pt x="400396" y="106473"/>
                </a:cubicBezTo>
                <a:cubicBezTo>
                  <a:pt x="408251" y="106473"/>
                  <a:pt x="415545" y="100589"/>
                  <a:pt x="417228" y="92463"/>
                </a:cubicBezTo>
                <a:cubicBezTo>
                  <a:pt x="418912" y="83217"/>
                  <a:pt x="413020" y="74251"/>
                  <a:pt x="403763" y="72290"/>
                </a:cubicBezTo>
                <a:lnTo>
                  <a:pt x="198410" y="31382"/>
                </a:lnTo>
                <a:cubicBezTo>
                  <a:pt x="197288" y="31101"/>
                  <a:pt x="196165" y="31382"/>
                  <a:pt x="195043" y="31382"/>
                </a:cubicBezTo>
                <a:close/>
                <a:moveTo>
                  <a:pt x="183541" y="0"/>
                </a:moveTo>
                <a:lnTo>
                  <a:pt x="183541" y="458393"/>
                </a:lnTo>
                <a:lnTo>
                  <a:pt x="0" y="458393"/>
                </a:lnTo>
                <a:lnTo>
                  <a:pt x="0" y="916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confont-11253-5330867">
            <a:extLst>
              <a:ext uri="{FF2B5EF4-FFF2-40B4-BE49-F238E27FC236}">
                <a16:creationId xmlns:a16="http://schemas.microsoft.com/office/drawing/2014/main" id="{2CDB8709-C594-BA66-47D6-88E183ADCEC0}"/>
              </a:ext>
            </a:extLst>
          </p:cNvPr>
          <p:cNvSpPr>
            <a:spLocks noChangeAspect="1"/>
          </p:cNvSpPr>
          <p:nvPr/>
        </p:nvSpPr>
        <p:spPr>
          <a:xfrm>
            <a:off x="4864766" y="5556040"/>
            <a:ext cx="609685" cy="479138"/>
          </a:xfrm>
          <a:custGeom>
            <a:avLst/>
            <a:gdLst>
              <a:gd name="T0" fmla="*/ 9214 w 10000"/>
              <a:gd name="T1" fmla="*/ 7698 h 7860"/>
              <a:gd name="T2" fmla="*/ 1088 w 10000"/>
              <a:gd name="T3" fmla="*/ 7860 h 7860"/>
              <a:gd name="T4" fmla="*/ 0 w 10000"/>
              <a:gd name="T5" fmla="*/ 5001 h 7860"/>
              <a:gd name="T6" fmla="*/ 1463 w 10000"/>
              <a:gd name="T7" fmla="*/ 1463 h 7860"/>
              <a:gd name="T8" fmla="*/ 5001 w 10000"/>
              <a:gd name="T9" fmla="*/ 0 h 7860"/>
              <a:gd name="T10" fmla="*/ 8540 w 10000"/>
              <a:gd name="T11" fmla="*/ 1463 h 7860"/>
              <a:gd name="T12" fmla="*/ 10000 w 10000"/>
              <a:gd name="T13" fmla="*/ 5001 h 7860"/>
              <a:gd name="T14" fmla="*/ 2141 w 10000"/>
              <a:gd name="T15" fmla="*/ 5001 h 7860"/>
              <a:gd name="T16" fmla="*/ 1428 w 10000"/>
              <a:gd name="T17" fmla="*/ 4288 h 7860"/>
              <a:gd name="T18" fmla="*/ 714 w 10000"/>
              <a:gd name="T19" fmla="*/ 5001 h 7860"/>
              <a:gd name="T20" fmla="*/ 1428 w 10000"/>
              <a:gd name="T21" fmla="*/ 5715 h 7860"/>
              <a:gd name="T22" fmla="*/ 3005 w 10000"/>
              <a:gd name="T23" fmla="*/ 3006 h 7860"/>
              <a:gd name="T24" fmla="*/ 3005 w 10000"/>
              <a:gd name="T25" fmla="*/ 1996 h 7860"/>
              <a:gd name="T26" fmla="*/ 1995 w 10000"/>
              <a:gd name="T27" fmla="*/ 1996 h 7860"/>
              <a:gd name="T28" fmla="*/ 1995 w 10000"/>
              <a:gd name="T29" fmla="*/ 3006 h 7860"/>
              <a:gd name="T30" fmla="*/ 3005 w 10000"/>
              <a:gd name="T31" fmla="*/ 3006 h 7860"/>
              <a:gd name="T32" fmla="*/ 6166 w 10000"/>
              <a:gd name="T33" fmla="*/ 3055 h 7860"/>
              <a:gd name="T34" fmla="*/ 5909 w 10000"/>
              <a:gd name="T35" fmla="*/ 2620 h 7860"/>
              <a:gd name="T36" fmla="*/ 5474 w 10000"/>
              <a:gd name="T37" fmla="*/ 2877 h 7860"/>
              <a:gd name="T38" fmla="*/ 4313 w 10000"/>
              <a:gd name="T39" fmla="*/ 5251 h 7860"/>
              <a:gd name="T40" fmla="*/ 4071 w 10000"/>
              <a:gd name="T41" fmla="*/ 6615 h 7860"/>
              <a:gd name="T42" fmla="*/ 5539 w 10000"/>
              <a:gd name="T43" fmla="*/ 7000 h 7860"/>
              <a:gd name="T44" fmla="*/ 6001 w 10000"/>
              <a:gd name="T45" fmla="*/ 5695 h 7860"/>
              <a:gd name="T46" fmla="*/ 5505 w 10000"/>
              <a:gd name="T47" fmla="*/ 1935 h 7860"/>
              <a:gd name="T48" fmla="*/ 5505 w 10000"/>
              <a:gd name="T49" fmla="*/ 925 h 7860"/>
              <a:gd name="T50" fmla="*/ 4495 w 10000"/>
              <a:gd name="T51" fmla="*/ 925 h 7860"/>
              <a:gd name="T52" fmla="*/ 4495 w 10000"/>
              <a:gd name="T53" fmla="*/ 1935 h 7860"/>
              <a:gd name="T54" fmla="*/ 5505 w 10000"/>
              <a:gd name="T55" fmla="*/ 1935 h 7860"/>
              <a:gd name="T56" fmla="*/ 8214 w 10000"/>
              <a:gd name="T57" fmla="*/ 2501 h 7860"/>
              <a:gd name="T58" fmla="*/ 7500 w 10000"/>
              <a:gd name="T59" fmla="*/ 1788 h 7860"/>
              <a:gd name="T60" fmla="*/ 6786 w 10000"/>
              <a:gd name="T61" fmla="*/ 2501 h 7860"/>
              <a:gd name="T62" fmla="*/ 7500 w 10000"/>
              <a:gd name="T63" fmla="*/ 3215 h 7860"/>
              <a:gd name="T64" fmla="*/ 9076 w 10000"/>
              <a:gd name="T65" fmla="*/ 5506 h 7860"/>
              <a:gd name="T66" fmla="*/ 9076 w 10000"/>
              <a:gd name="T67" fmla="*/ 4496 h 7860"/>
              <a:gd name="T68" fmla="*/ 8066 w 10000"/>
              <a:gd name="T69" fmla="*/ 4496 h 7860"/>
              <a:gd name="T70" fmla="*/ 8066 w 10000"/>
              <a:gd name="T71" fmla="*/ 5506 h 7860"/>
              <a:gd name="T72" fmla="*/ 9076 w 10000"/>
              <a:gd name="T73" fmla="*/ 5506 h 7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0" h="7860">
                <a:moveTo>
                  <a:pt x="10000" y="5001"/>
                </a:moveTo>
                <a:cubicBezTo>
                  <a:pt x="10000" y="5973"/>
                  <a:pt x="9739" y="6871"/>
                  <a:pt x="9214" y="7698"/>
                </a:cubicBezTo>
                <a:cubicBezTo>
                  <a:pt x="9144" y="7805"/>
                  <a:pt x="9043" y="7860"/>
                  <a:pt x="8913" y="7860"/>
                </a:cubicBezTo>
                <a:lnTo>
                  <a:pt x="1088" y="7860"/>
                </a:lnTo>
                <a:cubicBezTo>
                  <a:pt x="958" y="7860"/>
                  <a:pt x="856" y="7806"/>
                  <a:pt x="786" y="7698"/>
                </a:cubicBezTo>
                <a:cubicBezTo>
                  <a:pt x="261" y="6876"/>
                  <a:pt x="0" y="5976"/>
                  <a:pt x="0" y="5001"/>
                </a:cubicBezTo>
                <a:cubicBezTo>
                  <a:pt x="0" y="4324"/>
                  <a:pt x="131" y="3678"/>
                  <a:pt x="396" y="3059"/>
                </a:cubicBezTo>
                <a:cubicBezTo>
                  <a:pt x="660" y="2441"/>
                  <a:pt x="1016" y="1910"/>
                  <a:pt x="1463" y="1463"/>
                </a:cubicBezTo>
                <a:cubicBezTo>
                  <a:pt x="1909" y="1016"/>
                  <a:pt x="2441" y="661"/>
                  <a:pt x="3059" y="396"/>
                </a:cubicBezTo>
                <a:cubicBezTo>
                  <a:pt x="3676" y="131"/>
                  <a:pt x="4324" y="0"/>
                  <a:pt x="5001" y="0"/>
                </a:cubicBezTo>
                <a:cubicBezTo>
                  <a:pt x="5679" y="0"/>
                  <a:pt x="6325" y="133"/>
                  <a:pt x="6944" y="396"/>
                </a:cubicBezTo>
                <a:cubicBezTo>
                  <a:pt x="7561" y="660"/>
                  <a:pt x="8093" y="1016"/>
                  <a:pt x="8540" y="1463"/>
                </a:cubicBezTo>
                <a:cubicBezTo>
                  <a:pt x="8986" y="1909"/>
                  <a:pt x="9341" y="2441"/>
                  <a:pt x="9606" y="3059"/>
                </a:cubicBezTo>
                <a:cubicBezTo>
                  <a:pt x="9869" y="3676"/>
                  <a:pt x="10000" y="4324"/>
                  <a:pt x="10000" y="5001"/>
                </a:cubicBezTo>
                <a:close/>
                <a:moveTo>
                  <a:pt x="1933" y="5506"/>
                </a:moveTo>
                <a:cubicBezTo>
                  <a:pt x="2073" y="5366"/>
                  <a:pt x="2141" y="5199"/>
                  <a:pt x="2141" y="5001"/>
                </a:cubicBezTo>
                <a:cubicBezTo>
                  <a:pt x="2141" y="4804"/>
                  <a:pt x="2073" y="4636"/>
                  <a:pt x="1933" y="4496"/>
                </a:cubicBezTo>
                <a:cubicBezTo>
                  <a:pt x="1793" y="4356"/>
                  <a:pt x="1625" y="4288"/>
                  <a:pt x="1428" y="4288"/>
                </a:cubicBezTo>
                <a:cubicBezTo>
                  <a:pt x="1230" y="4288"/>
                  <a:pt x="1063" y="4356"/>
                  <a:pt x="923" y="4496"/>
                </a:cubicBezTo>
                <a:cubicBezTo>
                  <a:pt x="783" y="4636"/>
                  <a:pt x="714" y="4804"/>
                  <a:pt x="714" y="5001"/>
                </a:cubicBezTo>
                <a:cubicBezTo>
                  <a:pt x="714" y="5199"/>
                  <a:pt x="783" y="5366"/>
                  <a:pt x="923" y="5506"/>
                </a:cubicBezTo>
                <a:cubicBezTo>
                  <a:pt x="1063" y="5646"/>
                  <a:pt x="1230" y="5715"/>
                  <a:pt x="1428" y="5715"/>
                </a:cubicBezTo>
                <a:cubicBezTo>
                  <a:pt x="1625" y="5715"/>
                  <a:pt x="1794" y="5646"/>
                  <a:pt x="1933" y="5506"/>
                </a:cubicBezTo>
                <a:close/>
                <a:moveTo>
                  <a:pt x="3005" y="3006"/>
                </a:moveTo>
                <a:cubicBezTo>
                  <a:pt x="3145" y="2866"/>
                  <a:pt x="3214" y="2699"/>
                  <a:pt x="3214" y="2501"/>
                </a:cubicBezTo>
                <a:cubicBezTo>
                  <a:pt x="3214" y="2304"/>
                  <a:pt x="3145" y="2136"/>
                  <a:pt x="3005" y="1996"/>
                </a:cubicBezTo>
                <a:cubicBezTo>
                  <a:pt x="2865" y="1856"/>
                  <a:pt x="2698" y="1788"/>
                  <a:pt x="2500" y="1788"/>
                </a:cubicBezTo>
                <a:cubicBezTo>
                  <a:pt x="2303" y="1788"/>
                  <a:pt x="2135" y="1856"/>
                  <a:pt x="1995" y="1996"/>
                </a:cubicBezTo>
                <a:cubicBezTo>
                  <a:pt x="1855" y="2136"/>
                  <a:pt x="1786" y="2304"/>
                  <a:pt x="1786" y="2501"/>
                </a:cubicBezTo>
                <a:cubicBezTo>
                  <a:pt x="1786" y="2699"/>
                  <a:pt x="1855" y="2866"/>
                  <a:pt x="1995" y="3006"/>
                </a:cubicBezTo>
                <a:cubicBezTo>
                  <a:pt x="2135" y="3146"/>
                  <a:pt x="2303" y="3215"/>
                  <a:pt x="2500" y="3215"/>
                </a:cubicBezTo>
                <a:cubicBezTo>
                  <a:pt x="2698" y="3215"/>
                  <a:pt x="2865" y="3146"/>
                  <a:pt x="3005" y="3006"/>
                </a:cubicBezTo>
                <a:close/>
                <a:moveTo>
                  <a:pt x="5604" y="5186"/>
                </a:moveTo>
                <a:lnTo>
                  <a:pt x="6166" y="3055"/>
                </a:lnTo>
                <a:cubicBezTo>
                  <a:pt x="6189" y="2959"/>
                  <a:pt x="6175" y="2869"/>
                  <a:pt x="6124" y="2784"/>
                </a:cubicBezTo>
                <a:cubicBezTo>
                  <a:pt x="6074" y="2700"/>
                  <a:pt x="6001" y="2645"/>
                  <a:pt x="5909" y="2620"/>
                </a:cubicBezTo>
                <a:cubicBezTo>
                  <a:pt x="5816" y="2594"/>
                  <a:pt x="5726" y="2606"/>
                  <a:pt x="5641" y="2656"/>
                </a:cubicBezTo>
                <a:cubicBezTo>
                  <a:pt x="5556" y="2706"/>
                  <a:pt x="5499" y="2780"/>
                  <a:pt x="5474" y="2877"/>
                </a:cubicBezTo>
                <a:lnTo>
                  <a:pt x="4910" y="5009"/>
                </a:lnTo>
                <a:cubicBezTo>
                  <a:pt x="4688" y="5027"/>
                  <a:pt x="4488" y="5109"/>
                  <a:pt x="4313" y="5251"/>
                </a:cubicBezTo>
                <a:cubicBezTo>
                  <a:pt x="4138" y="5395"/>
                  <a:pt x="4020" y="5577"/>
                  <a:pt x="3960" y="5800"/>
                </a:cubicBezTo>
                <a:cubicBezTo>
                  <a:pt x="3886" y="6086"/>
                  <a:pt x="3923" y="6358"/>
                  <a:pt x="4071" y="6615"/>
                </a:cubicBezTo>
                <a:cubicBezTo>
                  <a:pt x="4220" y="6873"/>
                  <a:pt x="4438" y="7037"/>
                  <a:pt x="4724" y="7111"/>
                </a:cubicBezTo>
                <a:cubicBezTo>
                  <a:pt x="5010" y="7185"/>
                  <a:pt x="5281" y="7149"/>
                  <a:pt x="5539" y="7000"/>
                </a:cubicBezTo>
                <a:cubicBezTo>
                  <a:pt x="5796" y="6851"/>
                  <a:pt x="5961" y="6634"/>
                  <a:pt x="6035" y="6348"/>
                </a:cubicBezTo>
                <a:cubicBezTo>
                  <a:pt x="6095" y="6125"/>
                  <a:pt x="6083" y="5906"/>
                  <a:pt x="6001" y="5695"/>
                </a:cubicBezTo>
                <a:cubicBezTo>
                  <a:pt x="5923" y="5481"/>
                  <a:pt x="5789" y="5311"/>
                  <a:pt x="5604" y="5186"/>
                </a:cubicBezTo>
                <a:close/>
                <a:moveTo>
                  <a:pt x="5505" y="1935"/>
                </a:moveTo>
                <a:cubicBezTo>
                  <a:pt x="5645" y="1795"/>
                  <a:pt x="5714" y="1627"/>
                  <a:pt x="5714" y="1430"/>
                </a:cubicBezTo>
                <a:cubicBezTo>
                  <a:pt x="5714" y="1233"/>
                  <a:pt x="5645" y="1065"/>
                  <a:pt x="5505" y="925"/>
                </a:cubicBezTo>
                <a:cubicBezTo>
                  <a:pt x="5365" y="785"/>
                  <a:pt x="5198" y="716"/>
                  <a:pt x="5000" y="716"/>
                </a:cubicBezTo>
                <a:cubicBezTo>
                  <a:pt x="4803" y="716"/>
                  <a:pt x="4635" y="785"/>
                  <a:pt x="4495" y="925"/>
                </a:cubicBezTo>
                <a:cubicBezTo>
                  <a:pt x="4355" y="1065"/>
                  <a:pt x="4286" y="1233"/>
                  <a:pt x="4286" y="1430"/>
                </a:cubicBezTo>
                <a:cubicBezTo>
                  <a:pt x="4286" y="1628"/>
                  <a:pt x="4355" y="1795"/>
                  <a:pt x="4495" y="1935"/>
                </a:cubicBezTo>
                <a:cubicBezTo>
                  <a:pt x="4635" y="2075"/>
                  <a:pt x="4803" y="2144"/>
                  <a:pt x="5000" y="2144"/>
                </a:cubicBezTo>
                <a:cubicBezTo>
                  <a:pt x="5198" y="2144"/>
                  <a:pt x="5365" y="2074"/>
                  <a:pt x="5505" y="1935"/>
                </a:cubicBezTo>
                <a:close/>
                <a:moveTo>
                  <a:pt x="8005" y="3006"/>
                </a:moveTo>
                <a:cubicBezTo>
                  <a:pt x="8145" y="2866"/>
                  <a:pt x="8214" y="2699"/>
                  <a:pt x="8214" y="2501"/>
                </a:cubicBezTo>
                <a:cubicBezTo>
                  <a:pt x="8214" y="2304"/>
                  <a:pt x="8145" y="2136"/>
                  <a:pt x="8005" y="1996"/>
                </a:cubicBezTo>
                <a:cubicBezTo>
                  <a:pt x="7865" y="1856"/>
                  <a:pt x="7698" y="1788"/>
                  <a:pt x="7500" y="1788"/>
                </a:cubicBezTo>
                <a:cubicBezTo>
                  <a:pt x="7303" y="1788"/>
                  <a:pt x="7135" y="1856"/>
                  <a:pt x="6995" y="1996"/>
                </a:cubicBezTo>
                <a:cubicBezTo>
                  <a:pt x="6855" y="2136"/>
                  <a:pt x="6786" y="2304"/>
                  <a:pt x="6786" y="2501"/>
                </a:cubicBezTo>
                <a:cubicBezTo>
                  <a:pt x="6786" y="2699"/>
                  <a:pt x="6855" y="2866"/>
                  <a:pt x="6995" y="3006"/>
                </a:cubicBezTo>
                <a:cubicBezTo>
                  <a:pt x="7135" y="3146"/>
                  <a:pt x="7303" y="3215"/>
                  <a:pt x="7500" y="3215"/>
                </a:cubicBezTo>
                <a:cubicBezTo>
                  <a:pt x="7698" y="3215"/>
                  <a:pt x="7866" y="3146"/>
                  <a:pt x="8005" y="3006"/>
                </a:cubicBezTo>
                <a:close/>
                <a:moveTo>
                  <a:pt x="9076" y="5506"/>
                </a:moveTo>
                <a:cubicBezTo>
                  <a:pt x="9216" y="5366"/>
                  <a:pt x="9285" y="5199"/>
                  <a:pt x="9285" y="5001"/>
                </a:cubicBezTo>
                <a:cubicBezTo>
                  <a:pt x="9285" y="4804"/>
                  <a:pt x="9216" y="4636"/>
                  <a:pt x="9076" y="4496"/>
                </a:cubicBezTo>
                <a:cubicBezTo>
                  <a:pt x="8936" y="4356"/>
                  <a:pt x="8769" y="4287"/>
                  <a:pt x="8571" y="4287"/>
                </a:cubicBezTo>
                <a:cubicBezTo>
                  <a:pt x="8374" y="4287"/>
                  <a:pt x="8206" y="4356"/>
                  <a:pt x="8066" y="4496"/>
                </a:cubicBezTo>
                <a:cubicBezTo>
                  <a:pt x="7926" y="4636"/>
                  <a:pt x="7858" y="4804"/>
                  <a:pt x="7858" y="5001"/>
                </a:cubicBezTo>
                <a:cubicBezTo>
                  <a:pt x="7858" y="5199"/>
                  <a:pt x="7926" y="5366"/>
                  <a:pt x="8066" y="5506"/>
                </a:cubicBezTo>
                <a:cubicBezTo>
                  <a:pt x="8206" y="5646"/>
                  <a:pt x="8374" y="5715"/>
                  <a:pt x="8571" y="5715"/>
                </a:cubicBezTo>
                <a:cubicBezTo>
                  <a:pt x="8769" y="5715"/>
                  <a:pt x="8936" y="5646"/>
                  <a:pt x="9076" y="55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king-meter_34783">
            <a:extLst>
              <a:ext uri="{FF2B5EF4-FFF2-40B4-BE49-F238E27FC236}">
                <a16:creationId xmlns:a16="http://schemas.microsoft.com/office/drawing/2014/main" id="{7424C6B1-BE25-E613-BA3C-BF12A8932685}"/>
              </a:ext>
            </a:extLst>
          </p:cNvPr>
          <p:cNvSpPr>
            <a:spLocks noChangeAspect="1"/>
          </p:cNvSpPr>
          <p:nvPr/>
        </p:nvSpPr>
        <p:spPr>
          <a:xfrm>
            <a:off x="6146073" y="5505496"/>
            <a:ext cx="313426" cy="609685"/>
          </a:xfrm>
          <a:custGeom>
            <a:avLst/>
            <a:gdLst>
              <a:gd name="connsiteX0" fmla="*/ 157237 w 311976"/>
              <a:gd name="connsiteY0" fmla="*/ 254600 h 606863"/>
              <a:gd name="connsiteX1" fmla="*/ 181561 w 311976"/>
              <a:gd name="connsiteY1" fmla="*/ 274673 h 606863"/>
              <a:gd name="connsiteX2" fmla="*/ 155391 w 311976"/>
              <a:gd name="connsiteY2" fmla="*/ 296586 h 606863"/>
              <a:gd name="connsiteX3" fmla="*/ 144655 w 311976"/>
              <a:gd name="connsiteY3" fmla="*/ 295583 h 606863"/>
              <a:gd name="connsiteX4" fmla="*/ 144655 w 311976"/>
              <a:gd name="connsiteY4" fmla="*/ 255604 h 606863"/>
              <a:gd name="connsiteX5" fmla="*/ 157237 w 311976"/>
              <a:gd name="connsiteY5" fmla="*/ 254600 h 606863"/>
              <a:gd name="connsiteX6" fmla="*/ 156378 w 311976"/>
              <a:gd name="connsiteY6" fmla="*/ 237672 h 606863"/>
              <a:gd name="connsiteX7" fmla="*/ 123027 w 311976"/>
              <a:gd name="connsiteY7" fmla="*/ 240182 h 606863"/>
              <a:gd name="connsiteX8" fmla="*/ 123027 w 311976"/>
              <a:gd name="connsiteY8" fmla="*/ 357835 h 606863"/>
              <a:gd name="connsiteX9" fmla="*/ 144646 w 311976"/>
              <a:gd name="connsiteY9" fmla="*/ 357835 h 606863"/>
              <a:gd name="connsiteX10" fmla="*/ 144646 w 311976"/>
              <a:gd name="connsiteY10" fmla="*/ 312816 h 606863"/>
              <a:gd name="connsiteX11" fmla="*/ 155372 w 311976"/>
              <a:gd name="connsiteY11" fmla="*/ 313653 h 606863"/>
              <a:gd name="connsiteX12" fmla="*/ 193081 w 311976"/>
              <a:gd name="connsiteY12" fmla="*/ 300766 h 606863"/>
              <a:gd name="connsiteX13" fmla="*/ 203136 w 311976"/>
              <a:gd name="connsiteY13" fmla="*/ 273821 h 606863"/>
              <a:gd name="connsiteX14" fmla="*/ 191572 w 311976"/>
              <a:gd name="connsiteY14" fmla="*/ 247379 h 606863"/>
              <a:gd name="connsiteX15" fmla="*/ 156378 w 311976"/>
              <a:gd name="connsiteY15" fmla="*/ 237672 h 606863"/>
              <a:gd name="connsiteX16" fmla="*/ 112636 w 311976"/>
              <a:gd name="connsiteY16" fmla="*/ 66967 h 606863"/>
              <a:gd name="connsiteX17" fmla="*/ 129228 w 311976"/>
              <a:gd name="connsiteY17" fmla="*/ 87385 h 606863"/>
              <a:gd name="connsiteX18" fmla="*/ 26996 w 311976"/>
              <a:gd name="connsiteY18" fmla="*/ 192151 h 606863"/>
              <a:gd name="connsiteX19" fmla="*/ 75095 w 311976"/>
              <a:gd name="connsiteY19" fmla="*/ 192151 h 606863"/>
              <a:gd name="connsiteX20" fmla="*/ 156043 w 311976"/>
              <a:gd name="connsiteY20" fmla="*/ 132906 h 606863"/>
              <a:gd name="connsiteX21" fmla="*/ 236822 w 311976"/>
              <a:gd name="connsiteY21" fmla="*/ 192151 h 606863"/>
              <a:gd name="connsiteX22" fmla="*/ 284921 w 311976"/>
              <a:gd name="connsiteY22" fmla="*/ 192151 h 606863"/>
              <a:gd name="connsiteX23" fmla="*/ 182857 w 311976"/>
              <a:gd name="connsiteY23" fmla="*/ 87385 h 606863"/>
              <a:gd name="connsiteX24" fmla="*/ 199282 w 311976"/>
              <a:gd name="connsiteY24" fmla="*/ 67135 h 606863"/>
              <a:gd name="connsiteX25" fmla="*/ 308887 w 311976"/>
              <a:gd name="connsiteY25" fmla="*/ 173574 h 606863"/>
              <a:gd name="connsiteX26" fmla="*/ 298496 w 311976"/>
              <a:gd name="connsiteY26" fmla="*/ 265621 h 606863"/>
              <a:gd name="connsiteX27" fmla="*/ 261458 w 311976"/>
              <a:gd name="connsiteY27" fmla="*/ 418251 h 606863"/>
              <a:gd name="connsiteX28" fmla="*/ 195930 w 311976"/>
              <a:gd name="connsiteY28" fmla="*/ 462936 h 606863"/>
              <a:gd name="connsiteX29" fmla="*/ 178332 w 311976"/>
              <a:gd name="connsiteY29" fmla="*/ 462936 h 606863"/>
              <a:gd name="connsiteX30" fmla="*/ 178332 w 311976"/>
              <a:gd name="connsiteY30" fmla="*/ 585441 h 606863"/>
              <a:gd name="connsiteX31" fmla="*/ 157048 w 311976"/>
              <a:gd name="connsiteY31" fmla="*/ 606863 h 606863"/>
              <a:gd name="connsiteX32" fmla="*/ 154031 w 311976"/>
              <a:gd name="connsiteY32" fmla="*/ 606863 h 606863"/>
              <a:gd name="connsiteX33" fmla="*/ 132747 w 311976"/>
              <a:gd name="connsiteY33" fmla="*/ 585441 h 606863"/>
              <a:gd name="connsiteX34" fmla="*/ 132747 w 311976"/>
              <a:gd name="connsiteY34" fmla="*/ 462936 h 606863"/>
              <a:gd name="connsiteX35" fmla="*/ 128725 w 311976"/>
              <a:gd name="connsiteY35" fmla="*/ 462936 h 606863"/>
              <a:gd name="connsiteX36" fmla="*/ 60515 w 311976"/>
              <a:gd name="connsiteY36" fmla="*/ 419423 h 606863"/>
              <a:gd name="connsiteX37" fmla="*/ 15767 w 311976"/>
              <a:gd name="connsiteY37" fmla="*/ 264449 h 606863"/>
              <a:gd name="connsiteX38" fmla="*/ 2863 w 311976"/>
              <a:gd name="connsiteY38" fmla="*/ 173741 h 606863"/>
              <a:gd name="connsiteX39" fmla="*/ 112636 w 311976"/>
              <a:gd name="connsiteY39" fmla="*/ 66967 h 606863"/>
              <a:gd name="connsiteX40" fmla="*/ 160727 w 311976"/>
              <a:gd name="connsiteY40" fmla="*/ 0 h 606863"/>
              <a:gd name="connsiteX41" fmla="*/ 199132 w 311976"/>
              <a:gd name="connsiteY41" fmla="*/ 42692 h 606863"/>
              <a:gd name="connsiteX42" fmla="*/ 160224 w 311976"/>
              <a:gd name="connsiteY42" fmla="*/ 85384 h 606863"/>
              <a:gd name="connsiteX43" fmla="*/ 160224 w 311976"/>
              <a:gd name="connsiteY43" fmla="*/ 76176 h 606863"/>
              <a:gd name="connsiteX44" fmla="*/ 178672 w 311976"/>
              <a:gd name="connsiteY44" fmla="*/ 56755 h 606863"/>
              <a:gd name="connsiteX45" fmla="*/ 160895 w 311976"/>
              <a:gd name="connsiteY45" fmla="*/ 36330 h 606863"/>
              <a:gd name="connsiteX46" fmla="*/ 147478 w 311976"/>
              <a:gd name="connsiteY46" fmla="*/ 25782 h 606863"/>
              <a:gd name="connsiteX47" fmla="*/ 158044 w 311976"/>
              <a:gd name="connsiteY47" fmla="*/ 18081 h 606863"/>
              <a:gd name="connsiteX48" fmla="*/ 172970 w 311976"/>
              <a:gd name="connsiteY48" fmla="*/ 21764 h 606863"/>
              <a:gd name="connsiteX49" fmla="*/ 175821 w 311976"/>
              <a:gd name="connsiteY49" fmla="*/ 11719 h 606863"/>
              <a:gd name="connsiteX50" fmla="*/ 160727 w 311976"/>
              <a:gd name="connsiteY50" fmla="*/ 8036 h 606863"/>
              <a:gd name="connsiteX51" fmla="*/ 151879 w 311976"/>
              <a:gd name="connsiteY51" fmla="*/ 0 h 606863"/>
              <a:gd name="connsiteX52" fmla="*/ 151879 w 311976"/>
              <a:gd name="connsiteY52" fmla="*/ 8538 h 606863"/>
              <a:gd name="connsiteX53" fmla="*/ 134114 w 311976"/>
              <a:gd name="connsiteY53" fmla="*/ 27289 h 606863"/>
              <a:gd name="connsiteX54" fmla="*/ 153052 w 311976"/>
              <a:gd name="connsiteY54" fmla="*/ 46877 h 606863"/>
              <a:gd name="connsiteX55" fmla="*/ 165119 w 311976"/>
              <a:gd name="connsiteY55" fmla="*/ 57927 h 606863"/>
              <a:gd name="connsiteX56" fmla="*/ 153387 w 311976"/>
              <a:gd name="connsiteY56" fmla="*/ 66465 h 606863"/>
              <a:gd name="connsiteX57" fmla="*/ 136293 w 311976"/>
              <a:gd name="connsiteY57" fmla="*/ 61610 h 606863"/>
              <a:gd name="connsiteX58" fmla="*/ 133444 w 311976"/>
              <a:gd name="connsiteY58" fmla="*/ 72158 h 606863"/>
              <a:gd name="connsiteX59" fmla="*/ 151041 w 311976"/>
              <a:gd name="connsiteY59" fmla="*/ 76846 h 606863"/>
              <a:gd name="connsiteX60" fmla="*/ 151041 w 311976"/>
              <a:gd name="connsiteY60" fmla="*/ 85384 h 606863"/>
              <a:gd name="connsiteX61" fmla="*/ 112830 w 311976"/>
              <a:gd name="connsiteY61" fmla="*/ 42692 h 606863"/>
              <a:gd name="connsiteX62" fmla="*/ 151879 w 311976"/>
              <a:gd name="connsiteY62" fmla="*/ 0 h 60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11976" h="606863">
                <a:moveTo>
                  <a:pt x="157237" y="254600"/>
                </a:moveTo>
                <a:cubicBezTo>
                  <a:pt x="172335" y="254600"/>
                  <a:pt x="181561" y="261459"/>
                  <a:pt x="181561" y="274673"/>
                </a:cubicBezTo>
                <a:cubicBezTo>
                  <a:pt x="181561" y="288557"/>
                  <a:pt x="171663" y="296586"/>
                  <a:pt x="155391" y="296586"/>
                </a:cubicBezTo>
                <a:cubicBezTo>
                  <a:pt x="150862" y="296586"/>
                  <a:pt x="147507" y="296419"/>
                  <a:pt x="144655" y="295583"/>
                </a:cubicBezTo>
                <a:lnTo>
                  <a:pt x="144655" y="255604"/>
                </a:lnTo>
                <a:cubicBezTo>
                  <a:pt x="147004" y="255102"/>
                  <a:pt x="151197" y="254600"/>
                  <a:pt x="157237" y="254600"/>
                </a:cubicBezTo>
                <a:close/>
                <a:moveTo>
                  <a:pt x="156378" y="237672"/>
                </a:moveTo>
                <a:cubicBezTo>
                  <a:pt x="141797" y="237672"/>
                  <a:pt x="131071" y="238676"/>
                  <a:pt x="123027" y="240182"/>
                </a:cubicBezTo>
                <a:lnTo>
                  <a:pt x="123027" y="357835"/>
                </a:lnTo>
                <a:lnTo>
                  <a:pt x="144646" y="357835"/>
                </a:lnTo>
                <a:lnTo>
                  <a:pt x="144646" y="312816"/>
                </a:lnTo>
                <a:cubicBezTo>
                  <a:pt x="147663" y="313485"/>
                  <a:pt x="151182" y="313653"/>
                  <a:pt x="155372" y="313653"/>
                </a:cubicBezTo>
                <a:cubicBezTo>
                  <a:pt x="170791" y="313653"/>
                  <a:pt x="184198" y="309301"/>
                  <a:pt x="193081" y="300766"/>
                </a:cubicBezTo>
                <a:cubicBezTo>
                  <a:pt x="199617" y="294406"/>
                  <a:pt x="203136" y="285202"/>
                  <a:pt x="203136" y="273821"/>
                </a:cubicBezTo>
                <a:cubicBezTo>
                  <a:pt x="203136" y="262608"/>
                  <a:pt x="198611" y="253236"/>
                  <a:pt x="191572" y="247379"/>
                </a:cubicBezTo>
                <a:cubicBezTo>
                  <a:pt x="183863" y="241019"/>
                  <a:pt x="172299" y="237672"/>
                  <a:pt x="156378" y="237672"/>
                </a:cubicBezTo>
                <a:close/>
                <a:moveTo>
                  <a:pt x="112636" y="66967"/>
                </a:moveTo>
                <a:cubicBezTo>
                  <a:pt x="116156" y="75335"/>
                  <a:pt x="121854" y="82197"/>
                  <a:pt x="129228" y="87385"/>
                </a:cubicBezTo>
                <a:cubicBezTo>
                  <a:pt x="70905" y="97594"/>
                  <a:pt x="26996" y="140605"/>
                  <a:pt x="26996" y="192151"/>
                </a:cubicBezTo>
                <a:lnTo>
                  <a:pt x="75095" y="192151"/>
                </a:lnTo>
                <a:cubicBezTo>
                  <a:pt x="75095" y="160018"/>
                  <a:pt x="112133" y="132906"/>
                  <a:pt x="156043" y="132906"/>
                </a:cubicBezTo>
                <a:cubicBezTo>
                  <a:pt x="199784" y="132906"/>
                  <a:pt x="236822" y="160018"/>
                  <a:pt x="236822" y="192151"/>
                </a:cubicBezTo>
                <a:lnTo>
                  <a:pt x="284921" y="192151"/>
                </a:lnTo>
                <a:cubicBezTo>
                  <a:pt x="284921" y="140605"/>
                  <a:pt x="241012" y="97594"/>
                  <a:pt x="182857" y="87385"/>
                </a:cubicBezTo>
                <a:cubicBezTo>
                  <a:pt x="190064" y="82364"/>
                  <a:pt x="195762" y="75335"/>
                  <a:pt x="199282" y="67135"/>
                </a:cubicBezTo>
                <a:cubicBezTo>
                  <a:pt x="251570" y="81695"/>
                  <a:pt x="292966" y="122028"/>
                  <a:pt x="308887" y="173574"/>
                </a:cubicBezTo>
                <a:cubicBezTo>
                  <a:pt x="316764" y="199012"/>
                  <a:pt x="308217" y="240852"/>
                  <a:pt x="298496" y="265621"/>
                </a:cubicBezTo>
                <a:lnTo>
                  <a:pt x="261458" y="418251"/>
                </a:lnTo>
                <a:cubicBezTo>
                  <a:pt x="251738" y="443020"/>
                  <a:pt x="222409" y="462936"/>
                  <a:pt x="195930" y="462936"/>
                </a:cubicBezTo>
                <a:lnTo>
                  <a:pt x="178332" y="462936"/>
                </a:lnTo>
                <a:lnTo>
                  <a:pt x="178332" y="585441"/>
                </a:lnTo>
                <a:cubicBezTo>
                  <a:pt x="178332" y="597156"/>
                  <a:pt x="168780" y="606863"/>
                  <a:pt x="157048" y="606863"/>
                </a:cubicBezTo>
                <a:lnTo>
                  <a:pt x="154031" y="606863"/>
                </a:lnTo>
                <a:cubicBezTo>
                  <a:pt x="142300" y="606863"/>
                  <a:pt x="132747" y="597156"/>
                  <a:pt x="132747" y="585441"/>
                </a:cubicBezTo>
                <a:lnTo>
                  <a:pt x="132747" y="462936"/>
                </a:lnTo>
                <a:lnTo>
                  <a:pt x="128725" y="462936"/>
                </a:lnTo>
                <a:cubicBezTo>
                  <a:pt x="102078" y="462936"/>
                  <a:pt x="71576" y="443522"/>
                  <a:pt x="60515" y="419423"/>
                </a:cubicBezTo>
                <a:lnTo>
                  <a:pt x="15767" y="264449"/>
                </a:lnTo>
                <a:cubicBezTo>
                  <a:pt x="4706" y="240517"/>
                  <a:pt x="-5014" y="199012"/>
                  <a:pt x="2863" y="173741"/>
                </a:cubicBezTo>
                <a:cubicBezTo>
                  <a:pt x="18784" y="122028"/>
                  <a:pt x="60347" y="81695"/>
                  <a:pt x="112636" y="66967"/>
                </a:cubicBezTo>
                <a:close/>
                <a:moveTo>
                  <a:pt x="160727" y="0"/>
                </a:moveTo>
                <a:cubicBezTo>
                  <a:pt x="182361" y="2511"/>
                  <a:pt x="199132" y="20592"/>
                  <a:pt x="199132" y="42692"/>
                </a:cubicBezTo>
                <a:cubicBezTo>
                  <a:pt x="199132" y="65126"/>
                  <a:pt x="182026" y="83208"/>
                  <a:pt x="160224" y="85384"/>
                </a:cubicBezTo>
                <a:lnTo>
                  <a:pt x="160224" y="76176"/>
                </a:lnTo>
                <a:cubicBezTo>
                  <a:pt x="172131" y="74167"/>
                  <a:pt x="178672" y="66130"/>
                  <a:pt x="178672" y="56755"/>
                </a:cubicBezTo>
                <a:cubicBezTo>
                  <a:pt x="178672" y="46877"/>
                  <a:pt x="173305" y="41018"/>
                  <a:pt x="160895" y="36330"/>
                </a:cubicBezTo>
                <a:cubicBezTo>
                  <a:pt x="151503" y="32814"/>
                  <a:pt x="147478" y="30135"/>
                  <a:pt x="147478" y="25782"/>
                </a:cubicBezTo>
                <a:cubicBezTo>
                  <a:pt x="147478" y="21932"/>
                  <a:pt x="150329" y="18081"/>
                  <a:pt x="158044" y="18081"/>
                </a:cubicBezTo>
                <a:cubicBezTo>
                  <a:pt x="165423" y="18081"/>
                  <a:pt x="170286" y="20592"/>
                  <a:pt x="172970" y="21764"/>
                </a:cubicBezTo>
                <a:lnTo>
                  <a:pt x="175821" y="11719"/>
                </a:lnTo>
                <a:cubicBezTo>
                  <a:pt x="172299" y="10045"/>
                  <a:pt x="167603" y="8203"/>
                  <a:pt x="160727" y="8036"/>
                </a:cubicBezTo>
                <a:close/>
                <a:moveTo>
                  <a:pt x="151879" y="0"/>
                </a:moveTo>
                <a:lnTo>
                  <a:pt x="151879" y="8538"/>
                </a:lnTo>
                <a:cubicBezTo>
                  <a:pt x="140818" y="10547"/>
                  <a:pt x="134114" y="17914"/>
                  <a:pt x="134114" y="27289"/>
                </a:cubicBezTo>
                <a:cubicBezTo>
                  <a:pt x="134114" y="37334"/>
                  <a:pt x="141656" y="42692"/>
                  <a:pt x="153052" y="46877"/>
                </a:cubicBezTo>
                <a:cubicBezTo>
                  <a:pt x="161264" y="49891"/>
                  <a:pt x="165119" y="52904"/>
                  <a:pt x="165119" y="57927"/>
                </a:cubicBezTo>
                <a:cubicBezTo>
                  <a:pt x="165119" y="63117"/>
                  <a:pt x="160426" y="66465"/>
                  <a:pt x="153387" y="66465"/>
                </a:cubicBezTo>
                <a:cubicBezTo>
                  <a:pt x="146684" y="66465"/>
                  <a:pt x="140818" y="64289"/>
                  <a:pt x="136293" y="61610"/>
                </a:cubicBezTo>
                <a:lnTo>
                  <a:pt x="133444" y="72158"/>
                </a:lnTo>
                <a:cubicBezTo>
                  <a:pt x="137299" y="74669"/>
                  <a:pt x="144170" y="76511"/>
                  <a:pt x="151041" y="76846"/>
                </a:cubicBezTo>
                <a:lnTo>
                  <a:pt x="151041" y="85384"/>
                </a:lnTo>
                <a:cubicBezTo>
                  <a:pt x="129589" y="82873"/>
                  <a:pt x="112830" y="64791"/>
                  <a:pt x="112830" y="42692"/>
                </a:cubicBezTo>
                <a:cubicBezTo>
                  <a:pt x="112830" y="20258"/>
                  <a:pt x="129924" y="2176"/>
                  <a:pt x="1518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confont-11085-5222604">
            <a:extLst>
              <a:ext uri="{FF2B5EF4-FFF2-40B4-BE49-F238E27FC236}">
                <a16:creationId xmlns:a16="http://schemas.microsoft.com/office/drawing/2014/main" id="{A62E62D1-64D5-3060-4E4C-B7A5B4D5B0FC}"/>
              </a:ext>
            </a:extLst>
          </p:cNvPr>
          <p:cNvSpPr>
            <a:spLocks noChangeAspect="1"/>
          </p:cNvSpPr>
          <p:nvPr/>
        </p:nvSpPr>
        <p:spPr>
          <a:xfrm>
            <a:off x="6914652" y="5488330"/>
            <a:ext cx="609685" cy="517380"/>
          </a:xfrm>
          <a:custGeom>
            <a:avLst/>
            <a:gdLst>
              <a:gd name="connsiteX0" fmla="*/ 506163 w 506163"/>
              <a:gd name="connsiteY0" fmla="*/ 363041 h 429531"/>
              <a:gd name="connsiteX1" fmla="*/ 506163 w 506163"/>
              <a:gd name="connsiteY1" fmla="*/ 414625 h 429531"/>
              <a:gd name="connsiteX2" fmla="*/ 491258 w 506163"/>
              <a:gd name="connsiteY2" fmla="*/ 429531 h 429531"/>
              <a:gd name="connsiteX3" fmla="*/ 476304 w 506163"/>
              <a:gd name="connsiteY3" fmla="*/ 414625 h 429531"/>
              <a:gd name="connsiteX4" fmla="*/ 476304 w 506163"/>
              <a:gd name="connsiteY4" fmla="*/ 377947 h 429531"/>
              <a:gd name="connsiteX5" fmla="*/ 491303 w 506163"/>
              <a:gd name="connsiteY5" fmla="*/ 377947 h 429531"/>
              <a:gd name="connsiteX6" fmla="*/ 506163 w 506163"/>
              <a:gd name="connsiteY6" fmla="*/ 363041 h 429531"/>
              <a:gd name="connsiteX7" fmla="*/ 317198 w 506163"/>
              <a:gd name="connsiteY7" fmla="*/ 330619 h 429531"/>
              <a:gd name="connsiteX8" fmla="*/ 342106 w 506163"/>
              <a:gd name="connsiteY8" fmla="*/ 338165 h 429531"/>
              <a:gd name="connsiteX9" fmla="*/ 352543 w 506163"/>
              <a:gd name="connsiteY9" fmla="*/ 336046 h 429531"/>
              <a:gd name="connsiteX10" fmla="*/ 348562 w 506163"/>
              <a:gd name="connsiteY10" fmla="*/ 337800 h 429531"/>
              <a:gd name="connsiteX11" fmla="*/ 368327 w 506163"/>
              <a:gd name="connsiteY11" fmla="*/ 348182 h 429531"/>
              <a:gd name="connsiteX12" fmla="*/ 476304 w 506163"/>
              <a:gd name="connsiteY12" fmla="*/ 348182 h 429531"/>
              <a:gd name="connsiteX13" fmla="*/ 476304 w 506163"/>
              <a:gd name="connsiteY13" fmla="*/ 377947 h 429531"/>
              <a:gd name="connsiteX14" fmla="*/ 368327 w 506163"/>
              <a:gd name="connsiteY14" fmla="*/ 377947 h 429531"/>
              <a:gd name="connsiteX15" fmla="*/ 330273 w 506163"/>
              <a:gd name="connsiteY15" fmla="*/ 362148 h 429531"/>
              <a:gd name="connsiteX16" fmla="*/ 372859 w 506163"/>
              <a:gd name="connsiteY16" fmla="*/ 327095 h 429531"/>
              <a:gd name="connsiteX17" fmla="*/ 362615 w 506163"/>
              <a:gd name="connsiteY17" fmla="*/ 334001 h 429531"/>
              <a:gd name="connsiteX18" fmla="*/ 352543 w 506163"/>
              <a:gd name="connsiteY18" fmla="*/ 336046 h 429531"/>
              <a:gd name="connsiteX19" fmla="*/ 377258 w 506163"/>
              <a:gd name="connsiteY19" fmla="*/ 324129 h 429531"/>
              <a:gd name="connsiteX20" fmla="*/ 376329 w 506163"/>
              <a:gd name="connsiteY20" fmla="*/ 325566 h 429531"/>
              <a:gd name="connsiteX21" fmla="*/ 372859 w 506163"/>
              <a:gd name="connsiteY21" fmla="*/ 327095 h 429531"/>
              <a:gd name="connsiteX22" fmla="*/ 381521 w 506163"/>
              <a:gd name="connsiteY22" fmla="*/ 317537 h 429531"/>
              <a:gd name="connsiteX23" fmla="*/ 379375 w 506163"/>
              <a:gd name="connsiteY23" fmla="*/ 322702 h 429531"/>
              <a:gd name="connsiteX24" fmla="*/ 377258 w 506163"/>
              <a:gd name="connsiteY24" fmla="*/ 324129 h 429531"/>
              <a:gd name="connsiteX25" fmla="*/ 352264 w 506163"/>
              <a:gd name="connsiteY25" fmla="*/ 304637 h 429531"/>
              <a:gd name="connsiteX26" fmla="*/ 350914 w 506163"/>
              <a:gd name="connsiteY26" fmla="*/ 306656 h 429531"/>
              <a:gd name="connsiteX27" fmla="*/ 337600 w 506163"/>
              <a:gd name="connsiteY27" fmla="*/ 307983 h 429531"/>
              <a:gd name="connsiteX28" fmla="*/ 335613 w 506163"/>
              <a:gd name="connsiteY28" fmla="*/ 306924 h 429531"/>
              <a:gd name="connsiteX29" fmla="*/ 476304 w 506163"/>
              <a:gd name="connsiteY29" fmla="*/ 300081 h 429531"/>
              <a:gd name="connsiteX30" fmla="*/ 476396 w 506163"/>
              <a:gd name="connsiteY30" fmla="*/ 300081 h 429531"/>
              <a:gd name="connsiteX31" fmla="*/ 476396 w 506163"/>
              <a:gd name="connsiteY31" fmla="*/ 348182 h 429531"/>
              <a:gd name="connsiteX32" fmla="*/ 476304 w 506163"/>
              <a:gd name="connsiteY32" fmla="*/ 348182 h 429531"/>
              <a:gd name="connsiteX33" fmla="*/ 116194 w 506163"/>
              <a:gd name="connsiteY33" fmla="*/ 278039 h 429531"/>
              <a:gd name="connsiteX34" fmla="*/ 125228 w 506163"/>
              <a:gd name="connsiteY34" fmla="*/ 284905 h 429531"/>
              <a:gd name="connsiteX35" fmla="*/ 142893 w 506163"/>
              <a:gd name="connsiteY35" fmla="*/ 315461 h 429531"/>
              <a:gd name="connsiteX36" fmla="*/ 160501 w 506163"/>
              <a:gd name="connsiteY36" fmla="*/ 304531 h 429531"/>
              <a:gd name="connsiteX37" fmla="*/ 176898 w 506163"/>
              <a:gd name="connsiteY37" fmla="*/ 329375 h 429531"/>
              <a:gd name="connsiteX38" fmla="*/ 145511 w 506163"/>
              <a:gd name="connsiteY38" fmla="*/ 348826 h 429531"/>
              <a:gd name="connsiteX39" fmla="*/ 137703 w 506163"/>
              <a:gd name="connsiteY39" fmla="*/ 351063 h 429531"/>
              <a:gd name="connsiteX40" fmla="*/ 124800 w 506163"/>
              <a:gd name="connsiteY40" fmla="*/ 343638 h 429531"/>
              <a:gd name="connsiteX41" fmla="*/ 99422 w 506163"/>
              <a:gd name="connsiteY41" fmla="*/ 299755 h 429531"/>
              <a:gd name="connsiteX42" fmla="*/ 104945 w 506163"/>
              <a:gd name="connsiteY42" fmla="*/ 279527 h 429531"/>
              <a:gd name="connsiteX43" fmla="*/ 116194 w 506163"/>
              <a:gd name="connsiteY43" fmla="*/ 278039 h 429531"/>
              <a:gd name="connsiteX44" fmla="*/ 390274 w 506163"/>
              <a:gd name="connsiteY44" fmla="*/ 270315 h 429531"/>
              <a:gd name="connsiteX45" fmla="*/ 476304 w 506163"/>
              <a:gd name="connsiteY45" fmla="*/ 270315 h 429531"/>
              <a:gd name="connsiteX46" fmla="*/ 476304 w 506163"/>
              <a:gd name="connsiteY46" fmla="*/ 300081 h 429531"/>
              <a:gd name="connsiteX47" fmla="*/ 392808 w 506163"/>
              <a:gd name="connsiteY47" fmla="*/ 300081 h 429531"/>
              <a:gd name="connsiteX48" fmla="*/ 381521 w 506163"/>
              <a:gd name="connsiteY48" fmla="*/ 317537 h 429531"/>
              <a:gd name="connsiteX49" fmla="*/ 394861 w 506163"/>
              <a:gd name="connsiteY49" fmla="*/ 285428 h 429531"/>
              <a:gd name="connsiteX50" fmla="*/ 365910 w 506163"/>
              <a:gd name="connsiteY50" fmla="*/ 239660 h 429531"/>
              <a:gd name="connsiteX51" fmla="*/ 385969 w 506163"/>
              <a:gd name="connsiteY51" fmla="*/ 256133 h 429531"/>
              <a:gd name="connsiteX52" fmla="*/ 390274 w 506163"/>
              <a:gd name="connsiteY52" fmla="*/ 270315 h 429531"/>
              <a:gd name="connsiteX53" fmla="*/ 379996 w 506163"/>
              <a:gd name="connsiteY53" fmla="*/ 270315 h 429531"/>
              <a:gd name="connsiteX54" fmla="*/ 365136 w 506163"/>
              <a:gd name="connsiteY54" fmla="*/ 285174 h 429531"/>
              <a:gd name="connsiteX55" fmla="*/ 365136 w 506163"/>
              <a:gd name="connsiteY55" fmla="*/ 285555 h 429531"/>
              <a:gd name="connsiteX56" fmla="*/ 355355 w 506163"/>
              <a:gd name="connsiteY56" fmla="*/ 304212 h 429531"/>
              <a:gd name="connsiteX57" fmla="*/ 352264 w 506163"/>
              <a:gd name="connsiteY57" fmla="*/ 304637 h 429531"/>
              <a:gd name="connsiteX58" fmla="*/ 365103 w 506163"/>
              <a:gd name="connsiteY58" fmla="*/ 285428 h 429531"/>
              <a:gd name="connsiteX59" fmla="*/ 342106 w 506163"/>
              <a:gd name="connsiteY59" fmla="*/ 262440 h 429531"/>
              <a:gd name="connsiteX60" fmla="*/ 320822 w 506163"/>
              <a:gd name="connsiteY60" fmla="*/ 276623 h 429531"/>
              <a:gd name="connsiteX61" fmla="*/ 325822 w 506163"/>
              <a:gd name="connsiteY61" fmla="*/ 301706 h 429531"/>
              <a:gd name="connsiteX62" fmla="*/ 335613 w 506163"/>
              <a:gd name="connsiteY62" fmla="*/ 306924 h 429531"/>
              <a:gd name="connsiteX63" fmla="*/ 334464 w 506163"/>
              <a:gd name="connsiteY63" fmla="*/ 307082 h 429531"/>
              <a:gd name="connsiteX64" fmla="*/ 314698 w 506163"/>
              <a:gd name="connsiteY64" fmla="*/ 319988 h 429531"/>
              <a:gd name="connsiteX65" fmla="*/ 314508 w 506163"/>
              <a:gd name="connsiteY65" fmla="*/ 324131 h 429531"/>
              <a:gd name="connsiteX66" fmla="*/ 317198 w 506163"/>
              <a:gd name="connsiteY66" fmla="*/ 330619 h 429531"/>
              <a:gd name="connsiteX67" fmla="*/ 312764 w 506163"/>
              <a:gd name="connsiteY67" fmla="*/ 329276 h 429531"/>
              <a:gd name="connsiteX68" fmla="*/ 293350 w 506163"/>
              <a:gd name="connsiteY68" fmla="*/ 305609 h 429531"/>
              <a:gd name="connsiteX69" fmla="*/ 291668 w 506163"/>
              <a:gd name="connsiteY69" fmla="*/ 288619 h 429531"/>
              <a:gd name="connsiteX70" fmla="*/ 491258 w 506163"/>
              <a:gd name="connsiteY70" fmla="*/ 222798 h 429531"/>
              <a:gd name="connsiteX71" fmla="*/ 506163 w 506163"/>
              <a:gd name="connsiteY71" fmla="*/ 237704 h 429531"/>
              <a:gd name="connsiteX72" fmla="*/ 506163 w 506163"/>
              <a:gd name="connsiteY72" fmla="*/ 285174 h 429531"/>
              <a:gd name="connsiteX73" fmla="*/ 491303 w 506163"/>
              <a:gd name="connsiteY73" fmla="*/ 270315 h 429531"/>
              <a:gd name="connsiteX74" fmla="*/ 476304 w 506163"/>
              <a:gd name="connsiteY74" fmla="*/ 270315 h 429531"/>
              <a:gd name="connsiteX75" fmla="*/ 476304 w 506163"/>
              <a:gd name="connsiteY75" fmla="*/ 237704 h 429531"/>
              <a:gd name="connsiteX76" fmla="*/ 491258 w 506163"/>
              <a:gd name="connsiteY76" fmla="*/ 222798 h 429531"/>
              <a:gd name="connsiteX77" fmla="*/ 447393 w 506163"/>
              <a:gd name="connsiteY77" fmla="*/ 128120 h 429531"/>
              <a:gd name="connsiteX78" fmla="*/ 465423 w 506163"/>
              <a:gd name="connsiteY78" fmla="*/ 156543 h 429531"/>
              <a:gd name="connsiteX79" fmla="*/ 461042 w 506163"/>
              <a:gd name="connsiteY79" fmla="*/ 176925 h 429531"/>
              <a:gd name="connsiteX80" fmla="*/ 365910 w 506163"/>
              <a:gd name="connsiteY80" fmla="*/ 239660 h 429531"/>
              <a:gd name="connsiteX81" fmla="*/ 362293 w 506163"/>
              <a:gd name="connsiteY81" fmla="*/ 236690 h 429531"/>
              <a:gd name="connsiteX82" fmla="*/ 331803 w 506163"/>
              <a:gd name="connsiteY82" fmla="*/ 233692 h 429531"/>
              <a:gd name="connsiteX83" fmla="*/ 304777 w 506163"/>
              <a:gd name="connsiteY83" fmla="*/ 248113 h 429531"/>
              <a:gd name="connsiteX84" fmla="*/ 290332 w 506163"/>
              <a:gd name="connsiteY84" fmla="*/ 275130 h 429531"/>
              <a:gd name="connsiteX85" fmla="*/ 291668 w 506163"/>
              <a:gd name="connsiteY85" fmla="*/ 288619 h 429531"/>
              <a:gd name="connsiteX86" fmla="*/ 205322 w 506163"/>
              <a:gd name="connsiteY86" fmla="*/ 345559 h 429531"/>
              <a:gd name="connsiteX87" fmla="*/ 197179 w 506163"/>
              <a:gd name="connsiteY87" fmla="*/ 347988 h 429531"/>
              <a:gd name="connsiteX88" fmla="*/ 184750 w 506163"/>
              <a:gd name="connsiteY88" fmla="*/ 341273 h 429531"/>
              <a:gd name="connsiteX89" fmla="*/ 176898 w 506163"/>
              <a:gd name="connsiteY89" fmla="*/ 329375 h 429531"/>
              <a:gd name="connsiteX90" fmla="*/ 180840 w 506163"/>
              <a:gd name="connsiteY90" fmla="*/ 326932 h 429531"/>
              <a:gd name="connsiteX91" fmla="*/ 185649 w 506163"/>
              <a:gd name="connsiteY91" fmla="*/ 306418 h 429531"/>
              <a:gd name="connsiteX92" fmla="*/ 165128 w 506163"/>
              <a:gd name="connsiteY92" fmla="*/ 301659 h 429531"/>
              <a:gd name="connsiteX93" fmla="*/ 160501 w 506163"/>
              <a:gd name="connsiteY93" fmla="*/ 304531 h 429531"/>
              <a:gd name="connsiteX94" fmla="*/ 139083 w 506163"/>
              <a:gd name="connsiteY94" fmla="*/ 272077 h 429531"/>
              <a:gd name="connsiteX95" fmla="*/ 143321 w 506163"/>
              <a:gd name="connsiteY95" fmla="*/ 251456 h 429531"/>
              <a:gd name="connsiteX96" fmla="*/ 163940 w 506163"/>
              <a:gd name="connsiteY96" fmla="*/ 255695 h 429531"/>
              <a:gd name="connsiteX97" fmla="*/ 201370 w 506163"/>
              <a:gd name="connsiteY97" fmla="*/ 312509 h 429531"/>
              <a:gd name="connsiteX98" fmla="*/ 432470 w 506163"/>
              <a:gd name="connsiteY98" fmla="*/ 160114 h 429531"/>
              <a:gd name="connsiteX99" fmla="*/ 422048 w 506163"/>
              <a:gd name="connsiteY99" fmla="*/ 143701 h 429531"/>
              <a:gd name="connsiteX100" fmla="*/ 371103 w 506163"/>
              <a:gd name="connsiteY100" fmla="*/ 30119 h 429531"/>
              <a:gd name="connsiteX101" fmla="*/ 357788 w 506163"/>
              <a:gd name="connsiteY101" fmla="*/ 32505 h 429531"/>
              <a:gd name="connsiteX102" fmla="*/ 41323 w 506163"/>
              <a:gd name="connsiteY102" fmla="*/ 227081 h 429531"/>
              <a:gd name="connsiteX103" fmla="*/ 71370 w 506163"/>
              <a:gd name="connsiteY103" fmla="*/ 249647 h 429531"/>
              <a:gd name="connsiteX104" fmla="*/ 146462 w 506163"/>
              <a:gd name="connsiteY104" fmla="*/ 200182 h 429531"/>
              <a:gd name="connsiteX105" fmla="*/ 228221 w 506163"/>
              <a:gd name="connsiteY105" fmla="*/ 197706 h 429531"/>
              <a:gd name="connsiteX106" fmla="*/ 251696 w 506163"/>
              <a:gd name="connsiteY106" fmla="*/ 213512 h 429531"/>
              <a:gd name="connsiteX107" fmla="*/ 427738 w 506163"/>
              <a:gd name="connsiteY107" fmla="*/ 105299 h 429531"/>
              <a:gd name="connsiteX108" fmla="*/ 382597 w 506163"/>
              <a:gd name="connsiteY108" fmla="*/ 37266 h 429531"/>
              <a:gd name="connsiteX109" fmla="*/ 371103 w 506163"/>
              <a:gd name="connsiteY109" fmla="*/ 30119 h 429531"/>
              <a:gd name="connsiteX110" fmla="*/ 377091 w 506163"/>
              <a:gd name="connsiteY110" fmla="*/ 947 h 429531"/>
              <a:gd name="connsiteX111" fmla="*/ 406834 w 506163"/>
              <a:gd name="connsiteY111" fmla="*/ 19984 h 429531"/>
              <a:gd name="connsiteX112" fmla="*/ 407215 w 506163"/>
              <a:gd name="connsiteY112" fmla="*/ 20508 h 429531"/>
              <a:gd name="connsiteX113" fmla="*/ 461022 w 506163"/>
              <a:gd name="connsiteY113" fmla="*/ 101680 h 429531"/>
              <a:gd name="connsiteX114" fmla="*/ 456403 w 506163"/>
              <a:gd name="connsiteY114" fmla="*/ 122580 h 429531"/>
              <a:gd name="connsiteX115" fmla="*/ 447393 w 506163"/>
              <a:gd name="connsiteY115" fmla="*/ 128120 h 429531"/>
              <a:gd name="connsiteX116" fmla="*/ 442947 w 506163"/>
              <a:gd name="connsiteY116" fmla="*/ 121111 h 429531"/>
              <a:gd name="connsiteX117" fmla="*/ 433607 w 506163"/>
              <a:gd name="connsiteY117" fmla="*/ 114069 h 429531"/>
              <a:gd name="connsiteX118" fmla="*/ 422089 w 506163"/>
              <a:gd name="connsiteY118" fmla="*/ 115920 h 429531"/>
              <a:gd name="connsiteX119" fmla="*/ 417803 w 506163"/>
              <a:gd name="connsiteY119" fmla="*/ 137017 h 429531"/>
              <a:gd name="connsiteX120" fmla="*/ 422048 w 506163"/>
              <a:gd name="connsiteY120" fmla="*/ 143701 h 429531"/>
              <a:gd name="connsiteX121" fmla="*/ 257458 w 506163"/>
              <a:gd name="connsiteY121" fmla="*/ 244887 h 429531"/>
              <a:gd name="connsiteX122" fmla="*/ 238411 w 506163"/>
              <a:gd name="connsiteY122" fmla="*/ 241935 h 429531"/>
              <a:gd name="connsiteX123" fmla="*/ 214126 w 506163"/>
              <a:gd name="connsiteY123" fmla="*/ 223939 h 429531"/>
              <a:gd name="connsiteX124" fmla="*/ 161509 w 506163"/>
              <a:gd name="connsiteY124" fmla="*/ 225843 h 429531"/>
              <a:gd name="connsiteX125" fmla="*/ 80941 w 506163"/>
              <a:gd name="connsiteY125" fmla="*/ 279831 h 429531"/>
              <a:gd name="connsiteX126" fmla="*/ 71512 w 506163"/>
              <a:gd name="connsiteY126" fmla="*/ 283211 h 429531"/>
              <a:gd name="connsiteX127" fmla="*/ 62560 w 506163"/>
              <a:gd name="connsiteY127" fmla="*/ 280260 h 429531"/>
              <a:gd name="connsiteX128" fmla="*/ 5943 w 506163"/>
              <a:gd name="connsiteY128" fmla="*/ 237793 h 429531"/>
              <a:gd name="connsiteX129" fmla="*/ 7086 w 506163"/>
              <a:gd name="connsiteY129" fmla="*/ 213227 h 429531"/>
              <a:gd name="connsiteX130" fmla="*/ 342265 w 506163"/>
              <a:gd name="connsiteY130" fmla="*/ 7083 h 429531"/>
              <a:gd name="connsiteX131" fmla="*/ 342312 w 506163"/>
              <a:gd name="connsiteY131" fmla="*/ 7083 h 429531"/>
              <a:gd name="connsiteX132" fmla="*/ 377091 w 506163"/>
              <a:gd name="connsiteY132" fmla="*/ 947 h 42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06163" h="429531">
                <a:moveTo>
                  <a:pt x="506163" y="363041"/>
                </a:moveTo>
                <a:lnTo>
                  <a:pt x="506163" y="414625"/>
                </a:lnTo>
                <a:cubicBezTo>
                  <a:pt x="506163" y="422864"/>
                  <a:pt x="499475" y="429531"/>
                  <a:pt x="491258" y="429531"/>
                </a:cubicBezTo>
                <a:cubicBezTo>
                  <a:pt x="482993" y="429531"/>
                  <a:pt x="476304" y="422864"/>
                  <a:pt x="476304" y="414625"/>
                </a:cubicBezTo>
                <a:lnTo>
                  <a:pt x="476304" y="377947"/>
                </a:lnTo>
                <a:lnTo>
                  <a:pt x="491303" y="377947"/>
                </a:lnTo>
                <a:cubicBezTo>
                  <a:pt x="499495" y="377947"/>
                  <a:pt x="506163" y="371280"/>
                  <a:pt x="506163" y="363041"/>
                </a:cubicBezTo>
                <a:close/>
                <a:moveTo>
                  <a:pt x="317198" y="330619"/>
                </a:moveTo>
                <a:lnTo>
                  <a:pt x="342106" y="338165"/>
                </a:lnTo>
                <a:lnTo>
                  <a:pt x="352543" y="336046"/>
                </a:lnTo>
                <a:lnTo>
                  <a:pt x="348562" y="337800"/>
                </a:lnTo>
                <a:cubicBezTo>
                  <a:pt x="353039" y="344277"/>
                  <a:pt x="360421" y="348182"/>
                  <a:pt x="368327" y="348182"/>
                </a:cubicBezTo>
                <a:lnTo>
                  <a:pt x="476304" y="348182"/>
                </a:lnTo>
                <a:lnTo>
                  <a:pt x="476304" y="377947"/>
                </a:lnTo>
                <a:lnTo>
                  <a:pt x="368327" y="377947"/>
                </a:lnTo>
                <a:cubicBezTo>
                  <a:pt x="353468" y="377924"/>
                  <a:pt x="340013" y="371887"/>
                  <a:pt x="330273" y="362148"/>
                </a:cubicBezTo>
                <a:close/>
                <a:moveTo>
                  <a:pt x="372859" y="327095"/>
                </a:moveTo>
                <a:lnTo>
                  <a:pt x="362615" y="334001"/>
                </a:lnTo>
                <a:lnTo>
                  <a:pt x="352543" y="336046"/>
                </a:lnTo>
                <a:close/>
                <a:moveTo>
                  <a:pt x="377258" y="324129"/>
                </a:moveTo>
                <a:lnTo>
                  <a:pt x="376329" y="325566"/>
                </a:lnTo>
                <a:lnTo>
                  <a:pt x="372859" y="327095"/>
                </a:lnTo>
                <a:close/>
                <a:moveTo>
                  <a:pt x="381521" y="317537"/>
                </a:moveTo>
                <a:lnTo>
                  <a:pt x="379375" y="322702"/>
                </a:lnTo>
                <a:lnTo>
                  <a:pt x="377258" y="324129"/>
                </a:lnTo>
                <a:close/>
                <a:moveTo>
                  <a:pt x="352264" y="304637"/>
                </a:moveTo>
                <a:lnTo>
                  <a:pt x="350914" y="306656"/>
                </a:lnTo>
                <a:cubicBezTo>
                  <a:pt x="346605" y="308441"/>
                  <a:pt x="341974" y="308846"/>
                  <a:pt x="337600" y="307983"/>
                </a:cubicBezTo>
                <a:lnTo>
                  <a:pt x="335613" y="306924"/>
                </a:lnTo>
                <a:close/>
                <a:moveTo>
                  <a:pt x="476304" y="300081"/>
                </a:moveTo>
                <a:lnTo>
                  <a:pt x="476396" y="300081"/>
                </a:lnTo>
                <a:lnTo>
                  <a:pt x="476396" y="348182"/>
                </a:lnTo>
                <a:lnTo>
                  <a:pt x="476304" y="348182"/>
                </a:lnTo>
                <a:close/>
                <a:moveTo>
                  <a:pt x="116194" y="278039"/>
                </a:moveTo>
                <a:cubicBezTo>
                  <a:pt x="119860" y="279015"/>
                  <a:pt x="123157" y="281383"/>
                  <a:pt x="125228" y="284905"/>
                </a:cubicBezTo>
                <a:lnTo>
                  <a:pt x="142893" y="315461"/>
                </a:lnTo>
                <a:lnTo>
                  <a:pt x="160501" y="304531"/>
                </a:lnTo>
                <a:lnTo>
                  <a:pt x="176898" y="329375"/>
                </a:lnTo>
                <a:lnTo>
                  <a:pt x="145511" y="348826"/>
                </a:lnTo>
                <a:cubicBezTo>
                  <a:pt x="143178" y="350302"/>
                  <a:pt x="140464" y="351063"/>
                  <a:pt x="137703" y="351063"/>
                </a:cubicBezTo>
                <a:cubicBezTo>
                  <a:pt x="132370" y="351063"/>
                  <a:pt x="127466" y="348255"/>
                  <a:pt x="124800" y="343638"/>
                </a:cubicBezTo>
                <a:lnTo>
                  <a:pt x="99422" y="299755"/>
                </a:lnTo>
                <a:cubicBezTo>
                  <a:pt x="95375" y="292663"/>
                  <a:pt x="97851" y="283620"/>
                  <a:pt x="104945" y="279527"/>
                </a:cubicBezTo>
                <a:cubicBezTo>
                  <a:pt x="108492" y="277480"/>
                  <a:pt x="112527" y="277064"/>
                  <a:pt x="116194" y="278039"/>
                </a:cubicBezTo>
                <a:close/>
                <a:moveTo>
                  <a:pt x="390274" y="270315"/>
                </a:moveTo>
                <a:lnTo>
                  <a:pt x="476304" y="270315"/>
                </a:lnTo>
                <a:lnTo>
                  <a:pt x="476304" y="300081"/>
                </a:lnTo>
                <a:lnTo>
                  <a:pt x="392808" y="300081"/>
                </a:lnTo>
                <a:lnTo>
                  <a:pt x="381521" y="317537"/>
                </a:lnTo>
                <a:lnTo>
                  <a:pt x="394861" y="285428"/>
                </a:lnTo>
                <a:close/>
                <a:moveTo>
                  <a:pt x="365910" y="239660"/>
                </a:moveTo>
                <a:lnTo>
                  <a:pt x="385969" y="256133"/>
                </a:lnTo>
                <a:lnTo>
                  <a:pt x="390274" y="270315"/>
                </a:lnTo>
                <a:lnTo>
                  <a:pt x="379996" y="270315"/>
                </a:lnTo>
                <a:cubicBezTo>
                  <a:pt x="371804" y="270315"/>
                  <a:pt x="365136" y="276983"/>
                  <a:pt x="365136" y="285174"/>
                </a:cubicBezTo>
                <a:lnTo>
                  <a:pt x="365136" y="285555"/>
                </a:lnTo>
                <a:cubicBezTo>
                  <a:pt x="365089" y="293461"/>
                  <a:pt x="361148" y="300152"/>
                  <a:pt x="355355" y="304212"/>
                </a:cubicBezTo>
                <a:lnTo>
                  <a:pt x="352264" y="304637"/>
                </a:lnTo>
                <a:lnTo>
                  <a:pt x="365103" y="285428"/>
                </a:lnTo>
                <a:cubicBezTo>
                  <a:pt x="365055" y="272720"/>
                  <a:pt x="354771" y="262440"/>
                  <a:pt x="342106" y="262440"/>
                </a:cubicBezTo>
                <a:cubicBezTo>
                  <a:pt x="332773" y="262440"/>
                  <a:pt x="324393" y="268056"/>
                  <a:pt x="320822" y="276623"/>
                </a:cubicBezTo>
                <a:cubicBezTo>
                  <a:pt x="317299" y="285238"/>
                  <a:pt x="319251" y="295090"/>
                  <a:pt x="325822" y="301706"/>
                </a:cubicBezTo>
                <a:lnTo>
                  <a:pt x="335613" y="306924"/>
                </a:lnTo>
                <a:lnTo>
                  <a:pt x="334464" y="307082"/>
                </a:lnTo>
                <a:cubicBezTo>
                  <a:pt x="325224" y="303843"/>
                  <a:pt x="315413" y="310225"/>
                  <a:pt x="314698" y="319988"/>
                </a:cubicBezTo>
                <a:cubicBezTo>
                  <a:pt x="314555" y="321464"/>
                  <a:pt x="314508" y="322845"/>
                  <a:pt x="314508" y="324131"/>
                </a:cubicBezTo>
                <a:lnTo>
                  <a:pt x="317198" y="330619"/>
                </a:lnTo>
                <a:lnTo>
                  <a:pt x="312764" y="329276"/>
                </a:lnTo>
                <a:cubicBezTo>
                  <a:pt x="304265" y="323600"/>
                  <a:pt x="297421" y="315462"/>
                  <a:pt x="293350" y="305609"/>
                </a:cubicBezTo>
                <a:lnTo>
                  <a:pt x="291668" y="288619"/>
                </a:lnTo>
                <a:close/>
                <a:moveTo>
                  <a:pt x="491258" y="222798"/>
                </a:moveTo>
                <a:cubicBezTo>
                  <a:pt x="499475" y="222798"/>
                  <a:pt x="506163" y="229466"/>
                  <a:pt x="506163" y="237704"/>
                </a:cubicBezTo>
                <a:lnTo>
                  <a:pt x="506163" y="285174"/>
                </a:lnTo>
                <a:cubicBezTo>
                  <a:pt x="506163" y="276983"/>
                  <a:pt x="499495" y="270315"/>
                  <a:pt x="491303" y="270315"/>
                </a:cubicBezTo>
                <a:lnTo>
                  <a:pt x="476304" y="270315"/>
                </a:lnTo>
                <a:lnTo>
                  <a:pt x="476304" y="237704"/>
                </a:lnTo>
                <a:cubicBezTo>
                  <a:pt x="476304" y="229466"/>
                  <a:pt x="482993" y="222798"/>
                  <a:pt x="491258" y="222798"/>
                </a:cubicBezTo>
                <a:close/>
                <a:moveTo>
                  <a:pt x="447393" y="128120"/>
                </a:moveTo>
                <a:lnTo>
                  <a:pt x="465423" y="156543"/>
                </a:lnTo>
                <a:cubicBezTo>
                  <a:pt x="469757" y="163400"/>
                  <a:pt x="467804" y="172496"/>
                  <a:pt x="461042" y="176925"/>
                </a:cubicBezTo>
                <a:lnTo>
                  <a:pt x="365910" y="239660"/>
                </a:lnTo>
                <a:lnTo>
                  <a:pt x="362293" y="236690"/>
                </a:lnTo>
                <a:cubicBezTo>
                  <a:pt x="352438" y="232621"/>
                  <a:pt x="341832" y="231705"/>
                  <a:pt x="331803" y="233692"/>
                </a:cubicBezTo>
                <a:cubicBezTo>
                  <a:pt x="321775" y="235679"/>
                  <a:pt x="312323" y="240569"/>
                  <a:pt x="304777" y="248113"/>
                </a:cubicBezTo>
                <a:cubicBezTo>
                  <a:pt x="297230" y="255657"/>
                  <a:pt x="292326" y="265105"/>
                  <a:pt x="290332" y="275130"/>
                </a:cubicBezTo>
                <a:lnTo>
                  <a:pt x="291668" y="288619"/>
                </a:lnTo>
                <a:lnTo>
                  <a:pt x="205322" y="345559"/>
                </a:lnTo>
                <a:cubicBezTo>
                  <a:pt x="202894" y="347131"/>
                  <a:pt x="200084" y="347988"/>
                  <a:pt x="197179" y="347988"/>
                </a:cubicBezTo>
                <a:cubicBezTo>
                  <a:pt x="192131" y="347988"/>
                  <a:pt x="187465" y="345464"/>
                  <a:pt x="184750" y="341273"/>
                </a:cubicBezTo>
                <a:lnTo>
                  <a:pt x="176898" y="329375"/>
                </a:lnTo>
                <a:lnTo>
                  <a:pt x="180840" y="326932"/>
                </a:lnTo>
                <a:cubicBezTo>
                  <a:pt x="187839" y="322553"/>
                  <a:pt x="189982" y="313415"/>
                  <a:pt x="185649" y="306418"/>
                </a:cubicBezTo>
                <a:cubicBezTo>
                  <a:pt x="181316" y="299469"/>
                  <a:pt x="172127" y="297327"/>
                  <a:pt x="165128" y="301659"/>
                </a:cubicBezTo>
                <a:lnTo>
                  <a:pt x="160501" y="304531"/>
                </a:lnTo>
                <a:lnTo>
                  <a:pt x="139083" y="272077"/>
                </a:lnTo>
                <a:cubicBezTo>
                  <a:pt x="134559" y="265219"/>
                  <a:pt x="136464" y="255980"/>
                  <a:pt x="143321" y="251456"/>
                </a:cubicBezTo>
                <a:cubicBezTo>
                  <a:pt x="150178" y="246932"/>
                  <a:pt x="159416" y="248837"/>
                  <a:pt x="163940" y="255695"/>
                </a:cubicBezTo>
                <a:lnTo>
                  <a:pt x="201370" y="312509"/>
                </a:lnTo>
                <a:lnTo>
                  <a:pt x="432470" y="160114"/>
                </a:lnTo>
                <a:lnTo>
                  <a:pt x="422048" y="143701"/>
                </a:lnTo>
                <a:close/>
                <a:moveTo>
                  <a:pt x="371103" y="30119"/>
                </a:moveTo>
                <a:cubicBezTo>
                  <a:pt x="366668" y="29268"/>
                  <a:pt x="361930" y="30006"/>
                  <a:pt x="357788" y="32505"/>
                </a:cubicBezTo>
                <a:lnTo>
                  <a:pt x="41323" y="227081"/>
                </a:lnTo>
                <a:lnTo>
                  <a:pt x="71370" y="249647"/>
                </a:lnTo>
                <a:cubicBezTo>
                  <a:pt x="84131" y="239983"/>
                  <a:pt x="109797" y="221653"/>
                  <a:pt x="146462" y="200182"/>
                </a:cubicBezTo>
                <a:cubicBezTo>
                  <a:pt x="172509" y="184852"/>
                  <a:pt x="200794" y="183995"/>
                  <a:pt x="228221" y="197706"/>
                </a:cubicBezTo>
                <a:cubicBezTo>
                  <a:pt x="236649" y="201991"/>
                  <a:pt x="244554" y="207276"/>
                  <a:pt x="251696" y="213512"/>
                </a:cubicBezTo>
                <a:lnTo>
                  <a:pt x="427738" y="105299"/>
                </a:lnTo>
                <a:lnTo>
                  <a:pt x="382597" y="37266"/>
                </a:lnTo>
                <a:cubicBezTo>
                  <a:pt x="379668" y="33410"/>
                  <a:pt x="375537" y="30970"/>
                  <a:pt x="371103" y="30119"/>
                </a:cubicBezTo>
                <a:close/>
                <a:moveTo>
                  <a:pt x="377091" y="947"/>
                </a:moveTo>
                <a:cubicBezTo>
                  <a:pt x="388668" y="3262"/>
                  <a:pt x="399406" y="9773"/>
                  <a:pt x="406834" y="19984"/>
                </a:cubicBezTo>
                <a:cubicBezTo>
                  <a:pt x="406977" y="20175"/>
                  <a:pt x="407072" y="20365"/>
                  <a:pt x="407215" y="20508"/>
                </a:cubicBezTo>
                <a:lnTo>
                  <a:pt x="461022" y="101680"/>
                </a:lnTo>
                <a:cubicBezTo>
                  <a:pt x="465689" y="108726"/>
                  <a:pt x="463594" y="118200"/>
                  <a:pt x="456403" y="122580"/>
                </a:cubicBezTo>
                <a:lnTo>
                  <a:pt x="447393" y="128120"/>
                </a:lnTo>
                <a:lnTo>
                  <a:pt x="442947" y="121111"/>
                </a:lnTo>
                <a:cubicBezTo>
                  <a:pt x="440827" y="117444"/>
                  <a:pt x="437399" y="115015"/>
                  <a:pt x="433607" y="114069"/>
                </a:cubicBezTo>
                <a:cubicBezTo>
                  <a:pt x="429815" y="113122"/>
                  <a:pt x="425661" y="113658"/>
                  <a:pt x="422089" y="115920"/>
                </a:cubicBezTo>
                <a:cubicBezTo>
                  <a:pt x="414946" y="120492"/>
                  <a:pt x="412994" y="130064"/>
                  <a:pt x="417803" y="137017"/>
                </a:cubicBezTo>
                <a:lnTo>
                  <a:pt x="422048" y="143701"/>
                </a:lnTo>
                <a:lnTo>
                  <a:pt x="257458" y="244887"/>
                </a:lnTo>
                <a:cubicBezTo>
                  <a:pt x="251268" y="248743"/>
                  <a:pt x="243125" y="247505"/>
                  <a:pt x="238411" y="241935"/>
                </a:cubicBezTo>
                <a:cubicBezTo>
                  <a:pt x="231459" y="234508"/>
                  <a:pt x="223221" y="228414"/>
                  <a:pt x="214126" y="223939"/>
                </a:cubicBezTo>
                <a:cubicBezTo>
                  <a:pt x="196175" y="215226"/>
                  <a:pt x="178461" y="215893"/>
                  <a:pt x="161509" y="225843"/>
                </a:cubicBezTo>
                <a:cubicBezTo>
                  <a:pt x="110654" y="255646"/>
                  <a:pt x="81226" y="279593"/>
                  <a:pt x="80941" y="279831"/>
                </a:cubicBezTo>
                <a:cubicBezTo>
                  <a:pt x="78274" y="282021"/>
                  <a:pt x="74941" y="283211"/>
                  <a:pt x="71512" y="283211"/>
                </a:cubicBezTo>
                <a:cubicBezTo>
                  <a:pt x="68274" y="283211"/>
                  <a:pt x="65132" y="282164"/>
                  <a:pt x="62560" y="280260"/>
                </a:cubicBezTo>
                <a:lnTo>
                  <a:pt x="5943" y="237793"/>
                </a:lnTo>
                <a:cubicBezTo>
                  <a:pt x="-2437" y="231509"/>
                  <a:pt x="-1866" y="218702"/>
                  <a:pt x="7086" y="213227"/>
                </a:cubicBezTo>
                <a:lnTo>
                  <a:pt x="342265" y="7083"/>
                </a:lnTo>
                <a:lnTo>
                  <a:pt x="342312" y="7083"/>
                </a:lnTo>
                <a:cubicBezTo>
                  <a:pt x="353098" y="513"/>
                  <a:pt x="365514" y="-1368"/>
                  <a:pt x="377091" y="9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an-propellers_72501">
            <a:extLst>
              <a:ext uri="{FF2B5EF4-FFF2-40B4-BE49-F238E27FC236}">
                <a16:creationId xmlns:a16="http://schemas.microsoft.com/office/drawing/2014/main" id="{160317CD-A158-E492-A68A-6E8FEF28493B}"/>
              </a:ext>
            </a:extLst>
          </p:cNvPr>
          <p:cNvSpPr>
            <a:spLocks noChangeAspect="1"/>
          </p:cNvSpPr>
          <p:nvPr/>
        </p:nvSpPr>
        <p:spPr>
          <a:xfrm>
            <a:off x="8167023" y="5484650"/>
            <a:ext cx="609685" cy="608837"/>
          </a:xfrm>
          <a:custGeom>
            <a:avLst/>
            <a:gdLst>
              <a:gd name="connsiteX0" fmla="*/ 562000 w 608697"/>
              <a:gd name="connsiteY0" fmla="*/ 542522 h 607851"/>
              <a:gd name="connsiteX1" fmla="*/ 543277 w 608697"/>
              <a:gd name="connsiteY1" fmla="*/ 561219 h 607851"/>
              <a:gd name="connsiteX2" fmla="*/ 562000 w 608697"/>
              <a:gd name="connsiteY2" fmla="*/ 579917 h 607851"/>
              <a:gd name="connsiteX3" fmla="*/ 580724 w 608697"/>
              <a:gd name="connsiteY3" fmla="*/ 561219 h 607851"/>
              <a:gd name="connsiteX4" fmla="*/ 562000 w 608697"/>
              <a:gd name="connsiteY4" fmla="*/ 542522 h 607851"/>
              <a:gd name="connsiteX5" fmla="*/ 307100 w 608697"/>
              <a:gd name="connsiteY5" fmla="*/ 272787 h 607851"/>
              <a:gd name="connsiteX6" fmla="*/ 278230 w 608697"/>
              <a:gd name="connsiteY6" fmla="*/ 301614 h 607851"/>
              <a:gd name="connsiteX7" fmla="*/ 307100 w 608697"/>
              <a:gd name="connsiteY7" fmla="*/ 330442 h 607851"/>
              <a:gd name="connsiteX8" fmla="*/ 335969 w 608697"/>
              <a:gd name="connsiteY8" fmla="*/ 301614 h 607851"/>
              <a:gd name="connsiteX9" fmla="*/ 307100 w 608697"/>
              <a:gd name="connsiteY9" fmla="*/ 272787 h 607851"/>
              <a:gd name="connsiteX10" fmla="*/ 236156 w 608697"/>
              <a:gd name="connsiteY10" fmla="*/ 95052 h 607851"/>
              <a:gd name="connsiteX11" fmla="*/ 236230 w 608697"/>
              <a:gd name="connsiteY11" fmla="*/ 95052 h 607851"/>
              <a:gd name="connsiteX12" fmla="*/ 270993 w 608697"/>
              <a:gd name="connsiteY12" fmla="*/ 110993 h 607851"/>
              <a:gd name="connsiteX13" fmla="*/ 302027 w 608697"/>
              <a:gd name="connsiteY13" fmla="*/ 245672 h 607851"/>
              <a:gd name="connsiteX14" fmla="*/ 307100 w 608697"/>
              <a:gd name="connsiteY14" fmla="*/ 245374 h 607851"/>
              <a:gd name="connsiteX15" fmla="*/ 314336 w 608697"/>
              <a:gd name="connsiteY15" fmla="*/ 245896 h 607851"/>
              <a:gd name="connsiteX16" fmla="*/ 406764 w 608697"/>
              <a:gd name="connsiteY16" fmla="*/ 117697 h 607851"/>
              <a:gd name="connsiteX17" fmla="*/ 421162 w 608697"/>
              <a:gd name="connsiteY17" fmla="*/ 115239 h 607851"/>
              <a:gd name="connsiteX18" fmla="*/ 464802 w 608697"/>
              <a:gd name="connsiteY18" fmla="*/ 149877 h 607851"/>
              <a:gd name="connsiteX19" fmla="*/ 481886 w 608697"/>
              <a:gd name="connsiteY19" fmla="*/ 202914 h 607851"/>
              <a:gd name="connsiteX20" fmla="*/ 379983 w 608697"/>
              <a:gd name="connsiteY20" fmla="*/ 277331 h 607851"/>
              <a:gd name="connsiteX21" fmla="*/ 360587 w 608697"/>
              <a:gd name="connsiteY21" fmla="*/ 284258 h 607851"/>
              <a:gd name="connsiteX22" fmla="*/ 363198 w 608697"/>
              <a:gd name="connsiteY22" fmla="*/ 297145 h 607851"/>
              <a:gd name="connsiteX23" fmla="*/ 512695 w 608697"/>
              <a:gd name="connsiteY23" fmla="*/ 344893 h 607851"/>
              <a:gd name="connsiteX24" fmla="*/ 519484 w 608697"/>
              <a:gd name="connsiteY24" fmla="*/ 357855 h 607851"/>
              <a:gd name="connsiteX25" fmla="*/ 499939 w 608697"/>
              <a:gd name="connsiteY25" fmla="*/ 409998 h 607851"/>
              <a:gd name="connsiteX26" fmla="*/ 453687 w 608697"/>
              <a:gd name="connsiteY26" fmla="*/ 442625 h 607851"/>
              <a:gd name="connsiteX27" fmla="*/ 351934 w 608697"/>
              <a:gd name="connsiteY27" fmla="*/ 368358 h 607851"/>
              <a:gd name="connsiteX28" fmla="*/ 337238 w 608697"/>
              <a:gd name="connsiteY28" fmla="*/ 349065 h 607851"/>
              <a:gd name="connsiteX29" fmla="*/ 328286 w 608697"/>
              <a:gd name="connsiteY29" fmla="*/ 353683 h 607851"/>
              <a:gd name="connsiteX30" fmla="*/ 329032 w 608697"/>
              <a:gd name="connsiteY30" fmla="*/ 515700 h 607851"/>
              <a:gd name="connsiteX31" fmla="*/ 318812 w 608697"/>
              <a:gd name="connsiteY31" fmla="*/ 526204 h 607851"/>
              <a:gd name="connsiteX32" fmla="*/ 308666 w 608697"/>
              <a:gd name="connsiteY32" fmla="*/ 526278 h 607851"/>
              <a:gd name="connsiteX33" fmla="*/ 263086 w 608697"/>
              <a:gd name="connsiteY33" fmla="*/ 523745 h 607851"/>
              <a:gd name="connsiteX34" fmla="*/ 218103 w 608697"/>
              <a:gd name="connsiteY34" fmla="*/ 490895 h 607851"/>
              <a:gd name="connsiteX35" fmla="*/ 256670 w 608697"/>
              <a:gd name="connsiteY35" fmla="*/ 370816 h 607851"/>
              <a:gd name="connsiteX36" fmla="*/ 273455 w 608697"/>
              <a:gd name="connsiteY36" fmla="*/ 346681 h 607851"/>
              <a:gd name="connsiteX37" fmla="*/ 267935 w 608697"/>
              <a:gd name="connsiteY37" fmla="*/ 341914 h 607851"/>
              <a:gd name="connsiteX38" fmla="*/ 109561 w 608697"/>
              <a:gd name="connsiteY38" fmla="*/ 394057 h 607851"/>
              <a:gd name="connsiteX39" fmla="*/ 106278 w 608697"/>
              <a:gd name="connsiteY39" fmla="*/ 394579 h 607851"/>
              <a:gd name="connsiteX40" fmla="*/ 96431 w 608697"/>
              <a:gd name="connsiteY40" fmla="*/ 387651 h 607851"/>
              <a:gd name="connsiteX41" fmla="*/ 81586 w 608697"/>
              <a:gd name="connsiteY41" fmla="*/ 333943 h 607851"/>
              <a:gd name="connsiteX42" fmla="*/ 92104 w 608697"/>
              <a:gd name="connsiteY42" fmla="*/ 287461 h 607851"/>
              <a:gd name="connsiteX43" fmla="*/ 147830 w 608697"/>
              <a:gd name="connsiteY43" fmla="*/ 268094 h 607851"/>
              <a:gd name="connsiteX44" fmla="*/ 252269 w 608697"/>
              <a:gd name="connsiteY44" fmla="*/ 288728 h 607851"/>
              <a:gd name="connsiteX45" fmla="*/ 254880 w 608697"/>
              <a:gd name="connsiteY45" fmla="*/ 280534 h 607851"/>
              <a:gd name="connsiteX46" fmla="*/ 157602 w 608697"/>
              <a:gd name="connsiteY46" fmla="*/ 148089 h 607851"/>
              <a:gd name="connsiteX47" fmla="*/ 155588 w 608697"/>
              <a:gd name="connsiteY47" fmla="*/ 142428 h 607851"/>
              <a:gd name="connsiteX48" fmla="*/ 159691 w 608697"/>
              <a:gd name="connsiteY48" fmla="*/ 133638 h 607851"/>
              <a:gd name="connsiteX49" fmla="*/ 164316 w 608697"/>
              <a:gd name="connsiteY49" fmla="*/ 130212 h 607851"/>
              <a:gd name="connsiteX50" fmla="*/ 206241 w 608697"/>
              <a:gd name="connsiteY50" fmla="*/ 102874 h 607851"/>
              <a:gd name="connsiteX51" fmla="*/ 236156 w 608697"/>
              <a:gd name="connsiteY51" fmla="*/ 95052 h 607851"/>
              <a:gd name="connsiteX52" fmla="*/ 304348 w 608697"/>
              <a:gd name="connsiteY52" fmla="*/ 59742 h 607851"/>
              <a:gd name="connsiteX53" fmla="*/ 59825 w 608697"/>
              <a:gd name="connsiteY53" fmla="*/ 303926 h 607851"/>
              <a:gd name="connsiteX54" fmla="*/ 304348 w 608697"/>
              <a:gd name="connsiteY54" fmla="*/ 548109 h 607851"/>
              <a:gd name="connsiteX55" fmla="*/ 548872 w 608697"/>
              <a:gd name="connsiteY55" fmla="*/ 303926 h 607851"/>
              <a:gd name="connsiteX56" fmla="*/ 304348 w 608697"/>
              <a:gd name="connsiteY56" fmla="*/ 59742 h 607851"/>
              <a:gd name="connsiteX57" fmla="*/ 46697 w 608697"/>
              <a:gd name="connsiteY57" fmla="*/ 27934 h 607851"/>
              <a:gd name="connsiteX58" fmla="*/ 27973 w 608697"/>
              <a:gd name="connsiteY58" fmla="*/ 46632 h 607851"/>
              <a:gd name="connsiteX59" fmla="*/ 46697 w 608697"/>
              <a:gd name="connsiteY59" fmla="*/ 65329 h 607851"/>
              <a:gd name="connsiteX60" fmla="*/ 65420 w 608697"/>
              <a:gd name="connsiteY60" fmla="*/ 46632 h 607851"/>
              <a:gd name="connsiteX61" fmla="*/ 46697 w 608697"/>
              <a:gd name="connsiteY61" fmla="*/ 27934 h 607851"/>
              <a:gd name="connsiteX62" fmla="*/ 11413 w 608697"/>
              <a:gd name="connsiteY62" fmla="*/ 0 h 607851"/>
              <a:gd name="connsiteX63" fmla="*/ 597284 w 608697"/>
              <a:gd name="connsiteY63" fmla="*/ 0 h 607851"/>
              <a:gd name="connsiteX64" fmla="*/ 608697 w 608697"/>
              <a:gd name="connsiteY64" fmla="*/ 11397 h 607851"/>
              <a:gd name="connsiteX65" fmla="*/ 608697 w 608697"/>
              <a:gd name="connsiteY65" fmla="*/ 596454 h 607851"/>
              <a:gd name="connsiteX66" fmla="*/ 597284 w 608697"/>
              <a:gd name="connsiteY66" fmla="*/ 607851 h 607851"/>
              <a:gd name="connsiteX67" fmla="*/ 11413 w 608697"/>
              <a:gd name="connsiteY67" fmla="*/ 607851 h 607851"/>
              <a:gd name="connsiteX68" fmla="*/ 0 w 608697"/>
              <a:gd name="connsiteY68" fmla="*/ 596454 h 607851"/>
              <a:gd name="connsiteX69" fmla="*/ 0 w 608697"/>
              <a:gd name="connsiteY69" fmla="*/ 11397 h 607851"/>
              <a:gd name="connsiteX70" fmla="*/ 11413 w 608697"/>
              <a:gd name="connsiteY70" fmla="*/ 0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8697" h="607851">
                <a:moveTo>
                  <a:pt x="562000" y="542522"/>
                </a:moveTo>
                <a:cubicBezTo>
                  <a:pt x="551632" y="542522"/>
                  <a:pt x="543277" y="550865"/>
                  <a:pt x="543277" y="561219"/>
                </a:cubicBezTo>
                <a:cubicBezTo>
                  <a:pt x="543277" y="571499"/>
                  <a:pt x="551632" y="579917"/>
                  <a:pt x="562000" y="579917"/>
                </a:cubicBezTo>
                <a:cubicBezTo>
                  <a:pt x="572295" y="579917"/>
                  <a:pt x="580724" y="571499"/>
                  <a:pt x="580724" y="561219"/>
                </a:cubicBezTo>
                <a:cubicBezTo>
                  <a:pt x="580724" y="550865"/>
                  <a:pt x="572295" y="542522"/>
                  <a:pt x="562000" y="542522"/>
                </a:cubicBezTo>
                <a:close/>
                <a:moveTo>
                  <a:pt x="307100" y="272787"/>
                </a:moveTo>
                <a:cubicBezTo>
                  <a:pt x="291135" y="272787"/>
                  <a:pt x="278230" y="285673"/>
                  <a:pt x="278230" y="301614"/>
                </a:cubicBezTo>
                <a:cubicBezTo>
                  <a:pt x="278230" y="317555"/>
                  <a:pt x="291135" y="330442"/>
                  <a:pt x="307100" y="330442"/>
                </a:cubicBezTo>
                <a:cubicBezTo>
                  <a:pt x="322989" y="330442"/>
                  <a:pt x="335969" y="317555"/>
                  <a:pt x="335969" y="301614"/>
                </a:cubicBezTo>
                <a:cubicBezTo>
                  <a:pt x="335969" y="285673"/>
                  <a:pt x="322989" y="272787"/>
                  <a:pt x="307100" y="272787"/>
                </a:cubicBezTo>
                <a:close/>
                <a:moveTo>
                  <a:pt x="236156" y="95052"/>
                </a:moveTo>
                <a:lnTo>
                  <a:pt x="236230" y="95052"/>
                </a:lnTo>
                <a:cubicBezTo>
                  <a:pt x="249658" y="95052"/>
                  <a:pt x="261370" y="100415"/>
                  <a:pt x="270993" y="110993"/>
                </a:cubicBezTo>
                <a:cubicBezTo>
                  <a:pt x="295760" y="138331"/>
                  <a:pt x="301654" y="198445"/>
                  <a:pt x="302027" y="245672"/>
                </a:cubicBezTo>
                <a:cubicBezTo>
                  <a:pt x="303668" y="245523"/>
                  <a:pt x="305384" y="245374"/>
                  <a:pt x="307100" y="245374"/>
                </a:cubicBezTo>
                <a:cubicBezTo>
                  <a:pt x="309561" y="245374"/>
                  <a:pt x="311948" y="245598"/>
                  <a:pt x="314336" y="245896"/>
                </a:cubicBezTo>
                <a:lnTo>
                  <a:pt x="406764" y="117697"/>
                </a:lnTo>
                <a:cubicBezTo>
                  <a:pt x="410121" y="113079"/>
                  <a:pt x="416537" y="111961"/>
                  <a:pt x="421162" y="115239"/>
                </a:cubicBezTo>
                <a:cubicBezTo>
                  <a:pt x="422430" y="116058"/>
                  <a:pt x="451598" y="136320"/>
                  <a:pt x="464802" y="149877"/>
                </a:cubicBezTo>
                <a:cubicBezTo>
                  <a:pt x="481587" y="167084"/>
                  <a:pt x="487332" y="184888"/>
                  <a:pt x="481886" y="202914"/>
                </a:cubicBezTo>
                <a:cubicBezTo>
                  <a:pt x="473829" y="229880"/>
                  <a:pt x="439513" y="254983"/>
                  <a:pt x="379983" y="277331"/>
                </a:cubicBezTo>
                <a:cubicBezTo>
                  <a:pt x="373418" y="279863"/>
                  <a:pt x="366928" y="282098"/>
                  <a:pt x="360587" y="284258"/>
                </a:cubicBezTo>
                <a:cubicBezTo>
                  <a:pt x="361930" y="288355"/>
                  <a:pt x="362825" y="292676"/>
                  <a:pt x="363198" y="297145"/>
                </a:cubicBezTo>
                <a:lnTo>
                  <a:pt x="512695" y="344893"/>
                </a:lnTo>
                <a:cubicBezTo>
                  <a:pt x="518141" y="346681"/>
                  <a:pt x="521125" y="352417"/>
                  <a:pt x="519484" y="357855"/>
                </a:cubicBezTo>
                <a:cubicBezTo>
                  <a:pt x="519111" y="359270"/>
                  <a:pt x="508742" y="393238"/>
                  <a:pt x="499939" y="409998"/>
                </a:cubicBezTo>
                <a:cubicBezTo>
                  <a:pt x="485690" y="436964"/>
                  <a:pt x="466966" y="442625"/>
                  <a:pt x="453687" y="442625"/>
                </a:cubicBezTo>
                <a:cubicBezTo>
                  <a:pt x="425563" y="442625"/>
                  <a:pt x="391322" y="417596"/>
                  <a:pt x="351934" y="368358"/>
                </a:cubicBezTo>
                <a:cubicBezTo>
                  <a:pt x="346712" y="361803"/>
                  <a:pt x="341863" y="355322"/>
                  <a:pt x="337238" y="349065"/>
                </a:cubicBezTo>
                <a:cubicBezTo>
                  <a:pt x="334403" y="350853"/>
                  <a:pt x="331419" y="352343"/>
                  <a:pt x="328286" y="353683"/>
                </a:cubicBezTo>
                <a:lnTo>
                  <a:pt x="329032" y="515700"/>
                </a:lnTo>
                <a:cubicBezTo>
                  <a:pt x="329032" y="521436"/>
                  <a:pt x="324481" y="526055"/>
                  <a:pt x="318812" y="526204"/>
                </a:cubicBezTo>
                <a:cubicBezTo>
                  <a:pt x="318812" y="526204"/>
                  <a:pt x="314783" y="526278"/>
                  <a:pt x="308666" y="526278"/>
                </a:cubicBezTo>
                <a:cubicBezTo>
                  <a:pt x="294641" y="526278"/>
                  <a:pt x="275320" y="525831"/>
                  <a:pt x="263086" y="523745"/>
                </a:cubicBezTo>
                <a:cubicBezTo>
                  <a:pt x="239438" y="519648"/>
                  <a:pt x="224294" y="508624"/>
                  <a:pt x="218103" y="490895"/>
                </a:cubicBezTo>
                <a:cubicBezTo>
                  <a:pt x="208778" y="464302"/>
                  <a:pt x="221758" y="423854"/>
                  <a:pt x="256670" y="370816"/>
                </a:cubicBezTo>
                <a:cubicBezTo>
                  <a:pt x="262265" y="362324"/>
                  <a:pt x="268009" y="354205"/>
                  <a:pt x="273455" y="346681"/>
                </a:cubicBezTo>
                <a:cubicBezTo>
                  <a:pt x="271516" y="345266"/>
                  <a:pt x="269651" y="343627"/>
                  <a:pt x="267935" y="341914"/>
                </a:cubicBezTo>
                <a:lnTo>
                  <a:pt x="109561" y="394057"/>
                </a:lnTo>
                <a:cubicBezTo>
                  <a:pt x="108442" y="394430"/>
                  <a:pt x="107397" y="394579"/>
                  <a:pt x="106278" y="394579"/>
                </a:cubicBezTo>
                <a:cubicBezTo>
                  <a:pt x="101951" y="394579"/>
                  <a:pt x="97923" y="391897"/>
                  <a:pt x="96431" y="387651"/>
                </a:cubicBezTo>
                <a:cubicBezTo>
                  <a:pt x="95983" y="386161"/>
                  <a:pt x="84271" y="352641"/>
                  <a:pt x="81586" y="333943"/>
                </a:cubicBezTo>
                <a:cubicBezTo>
                  <a:pt x="78751" y="314427"/>
                  <a:pt x="82257" y="298709"/>
                  <a:pt x="92104" y="287461"/>
                </a:cubicBezTo>
                <a:cubicBezTo>
                  <a:pt x="103220" y="274574"/>
                  <a:pt x="122019" y="268094"/>
                  <a:pt x="147830" y="268094"/>
                </a:cubicBezTo>
                <a:cubicBezTo>
                  <a:pt x="180654" y="268094"/>
                  <a:pt x="220490" y="278373"/>
                  <a:pt x="252269" y="288728"/>
                </a:cubicBezTo>
                <a:cubicBezTo>
                  <a:pt x="252940" y="285897"/>
                  <a:pt x="253836" y="283215"/>
                  <a:pt x="254880" y="280534"/>
                </a:cubicBezTo>
                <a:lnTo>
                  <a:pt x="157602" y="148089"/>
                </a:lnTo>
                <a:cubicBezTo>
                  <a:pt x="156334" y="146376"/>
                  <a:pt x="155738" y="144365"/>
                  <a:pt x="155588" y="142428"/>
                </a:cubicBezTo>
                <a:cubicBezTo>
                  <a:pt x="155439" y="139076"/>
                  <a:pt x="156856" y="135798"/>
                  <a:pt x="159691" y="133638"/>
                </a:cubicBezTo>
                <a:cubicBezTo>
                  <a:pt x="159990" y="133415"/>
                  <a:pt x="161705" y="132148"/>
                  <a:pt x="164316" y="130212"/>
                </a:cubicBezTo>
                <a:cubicBezTo>
                  <a:pt x="173194" y="123656"/>
                  <a:pt x="193112" y="109354"/>
                  <a:pt x="206241" y="102874"/>
                </a:cubicBezTo>
                <a:cubicBezTo>
                  <a:pt x="216834" y="97659"/>
                  <a:pt x="226905" y="95052"/>
                  <a:pt x="236156" y="95052"/>
                </a:cubicBezTo>
                <a:close/>
                <a:moveTo>
                  <a:pt x="304348" y="59742"/>
                </a:moveTo>
                <a:cubicBezTo>
                  <a:pt x="169331" y="59742"/>
                  <a:pt x="59825" y="169021"/>
                  <a:pt x="59825" y="303926"/>
                </a:cubicBezTo>
                <a:cubicBezTo>
                  <a:pt x="59825" y="438830"/>
                  <a:pt x="169331" y="548109"/>
                  <a:pt x="304348" y="548109"/>
                </a:cubicBezTo>
                <a:cubicBezTo>
                  <a:pt x="439366" y="548109"/>
                  <a:pt x="548872" y="438830"/>
                  <a:pt x="548872" y="303926"/>
                </a:cubicBezTo>
                <a:cubicBezTo>
                  <a:pt x="548872" y="169021"/>
                  <a:pt x="439366" y="59742"/>
                  <a:pt x="304348" y="59742"/>
                </a:cubicBezTo>
                <a:close/>
                <a:moveTo>
                  <a:pt x="46697" y="27934"/>
                </a:moveTo>
                <a:cubicBezTo>
                  <a:pt x="36402" y="27934"/>
                  <a:pt x="27973" y="36352"/>
                  <a:pt x="27973" y="46632"/>
                </a:cubicBezTo>
                <a:cubicBezTo>
                  <a:pt x="27973" y="56986"/>
                  <a:pt x="36402" y="65329"/>
                  <a:pt x="46697" y="65329"/>
                </a:cubicBezTo>
                <a:cubicBezTo>
                  <a:pt x="57065" y="65329"/>
                  <a:pt x="65420" y="56986"/>
                  <a:pt x="65420" y="46632"/>
                </a:cubicBezTo>
                <a:cubicBezTo>
                  <a:pt x="65420" y="36352"/>
                  <a:pt x="57065" y="27934"/>
                  <a:pt x="46697" y="27934"/>
                </a:cubicBezTo>
                <a:close/>
                <a:moveTo>
                  <a:pt x="11413" y="0"/>
                </a:moveTo>
                <a:lnTo>
                  <a:pt x="597284" y="0"/>
                </a:lnTo>
                <a:cubicBezTo>
                  <a:pt x="603550" y="0"/>
                  <a:pt x="608697" y="5140"/>
                  <a:pt x="608697" y="11397"/>
                </a:cubicBezTo>
                <a:lnTo>
                  <a:pt x="608697" y="596454"/>
                </a:lnTo>
                <a:cubicBezTo>
                  <a:pt x="608697" y="602711"/>
                  <a:pt x="603550" y="607851"/>
                  <a:pt x="597284" y="607851"/>
                </a:cubicBezTo>
                <a:lnTo>
                  <a:pt x="11413" y="607851"/>
                </a:lnTo>
                <a:cubicBezTo>
                  <a:pt x="5147" y="607851"/>
                  <a:pt x="0" y="602711"/>
                  <a:pt x="0" y="596454"/>
                </a:cubicBezTo>
                <a:lnTo>
                  <a:pt x="0" y="11397"/>
                </a:lnTo>
                <a:cubicBezTo>
                  <a:pt x="0" y="5140"/>
                  <a:pt x="5147" y="0"/>
                  <a:pt x="114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云形 24">
            <a:extLst>
              <a:ext uri="{FF2B5EF4-FFF2-40B4-BE49-F238E27FC236}">
                <a16:creationId xmlns:a16="http://schemas.microsoft.com/office/drawing/2014/main" id="{E7872687-6C44-35A8-17BB-DC0DC859B8C4}"/>
              </a:ext>
            </a:extLst>
          </p:cNvPr>
          <p:cNvSpPr/>
          <p:nvPr/>
        </p:nvSpPr>
        <p:spPr bwMode="auto">
          <a:xfrm>
            <a:off x="2915166" y="4827935"/>
            <a:ext cx="3313667" cy="379250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Network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85036B94-6912-1E09-CA04-B71DAAB5E38A}"/>
              </a:ext>
            </a:extLst>
          </p:cNvPr>
          <p:cNvCxnSpPr>
            <a:cxnSpLocks/>
          </p:cNvCxnSpPr>
          <p:nvPr/>
        </p:nvCxnSpPr>
        <p:spPr bwMode="auto">
          <a:xfrm flipV="1">
            <a:off x="413908" y="5198400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C896FE24-32BA-2F48-3EC7-C59AD966893A}"/>
              </a:ext>
            </a:extLst>
          </p:cNvPr>
          <p:cNvCxnSpPr>
            <a:cxnSpLocks/>
          </p:cNvCxnSpPr>
          <p:nvPr/>
        </p:nvCxnSpPr>
        <p:spPr bwMode="auto">
          <a:xfrm flipV="1">
            <a:off x="1520424" y="5198400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9A39C85E-5E8A-6072-CBF9-1CDEA983B3AB}"/>
              </a:ext>
            </a:extLst>
          </p:cNvPr>
          <p:cNvCxnSpPr>
            <a:cxnSpLocks/>
          </p:cNvCxnSpPr>
          <p:nvPr/>
        </p:nvCxnSpPr>
        <p:spPr bwMode="auto">
          <a:xfrm flipV="1">
            <a:off x="2675118" y="5198400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FA3745D6-A867-B317-5D8C-DA9CCE7868EF}"/>
              </a:ext>
            </a:extLst>
          </p:cNvPr>
          <p:cNvCxnSpPr>
            <a:cxnSpLocks/>
          </p:cNvCxnSpPr>
          <p:nvPr/>
        </p:nvCxnSpPr>
        <p:spPr bwMode="auto">
          <a:xfrm flipV="1">
            <a:off x="3919150" y="5198400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C18C0099-8820-358B-4221-903D320ACBDE}"/>
              </a:ext>
            </a:extLst>
          </p:cNvPr>
          <p:cNvCxnSpPr>
            <a:cxnSpLocks/>
          </p:cNvCxnSpPr>
          <p:nvPr/>
        </p:nvCxnSpPr>
        <p:spPr bwMode="auto">
          <a:xfrm flipV="1">
            <a:off x="5169608" y="5198400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16745524-8B68-7E86-CCC5-AC1119561DF5}"/>
              </a:ext>
            </a:extLst>
          </p:cNvPr>
          <p:cNvCxnSpPr>
            <a:cxnSpLocks/>
          </p:cNvCxnSpPr>
          <p:nvPr/>
        </p:nvCxnSpPr>
        <p:spPr bwMode="auto">
          <a:xfrm flipV="1">
            <a:off x="6292445" y="5198400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94B4E96E-D3B6-863F-C1F5-32E5E8456145}"/>
              </a:ext>
            </a:extLst>
          </p:cNvPr>
          <p:cNvCxnSpPr>
            <a:cxnSpLocks/>
          </p:cNvCxnSpPr>
          <p:nvPr/>
        </p:nvCxnSpPr>
        <p:spPr bwMode="auto">
          <a:xfrm flipV="1">
            <a:off x="7219494" y="5198400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8445CE90-5503-1AF3-3AD2-D9D7AB58B4EA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8000" y="5198400"/>
            <a:ext cx="0" cy="28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3032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964E80CE-C865-05DC-D079-B5F8E69FE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DCIM goes Wireless and Intelligent</a:t>
            </a:r>
            <a:endParaRPr kumimoji="1"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814575-CE45-1B87-9DB9-539066470C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4C9F5C-A1A6-7570-D069-3C67E3C36C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FCD8220-5B4A-E75F-202A-32C237257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50" y="1841067"/>
            <a:ext cx="1790056" cy="2280693"/>
          </a:xfrm>
          <a:prstGeom prst="rect">
            <a:avLst/>
          </a:prstGeom>
        </p:spPr>
      </p:pic>
      <p:pic>
        <p:nvPicPr>
          <p:cNvPr id="21" name="Picture 2" descr="http://pics0.baidu.com/feed/8cb1cb13495409235cd508a3e9e5960cb1de49f5.jpeg?token=6614bd2e6bf63c190ee9d5d71aaf00c5&amp;s=E1FFA86442DE79DE94310C9F01008092">
            <a:extLst>
              <a:ext uri="{FF2B5EF4-FFF2-40B4-BE49-F238E27FC236}">
                <a16:creationId xmlns:a16="http://schemas.microsoft.com/office/drawing/2014/main" id="{E71BE66B-C2B5-8447-ACD5-FFF10E4E6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1" r="21527" b="7046"/>
          <a:stretch/>
        </p:blipFill>
        <p:spPr bwMode="auto">
          <a:xfrm>
            <a:off x="3276601" y="1841067"/>
            <a:ext cx="1790056" cy="228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B107670-6F7D-80B7-0804-0112F0103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76" t="7702" r="32979" b="7876"/>
          <a:stretch/>
        </p:blipFill>
        <p:spPr>
          <a:xfrm>
            <a:off x="5715000" y="1841066"/>
            <a:ext cx="2559466" cy="2263966"/>
          </a:xfrm>
          <a:prstGeom prst="rect">
            <a:avLst/>
          </a:prstGeom>
        </p:spPr>
      </p:pic>
      <p:sp>
        <p:nvSpPr>
          <p:cNvPr id="24" name="ïşḻîdé">
            <a:extLst>
              <a:ext uri="{FF2B5EF4-FFF2-40B4-BE49-F238E27FC236}">
                <a16:creationId xmlns:a16="http://schemas.microsoft.com/office/drawing/2014/main" id="{0CF6D4A1-CF2D-867F-0A29-F4CDA1DDBDAB}"/>
              </a:ext>
            </a:extLst>
          </p:cNvPr>
          <p:cNvSpPr/>
          <p:nvPr/>
        </p:nvSpPr>
        <p:spPr bwMode="auto">
          <a:xfrm>
            <a:off x="545446" y="4280469"/>
            <a:ext cx="2119337" cy="567063"/>
          </a:xfrm>
          <a:prstGeom prst="chevron">
            <a:avLst/>
          </a:prstGeom>
          <a:solidFill>
            <a:schemeClr val="accent1"/>
          </a:solidFill>
          <a:ln w="38100" cap="flat">
            <a:solidFill>
              <a:schemeClr val="bg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Assets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5" name="íṥľiḋé">
            <a:extLst>
              <a:ext uri="{FF2B5EF4-FFF2-40B4-BE49-F238E27FC236}">
                <a16:creationId xmlns:a16="http://schemas.microsoft.com/office/drawing/2014/main" id="{352DA81B-2DB2-BD24-518E-3DB05459F05D}"/>
              </a:ext>
            </a:extLst>
          </p:cNvPr>
          <p:cNvSpPr/>
          <p:nvPr/>
        </p:nvSpPr>
        <p:spPr bwMode="auto">
          <a:xfrm>
            <a:off x="2523953" y="4280469"/>
            <a:ext cx="2119337" cy="567063"/>
          </a:xfrm>
          <a:prstGeom prst="chevron">
            <a:avLst/>
          </a:prstGeom>
          <a:solidFill>
            <a:schemeClr val="accent2"/>
          </a:solidFill>
          <a:ln w="38100" cap="flat">
            <a:solidFill>
              <a:schemeClr val="bg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Events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6" name="îśḻïḓê">
            <a:extLst>
              <a:ext uri="{FF2B5EF4-FFF2-40B4-BE49-F238E27FC236}">
                <a16:creationId xmlns:a16="http://schemas.microsoft.com/office/drawing/2014/main" id="{9D5A4C64-5FFB-395D-26A0-1286FF948897}"/>
              </a:ext>
            </a:extLst>
          </p:cNvPr>
          <p:cNvSpPr/>
          <p:nvPr/>
        </p:nvSpPr>
        <p:spPr bwMode="auto">
          <a:xfrm>
            <a:off x="4502459" y="4280469"/>
            <a:ext cx="2119337" cy="567063"/>
          </a:xfrm>
          <a:prstGeom prst="chevron">
            <a:avLst/>
          </a:prstGeom>
          <a:solidFill>
            <a:srgbClr val="E9DF7F"/>
          </a:solidFill>
          <a:ln w="38100" cap="flat">
            <a:solidFill>
              <a:schemeClr val="bg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People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7" name="îSļïďe">
            <a:extLst>
              <a:ext uri="{FF2B5EF4-FFF2-40B4-BE49-F238E27FC236}">
                <a16:creationId xmlns:a16="http://schemas.microsoft.com/office/drawing/2014/main" id="{0FEC01F5-044A-7927-4B07-B501E198D0CF}"/>
              </a:ext>
            </a:extLst>
          </p:cNvPr>
          <p:cNvSpPr/>
          <p:nvPr/>
        </p:nvSpPr>
        <p:spPr bwMode="auto">
          <a:xfrm>
            <a:off x="6480966" y="4280469"/>
            <a:ext cx="2119337" cy="567063"/>
          </a:xfrm>
          <a:prstGeom prst="chevron">
            <a:avLst/>
          </a:prstGeom>
          <a:solidFill>
            <a:schemeClr val="accent4"/>
          </a:solidFill>
          <a:ln w="38100" cap="flat">
            <a:solidFill>
              <a:schemeClr val="bg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Cost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8" name="ïṧľïďé">
            <a:extLst>
              <a:ext uri="{FF2B5EF4-FFF2-40B4-BE49-F238E27FC236}">
                <a16:creationId xmlns:a16="http://schemas.microsoft.com/office/drawing/2014/main" id="{BFF50DDA-FDB2-E2D3-B7B6-EBBE5106A8D3}"/>
              </a:ext>
            </a:extLst>
          </p:cNvPr>
          <p:cNvSpPr/>
          <p:nvPr/>
        </p:nvSpPr>
        <p:spPr bwMode="auto">
          <a:xfrm>
            <a:off x="872589" y="5022969"/>
            <a:ext cx="1519560" cy="2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0">
            <a:normAutofit lnSpcReduction="10000"/>
          </a:bodyPr>
          <a:lstStyle/>
          <a:p>
            <a:pPr algn="ctr" eaLnBrk="1" hangingPunct="1"/>
            <a:r>
              <a:rPr lang="en-US" altLang="zh-CN" sz="1400" b="1" dirty="0"/>
              <a:t>Information</a:t>
            </a:r>
            <a:endParaRPr lang="zh-CN" altLang="en-US" sz="1400" b="1" dirty="0"/>
          </a:p>
        </p:txBody>
      </p:sp>
      <p:sp>
        <p:nvSpPr>
          <p:cNvPr id="29" name="íṥḻíḍê">
            <a:extLst>
              <a:ext uri="{FF2B5EF4-FFF2-40B4-BE49-F238E27FC236}">
                <a16:creationId xmlns:a16="http://schemas.microsoft.com/office/drawing/2014/main" id="{3C86300F-09C0-035D-92B9-2652F83A5F7D}"/>
              </a:ext>
            </a:extLst>
          </p:cNvPr>
          <p:cNvSpPr/>
          <p:nvPr/>
        </p:nvSpPr>
        <p:spPr bwMode="auto">
          <a:xfrm>
            <a:off x="872589" y="5326719"/>
            <a:ext cx="1519560" cy="44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925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Full lifecycle management for assets and devices</a:t>
            </a:r>
          </a:p>
        </p:txBody>
      </p:sp>
      <p:sp>
        <p:nvSpPr>
          <p:cNvPr id="30" name="iṩļiḍé">
            <a:extLst>
              <a:ext uri="{FF2B5EF4-FFF2-40B4-BE49-F238E27FC236}">
                <a16:creationId xmlns:a16="http://schemas.microsoft.com/office/drawing/2014/main" id="{1FA93C7A-0A38-1812-AB26-664F823ADA99}"/>
              </a:ext>
            </a:extLst>
          </p:cNvPr>
          <p:cNvSpPr/>
          <p:nvPr/>
        </p:nvSpPr>
        <p:spPr bwMode="auto">
          <a:xfrm>
            <a:off x="2849940" y="5022969"/>
            <a:ext cx="1519560" cy="2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0">
            <a:normAutofit lnSpcReduction="10000"/>
          </a:bodyPr>
          <a:lstStyle/>
          <a:p>
            <a:pPr algn="ctr" eaLnBrk="1" hangingPunct="1"/>
            <a:r>
              <a:rPr lang="en-US" altLang="zh-CN" sz="1400" b="1" dirty="0"/>
              <a:t>Automation</a:t>
            </a:r>
            <a:endParaRPr lang="zh-CN" altLang="en-US" sz="1400" b="1" dirty="0"/>
          </a:p>
        </p:txBody>
      </p:sp>
      <p:sp>
        <p:nvSpPr>
          <p:cNvPr id="31" name="ïsḷíḓe">
            <a:extLst>
              <a:ext uri="{FF2B5EF4-FFF2-40B4-BE49-F238E27FC236}">
                <a16:creationId xmlns:a16="http://schemas.microsoft.com/office/drawing/2014/main" id="{897D18B9-C608-95CF-EA4A-40AAA48B5799}"/>
              </a:ext>
            </a:extLst>
          </p:cNvPr>
          <p:cNvSpPr/>
          <p:nvPr/>
        </p:nvSpPr>
        <p:spPr bwMode="auto">
          <a:xfrm>
            <a:off x="2849940" y="5326719"/>
            <a:ext cx="1519560" cy="44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925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Intelligent and agile action to handle alerts and incidents</a:t>
            </a:r>
          </a:p>
        </p:txBody>
      </p:sp>
      <p:sp>
        <p:nvSpPr>
          <p:cNvPr id="32" name="îşḷíḋê">
            <a:extLst>
              <a:ext uri="{FF2B5EF4-FFF2-40B4-BE49-F238E27FC236}">
                <a16:creationId xmlns:a16="http://schemas.microsoft.com/office/drawing/2014/main" id="{89234EF5-31CC-A169-278D-5A486FFC2628}"/>
              </a:ext>
            </a:extLst>
          </p:cNvPr>
          <p:cNvSpPr/>
          <p:nvPr/>
        </p:nvSpPr>
        <p:spPr bwMode="auto">
          <a:xfrm>
            <a:off x="4827291" y="5022969"/>
            <a:ext cx="1519560" cy="2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0">
            <a:normAutofit lnSpcReduction="10000"/>
          </a:bodyPr>
          <a:lstStyle/>
          <a:p>
            <a:pPr algn="ctr" eaLnBrk="1" hangingPunct="1"/>
            <a:r>
              <a:rPr lang="en-US" altLang="zh-CN" sz="1400" b="1" dirty="0"/>
              <a:t>Safety &amp; Security</a:t>
            </a:r>
            <a:endParaRPr lang="zh-CN" altLang="en-US" sz="1400" b="1" dirty="0"/>
          </a:p>
        </p:txBody>
      </p:sp>
      <p:sp>
        <p:nvSpPr>
          <p:cNvPr id="33" name="íśḻîďè">
            <a:extLst>
              <a:ext uri="{FF2B5EF4-FFF2-40B4-BE49-F238E27FC236}">
                <a16:creationId xmlns:a16="http://schemas.microsoft.com/office/drawing/2014/main" id="{79CDB784-88DA-43C1-AD0A-91BE3F9FAC06}"/>
              </a:ext>
            </a:extLst>
          </p:cNvPr>
          <p:cNvSpPr/>
          <p:nvPr/>
        </p:nvSpPr>
        <p:spPr bwMode="auto">
          <a:xfrm>
            <a:off x="4827291" y="5326719"/>
            <a:ext cx="1519560" cy="6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/>
              <a:t>Detection, tracking, recognition to ensure physical safety</a:t>
            </a:r>
          </a:p>
        </p:txBody>
      </p:sp>
      <p:sp>
        <p:nvSpPr>
          <p:cNvPr id="34" name="îṥ1îdè">
            <a:extLst>
              <a:ext uri="{FF2B5EF4-FFF2-40B4-BE49-F238E27FC236}">
                <a16:creationId xmlns:a16="http://schemas.microsoft.com/office/drawing/2014/main" id="{185E4D47-1416-3306-BE7C-E9B8037057BD}"/>
              </a:ext>
            </a:extLst>
          </p:cNvPr>
          <p:cNvSpPr/>
          <p:nvPr/>
        </p:nvSpPr>
        <p:spPr bwMode="auto">
          <a:xfrm>
            <a:off x="6806954" y="5022969"/>
            <a:ext cx="1519560" cy="2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0">
            <a:normAutofit lnSpcReduction="10000"/>
          </a:bodyPr>
          <a:lstStyle/>
          <a:p>
            <a:pPr algn="ctr" eaLnBrk="1" hangingPunct="1"/>
            <a:r>
              <a:rPr lang="en-US" altLang="zh-CN" sz="1400" b="1" dirty="0"/>
              <a:t>Efficiency</a:t>
            </a:r>
            <a:endParaRPr lang="zh-CN" altLang="en-US" sz="1400" b="1" dirty="0"/>
          </a:p>
        </p:txBody>
      </p:sp>
      <p:sp>
        <p:nvSpPr>
          <p:cNvPr id="35" name="îSḻïďè">
            <a:extLst>
              <a:ext uri="{FF2B5EF4-FFF2-40B4-BE49-F238E27FC236}">
                <a16:creationId xmlns:a16="http://schemas.microsoft.com/office/drawing/2014/main" id="{1F5DE102-0A2D-BB71-D7AF-E315798D990D}"/>
              </a:ext>
            </a:extLst>
          </p:cNvPr>
          <p:cNvSpPr/>
          <p:nvPr/>
        </p:nvSpPr>
        <p:spPr bwMode="auto">
          <a:xfrm>
            <a:off x="6806954" y="5326718"/>
            <a:ext cx="1519560" cy="6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/>
              <a:t>Balance cost and capacity</a:t>
            </a:r>
          </a:p>
        </p:txBody>
      </p:sp>
      <p:cxnSp>
        <p:nvCxnSpPr>
          <p:cNvPr id="36" name="îṧľîḑè">
            <a:extLst>
              <a:ext uri="{FF2B5EF4-FFF2-40B4-BE49-F238E27FC236}">
                <a16:creationId xmlns:a16="http://schemas.microsoft.com/office/drawing/2014/main" id="{C754AB94-B2C5-3FCD-019E-730C9DB04A64}"/>
              </a:ext>
            </a:extLst>
          </p:cNvPr>
          <p:cNvCxnSpPr/>
          <p:nvPr/>
        </p:nvCxnSpPr>
        <p:spPr>
          <a:xfrm>
            <a:off x="2580750" y="4938581"/>
            <a:ext cx="0" cy="146221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îṣ1íḍè">
            <a:extLst>
              <a:ext uri="{FF2B5EF4-FFF2-40B4-BE49-F238E27FC236}">
                <a16:creationId xmlns:a16="http://schemas.microsoft.com/office/drawing/2014/main" id="{CCB541C3-E654-B186-BAF1-C46430D5BDE0}"/>
              </a:ext>
            </a:extLst>
          </p:cNvPr>
          <p:cNvCxnSpPr/>
          <p:nvPr/>
        </p:nvCxnSpPr>
        <p:spPr>
          <a:xfrm>
            <a:off x="4572000" y="4938581"/>
            <a:ext cx="0" cy="146221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îṩḷiďê">
            <a:extLst>
              <a:ext uri="{FF2B5EF4-FFF2-40B4-BE49-F238E27FC236}">
                <a16:creationId xmlns:a16="http://schemas.microsoft.com/office/drawing/2014/main" id="{34DD2DA7-A5F3-6B39-E7A7-180243F5C8B5}"/>
              </a:ext>
            </a:extLst>
          </p:cNvPr>
          <p:cNvCxnSpPr/>
          <p:nvPr/>
        </p:nvCxnSpPr>
        <p:spPr>
          <a:xfrm>
            <a:off x="6475679" y="4938581"/>
            <a:ext cx="0" cy="146221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76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A18578-BEE6-75D1-7F1C-3FC63623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DCIM Networks Architecture</a:t>
            </a:r>
            <a:endParaRPr kumimoji="1"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F2D3BA-506E-3ACC-A83D-545453C81B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AF85D0-BFC8-E023-F6BC-BB1404594D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iconfont-10517-5127176">
            <a:extLst>
              <a:ext uri="{FF2B5EF4-FFF2-40B4-BE49-F238E27FC236}">
                <a16:creationId xmlns:a16="http://schemas.microsoft.com/office/drawing/2014/main" id="{D7D8F55E-06DB-3B6E-9185-1ED4893C1AC4}"/>
              </a:ext>
            </a:extLst>
          </p:cNvPr>
          <p:cNvSpPr>
            <a:spLocks noChangeAspect="1"/>
          </p:cNvSpPr>
          <p:nvPr/>
        </p:nvSpPr>
        <p:spPr>
          <a:xfrm>
            <a:off x="109066" y="5547310"/>
            <a:ext cx="609685" cy="487868"/>
          </a:xfrm>
          <a:custGeom>
            <a:avLst/>
            <a:gdLst>
              <a:gd name="connsiteX0" fmla="*/ 380945 w 507905"/>
              <a:gd name="connsiteY0" fmla="*/ 101581 h 406424"/>
              <a:gd name="connsiteX1" fmla="*/ 406324 w 507905"/>
              <a:gd name="connsiteY1" fmla="*/ 101581 h 406424"/>
              <a:gd name="connsiteX2" fmla="*/ 406324 w 507905"/>
              <a:gd name="connsiteY2" fmla="*/ 304743 h 406424"/>
              <a:gd name="connsiteX3" fmla="*/ 380945 w 507905"/>
              <a:gd name="connsiteY3" fmla="*/ 304743 h 406424"/>
              <a:gd name="connsiteX4" fmla="*/ 279332 w 507905"/>
              <a:gd name="connsiteY4" fmla="*/ 101581 h 406424"/>
              <a:gd name="connsiteX5" fmla="*/ 355518 w 507905"/>
              <a:gd name="connsiteY5" fmla="*/ 101581 h 406424"/>
              <a:gd name="connsiteX6" fmla="*/ 355518 w 507905"/>
              <a:gd name="connsiteY6" fmla="*/ 304743 h 406424"/>
              <a:gd name="connsiteX7" fmla="*/ 279332 w 507905"/>
              <a:gd name="connsiteY7" fmla="*/ 304743 h 406424"/>
              <a:gd name="connsiteX8" fmla="*/ 228573 w 507905"/>
              <a:gd name="connsiteY8" fmla="*/ 101581 h 406424"/>
              <a:gd name="connsiteX9" fmla="*/ 253953 w 507905"/>
              <a:gd name="connsiteY9" fmla="*/ 101581 h 406424"/>
              <a:gd name="connsiteX10" fmla="*/ 253953 w 507905"/>
              <a:gd name="connsiteY10" fmla="*/ 304743 h 406424"/>
              <a:gd name="connsiteX11" fmla="*/ 228573 w 507905"/>
              <a:gd name="connsiteY11" fmla="*/ 304743 h 406424"/>
              <a:gd name="connsiteX12" fmla="*/ 177767 w 507905"/>
              <a:gd name="connsiteY12" fmla="*/ 101581 h 406424"/>
              <a:gd name="connsiteX13" fmla="*/ 203146 w 507905"/>
              <a:gd name="connsiteY13" fmla="*/ 101581 h 406424"/>
              <a:gd name="connsiteX14" fmla="*/ 203146 w 507905"/>
              <a:gd name="connsiteY14" fmla="*/ 304743 h 406424"/>
              <a:gd name="connsiteX15" fmla="*/ 177767 w 507905"/>
              <a:gd name="connsiteY15" fmla="*/ 304743 h 406424"/>
              <a:gd name="connsiteX16" fmla="*/ 101581 w 507905"/>
              <a:gd name="connsiteY16" fmla="*/ 101581 h 406424"/>
              <a:gd name="connsiteX17" fmla="*/ 152388 w 507905"/>
              <a:gd name="connsiteY17" fmla="*/ 101581 h 406424"/>
              <a:gd name="connsiteX18" fmla="*/ 152388 w 507905"/>
              <a:gd name="connsiteY18" fmla="*/ 304743 h 406424"/>
              <a:gd name="connsiteX19" fmla="*/ 101581 w 507905"/>
              <a:gd name="connsiteY19" fmla="*/ 304743 h 406424"/>
              <a:gd name="connsiteX20" fmla="*/ 50762 w 507905"/>
              <a:gd name="connsiteY20" fmla="*/ 50815 h 406424"/>
              <a:gd name="connsiteX21" fmla="*/ 50762 w 507905"/>
              <a:gd name="connsiteY21" fmla="*/ 355609 h 406424"/>
              <a:gd name="connsiteX22" fmla="*/ 457143 w 507905"/>
              <a:gd name="connsiteY22" fmla="*/ 355609 h 406424"/>
              <a:gd name="connsiteX23" fmla="*/ 457143 w 507905"/>
              <a:gd name="connsiteY23" fmla="*/ 50815 h 406424"/>
              <a:gd name="connsiteX24" fmla="*/ 25381 w 507905"/>
              <a:gd name="connsiteY24" fmla="*/ 0 h 406424"/>
              <a:gd name="connsiteX25" fmla="*/ 482524 w 507905"/>
              <a:gd name="connsiteY25" fmla="*/ 0 h 406424"/>
              <a:gd name="connsiteX26" fmla="*/ 507905 w 507905"/>
              <a:gd name="connsiteY26" fmla="*/ 25431 h 406424"/>
              <a:gd name="connsiteX27" fmla="*/ 507905 w 507905"/>
              <a:gd name="connsiteY27" fmla="*/ 380993 h 406424"/>
              <a:gd name="connsiteX28" fmla="*/ 482524 w 507905"/>
              <a:gd name="connsiteY28" fmla="*/ 406424 h 406424"/>
              <a:gd name="connsiteX29" fmla="*/ 25381 w 507905"/>
              <a:gd name="connsiteY29" fmla="*/ 406424 h 406424"/>
              <a:gd name="connsiteX30" fmla="*/ 0 w 507905"/>
              <a:gd name="connsiteY30" fmla="*/ 380993 h 406424"/>
              <a:gd name="connsiteX31" fmla="*/ 0 w 507905"/>
              <a:gd name="connsiteY31" fmla="*/ 25431 h 406424"/>
              <a:gd name="connsiteX32" fmla="*/ 25381 w 507905"/>
              <a:gd name="connsiteY32" fmla="*/ 0 h 40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7905" h="406424">
                <a:moveTo>
                  <a:pt x="380945" y="101581"/>
                </a:moveTo>
                <a:lnTo>
                  <a:pt x="406324" y="101581"/>
                </a:lnTo>
                <a:lnTo>
                  <a:pt x="406324" y="304743"/>
                </a:lnTo>
                <a:lnTo>
                  <a:pt x="380945" y="304743"/>
                </a:lnTo>
                <a:close/>
                <a:moveTo>
                  <a:pt x="279332" y="101581"/>
                </a:moveTo>
                <a:lnTo>
                  <a:pt x="355518" y="101581"/>
                </a:lnTo>
                <a:lnTo>
                  <a:pt x="355518" y="304743"/>
                </a:lnTo>
                <a:lnTo>
                  <a:pt x="279332" y="304743"/>
                </a:lnTo>
                <a:close/>
                <a:moveTo>
                  <a:pt x="228573" y="101581"/>
                </a:moveTo>
                <a:lnTo>
                  <a:pt x="253953" y="101581"/>
                </a:lnTo>
                <a:lnTo>
                  <a:pt x="253953" y="304743"/>
                </a:lnTo>
                <a:lnTo>
                  <a:pt x="228573" y="304743"/>
                </a:lnTo>
                <a:close/>
                <a:moveTo>
                  <a:pt x="177767" y="101581"/>
                </a:moveTo>
                <a:lnTo>
                  <a:pt x="203146" y="101581"/>
                </a:lnTo>
                <a:lnTo>
                  <a:pt x="203146" y="304743"/>
                </a:lnTo>
                <a:lnTo>
                  <a:pt x="177767" y="304743"/>
                </a:lnTo>
                <a:close/>
                <a:moveTo>
                  <a:pt x="101581" y="101581"/>
                </a:moveTo>
                <a:lnTo>
                  <a:pt x="152388" y="101581"/>
                </a:lnTo>
                <a:lnTo>
                  <a:pt x="152388" y="304743"/>
                </a:lnTo>
                <a:lnTo>
                  <a:pt x="101581" y="304743"/>
                </a:lnTo>
                <a:close/>
                <a:moveTo>
                  <a:pt x="50762" y="50815"/>
                </a:moveTo>
                <a:lnTo>
                  <a:pt x="50762" y="355609"/>
                </a:lnTo>
                <a:lnTo>
                  <a:pt x="457143" y="355609"/>
                </a:lnTo>
                <a:lnTo>
                  <a:pt x="457143" y="50815"/>
                </a:lnTo>
                <a:close/>
                <a:moveTo>
                  <a:pt x="25381" y="0"/>
                </a:moveTo>
                <a:lnTo>
                  <a:pt x="482524" y="0"/>
                </a:lnTo>
                <a:cubicBezTo>
                  <a:pt x="496572" y="0"/>
                  <a:pt x="507905" y="11382"/>
                  <a:pt x="507905" y="25431"/>
                </a:cubicBezTo>
                <a:lnTo>
                  <a:pt x="507905" y="380993"/>
                </a:lnTo>
                <a:cubicBezTo>
                  <a:pt x="507905" y="395042"/>
                  <a:pt x="496572" y="406424"/>
                  <a:pt x="482524" y="406424"/>
                </a:cubicBezTo>
                <a:lnTo>
                  <a:pt x="25381" y="406424"/>
                </a:lnTo>
                <a:cubicBezTo>
                  <a:pt x="11333" y="406424"/>
                  <a:pt x="0" y="395042"/>
                  <a:pt x="0" y="380993"/>
                </a:cubicBezTo>
                <a:lnTo>
                  <a:pt x="0" y="25431"/>
                </a:lnTo>
                <a:cubicBezTo>
                  <a:pt x="0" y="11382"/>
                  <a:pt x="11333" y="0"/>
                  <a:pt x="253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confont-11253-5330867">
            <a:extLst>
              <a:ext uri="{FF2B5EF4-FFF2-40B4-BE49-F238E27FC236}">
                <a16:creationId xmlns:a16="http://schemas.microsoft.com/office/drawing/2014/main" id="{D9769EB7-E19E-0EDE-CA00-4E72E73A6402}"/>
              </a:ext>
            </a:extLst>
          </p:cNvPr>
          <p:cNvSpPr>
            <a:spLocks noChangeAspect="1"/>
          </p:cNvSpPr>
          <p:nvPr/>
        </p:nvSpPr>
        <p:spPr>
          <a:xfrm>
            <a:off x="1371600" y="5547310"/>
            <a:ext cx="609685" cy="479138"/>
          </a:xfrm>
          <a:custGeom>
            <a:avLst/>
            <a:gdLst>
              <a:gd name="T0" fmla="*/ 9214 w 10000"/>
              <a:gd name="T1" fmla="*/ 7698 h 7860"/>
              <a:gd name="T2" fmla="*/ 1088 w 10000"/>
              <a:gd name="T3" fmla="*/ 7860 h 7860"/>
              <a:gd name="T4" fmla="*/ 0 w 10000"/>
              <a:gd name="T5" fmla="*/ 5001 h 7860"/>
              <a:gd name="T6" fmla="*/ 1463 w 10000"/>
              <a:gd name="T7" fmla="*/ 1463 h 7860"/>
              <a:gd name="T8" fmla="*/ 5001 w 10000"/>
              <a:gd name="T9" fmla="*/ 0 h 7860"/>
              <a:gd name="T10" fmla="*/ 8540 w 10000"/>
              <a:gd name="T11" fmla="*/ 1463 h 7860"/>
              <a:gd name="T12" fmla="*/ 10000 w 10000"/>
              <a:gd name="T13" fmla="*/ 5001 h 7860"/>
              <a:gd name="T14" fmla="*/ 2141 w 10000"/>
              <a:gd name="T15" fmla="*/ 5001 h 7860"/>
              <a:gd name="T16" fmla="*/ 1428 w 10000"/>
              <a:gd name="T17" fmla="*/ 4288 h 7860"/>
              <a:gd name="T18" fmla="*/ 714 w 10000"/>
              <a:gd name="T19" fmla="*/ 5001 h 7860"/>
              <a:gd name="T20" fmla="*/ 1428 w 10000"/>
              <a:gd name="T21" fmla="*/ 5715 h 7860"/>
              <a:gd name="T22" fmla="*/ 3005 w 10000"/>
              <a:gd name="T23" fmla="*/ 3006 h 7860"/>
              <a:gd name="T24" fmla="*/ 3005 w 10000"/>
              <a:gd name="T25" fmla="*/ 1996 h 7860"/>
              <a:gd name="T26" fmla="*/ 1995 w 10000"/>
              <a:gd name="T27" fmla="*/ 1996 h 7860"/>
              <a:gd name="T28" fmla="*/ 1995 w 10000"/>
              <a:gd name="T29" fmla="*/ 3006 h 7860"/>
              <a:gd name="T30" fmla="*/ 3005 w 10000"/>
              <a:gd name="T31" fmla="*/ 3006 h 7860"/>
              <a:gd name="T32" fmla="*/ 6166 w 10000"/>
              <a:gd name="T33" fmla="*/ 3055 h 7860"/>
              <a:gd name="T34" fmla="*/ 5909 w 10000"/>
              <a:gd name="T35" fmla="*/ 2620 h 7860"/>
              <a:gd name="T36" fmla="*/ 5474 w 10000"/>
              <a:gd name="T37" fmla="*/ 2877 h 7860"/>
              <a:gd name="T38" fmla="*/ 4313 w 10000"/>
              <a:gd name="T39" fmla="*/ 5251 h 7860"/>
              <a:gd name="T40" fmla="*/ 4071 w 10000"/>
              <a:gd name="T41" fmla="*/ 6615 h 7860"/>
              <a:gd name="T42" fmla="*/ 5539 w 10000"/>
              <a:gd name="T43" fmla="*/ 7000 h 7860"/>
              <a:gd name="T44" fmla="*/ 6001 w 10000"/>
              <a:gd name="T45" fmla="*/ 5695 h 7860"/>
              <a:gd name="T46" fmla="*/ 5505 w 10000"/>
              <a:gd name="T47" fmla="*/ 1935 h 7860"/>
              <a:gd name="T48" fmla="*/ 5505 w 10000"/>
              <a:gd name="T49" fmla="*/ 925 h 7860"/>
              <a:gd name="T50" fmla="*/ 4495 w 10000"/>
              <a:gd name="T51" fmla="*/ 925 h 7860"/>
              <a:gd name="T52" fmla="*/ 4495 w 10000"/>
              <a:gd name="T53" fmla="*/ 1935 h 7860"/>
              <a:gd name="T54" fmla="*/ 5505 w 10000"/>
              <a:gd name="T55" fmla="*/ 1935 h 7860"/>
              <a:gd name="T56" fmla="*/ 8214 w 10000"/>
              <a:gd name="T57" fmla="*/ 2501 h 7860"/>
              <a:gd name="T58" fmla="*/ 7500 w 10000"/>
              <a:gd name="T59" fmla="*/ 1788 h 7860"/>
              <a:gd name="T60" fmla="*/ 6786 w 10000"/>
              <a:gd name="T61" fmla="*/ 2501 h 7860"/>
              <a:gd name="T62" fmla="*/ 7500 w 10000"/>
              <a:gd name="T63" fmla="*/ 3215 h 7860"/>
              <a:gd name="T64" fmla="*/ 9076 w 10000"/>
              <a:gd name="T65" fmla="*/ 5506 h 7860"/>
              <a:gd name="T66" fmla="*/ 9076 w 10000"/>
              <a:gd name="T67" fmla="*/ 4496 h 7860"/>
              <a:gd name="T68" fmla="*/ 8066 w 10000"/>
              <a:gd name="T69" fmla="*/ 4496 h 7860"/>
              <a:gd name="T70" fmla="*/ 8066 w 10000"/>
              <a:gd name="T71" fmla="*/ 5506 h 7860"/>
              <a:gd name="T72" fmla="*/ 9076 w 10000"/>
              <a:gd name="T73" fmla="*/ 5506 h 7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0" h="7860">
                <a:moveTo>
                  <a:pt x="10000" y="5001"/>
                </a:moveTo>
                <a:cubicBezTo>
                  <a:pt x="10000" y="5973"/>
                  <a:pt x="9739" y="6871"/>
                  <a:pt x="9214" y="7698"/>
                </a:cubicBezTo>
                <a:cubicBezTo>
                  <a:pt x="9144" y="7805"/>
                  <a:pt x="9043" y="7860"/>
                  <a:pt x="8913" y="7860"/>
                </a:cubicBezTo>
                <a:lnTo>
                  <a:pt x="1088" y="7860"/>
                </a:lnTo>
                <a:cubicBezTo>
                  <a:pt x="958" y="7860"/>
                  <a:pt x="856" y="7806"/>
                  <a:pt x="786" y="7698"/>
                </a:cubicBezTo>
                <a:cubicBezTo>
                  <a:pt x="261" y="6876"/>
                  <a:pt x="0" y="5976"/>
                  <a:pt x="0" y="5001"/>
                </a:cubicBezTo>
                <a:cubicBezTo>
                  <a:pt x="0" y="4324"/>
                  <a:pt x="131" y="3678"/>
                  <a:pt x="396" y="3059"/>
                </a:cubicBezTo>
                <a:cubicBezTo>
                  <a:pt x="660" y="2441"/>
                  <a:pt x="1016" y="1910"/>
                  <a:pt x="1463" y="1463"/>
                </a:cubicBezTo>
                <a:cubicBezTo>
                  <a:pt x="1909" y="1016"/>
                  <a:pt x="2441" y="661"/>
                  <a:pt x="3059" y="396"/>
                </a:cubicBezTo>
                <a:cubicBezTo>
                  <a:pt x="3676" y="131"/>
                  <a:pt x="4324" y="0"/>
                  <a:pt x="5001" y="0"/>
                </a:cubicBezTo>
                <a:cubicBezTo>
                  <a:pt x="5679" y="0"/>
                  <a:pt x="6325" y="133"/>
                  <a:pt x="6944" y="396"/>
                </a:cubicBezTo>
                <a:cubicBezTo>
                  <a:pt x="7561" y="660"/>
                  <a:pt x="8093" y="1016"/>
                  <a:pt x="8540" y="1463"/>
                </a:cubicBezTo>
                <a:cubicBezTo>
                  <a:pt x="8986" y="1909"/>
                  <a:pt x="9341" y="2441"/>
                  <a:pt x="9606" y="3059"/>
                </a:cubicBezTo>
                <a:cubicBezTo>
                  <a:pt x="9869" y="3676"/>
                  <a:pt x="10000" y="4324"/>
                  <a:pt x="10000" y="5001"/>
                </a:cubicBezTo>
                <a:close/>
                <a:moveTo>
                  <a:pt x="1933" y="5506"/>
                </a:moveTo>
                <a:cubicBezTo>
                  <a:pt x="2073" y="5366"/>
                  <a:pt x="2141" y="5199"/>
                  <a:pt x="2141" y="5001"/>
                </a:cubicBezTo>
                <a:cubicBezTo>
                  <a:pt x="2141" y="4804"/>
                  <a:pt x="2073" y="4636"/>
                  <a:pt x="1933" y="4496"/>
                </a:cubicBezTo>
                <a:cubicBezTo>
                  <a:pt x="1793" y="4356"/>
                  <a:pt x="1625" y="4288"/>
                  <a:pt x="1428" y="4288"/>
                </a:cubicBezTo>
                <a:cubicBezTo>
                  <a:pt x="1230" y="4288"/>
                  <a:pt x="1063" y="4356"/>
                  <a:pt x="923" y="4496"/>
                </a:cubicBezTo>
                <a:cubicBezTo>
                  <a:pt x="783" y="4636"/>
                  <a:pt x="714" y="4804"/>
                  <a:pt x="714" y="5001"/>
                </a:cubicBezTo>
                <a:cubicBezTo>
                  <a:pt x="714" y="5199"/>
                  <a:pt x="783" y="5366"/>
                  <a:pt x="923" y="5506"/>
                </a:cubicBezTo>
                <a:cubicBezTo>
                  <a:pt x="1063" y="5646"/>
                  <a:pt x="1230" y="5715"/>
                  <a:pt x="1428" y="5715"/>
                </a:cubicBezTo>
                <a:cubicBezTo>
                  <a:pt x="1625" y="5715"/>
                  <a:pt x="1794" y="5646"/>
                  <a:pt x="1933" y="5506"/>
                </a:cubicBezTo>
                <a:close/>
                <a:moveTo>
                  <a:pt x="3005" y="3006"/>
                </a:moveTo>
                <a:cubicBezTo>
                  <a:pt x="3145" y="2866"/>
                  <a:pt x="3214" y="2699"/>
                  <a:pt x="3214" y="2501"/>
                </a:cubicBezTo>
                <a:cubicBezTo>
                  <a:pt x="3214" y="2304"/>
                  <a:pt x="3145" y="2136"/>
                  <a:pt x="3005" y="1996"/>
                </a:cubicBezTo>
                <a:cubicBezTo>
                  <a:pt x="2865" y="1856"/>
                  <a:pt x="2698" y="1788"/>
                  <a:pt x="2500" y="1788"/>
                </a:cubicBezTo>
                <a:cubicBezTo>
                  <a:pt x="2303" y="1788"/>
                  <a:pt x="2135" y="1856"/>
                  <a:pt x="1995" y="1996"/>
                </a:cubicBezTo>
                <a:cubicBezTo>
                  <a:pt x="1855" y="2136"/>
                  <a:pt x="1786" y="2304"/>
                  <a:pt x="1786" y="2501"/>
                </a:cubicBezTo>
                <a:cubicBezTo>
                  <a:pt x="1786" y="2699"/>
                  <a:pt x="1855" y="2866"/>
                  <a:pt x="1995" y="3006"/>
                </a:cubicBezTo>
                <a:cubicBezTo>
                  <a:pt x="2135" y="3146"/>
                  <a:pt x="2303" y="3215"/>
                  <a:pt x="2500" y="3215"/>
                </a:cubicBezTo>
                <a:cubicBezTo>
                  <a:pt x="2698" y="3215"/>
                  <a:pt x="2865" y="3146"/>
                  <a:pt x="3005" y="3006"/>
                </a:cubicBezTo>
                <a:close/>
                <a:moveTo>
                  <a:pt x="5604" y="5186"/>
                </a:moveTo>
                <a:lnTo>
                  <a:pt x="6166" y="3055"/>
                </a:lnTo>
                <a:cubicBezTo>
                  <a:pt x="6189" y="2959"/>
                  <a:pt x="6175" y="2869"/>
                  <a:pt x="6124" y="2784"/>
                </a:cubicBezTo>
                <a:cubicBezTo>
                  <a:pt x="6074" y="2700"/>
                  <a:pt x="6001" y="2645"/>
                  <a:pt x="5909" y="2620"/>
                </a:cubicBezTo>
                <a:cubicBezTo>
                  <a:pt x="5816" y="2594"/>
                  <a:pt x="5726" y="2606"/>
                  <a:pt x="5641" y="2656"/>
                </a:cubicBezTo>
                <a:cubicBezTo>
                  <a:pt x="5556" y="2706"/>
                  <a:pt x="5499" y="2780"/>
                  <a:pt x="5474" y="2877"/>
                </a:cubicBezTo>
                <a:lnTo>
                  <a:pt x="4910" y="5009"/>
                </a:lnTo>
                <a:cubicBezTo>
                  <a:pt x="4688" y="5027"/>
                  <a:pt x="4488" y="5109"/>
                  <a:pt x="4313" y="5251"/>
                </a:cubicBezTo>
                <a:cubicBezTo>
                  <a:pt x="4138" y="5395"/>
                  <a:pt x="4020" y="5577"/>
                  <a:pt x="3960" y="5800"/>
                </a:cubicBezTo>
                <a:cubicBezTo>
                  <a:pt x="3886" y="6086"/>
                  <a:pt x="3923" y="6358"/>
                  <a:pt x="4071" y="6615"/>
                </a:cubicBezTo>
                <a:cubicBezTo>
                  <a:pt x="4220" y="6873"/>
                  <a:pt x="4438" y="7037"/>
                  <a:pt x="4724" y="7111"/>
                </a:cubicBezTo>
                <a:cubicBezTo>
                  <a:pt x="5010" y="7185"/>
                  <a:pt x="5281" y="7149"/>
                  <a:pt x="5539" y="7000"/>
                </a:cubicBezTo>
                <a:cubicBezTo>
                  <a:pt x="5796" y="6851"/>
                  <a:pt x="5961" y="6634"/>
                  <a:pt x="6035" y="6348"/>
                </a:cubicBezTo>
                <a:cubicBezTo>
                  <a:pt x="6095" y="6125"/>
                  <a:pt x="6083" y="5906"/>
                  <a:pt x="6001" y="5695"/>
                </a:cubicBezTo>
                <a:cubicBezTo>
                  <a:pt x="5923" y="5481"/>
                  <a:pt x="5789" y="5311"/>
                  <a:pt x="5604" y="5186"/>
                </a:cubicBezTo>
                <a:close/>
                <a:moveTo>
                  <a:pt x="5505" y="1935"/>
                </a:moveTo>
                <a:cubicBezTo>
                  <a:pt x="5645" y="1795"/>
                  <a:pt x="5714" y="1627"/>
                  <a:pt x="5714" y="1430"/>
                </a:cubicBezTo>
                <a:cubicBezTo>
                  <a:pt x="5714" y="1233"/>
                  <a:pt x="5645" y="1065"/>
                  <a:pt x="5505" y="925"/>
                </a:cubicBezTo>
                <a:cubicBezTo>
                  <a:pt x="5365" y="785"/>
                  <a:pt x="5198" y="716"/>
                  <a:pt x="5000" y="716"/>
                </a:cubicBezTo>
                <a:cubicBezTo>
                  <a:pt x="4803" y="716"/>
                  <a:pt x="4635" y="785"/>
                  <a:pt x="4495" y="925"/>
                </a:cubicBezTo>
                <a:cubicBezTo>
                  <a:pt x="4355" y="1065"/>
                  <a:pt x="4286" y="1233"/>
                  <a:pt x="4286" y="1430"/>
                </a:cubicBezTo>
                <a:cubicBezTo>
                  <a:pt x="4286" y="1628"/>
                  <a:pt x="4355" y="1795"/>
                  <a:pt x="4495" y="1935"/>
                </a:cubicBezTo>
                <a:cubicBezTo>
                  <a:pt x="4635" y="2075"/>
                  <a:pt x="4803" y="2144"/>
                  <a:pt x="5000" y="2144"/>
                </a:cubicBezTo>
                <a:cubicBezTo>
                  <a:pt x="5198" y="2144"/>
                  <a:pt x="5365" y="2074"/>
                  <a:pt x="5505" y="1935"/>
                </a:cubicBezTo>
                <a:close/>
                <a:moveTo>
                  <a:pt x="8005" y="3006"/>
                </a:moveTo>
                <a:cubicBezTo>
                  <a:pt x="8145" y="2866"/>
                  <a:pt x="8214" y="2699"/>
                  <a:pt x="8214" y="2501"/>
                </a:cubicBezTo>
                <a:cubicBezTo>
                  <a:pt x="8214" y="2304"/>
                  <a:pt x="8145" y="2136"/>
                  <a:pt x="8005" y="1996"/>
                </a:cubicBezTo>
                <a:cubicBezTo>
                  <a:pt x="7865" y="1856"/>
                  <a:pt x="7698" y="1788"/>
                  <a:pt x="7500" y="1788"/>
                </a:cubicBezTo>
                <a:cubicBezTo>
                  <a:pt x="7303" y="1788"/>
                  <a:pt x="7135" y="1856"/>
                  <a:pt x="6995" y="1996"/>
                </a:cubicBezTo>
                <a:cubicBezTo>
                  <a:pt x="6855" y="2136"/>
                  <a:pt x="6786" y="2304"/>
                  <a:pt x="6786" y="2501"/>
                </a:cubicBezTo>
                <a:cubicBezTo>
                  <a:pt x="6786" y="2699"/>
                  <a:pt x="6855" y="2866"/>
                  <a:pt x="6995" y="3006"/>
                </a:cubicBezTo>
                <a:cubicBezTo>
                  <a:pt x="7135" y="3146"/>
                  <a:pt x="7303" y="3215"/>
                  <a:pt x="7500" y="3215"/>
                </a:cubicBezTo>
                <a:cubicBezTo>
                  <a:pt x="7698" y="3215"/>
                  <a:pt x="7866" y="3146"/>
                  <a:pt x="8005" y="3006"/>
                </a:cubicBezTo>
                <a:close/>
                <a:moveTo>
                  <a:pt x="9076" y="5506"/>
                </a:moveTo>
                <a:cubicBezTo>
                  <a:pt x="9216" y="5366"/>
                  <a:pt x="9285" y="5199"/>
                  <a:pt x="9285" y="5001"/>
                </a:cubicBezTo>
                <a:cubicBezTo>
                  <a:pt x="9285" y="4804"/>
                  <a:pt x="9216" y="4636"/>
                  <a:pt x="9076" y="4496"/>
                </a:cubicBezTo>
                <a:cubicBezTo>
                  <a:pt x="8936" y="4356"/>
                  <a:pt x="8769" y="4287"/>
                  <a:pt x="8571" y="4287"/>
                </a:cubicBezTo>
                <a:cubicBezTo>
                  <a:pt x="8374" y="4287"/>
                  <a:pt x="8206" y="4356"/>
                  <a:pt x="8066" y="4496"/>
                </a:cubicBezTo>
                <a:cubicBezTo>
                  <a:pt x="7926" y="4636"/>
                  <a:pt x="7858" y="4804"/>
                  <a:pt x="7858" y="5001"/>
                </a:cubicBezTo>
                <a:cubicBezTo>
                  <a:pt x="7858" y="5199"/>
                  <a:pt x="7926" y="5366"/>
                  <a:pt x="8066" y="5506"/>
                </a:cubicBezTo>
                <a:cubicBezTo>
                  <a:pt x="8206" y="5646"/>
                  <a:pt x="8374" y="5715"/>
                  <a:pt x="8571" y="5715"/>
                </a:cubicBezTo>
                <a:cubicBezTo>
                  <a:pt x="8769" y="5715"/>
                  <a:pt x="8936" y="5646"/>
                  <a:pt x="9076" y="55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an-propellers_72501">
            <a:extLst>
              <a:ext uri="{FF2B5EF4-FFF2-40B4-BE49-F238E27FC236}">
                <a16:creationId xmlns:a16="http://schemas.microsoft.com/office/drawing/2014/main" id="{52E2DBD1-0E39-C81E-FB0E-E7B718FE383B}"/>
              </a:ext>
            </a:extLst>
          </p:cNvPr>
          <p:cNvSpPr>
            <a:spLocks noChangeAspect="1"/>
          </p:cNvSpPr>
          <p:nvPr/>
        </p:nvSpPr>
        <p:spPr>
          <a:xfrm>
            <a:off x="2634134" y="5482460"/>
            <a:ext cx="609685" cy="608837"/>
          </a:xfrm>
          <a:custGeom>
            <a:avLst/>
            <a:gdLst>
              <a:gd name="connsiteX0" fmla="*/ 562000 w 608697"/>
              <a:gd name="connsiteY0" fmla="*/ 542522 h 607851"/>
              <a:gd name="connsiteX1" fmla="*/ 543277 w 608697"/>
              <a:gd name="connsiteY1" fmla="*/ 561219 h 607851"/>
              <a:gd name="connsiteX2" fmla="*/ 562000 w 608697"/>
              <a:gd name="connsiteY2" fmla="*/ 579917 h 607851"/>
              <a:gd name="connsiteX3" fmla="*/ 580724 w 608697"/>
              <a:gd name="connsiteY3" fmla="*/ 561219 h 607851"/>
              <a:gd name="connsiteX4" fmla="*/ 562000 w 608697"/>
              <a:gd name="connsiteY4" fmla="*/ 542522 h 607851"/>
              <a:gd name="connsiteX5" fmla="*/ 307100 w 608697"/>
              <a:gd name="connsiteY5" fmla="*/ 272787 h 607851"/>
              <a:gd name="connsiteX6" fmla="*/ 278230 w 608697"/>
              <a:gd name="connsiteY6" fmla="*/ 301614 h 607851"/>
              <a:gd name="connsiteX7" fmla="*/ 307100 w 608697"/>
              <a:gd name="connsiteY7" fmla="*/ 330442 h 607851"/>
              <a:gd name="connsiteX8" fmla="*/ 335969 w 608697"/>
              <a:gd name="connsiteY8" fmla="*/ 301614 h 607851"/>
              <a:gd name="connsiteX9" fmla="*/ 307100 w 608697"/>
              <a:gd name="connsiteY9" fmla="*/ 272787 h 607851"/>
              <a:gd name="connsiteX10" fmla="*/ 236156 w 608697"/>
              <a:gd name="connsiteY10" fmla="*/ 95052 h 607851"/>
              <a:gd name="connsiteX11" fmla="*/ 236230 w 608697"/>
              <a:gd name="connsiteY11" fmla="*/ 95052 h 607851"/>
              <a:gd name="connsiteX12" fmla="*/ 270993 w 608697"/>
              <a:gd name="connsiteY12" fmla="*/ 110993 h 607851"/>
              <a:gd name="connsiteX13" fmla="*/ 302027 w 608697"/>
              <a:gd name="connsiteY13" fmla="*/ 245672 h 607851"/>
              <a:gd name="connsiteX14" fmla="*/ 307100 w 608697"/>
              <a:gd name="connsiteY14" fmla="*/ 245374 h 607851"/>
              <a:gd name="connsiteX15" fmla="*/ 314336 w 608697"/>
              <a:gd name="connsiteY15" fmla="*/ 245896 h 607851"/>
              <a:gd name="connsiteX16" fmla="*/ 406764 w 608697"/>
              <a:gd name="connsiteY16" fmla="*/ 117697 h 607851"/>
              <a:gd name="connsiteX17" fmla="*/ 421162 w 608697"/>
              <a:gd name="connsiteY17" fmla="*/ 115239 h 607851"/>
              <a:gd name="connsiteX18" fmla="*/ 464802 w 608697"/>
              <a:gd name="connsiteY18" fmla="*/ 149877 h 607851"/>
              <a:gd name="connsiteX19" fmla="*/ 481886 w 608697"/>
              <a:gd name="connsiteY19" fmla="*/ 202914 h 607851"/>
              <a:gd name="connsiteX20" fmla="*/ 379983 w 608697"/>
              <a:gd name="connsiteY20" fmla="*/ 277331 h 607851"/>
              <a:gd name="connsiteX21" fmla="*/ 360587 w 608697"/>
              <a:gd name="connsiteY21" fmla="*/ 284258 h 607851"/>
              <a:gd name="connsiteX22" fmla="*/ 363198 w 608697"/>
              <a:gd name="connsiteY22" fmla="*/ 297145 h 607851"/>
              <a:gd name="connsiteX23" fmla="*/ 512695 w 608697"/>
              <a:gd name="connsiteY23" fmla="*/ 344893 h 607851"/>
              <a:gd name="connsiteX24" fmla="*/ 519484 w 608697"/>
              <a:gd name="connsiteY24" fmla="*/ 357855 h 607851"/>
              <a:gd name="connsiteX25" fmla="*/ 499939 w 608697"/>
              <a:gd name="connsiteY25" fmla="*/ 409998 h 607851"/>
              <a:gd name="connsiteX26" fmla="*/ 453687 w 608697"/>
              <a:gd name="connsiteY26" fmla="*/ 442625 h 607851"/>
              <a:gd name="connsiteX27" fmla="*/ 351934 w 608697"/>
              <a:gd name="connsiteY27" fmla="*/ 368358 h 607851"/>
              <a:gd name="connsiteX28" fmla="*/ 337238 w 608697"/>
              <a:gd name="connsiteY28" fmla="*/ 349065 h 607851"/>
              <a:gd name="connsiteX29" fmla="*/ 328286 w 608697"/>
              <a:gd name="connsiteY29" fmla="*/ 353683 h 607851"/>
              <a:gd name="connsiteX30" fmla="*/ 329032 w 608697"/>
              <a:gd name="connsiteY30" fmla="*/ 515700 h 607851"/>
              <a:gd name="connsiteX31" fmla="*/ 318812 w 608697"/>
              <a:gd name="connsiteY31" fmla="*/ 526204 h 607851"/>
              <a:gd name="connsiteX32" fmla="*/ 308666 w 608697"/>
              <a:gd name="connsiteY32" fmla="*/ 526278 h 607851"/>
              <a:gd name="connsiteX33" fmla="*/ 263086 w 608697"/>
              <a:gd name="connsiteY33" fmla="*/ 523745 h 607851"/>
              <a:gd name="connsiteX34" fmla="*/ 218103 w 608697"/>
              <a:gd name="connsiteY34" fmla="*/ 490895 h 607851"/>
              <a:gd name="connsiteX35" fmla="*/ 256670 w 608697"/>
              <a:gd name="connsiteY35" fmla="*/ 370816 h 607851"/>
              <a:gd name="connsiteX36" fmla="*/ 273455 w 608697"/>
              <a:gd name="connsiteY36" fmla="*/ 346681 h 607851"/>
              <a:gd name="connsiteX37" fmla="*/ 267935 w 608697"/>
              <a:gd name="connsiteY37" fmla="*/ 341914 h 607851"/>
              <a:gd name="connsiteX38" fmla="*/ 109561 w 608697"/>
              <a:gd name="connsiteY38" fmla="*/ 394057 h 607851"/>
              <a:gd name="connsiteX39" fmla="*/ 106278 w 608697"/>
              <a:gd name="connsiteY39" fmla="*/ 394579 h 607851"/>
              <a:gd name="connsiteX40" fmla="*/ 96431 w 608697"/>
              <a:gd name="connsiteY40" fmla="*/ 387651 h 607851"/>
              <a:gd name="connsiteX41" fmla="*/ 81586 w 608697"/>
              <a:gd name="connsiteY41" fmla="*/ 333943 h 607851"/>
              <a:gd name="connsiteX42" fmla="*/ 92104 w 608697"/>
              <a:gd name="connsiteY42" fmla="*/ 287461 h 607851"/>
              <a:gd name="connsiteX43" fmla="*/ 147830 w 608697"/>
              <a:gd name="connsiteY43" fmla="*/ 268094 h 607851"/>
              <a:gd name="connsiteX44" fmla="*/ 252269 w 608697"/>
              <a:gd name="connsiteY44" fmla="*/ 288728 h 607851"/>
              <a:gd name="connsiteX45" fmla="*/ 254880 w 608697"/>
              <a:gd name="connsiteY45" fmla="*/ 280534 h 607851"/>
              <a:gd name="connsiteX46" fmla="*/ 157602 w 608697"/>
              <a:gd name="connsiteY46" fmla="*/ 148089 h 607851"/>
              <a:gd name="connsiteX47" fmla="*/ 155588 w 608697"/>
              <a:gd name="connsiteY47" fmla="*/ 142428 h 607851"/>
              <a:gd name="connsiteX48" fmla="*/ 159691 w 608697"/>
              <a:gd name="connsiteY48" fmla="*/ 133638 h 607851"/>
              <a:gd name="connsiteX49" fmla="*/ 164316 w 608697"/>
              <a:gd name="connsiteY49" fmla="*/ 130212 h 607851"/>
              <a:gd name="connsiteX50" fmla="*/ 206241 w 608697"/>
              <a:gd name="connsiteY50" fmla="*/ 102874 h 607851"/>
              <a:gd name="connsiteX51" fmla="*/ 236156 w 608697"/>
              <a:gd name="connsiteY51" fmla="*/ 95052 h 607851"/>
              <a:gd name="connsiteX52" fmla="*/ 304348 w 608697"/>
              <a:gd name="connsiteY52" fmla="*/ 59742 h 607851"/>
              <a:gd name="connsiteX53" fmla="*/ 59825 w 608697"/>
              <a:gd name="connsiteY53" fmla="*/ 303926 h 607851"/>
              <a:gd name="connsiteX54" fmla="*/ 304348 w 608697"/>
              <a:gd name="connsiteY54" fmla="*/ 548109 h 607851"/>
              <a:gd name="connsiteX55" fmla="*/ 548872 w 608697"/>
              <a:gd name="connsiteY55" fmla="*/ 303926 h 607851"/>
              <a:gd name="connsiteX56" fmla="*/ 304348 w 608697"/>
              <a:gd name="connsiteY56" fmla="*/ 59742 h 607851"/>
              <a:gd name="connsiteX57" fmla="*/ 46697 w 608697"/>
              <a:gd name="connsiteY57" fmla="*/ 27934 h 607851"/>
              <a:gd name="connsiteX58" fmla="*/ 27973 w 608697"/>
              <a:gd name="connsiteY58" fmla="*/ 46632 h 607851"/>
              <a:gd name="connsiteX59" fmla="*/ 46697 w 608697"/>
              <a:gd name="connsiteY59" fmla="*/ 65329 h 607851"/>
              <a:gd name="connsiteX60" fmla="*/ 65420 w 608697"/>
              <a:gd name="connsiteY60" fmla="*/ 46632 h 607851"/>
              <a:gd name="connsiteX61" fmla="*/ 46697 w 608697"/>
              <a:gd name="connsiteY61" fmla="*/ 27934 h 607851"/>
              <a:gd name="connsiteX62" fmla="*/ 11413 w 608697"/>
              <a:gd name="connsiteY62" fmla="*/ 0 h 607851"/>
              <a:gd name="connsiteX63" fmla="*/ 597284 w 608697"/>
              <a:gd name="connsiteY63" fmla="*/ 0 h 607851"/>
              <a:gd name="connsiteX64" fmla="*/ 608697 w 608697"/>
              <a:gd name="connsiteY64" fmla="*/ 11397 h 607851"/>
              <a:gd name="connsiteX65" fmla="*/ 608697 w 608697"/>
              <a:gd name="connsiteY65" fmla="*/ 596454 h 607851"/>
              <a:gd name="connsiteX66" fmla="*/ 597284 w 608697"/>
              <a:gd name="connsiteY66" fmla="*/ 607851 h 607851"/>
              <a:gd name="connsiteX67" fmla="*/ 11413 w 608697"/>
              <a:gd name="connsiteY67" fmla="*/ 607851 h 607851"/>
              <a:gd name="connsiteX68" fmla="*/ 0 w 608697"/>
              <a:gd name="connsiteY68" fmla="*/ 596454 h 607851"/>
              <a:gd name="connsiteX69" fmla="*/ 0 w 608697"/>
              <a:gd name="connsiteY69" fmla="*/ 11397 h 607851"/>
              <a:gd name="connsiteX70" fmla="*/ 11413 w 608697"/>
              <a:gd name="connsiteY70" fmla="*/ 0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8697" h="607851">
                <a:moveTo>
                  <a:pt x="562000" y="542522"/>
                </a:moveTo>
                <a:cubicBezTo>
                  <a:pt x="551632" y="542522"/>
                  <a:pt x="543277" y="550865"/>
                  <a:pt x="543277" y="561219"/>
                </a:cubicBezTo>
                <a:cubicBezTo>
                  <a:pt x="543277" y="571499"/>
                  <a:pt x="551632" y="579917"/>
                  <a:pt x="562000" y="579917"/>
                </a:cubicBezTo>
                <a:cubicBezTo>
                  <a:pt x="572295" y="579917"/>
                  <a:pt x="580724" y="571499"/>
                  <a:pt x="580724" y="561219"/>
                </a:cubicBezTo>
                <a:cubicBezTo>
                  <a:pt x="580724" y="550865"/>
                  <a:pt x="572295" y="542522"/>
                  <a:pt x="562000" y="542522"/>
                </a:cubicBezTo>
                <a:close/>
                <a:moveTo>
                  <a:pt x="307100" y="272787"/>
                </a:moveTo>
                <a:cubicBezTo>
                  <a:pt x="291135" y="272787"/>
                  <a:pt x="278230" y="285673"/>
                  <a:pt x="278230" y="301614"/>
                </a:cubicBezTo>
                <a:cubicBezTo>
                  <a:pt x="278230" y="317555"/>
                  <a:pt x="291135" y="330442"/>
                  <a:pt x="307100" y="330442"/>
                </a:cubicBezTo>
                <a:cubicBezTo>
                  <a:pt x="322989" y="330442"/>
                  <a:pt x="335969" y="317555"/>
                  <a:pt x="335969" y="301614"/>
                </a:cubicBezTo>
                <a:cubicBezTo>
                  <a:pt x="335969" y="285673"/>
                  <a:pt x="322989" y="272787"/>
                  <a:pt x="307100" y="272787"/>
                </a:cubicBezTo>
                <a:close/>
                <a:moveTo>
                  <a:pt x="236156" y="95052"/>
                </a:moveTo>
                <a:lnTo>
                  <a:pt x="236230" y="95052"/>
                </a:lnTo>
                <a:cubicBezTo>
                  <a:pt x="249658" y="95052"/>
                  <a:pt x="261370" y="100415"/>
                  <a:pt x="270993" y="110993"/>
                </a:cubicBezTo>
                <a:cubicBezTo>
                  <a:pt x="295760" y="138331"/>
                  <a:pt x="301654" y="198445"/>
                  <a:pt x="302027" y="245672"/>
                </a:cubicBezTo>
                <a:cubicBezTo>
                  <a:pt x="303668" y="245523"/>
                  <a:pt x="305384" y="245374"/>
                  <a:pt x="307100" y="245374"/>
                </a:cubicBezTo>
                <a:cubicBezTo>
                  <a:pt x="309561" y="245374"/>
                  <a:pt x="311948" y="245598"/>
                  <a:pt x="314336" y="245896"/>
                </a:cubicBezTo>
                <a:lnTo>
                  <a:pt x="406764" y="117697"/>
                </a:lnTo>
                <a:cubicBezTo>
                  <a:pt x="410121" y="113079"/>
                  <a:pt x="416537" y="111961"/>
                  <a:pt x="421162" y="115239"/>
                </a:cubicBezTo>
                <a:cubicBezTo>
                  <a:pt x="422430" y="116058"/>
                  <a:pt x="451598" y="136320"/>
                  <a:pt x="464802" y="149877"/>
                </a:cubicBezTo>
                <a:cubicBezTo>
                  <a:pt x="481587" y="167084"/>
                  <a:pt x="487332" y="184888"/>
                  <a:pt x="481886" y="202914"/>
                </a:cubicBezTo>
                <a:cubicBezTo>
                  <a:pt x="473829" y="229880"/>
                  <a:pt x="439513" y="254983"/>
                  <a:pt x="379983" y="277331"/>
                </a:cubicBezTo>
                <a:cubicBezTo>
                  <a:pt x="373418" y="279863"/>
                  <a:pt x="366928" y="282098"/>
                  <a:pt x="360587" y="284258"/>
                </a:cubicBezTo>
                <a:cubicBezTo>
                  <a:pt x="361930" y="288355"/>
                  <a:pt x="362825" y="292676"/>
                  <a:pt x="363198" y="297145"/>
                </a:cubicBezTo>
                <a:lnTo>
                  <a:pt x="512695" y="344893"/>
                </a:lnTo>
                <a:cubicBezTo>
                  <a:pt x="518141" y="346681"/>
                  <a:pt x="521125" y="352417"/>
                  <a:pt x="519484" y="357855"/>
                </a:cubicBezTo>
                <a:cubicBezTo>
                  <a:pt x="519111" y="359270"/>
                  <a:pt x="508742" y="393238"/>
                  <a:pt x="499939" y="409998"/>
                </a:cubicBezTo>
                <a:cubicBezTo>
                  <a:pt x="485690" y="436964"/>
                  <a:pt x="466966" y="442625"/>
                  <a:pt x="453687" y="442625"/>
                </a:cubicBezTo>
                <a:cubicBezTo>
                  <a:pt x="425563" y="442625"/>
                  <a:pt x="391322" y="417596"/>
                  <a:pt x="351934" y="368358"/>
                </a:cubicBezTo>
                <a:cubicBezTo>
                  <a:pt x="346712" y="361803"/>
                  <a:pt x="341863" y="355322"/>
                  <a:pt x="337238" y="349065"/>
                </a:cubicBezTo>
                <a:cubicBezTo>
                  <a:pt x="334403" y="350853"/>
                  <a:pt x="331419" y="352343"/>
                  <a:pt x="328286" y="353683"/>
                </a:cubicBezTo>
                <a:lnTo>
                  <a:pt x="329032" y="515700"/>
                </a:lnTo>
                <a:cubicBezTo>
                  <a:pt x="329032" y="521436"/>
                  <a:pt x="324481" y="526055"/>
                  <a:pt x="318812" y="526204"/>
                </a:cubicBezTo>
                <a:cubicBezTo>
                  <a:pt x="318812" y="526204"/>
                  <a:pt x="314783" y="526278"/>
                  <a:pt x="308666" y="526278"/>
                </a:cubicBezTo>
                <a:cubicBezTo>
                  <a:pt x="294641" y="526278"/>
                  <a:pt x="275320" y="525831"/>
                  <a:pt x="263086" y="523745"/>
                </a:cubicBezTo>
                <a:cubicBezTo>
                  <a:pt x="239438" y="519648"/>
                  <a:pt x="224294" y="508624"/>
                  <a:pt x="218103" y="490895"/>
                </a:cubicBezTo>
                <a:cubicBezTo>
                  <a:pt x="208778" y="464302"/>
                  <a:pt x="221758" y="423854"/>
                  <a:pt x="256670" y="370816"/>
                </a:cubicBezTo>
                <a:cubicBezTo>
                  <a:pt x="262265" y="362324"/>
                  <a:pt x="268009" y="354205"/>
                  <a:pt x="273455" y="346681"/>
                </a:cubicBezTo>
                <a:cubicBezTo>
                  <a:pt x="271516" y="345266"/>
                  <a:pt x="269651" y="343627"/>
                  <a:pt x="267935" y="341914"/>
                </a:cubicBezTo>
                <a:lnTo>
                  <a:pt x="109561" y="394057"/>
                </a:lnTo>
                <a:cubicBezTo>
                  <a:pt x="108442" y="394430"/>
                  <a:pt x="107397" y="394579"/>
                  <a:pt x="106278" y="394579"/>
                </a:cubicBezTo>
                <a:cubicBezTo>
                  <a:pt x="101951" y="394579"/>
                  <a:pt x="97923" y="391897"/>
                  <a:pt x="96431" y="387651"/>
                </a:cubicBezTo>
                <a:cubicBezTo>
                  <a:pt x="95983" y="386161"/>
                  <a:pt x="84271" y="352641"/>
                  <a:pt x="81586" y="333943"/>
                </a:cubicBezTo>
                <a:cubicBezTo>
                  <a:pt x="78751" y="314427"/>
                  <a:pt x="82257" y="298709"/>
                  <a:pt x="92104" y="287461"/>
                </a:cubicBezTo>
                <a:cubicBezTo>
                  <a:pt x="103220" y="274574"/>
                  <a:pt x="122019" y="268094"/>
                  <a:pt x="147830" y="268094"/>
                </a:cubicBezTo>
                <a:cubicBezTo>
                  <a:pt x="180654" y="268094"/>
                  <a:pt x="220490" y="278373"/>
                  <a:pt x="252269" y="288728"/>
                </a:cubicBezTo>
                <a:cubicBezTo>
                  <a:pt x="252940" y="285897"/>
                  <a:pt x="253836" y="283215"/>
                  <a:pt x="254880" y="280534"/>
                </a:cubicBezTo>
                <a:lnTo>
                  <a:pt x="157602" y="148089"/>
                </a:lnTo>
                <a:cubicBezTo>
                  <a:pt x="156334" y="146376"/>
                  <a:pt x="155738" y="144365"/>
                  <a:pt x="155588" y="142428"/>
                </a:cubicBezTo>
                <a:cubicBezTo>
                  <a:pt x="155439" y="139076"/>
                  <a:pt x="156856" y="135798"/>
                  <a:pt x="159691" y="133638"/>
                </a:cubicBezTo>
                <a:cubicBezTo>
                  <a:pt x="159990" y="133415"/>
                  <a:pt x="161705" y="132148"/>
                  <a:pt x="164316" y="130212"/>
                </a:cubicBezTo>
                <a:cubicBezTo>
                  <a:pt x="173194" y="123656"/>
                  <a:pt x="193112" y="109354"/>
                  <a:pt x="206241" y="102874"/>
                </a:cubicBezTo>
                <a:cubicBezTo>
                  <a:pt x="216834" y="97659"/>
                  <a:pt x="226905" y="95052"/>
                  <a:pt x="236156" y="95052"/>
                </a:cubicBezTo>
                <a:close/>
                <a:moveTo>
                  <a:pt x="304348" y="59742"/>
                </a:moveTo>
                <a:cubicBezTo>
                  <a:pt x="169331" y="59742"/>
                  <a:pt x="59825" y="169021"/>
                  <a:pt x="59825" y="303926"/>
                </a:cubicBezTo>
                <a:cubicBezTo>
                  <a:pt x="59825" y="438830"/>
                  <a:pt x="169331" y="548109"/>
                  <a:pt x="304348" y="548109"/>
                </a:cubicBezTo>
                <a:cubicBezTo>
                  <a:pt x="439366" y="548109"/>
                  <a:pt x="548872" y="438830"/>
                  <a:pt x="548872" y="303926"/>
                </a:cubicBezTo>
                <a:cubicBezTo>
                  <a:pt x="548872" y="169021"/>
                  <a:pt x="439366" y="59742"/>
                  <a:pt x="304348" y="59742"/>
                </a:cubicBezTo>
                <a:close/>
                <a:moveTo>
                  <a:pt x="46697" y="27934"/>
                </a:moveTo>
                <a:cubicBezTo>
                  <a:pt x="36402" y="27934"/>
                  <a:pt x="27973" y="36352"/>
                  <a:pt x="27973" y="46632"/>
                </a:cubicBezTo>
                <a:cubicBezTo>
                  <a:pt x="27973" y="56986"/>
                  <a:pt x="36402" y="65329"/>
                  <a:pt x="46697" y="65329"/>
                </a:cubicBezTo>
                <a:cubicBezTo>
                  <a:pt x="57065" y="65329"/>
                  <a:pt x="65420" y="56986"/>
                  <a:pt x="65420" y="46632"/>
                </a:cubicBezTo>
                <a:cubicBezTo>
                  <a:pt x="65420" y="36352"/>
                  <a:pt x="57065" y="27934"/>
                  <a:pt x="46697" y="27934"/>
                </a:cubicBezTo>
                <a:close/>
                <a:moveTo>
                  <a:pt x="11413" y="0"/>
                </a:moveTo>
                <a:lnTo>
                  <a:pt x="597284" y="0"/>
                </a:lnTo>
                <a:cubicBezTo>
                  <a:pt x="603550" y="0"/>
                  <a:pt x="608697" y="5140"/>
                  <a:pt x="608697" y="11397"/>
                </a:cubicBezTo>
                <a:lnTo>
                  <a:pt x="608697" y="596454"/>
                </a:lnTo>
                <a:cubicBezTo>
                  <a:pt x="608697" y="602711"/>
                  <a:pt x="603550" y="607851"/>
                  <a:pt x="597284" y="607851"/>
                </a:cubicBezTo>
                <a:lnTo>
                  <a:pt x="11413" y="607851"/>
                </a:lnTo>
                <a:cubicBezTo>
                  <a:pt x="5147" y="607851"/>
                  <a:pt x="0" y="602711"/>
                  <a:pt x="0" y="596454"/>
                </a:cubicBezTo>
                <a:lnTo>
                  <a:pt x="0" y="11397"/>
                </a:lnTo>
                <a:cubicBezTo>
                  <a:pt x="0" y="5140"/>
                  <a:pt x="5147" y="0"/>
                  <a:pt x="114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34B953A9-EE20-99E3-D645-579EB41EEF22}"/>
              </a:ext>
            </a:extLst>
          </p:cNvPr>
          <p:cNvSpPr/>
          <p:nvPr/>
        </p:nvSpPr>
        <p:spPr bwMode="auto">
          <a:xfrm>
            <a:off x="892399" y="3974485"/>
            <a:ext cx="1447800" cy="385200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Access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B6C92029-1E02-93CB-29E6-303367DE15EE}"/>
              </a:ext>
            </a:extLst>
          </p:cNvPr>
          <p:cNvSpPr/>
          <p:nvPr/>
        </p:nvSpPr>
        <p:spPr bwMode="auto">
          <a:xfrm>
            <a:off x="892399" y="3241764"/>
            <a:ext cx="1447800" cy="385200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Aggregate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F1644C06-5D75-34FA-CF36-4D20F0A80A81}"/>
              </a:ext>
            </a:extLst>
          </p:cNvPr>
          <p:cNvSpPr/>
          <p:nvPr/>
        </p:nvSpPr>
        <p:spPr bwMode="auto">
          <a:xfrm>
            <a:off x="2340199" y="2435453"/>
            <a:ext cx="1447800" cy="385200"/>
          </a:xfrm>
          <a:prstGeom prst="roundRect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Core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B6947957-3755-2B6A-ADE4-3551B1D6841B}"/>
              </a:ext>
            </a:extLst>
          </p:cNvPr>
          <p:cNvSpPr/>
          <p:nvPr/>
        </p:nvSpPr>
        <p:spPr bwMode="auto">
          <a:xfrm>
            <a:off x="892399" y="4707206"/>
            <a:ext cx="1447800" cy="381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Collector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88E4C139-AECC-B25C-E308-07A138161542}"/>
              </a:ext>
            </a:extLst>
          </p:cNvPr>
          <p:cNvSpPr/>
          <p:nvPr/>
        </p:nvSpPr>
        <p:spPr bwMode="auto">
          <a:xfrm>
            <a:off x="3621087" y="4703006"/>
            <a:ext cx="1447800" cy="385200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Access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01FC34DE-2546-07B3-1A78-DCFEDFFFDC5F}"/>
              </a:ext>
            </a:extLst>
          </p:cNvPr>
          <p:cNvSpPr/>
          <p:nvPr/>
        </p:nvSpPr>
        <p:spPr bwMode="auto">
          <a:xfrm>
            <a:off x="3621087" y="3971292"/>
            <a:ext cx="1447800" cy="385200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400" dirty="0"/>
              <a:t>Aggregate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appartments_160217">
            <a:extLst>
              <a:ext uri="{FF2B5EF4-FFF2-40B4-BE49-F238E27FC236}">
                <a16:creationId xmlns:a16="http://schemas.microsoft.com/office/drawing/2014/main" id="{7D64569D-9131-5AF3-B12C-50B7851AA9B3}"/>
              </a:ext>
            </a:extLst>
          </p:cNvPr>
          <p:cNvSpPr>
            <a:spLocks noChangeAspect="1"/>
          </p:cNvSpPr>
          <p:nvPr/>
        </p:nvSpPr>
        <p:spPr>
          <a:xfrm>
            <a:off x="4706450" y="1525587"/>
            <a:ext cx="609685" cy="60888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788571F-8D41-676E-9C12-088AF253ADE9}"/>
              </a:ext>
            </a:extLst>
          </p:cNvPr>
          <p:cNvSpPr/>
          <p:nvPr/>
        </p:nvSpPr>
        <p:spPr bwMode="auto">
          <a:xfrm>
            <a:off x="76200" y="1752600"/>
            <a:ext cx="5072534" cy="449580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B0D1A504-B32E-0F3C-3667-E49A108A7764}"/>
              </a:ext>
            </a:extLst>
          </p:cNvPr>
          <p:cNvSpPr/>
          <p:nvPr/>
        </p:nvSpPr>
        <p:spPr bwMode="auto">
          <a:xfrm>
            <a:off x="5483269" y="2435453"/>
            <a:ext cx="1447800" cy="385200"/>
          </a:xfrm>
          <a:prstGeom prst="roundRect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Core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iconfont-1045-808599">
            <a:extLst>
              <a:ext uri="{FF2B5EF4-FFF2-40B4-BE49-F238E27FC236}">
                <a16:creationId xmlns:a16="http://schemas.microsoft.com/office/drawing/2014/main" id="{AB9B9B9C-A779-9672-2423-FE11A6F8E141}"/>
              </a:ext>
            </a:extLst>
          </p:cNvPr>
          <p:cNvSpPr>
            <a:spLocks noChangeAspect="1"/>
          </p:cNvSpPr>
          <p:nvPr/>
        </p:nvSpPr>
        <p:spPr>
          <a:xfrm>
            <a:off x="7538755" y="1966660"/>
            <a:ext cx="609685" cy="509278"/>
          </a:xfrm>
          <a:custGeom>
            <a:avLst/>
            <a:gdLst>
              <a:gd name="T0" fmla="*/ 524 w 10348"/>
              <a:gd name="T1" fmla="*/ 0 h 8644"/>
              <a:gd name="T2" fmla="*/ 0 w 10348"/>
              <a:gd name="T3" fmla="*/ 6418 h 8644"/>
              <a:gd name="T4" fmla="*/ 9758 w 10348"/>
              <a:gd name="T5" fmla="*/ 6942 h 8644"/>
              <a:gd name="T6" fmla="*/ 10282 w 10348"/>
              <a:gd name="T7" fmla="*/ 524 h 8644"/>
              <a:gd name="T8" fmla="*/ 9693 w 10348"/>
              <a:gd name="T9" fmla="*/ 5435 h 8644"/>
              <a:gd name="T10" fmla="*/ 655 w 10348"/>
              <a:gd name="T11" fmla="*/ 589 h 8644"/>
              <a:gd name="T12" fmla="*/ 9758 w 10348"/>
              <a:gd name="T13" fmla="*/ 5435 h 8644"/>
              <a:gd name="T14" fmla="*/ 9693 w 10348"/>
              <a:gd name="T15" fmla="*/ 5435 h 8644"/>
              <a:gd name="T16" fmla="*/ 2727 w 10348"/>
              <a:gd name="T17" fmla="*/ 2185 h 8644"/>
              <a:gd name="T18" fmla="*/ 3560 w 10348"/>
              <a:gd name="T19" fmla="*/ 2185 h 8644"/>
              <a:gd name="T20" fmla="*/ 3560 w 10348"/>
              <a:gd name="T21" fmla="*/ 1351 h 8644"/>
              <a:gd name="T22" fmla="*/ 2727 w 10348"/>
              <a:gd name="T23" fmla="*/ 1351 h 8644"/>
              <a:gd name="T24" fmla="*/ 2554 w 10348"/>
              <a:gd name="T25" fmla="*/ 1768 h 8644"/>
              <a:gd name="T26" fmla="*/ 7990 w 10348"/>
              <a:gd name="T27" fmla="*/ 3078 h 8644"/>
              <a:gd name="T28" fmla="*/ 5501 w 10348"/>
              <a:gd name="T29" fmla="*/ 4780 h 8644"/>
              <a:gd name="T30" fmla="*/ 5501 w 10348"/>
              <a:gd name="T31" fmla="*/ 3078 h 8644"/>
              <a:gd name="T32" fmla="*/ 7990 w 10348"/>
              <a:gd name="T33" fmla="*/ 1375 h 8644"/>
              <a:gd name="T34" fmla="*/ 5501 w 10348"/>
              <a:gd name="T35" fmla="*/ 1571 h 8644"/>
              <a:gd name="T36" fmla="*/ 5501 w 10348"/>
              <a:gd name="T37" fmla="*/ 1375 h 8644"/>
              <a:gd name="T38" fmla="*/ 7990 w 10348"/>
              <a:gd name="T39" fmla="*/ 1768 h 8644"/>
              <a:gd name="T40" fmla="*/ 5501 w 10348"/>
              <a:gd name="T41" fmla="*/ 1964 h 8644"/>
              <a:gd name="T42" fmla="*/ 5501 w 10348"/>
              <a:gd name="T43" fmla="*/ 1768 h 8644"/>
              <a:gd name="T44" fmla="*/ 4912 w 10348"/>
              <a:gd name="T45" fmla="*/ 3078 h 8644"/>
              <a:gd name="T46" fmla="*/ 2423 w 10348"/>
              <a:gd name="T47" fmla="*/ 3274 h 8644"/>
              <a:gd name="T48" fmla="*/ 2423 w 10348"/>
              <a:gd name="T49" fmla="*/ 3078 h 8644"/>
              <a:gd name="T50" fmla="*/ 4912 w 10348"/>
              <a:gd name="T51" fmla="*/ 3471 h 8644"/>
              <a:gd name="T52" fmla="*/ 2423 w 10348"/>
              <a:gd name="T53" fmla="*/ 3667 h 8644"/>
              <a:gd name="T54" fmla="*/ 2423 w 10348"/>
              <a:gd name="T55" fmla="*/ 3471 h 8644"/>
              <a:gd name="T56" fmla="*/ 4912 w 10348"/>
              <a:gd name="T57" fmla="*/ 3798 h 8644"/>
              <a:gd name="T58" fmla="*/ 2423 w 10348"/>
              <a:gd name="T59" fmla="*/ 3995 h 8644"/>
              <a:gd name="T60" fmla="*/ 2423 w 10348"/>
              <a:gd name="T61" fmla="*/ 3798 h 8644"/>
              <a:gd name="T62" fmla="*/ 4912 w 10348"/>
              <a:gd name="T63" fmla="*/ 4191 h 8644"/>
              <a:gd name="T64" fmla="*/ 2423 w 10348"/>
              <a:gd name="T65" fmla="*/ 4387 h 8644"/>
              <a:gd name="T66" fmla="*/ 2423 w 10348"/>
              <a:gd name="T67" fmla="*/ 4191 h 8644"/>
              <a:gd name="T68" fmla="*/ 4912 w 10348"/>
              <a:gd name="T69" fmla="*/ 4584 h 8644"/>
              <a:gd name="T70" fmla="*/ 2423 w 10348"/>
              <a:gd name="T71" fmla="*/ 4780 h 8644"/>
              <a:gd name="T72" fmla="*/ 2423 w 10348"/>
              <a:gd name="T73" fmla="*/ 4584 h 8644"/>
              <a:gd name="T74" fmla="*/ 6221 w 10348"/>
              <a:gd name="T75" fmla="*/ 8055 h 8644"/>
              <a:gd name="T76" fmla="*/ 4257 w 10348"/>
              <a:gd name="T77" fmla="*/ 6680 h 8644"/>
              <a:gd name="T78" fmla="*/ 3405 w 10348"/>
              <a:gd name="T79" fmla="*/ 8055 h 8644"/>
              <a:gd name="T80" fmla="*/ 7335 w 10348"/>
              <a:gd name="T81" fmla="*/ 8644 h 8644"/>
              <a:gd name="T82" fmla="*/ 6942 w 10348"/>
              <a:gd name="T83" fmla="*/ 8055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348" h="8644">
                <a:moveTo>
                  <a:pt x="9824" y="0"/>
                </a:moveTo>
                <a:lnTo>
                  <a:pt x="524" y="0"/>
                </a:lnTo>
                <a:cubicBezTo>
                  <a:pt x="262" y="0"/>
                  <a:pt x="0" y="262"/>
                  <a:pt x="0" y="524"/>
                </a:cubicBezTo>
                <a:lnTo>
                  <a:pt x="0" y="6418"/>
                </a:lnTo>
                <a:cubicBezTo>
                  <a:pt x="0" y="6680"/>
                  <a:pt x="262" y="6942"/>
                  <a:pt x="524" y="6942"/>
                </a:cubicBezTo>
                <a:lnTo>
                  <a:pt x="9758" y="6942"/>
                </a:lnTo>
                <a:cubicBezTo>
                  <a:pt x="10020" y="6942"/>
                  <a:pt x="10282" y="6680"/>
                  <a:pt x="10282" y="6418"/>
                </a:cubicBezTo>
                <a:lnTo>
                  <a:pt x="10282" y="524"/>
                </a:lnTo>
                <a:cubicBezTo>
                  <a:pt x="10348" y="196"/>
                  <a:pt x="10086" y="0"/>
                  <a:pt x="9824" y="0"/>
                </a:cubicBezTo>
                <a:close/>
                <a:moveTo>
                  <a:pt x="9693" y="5435"/>
                </a:moveTo>
                <a:lnTo>
                  <a:pt x="655" y="5435"/>
                </a:lnTo>
                <a:lnTo>
                  <a:pt x="655" y="589"/>
                </a:lnTo>
                <a:lnTo>
                  <a:pt x="9758" y="589"/>
                </a:lnTo>
                <a:lnTo>
                  <a:pt x="9758" y="5435"/>
                </a:lnTo>
                <a:lnTo>
                  <a:pt x="9693" y="5435"/>
                </a:lnTo>
                <a:close/>
                <a:moveTo>
                  <a:pt x="9693" y="5435"/>
                </a:moveTo>
                <a:close/>
                <a:moveTo>
                  <a:pt x="2554" y="1768"/>
                </a:moveTo>
                <a:cubicBezTo>
                  <a:pt x="2554" y="1922"/>
                  <a:pt x="2617" y="2075"/>
                  <a:pt x="2727" y="2185"/>
                </a:cubicBezTo>
                <a:cubicBezTo>
                  <a:pt x="2836" y="2294"/>
                  <a:pt x="2989" y="2357"/>
                  <a:pt x="3143" y="2357"/>
                </a:cubicBezTo>
                <a:cubicBezTo>
                  <a:pt x="3298" y="2357"/>
                  <a:pt x="3451" y="2294"/>
                  <a:pt x="3560" y="2185"/>
                </a:cubicBezTo>
                <a:cubicBezTo>
                  <a:pt x="3669" y="2075"/>
                  <a:pt x="3733" y="1922"/>
                  <a:pt x="3733" y="1768"/>
                </a:cubicBezTo>
                <a:cubicBezTo>
                  <a:pt x="3733" y="1614"/>
                  <a:pt x="3669" y="1460"/>
                  <a:pt x="3560" y="1351"/>
                </a:cubicBezTo>
                <a:cubicBezTo>
                  <a:pt x="3451" y="1242"/>
                  <a:pt x="3298" y="1178"/>
                  <a:pt x="3143" y="1178"/>
                </a:cubicBezTo>
                <a:cubicBezTo>
                  <a:pt x="2989" y="1178"/>
                  <a:pt x="2836" y="1242"/>
                  <a:pt x="2727" y="1351"/>
                </a:cubicBezTo>
                <a:cubicBezTo>
                  <a:pt x="2617" y="1460"/>
                  <a:pt x="2554" y="1614"/>
                  <a:pt x="2554" y="1768"/>
                </a:cubicBezTo>
                <a:close/>
                <a:moveTo>
                  <a:pt x="2554" y="1768"/>
                </a:moveTo>
                <a:close/>
                <a:moveTo>
                  <a:pt x="5501" y="3078"/>
                </a:moveTo>
                <a:lnTo>
                  <a:pt x="7990" y="3078"/>
                </a:lnTo>
                <a:lnTo>
                  <a:pt x="7990" y="4780"/>
                </a:lnTo>
                <a:lnTo>
                  <a:pt x="5501" y="4780"/>
                </a:lnTo>
                <a:lnTo>
                  <a:pt x="5501" y="3078"/>
                </a:lnTo>
                <a:close/>
                <a:moveTo>
                  <a:pt x="5501" y="3078"/>
                </a:moveTo>
                <a:close/>
                <a:moveTo>
                  <a:pt x="5501" y="1375"/>
                </a:moveTo>
                <a:lnTo>
                  <a:pt x="7990" y="1375"/>
                </a:lnTo>
                <a:lnTo>
                  <a:pt x="7990" y="1571"/>
                </a:lnTo>
                <a:lnTo>
                  <a:pt x="5501" y="1571"/>
                </a:lnTo>
                <a:lnTo>
                  <a:pt x="5501" y="1375"/>
                </a:lnTo>
                <a:close/>
                <a:moveTo>
                  <a:pt x="5501" y="1375"/>
                </a:moveTo>
                <a:close/>
                <a:moveTo>
                  <a:pt x="5501" y="1768"/>
                </a:moveTo>
                <a:lnTo>
                  <a:pt x="7990" y="1768"/>
                </a:lnTo>
                <a:lnTo>
                  <a:pt x="7990" y="1964"/>
                </a:lnTo>
                <a:lnTo>
                  <a:pt x="5501" y="1964"/>
                </a:lnTo>
                <a:lnTo>
                  <a:pt x="5501" y="1768"/>
                </a:lnTo>
                <a:close/>
                <a:moveTo>
                  <a:pt x="5501" y="1768"/>
                </a:moveTo>
                <a:close/>
                <a:moveTo>
                  <a:pt x="2423" y="3078"/>
                </a:moveTo>
                <a:lnTo>
                  <a:pt x="4912" y="3078"/>
                </a:lnTo>
                <a:lnTo>
                  <a:pt x="4912" y="3274"/>
                </a:lnTo>
                <a:lnTo>
                  <a:pt x="2423" y="3274"/>
                </a:lnTo>
                <a:lnTo>
                  <a:pt x="2423" y="3078"/>
                </a:lnTo>
                <a:close/>
                <a:moveTo>
                  <a:pt x="2423" y="3078"/>
                </a:moveTo>
                <a:close/>
                <a:moveTo>
                  <a:pt x="2423" y="3471"/>
                </a:moveTo>
                <a:lnTo>
                  <a:pt x="4912" y="3471"/>
                </a:lnTo>
                <a:lnTo>
                  <a:pt x="4912" y="3667"/>
                </a:lnTo>
                <a:lnTo>
                  <a:pt x="2423" y="3667"/>
                </a:lnTo>
                <a:lnTo>
                  <a:pt x="2423" y="3471"/>
                </a:lnTo>
                <a:close/>
                <a:moveTo>
                  <a:pt x="2423" y="3471"/>
                </a:moveTo>
                <a:close/>
                <a:moveTo>
                  <a:pt x="2423" y="3798"/>
                </a:moveTo>
                <a:lnTo>
                  <a:pt x="4912" y="3798"/>
                </a:lnTo>
                <a:lnTo>
                  <a:pt x="4912" y="3995"/>
                </a:lnTo>
                <a:lnTo>
                  <a:pt x="2423" y="3995"/>
                </a:lnTo>
                <a:lnTo>
                  <a:pt x="2423" y="3798"/>
                </a:lnTo>
                <a:close/>
                <a:moveTo>
                  <a:pt x="2423" y="3798"/>
                </a:moveTo>
                <a:close/>
                <a:moveTo>
                  <a:pt x="2423" y="4191"/>
                </a:moveTo>
                <a:lnTo>
                  <a:pt x="4912" y="4191"/>
                </a:lnTo>
                <a:lnTo>
                  <a:pt x="4912" y="4387"/>
                </a:lnTo>
                <a:lnTo>
                  <a:pt x="2423" y="4387"/>
                </a:lnTo>
                <a:lnTo>
                  <a:pt x="2423" y="4191"/>
                </a:lnTo>
                <a:close/>
                <a:moveTo>
                  <a:pt x="2423" y="4191"/>
                </a:moveTo>
                <a:close/>
                <a:moveTo>
                  <a:pt x="2423" y="4584"/>
                </a:moveTo>
                <a:lnTo>
                  <a:pt x="4912" y="4584"/>
                </a:lnTo>
                <a:lnTo>
                  <a:pt x="4912" y="4780"/>
                </a:lnTo>
                <a:lnTo>
                  <a:pt x="2423" y="4780"/>
                </a:lnTo>
                <a:lnTo>
                  <a:pt x="2423" y="4584"/>
                </a:lnTo>
                <a:close/>
                <a:moveTo>
                  <a:pt x="2423" y="4584"/>
                </a:moveTo>
                <a:close/>
                <a:moveTo>
                  <a:pt x="6942" y="8055"/>
                </a:moveTo>
                <a:lnTo>
                  <a:pt x="6221" y="8055"/>
                </a:lnTo>
                <a:lnTo>
                  <a:pt x="6091" y="6680"/>
                </a:lnTo>
                <a:lnTo>
                  <a:pt x="4257" y="6680"/>
                </a:lnTo>
                <a:lnTo>
                  <a:pt x="4126" y="8055"/>
                </a:lnTo>
                <a:lnTo>
                  <a:pt x="3405" y="8055"/>
                </a:lnTo>
                <a:cubicBezTo>
                  <a:pt x="3143" y="8055"/>
                  <a:pt x="2947" y="8382"/>
                  <a:pt x="2947" y="8644"/>
                </a:cubicBezTo>
                <a:lnTo>
                  <a:pt x="7335" y="8644"/>
                </a:lnTo>
                <a:cubicBezTo>
                  <a:pt x="7400" y="8382"/>
                  <a:pt x="7204" y="8055"/>
                  <a:pt x="6942" y="8055"/>
                </a:cubicBezTo>
                <a:close/>
                <a:moveTo>
                  <a:pt x="6942" y="8055"/>
                </a:move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913797FB-EED7-E2D9-5AC6-96BE600AFFF7}"/>
              </a:ext>
            </a:extLst>
          </p:cNvPr>
          <p:cNvCxnSpPr>
            <a:stCxn id="14" idx="2"/>
            <a:endCxn id="13" idx="0"/>
          </p:cNvCxnSpPr>
          <p:nvPr/>
        </p:nvCxnSpPr>
        <p:spPr bwMode="auto">
          <a:xfrm flipH="1">
            <a:off x="1616299" y="2820653"/>
            <a:ext cx="1447800" cy="4211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76280D70-53B8-8922-0EC1-2998F08D72A8}"/>
              </a:ext>
            </a:extLst>
          </p:cNvPr>
          <p:cNvCxnSpPr>
            <a:stCxn id="14" idx="2"/>
            <a:endCxn id="19" idx="0"/>
          </p:cNvCxnSpPr>
          <p:nvPr/>
        </p:nvCxnSpPr>
        <p:spPr bwMode="auto">
          <a:xfrm>
            <a:off x="3064099" y="2820653"/>
            <a:ext cx="1280888" cy="11506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C46EF032-E631-62A8-8061-D3542D005AA3}"/>
              </a:ext>
            </a:extLst>
          </p:cNvPr>
          <p:cNvCxnSpPr>
            <a:stCxn id="13" idx="2"/>
            <a:endCxn id="12" idx="0"/>
          </p:cNvCxnSpPr>
          <p:nvPr/>
        </p:nvCxnSpPr>
        <p:spPr bwMode="auto">
          <a:xfrm>
            <a:off x="1616299" y="3626964"/>
            <a:ext cx="0" cy="3475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A593A4B1-B432-F925-FA1E-F8E8F16E9D24}"/>
              </a:ext>
            </a:extLst>
          </p:cNvPr>
          <p:cNvCxnSpPr>
            <a:stCxn id="12" idx="2"/>
            <a:endCxn id="15" idx="0"/>
          </p:cNvCxnSpPr>
          <p:nvPr/>
        </p:nvCxnSpPr>
        <p:spPr bwMode="auto">
          <a:xfrm>
            <a:off x="1616299" y="4359685"/>
            <a:ext cx="0" cy="3475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C59D6CAF-12F0-AB60-A4E5-0F96D1E6CE60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 flipH="1">
            <a:off x="481769" y="5088206"/>
            <a:ext cx="1134530" cy="3942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F9D89709-E66E-C6DB-58C9-767167E09FF4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>
            <a:off x="1616299" y="5088206"/>
            <a:ext cx="60143" cy="3942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直线连接符 41">
            <a:extLst>
              <a:ext uri="{FF2B5EF4-FFF2-40B4-BE49-F238E27FC236}">
                <a16:creationId xmlns:a16="http://schemas.microsoft.com/office/drawing/2014/main" id="{C0BD06F0-393B-EAEA-2099-B357395DA26E}"/>
              </a:ext>
            </a:extLst>
          </p:cNvPr>
          <p:cNvCxnSpPr>
            <a:stCxn id="15" idx="2"/>
          </p:cNvCxnSpPr>
          <p:nvPr/>
        </p:nvCxnSpPr>
        <p:spPr bwMode="auto">
          <a:xfrm>
            <a:off x="1616299" y="5088206"/>
            <a:ext cx="1334242" cy="3475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F5F5C7DE-7B7A-5FD1-4AB2-80210D6A3715}"/>
              </a:ext>
            </a:extLst>
          </p:cNvPr>
          <p:cNvCxnSpPr>
            <a:stCxn id="19" idx="2"/>
            <a:endCxn id="18" idx="0"/>
          </p:cNvCxnSpPr>
          <p:nvPr/>
        </p:nvCxnSpPr>
        <p:spPr bwMode="auto">
          <a:xfrm>
            <a:off x="4344987" y="4356492"/>
            <a:ext cx="0" cy="3465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直线连接符 45">
            <a:extLst>
              <a:ext uri="{FF2B5EF4-FFF2-40B4-BE49-F238E27FC236}">
                <a16:creationId xmlns:a16="http://schemas.microsoft.com/office/drawing/2014/main" id="{B7720E11-4905-D0A7-24B5-71F6195F47D2}"/>
              </a:ext>
            </a:extLst>
          </p:cNvPr>
          <p:cNvCxnSpPr>
            <a:stCxn id="18" idx="2"/>
          </p:cNvCxnSpPr>
          <p:nvPr/>
        </p:nvCxnSpPr>
        <p:spPr bwMode="auto">
          <a:xfrm>
            <a:off x="4344987" y="5088206"/>
            <a:ext cx="0" cy="3475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0" name="直线连接符 49">
            <a:extLst>
              <a:ext uri="{FF2B5EF4-FFF2-40B4-BE49-F238E27FC236}">
                <a16:creationId xmlns:a16="http://schemas.microsoft.com/office/drawing/2014/main" id="{32978A51-64B9-73D7-3CF1-8BAF4729031D}"/>
              </a:ext>
            </a:extLst>
          </p:cNvPr>
          <p:cNvCxnSpPr/>
          <p:nvPr/>
        </p:nvCxnSpPr>
        <p:spPr bwMode="auto">
          <a:xfrm>
            <a:off x="5483269" y="3733800"/>
            <a:ext cx="306059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直线连接符 51">
            <a:extLst>
              <a:ext uri="{FF2B5EF4-FFF2-40B4-BE49-F238E27FC236}">
                <a16:creationId xmlns:a16="http://schemas.microsoft.com/office/drawing/2014/main" id="{8DEA9B6D-78FE-3C4D-6318-63C0A4855702}"/>
              </a:ext>
            </a:extLst>
          </p:cNvPr>
          <p:cNvCxnSpPr>
            <a:stCxn id="14" idx="3"/>
            <a:endCxn id="25" idx="1"/>
          </p:cNvCxnSpPr>
          <p:nvPr/>
        </p:nvCxnSpPr>
        <p:spPr bwMode="auto">
          <a:xfrm>
            <a:off x="3787999" y="2628053"/>
            <a:ext cx="16952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4" name="直线连接符 53">
            <a:extLst>
              <a:ext uri="{FF2B5EF4-FFF2-40B4-BE49-F238E27FC236}">
                <a16:creationId xmlns:a16="http://schemas.microsoft.com/office/drawing/2014/main" id="{104ACEE3-DF6B-FF7C-7826-DEB1BA851F5D}"/>
              </a:ext>
            </a:extLst>
          </p:cNvPr>
          <p:cNvCxnSpPr>
            <a:stCxn id="25" idx="3"/>
          </p:cNvCxnSpPr>
          <p:nvPr/>
        </p:nvCxnSpPr>
        <p:spPr bwMode="auto">
          <a:xfrm flipV="1">
            <a:off x="6931069" y="2286000"/>
            <a:ext cx="536531" cy="3420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F94DB243-3131-FF53-F119-036AFF0D514D}"/>
              </a:ext>
            </a:extLst>
          </p:cNvPr>
          <p:cNvSpPr txBox="1"/>
          <p:nvPr/>
        </p:nvSpPr>
        <p:spPr>
          <a:xfrm>
            <a:off x="5545667" y="3217333"/>
            <a:ext cx="1484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Central Management</a:t>
            </a:r>
            <a:endParaRPr kumimoji="1"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F4792AAA-2551-18B6-DD0A-E51C9BB05917}"/>
              </a:ext>
            </a:extLst>
          </p:cNvPr>
          <p:cNvSpPr txBox="1"/>
          <p:nvPr/>
        </p:nvSpPr>
        <p:spPr>
          <a:xfrm>
            <a:off x="7399867" y="2589820"/>
            <a:ext cx="151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Central Management </a:t>
            </a:r>
          </a:p>
          <a:p>
            <a:r>
              <a:rPr kumimoji="1" lang="en-US" altLang="zh-CN" dirty="0"/>
              <a:t>Servers</a:t>
            </a:r>
            <a:endParaRPr kumimoji="1" lang="zh-CN" altLang="en-US" dirty="0"/>
          </a:p>
        </p:txBody>
      </p:sp>
      <p:sp>
        <p:nvSpPr>
          <p:cNvPr id="58" name="ïsḻíḋe">
            <a:extLst>
              <a:ext uri="{FF2B5EF4-FFF2-40B4-BE49-F238E27FC236}">
                <a16:creationId xmlns:a16="http://schemas.microsoft.com/office/drawing/2014/main" id="{2C4582BA-93BC-E29F-4C69-24940114CF85}"/>
              </a:ext>
            </a:extLst>
          </p:cNvPr>
          <p:cNvSpPr/>
          <p:nvPr/>
        </p:nvSpPr>
        <p:spPr>
          <a:xfrm flipH="1">
            <a:off x="5339165" y="4083612"/>
            <a:ext cx="3576235" cy="1669431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defTabSz="913765">
              <a:lnSpc>
                <a:spcPct val="150000"/>
              </a:lnSpc>
              <a:buSzPct val="25000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Network of</a:t>
            </a:r>
            <a:r>
              <a:rPr lang="en-US" altLang="zh-CN" sz="1400" dirty="0"/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data center management is multi-layered heterogenous where data is generated with diverse format.</a:t>
            </a:r>
          </a:p>
          <a:p>
            <a:pPr defTabSz="913765">
              <a:lnSpc>
                <a:spcPct val="150000"/>
              </a:lnSpc>
              <a:buSzPct val="25000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Data security and integrity is the major concern for wireless access deployment.</a:t>
            </a:r>
          </a:p>
        </p:txBody>
      </p:sp>
      <p:sp>
        <p:nvSpPr>
          <p:cNvPr id="8" name="iconfont-11085-5222604">
            <a:extLst>
              <a:ext uri="{FF2B5EF4-FFF2-40B4-BE49-F238E27FC236}">
                <a16:creationId xmlns:a16="http://schemas.microsoft.com/office/drawing/2014/main" id="{B500E20E-B467-A80A-C3E0-9A0D5902B5C8}"/>
              </a:ext>
            </a:extLst>
          </p:cNvPr>
          <p:cNvSpPr>
            <a:spLocks noChangeAspect="1"/>
          </p:cNvSpPr>
          <p:nvPr/>
        </p:nvSpPr>
        <p:spPr>
          <a:xfrm>
            <a:off x="4038515" y="5502420"/>
            <a:ext cx="609685" cy="517380"/>
          </a:xfrm>
          <a:custGeom>
            <a:avLst/>
            <a:gdLst>
              <a:gd name="connsiteX0" fmla="*/ 506163 w 506163"/>
              <a:gd name="connsiteY0" fmla="*/ 363041 h 429531"/>
              <a:gd name="connsiteX1" fmla="*/ 506163 w 506163"/>
              <a:gd name="connsiteY1" fmla="*/ 414625 h 429531"/>
              <a:gd name="connsiteX2" fmla="*/ 491258 w 506163"/>
              <a:gd name="connsiteY2" fmla="*/ 429531 h 429531"/>
              <a:gd name="connsiteX3" fmla="*/ 476304 w 506163"/>
              <a:gd name="connsiteY3" fmla="*/ 414625 h 429531"/>
              <a:gd name="connsiteX4" fmla="*/ 476304 w 506163"/>
              <a:gd name="connsiteY4" fmla="*/ 377947 h 429531"/>
              <a:gd name="connsiteX5" fmla="*/ 491303 w 506163"/>
              <a:gd name="connsiteY5" fmla="*/ 377947 h 429531"/>
              <a:gd name="connsiteX6" fmla="*/ 506163 w 506163"/>
              <a:gd name="connsiteY6" fmla="*/ 363041 h 429531"/>
              <a:gd name="connsiteX7" fmla="*/ 317198 w 506163"/>
              <a:gd name="connsiteY7" fmla="*/ 330619 h 429531"/>
              <a:gd name="connsiteX8" fmla="*/ 342106 w 506163"/>
              <a:gd name="connsiteY8" fmla="*/ 338165 h 429531"/>
              <a:gd name="connsiteX9" fmla="*/ 352543 w 506163"/>
              <a:gd name="connsiteY9" fmla="*/ 336046 h 429531"/>
              <a:gd name="connsiteX10" fmla="*/ 348562 w 506163"/>
              <a:gd name="connsiteY10" fmla="*/ 337800 h 429531"/>
              <a:gd name="connsiteX11" fmla="*/ 368327 w 506163"/>
              <a:gd name="connsiteY11" fmla="*/ 348182 h 429531"/>
              <a:gd name="connsiteX12" fmla="*/ 476304 w 506163"/>
              <a:gd name="connsiteY12" fmla="*/ 348182 h 429531"/>
              <a:gd name="connsiteX13" fmla="*/ 476304 w 506163"/>
              <a:gd name="connsiteY13" fmla="*/ 377947 h 429531"/>
              <a:gd name="connsiteX14" fmla="*/ 368327 w 506163"/>
              <a:gd name="connsiteY14" fmla="*/ 377947 h 429531"/>
              <a:gd name="connsiteX15" fmla="*/ 330273 w 506163"/>
              <a:gd name="connsiteY15" fmla="*/ 362148 h 429531"/>
              <a:gd name="connsiteX16" fmla="*/ 372859 w 506163"/>
              <a:gd name="connsiteY16" fmla="*/ 327095 h 429531"/>
              <a:gd name="connsiteX17" fmla="*/ 362615 w 506163"/>
              <a:gd name="connsiteY17" fmla="*/ 334001 h 429531"/>
              <a:gd name="connsiteX18" fmla="*/ 352543 w 506163"/>
              <a:gd name="connsiteY18" fmla="*/ 336046 h 429531"/>
              <a:gd name="connsiteX19" fmla="*/ 377258 w 506163"/>
              <a:gd name="connsiteY19" fmla="*/ 324129 h 429531"/>
              <a:gd name="connsiteX20" fmla="*/ 376329 w 506163"/>
              <a:gd name="connsiteY20" fmla="*/ 325566 h 429531"/>
              <a:gd name="connsiteX21" fmla="*/ 372859 w 506163"/>
              <a:gd name="connsiteY21" fmla="*/ 327095 h 429531"/>
              <a:gd name="connsiteX22" fmla="*/ 381521 w 506163"/>
              <a:gd name="connsiteY22" fmla="*/ 317537 h 429531"/>
              <a:gd name="connsiteX23" fmla="*/ 379375 w 506163"/>
              <a:gd name="connsiteY23" fmla="*/ 322702 h 429531"/>
              <a:gd name="connsiteX24" fmla="*/ 377258 w 506163"/>
              <a:gd name="connsiteY24" fmla="*/ 324129 h 429531"/>
              <a:gd name="connsiteX25" fmla="*/ 352264 w 506163"/>
              <a:gd name="connsiteY25" fmla="*/ 304637 h 429531"/>
              <a:gd name="connsiteX26" fmla="*/ 350914 w 506163"/>
              <a:gd name="connsiteY26" fmla="*/ 306656 h 429531"/>
              <a:gd name="connsiteX27" fmla="*/ 337600 w 506163"/>
              <a:gd name="connsiteY27" fmla="*/ 307983 h 429531"/>
              <a:gd name="connsiteX28" fmla="*/ 335613 w 506163"/>
              <a:gd name="connsiteY28" fmla="*/ 306924 h 429531"/>
              <a:gd name="connsiteX29" fmla="*/ 476304 w 506163"/>
              <a:gd name="connsiteY29" fmla="*/ 300081 h 429531"/>
              <a:gd name="connsiteX30" fmla="*/ 476396 w 506163"/>
              <a:gd name="connsiteY30" fmla="*/ 300081 h 429531"/>
              <a:gd name="connsiteX31" fmla="*/ 476396 w 506163"/>
              <a:gd name="connsiteY31" fmla="*/ 348182 h 429531"/>
              <a:gd name="connsiteX32" fmla="*/ 476304 w 506163"/>
              <a:gd name="connsiteY32" fmla="*/ 348182 h 429531"/>
              <a:gd name="connsiteX33" fmla="*/ 116194 w 506163"/>
              <a:gd name="connsiteY33" fmla="*/ 278039 h 429531"/>
              <a:gd name="connsiteX34" fmla="*/ 125228 w 506163"/>
              <a:gd name="connsiteY34" fmla="*/ 284905 h 429531"/>
              <a:gd name="connsiteX35" fmla="*/ 142893 w 506163"/>
              <a:gd name="connsiteY35" fmla="*/ 315461 h 429531"/>
              <a:gd name="connsiteX36" fmla="*/ 160501 w 506163"/>
              <a:gd name="connsiteY36" fmla="*/ 304531 h 429531"/>
              <a:gd name="connsiteX37" fmla="*/ 176898 w 506163"/>
              <a:gd name="connsiteY37" fmla="*/ 329375 h 429531"/>
              <a:gd name="connsiteX38" fmla="*/ 145511 w 506163"/>
              <a:gd name="connsiteY38" fmla="*/ 348826 h 429531"/>
              <a:gd name="connsiteX39" fmla="*/ 137703 w 506163"/>
              <a:gd name="connsiteY39" fmla="*/ 351063 h 429531"/>
              <a:gd name="connsiteX40" fmla="*/ 124800 w 506163"/>
              <a:gd name="connsiteY40" fmla="*/ 343638 h 429531"/>
              <a:gd name="connsiteX41" fmla="*/ 99422 w 506163"/>
              <a:gd name="connsiteY41" fmla="*/ 299755 h 429531"/>
              <a:gd name="connsiteX42" fmla="*/ 104945 w 506163"/>
              <a:gd name="connsiteY42" fmla="*/ 279527 h 429531"/>
              <a:gd name="connsiteX43" fmla="*/ 116194 w 506163"/>
              <a:gd name="connsiteY43" fmla="*/ 278039 h 429531"/>
              <a:gd name="connsiteX44" fmla="*/ 390274 w 506163"/>
              <a:gd name="connsiteY44" fmla="*/ 270315 h 429531"/>
              <a:gd name="connsiteX45" fmla="*/ 476304 w 506163"/>
              <a:gd name="connsiteY45" fmla="*/ 270315 h 429531"/>
              <a:gd name="connsiteX46" fmla="*/ 476304 w 506163"/>
              <a:gd name="connsiteY46" fmla="*/ 300081 h 429531"/>
              <a:gd name="connsiteX47" fmla="*/ 392808 w 506163"/>
              <a:gd name="connsiteY47" fmla="*/ 300081 h 429531"/>
              <a:gd name="connsiteX48" fmla="*/ 381521 w 506163"/>
              <a:gd name="connsiteY48" fmla="*/ 317537 h 429531"/>
              <a:gd name="connsiteX49" fmla="*/ 394861 w 506163"/>
              <a:gd name="connsiteY49" fmla="*/ 285428 h 429531"/>
              <a:gd name="connsiteX50" fmla="*/ 365910 w 506163"/>
              <a:gd name="connsiteY50" fmla="*/ 239660 h 429531"/>
              <a:gd name="connsiteX51" fmla="*/ 385969 w 506163"/>
              <a:gd name="connsiteY51" fmla="*/ 256133 h 429531"/>
              <a:gd name="connsiteX52" fmla="*/ 390274 w 506163"/>
              <a:gd name="connsiteY52" fmla="*/ 270315 h 429531"/>
              <a:gd name="connsiteX53" fmla="*/ 379996 w 506163"/>
              <a:gd name="connsiteY53" fmla="*/ 270315 h 429531"/>
              <a:gd name="connsiteX54" fmla="*/ 365136 w 506163"/>
              <a:gd name="connsiteY54" fmla="*/ 285174 h 429531"/>
              <a:gd name="connsiteX55" fmla="*/ 365136 w 506163"/>
              <a:gd name="connsiteY55" fmla="*/ 285555 h 429531"/>
              <a:gd name="connsiteX56" fmla="*/ 355355 w 506163"/>
              <a:gd name="connsiteY56" fmla="*/ 304212 h 429531"/>
              <a:gd name="connsiteX57" fmla="*/ 352264 w 506163"/>
              <a:gd name="connsiteY57" fmla="*/ 304637 h 429531"/>
              <a:gd name="connsiteX58" fmla="*/ 365103 w 506163"/>
              <a:gd name="connsiteY58" fmla="*/ 285428 h 429531"/>
              <a:gd name="connsiteX59" fmla="*/ 342106 w 506163"/>
              <a:gd name="connsiteY59" fmla="*/ 262440 h 429531"/>
              <a:gd name="connsiteX60" fmla="*/ 320822 w 506163"/>
              <a:gd name="connsiteY60" fmla="*/ 276623 h 429531"/>
              <a:gd name="connsiteX61" fmla="*/ 325822 w 506163"/>
              <a:gd name="connsiteY61" fmla="*/ 301706 h 429531"/>
              <a:gd name="connsiteX62" fmla="*/ 335613 w 506163"/>
              <a:gd name="connsiteY62" fmla="*/ 306924 h 429531"/>
              <a:gd name="connsiteX63" fmla="*/ 334464 w 506163"/>
              <a:gd name="connsiteY63" fmla="*/ 307082 h 429531"/>
              <a:gd name="connsiteX64" fmla="*/ 314698 w 506163"/>
              <a:gd name="connsiteY64" fmla="*/ 319988 h 429531"/>
              <a:gd name="connsiteX65" fmla="*/ 314508 w 506163"/>
              <a:gd name="connsiteY65" fmla="*/ 324131 h 429531"/>
              <a:gd name="connsiteX66" fmla="*/ 317198 w 506163"/>
              <a:gd name="connsiteY66" fmla="*/ 330619 h 429531"/>
              <a:gd name="connsiteX67" fmla="*/ 312764 w 506163"/>
              <a:gd name="connsiteY67" fmla="*/ 329276 h 429531"/>
              <a:gd name="connsiteX68" fmla="*/ 293350 w 506163"/>
              <a:gd name="connsiteY68" fmla="*/ 305609 h 429531"/>
              <a:gd name="connsiteX69" fmla="*/ 291668 w 506163"/>
              <a:gd name="connsiteY69" fmla="*/ 288619 h 429531"/>
              <a:gd name="connsiteX70" fmla="*/ 491258 w 506163"/>
              <a:gd name="connsiteY70" fmla="*/ 222798 h 429531"/>
              <a:gd name="connsiteX71" fmla="*/ 506163 w 506163"/>
              <a:gd name="connsiteY71" fmla="*/ 237704 h 429531"/>
              <a:gd name="connsiteX72" fmla="*/ 506163 w 506163"/>
              <a:gd name="connsiteY72" fmla="*/ 285174 h 429531"/>
              <a:gd name="connsiteX73" fmla="*/ 491303 w 506163"/>
              <a:gd name="connsiteY73" fmla="*/ 270315 h 429531"/>
              <a:gd name="connsiteX74" fmla="*/ 476304 w 506163"/>
              <a:gd name="connsiteY74" fmla="*/ 270315 h 429531"/>
              <a:gd name="connsiteX75" fmla="*/ 476304 w 506163"/>
              <a:gd name="connsiteY75" fmla="*/ 237704 h 429531"/>
              <a:gd name="connsiteX76" fmla="*/ 491258 w 506163"/>
              <a:gd name="connsiteY76" fmla="*/ 222798 h 429531"/>
              <a:gd name="connsiteX77" fmla="*/ 447393 w 506163"/>
              <a:gd name="connsiteY77" fmla="*/ 128120 h 429531"/>
              <a:gd name="connsiteX78" fmla="*/ 465423 w 506163"/>
              <a:gd name="connsiteY78" fmla="*/ 156543 h 429531"/>
              <a:gd name="connsiteX79" fmla="*/ 461042 w 506163"/>
              <a:gd name="connsiteY79" fmla="*/ 176925 h 429531"/>
              <a:gd name="connsiteX80" fmla="*/ 365910 w 506163"/>
              <a:gd name="connsiteY80" fmla="*/ 239660 h 429531"/>
              <a:gd name="connsiteX81" fmla="*/ 362293 w 506163"/>
              <a:gd name="connsiteY81" fmla="*/ 236690 h 429531"/>
              <a:gd name="connsiteX82" fmla="*/ 331803 w 506163"/>
              <a:gd name="connsiteY82" fmla="*/ 233692 h 429531"/>
              <a:gd name="connsiteX83" fmla="*/ 304777 w 506163"/>
              <a:gd name="connsiteY83" fmla="*/ 248113 h 429531"/>
              <a:gd name="connsiteX84" fmla="*/ 290332 w 506163"/>
              <a:gd name="connsiteY84" fmla="*/ 275130 h 429531"/>
              <a:gd name="connsiteX85" fmla="*/ 291668 w 506163"/>
              <a:gd name="connsiteY85" fmla="*/ 288619 h 429531"/>
              <a:gd name="connsiteX86" fmla="*/ 205322 w 506163"/>
              <a:gd name="connsiteY86" fmla="*/ 345559 h 429531"/>
              <a:gd name="connsiteX87" fmla="*/ 197179 w 506163"/>
              <a:gd name="connsiteY87" fmla="*/ 347988 h 429531"/>
              <a:gd name="connsiteX88" fmla="*/ 184750 w 506163"/>
              <a:gd name="connsiteY88" fmla="*/ 341273 h 429531"/>
              <a:gd name="connsiteX89" fmla="*/ 176898 w 506163"/>
              <a:gd name="connsiteY89" fmla="*/ 329375 h 429531"/>
              <a:gd name="connsiteX90" fmla="*/ 180840 w 506163"/>
              <a:gd name="connsiteY90" fmla="*/ 326932 h 429531"/>
              <a:gd name="connsiteX91" fmla="*/ 185649 w 506163"/>
              <a:gd name="connsiteY91" fmla="*/ 306418 h 429531"/>
              <a:gd name="connsiteX92" fmla="*/ 165128 w 506163"/>
              <a:gd name="connsiteY92" fmla="*/ 301659 h 429531"/>
              <a:gd name="connsiteX93" fmla="*/ 160501 w 506163"/>
              <a:gd name="connsiteY93" fmla="*/ 304531 h 429531"/>
              <a:gd name="connsiteX94" fmla="*/ 139083 w 506163"/>
              <a:gd name="connsiteY94" fmla="*/ 272077 h 429531"/>
              <a:gd name="connsiteX95" fmla="*/ 143321 w 506163"/>
              <a:gd name="connsiteY95" fmla="*/ 251456 h 429531"/>
              <a:gd name="connsiteX96" fmla="*/ 163940 w 506163"/>
              <a:gd name="connsiteY96" fmla="*/ 255695 h 429531"/>
              <a:gd name="connsiteX97" fmla="*/ 201370 w 506163"/>
              <a:gd name="connsiteY97" fmla="*/ 312509 h 429531"/>
              <a:gd name="connsiteX98" fmla="*/ 432470 w 506163"/>
              <a:gd name="connsiteY98" fmla="*/ 160114 h 429531"/>
              <a:gd name="connsiteX99" fmla="*/ 422048 w 506163"/>
              <a:gd name="connsiteY99" fmla="*/ 143701 h 429531"/>
              <a:gd name="connsiteX100" fmla="*/ 371103 w 506163"/>
              <a:gd name="connsiteY100" fmla="*/ 30119 h 429531"/>
              <a:gd name="connsiteX101" fmla="*/ 357788 w 506163"/>
              <a:gd name="connsiteY101" fmla="*/ 32505 h 429531"/>
              <a:gd name="connsiteX102" fmla="*/ 41323 w 506163"/>
              <a:gd name="connsiteY102" fmla="*/ 227081 h 429531"/>
              <a:gd name="connsiteX103" fmla="*/ 71370 w 506163"/>
              <a:gd name="connsiteY103" fmla="*/ 249647 h 429531"/>
              <a:gd name="connsiteX104" fmla="*/ 146462 w 506163"/>
              <a:gd name="connsiteY104" fmla="*/ 200182 h 429531"/>
              <a:gd name="connsiteX105" fmla="*/ 228221 w 506163"/>
              <a:gd name="connsiteY105" fmla="*/ 197706 h 429531"/>
              <a:gd name="connsiteX106" fmla="*/ 251696 w 506163"/>
              <a:gd name="connsiteY106" fmla="*/ 213512 h 429531"/>
              <a:gd name="connsiteX107" fmla="*/ 427738 w 506163"/>
              <a:gd name="connsiteY107" fmla="*/ 105299 h 429531"/>
              <a:gd name="connsiteX108" fmla="*/ 382597 w 506163"/>
              <a:gd name="connsiteY108" fmla="*/ 37266 h 429531"/>
              <a:gd name="connsiteX109" fmla="*/ 371103 w 506163"/>
              <a:gd name="connsiteY109" fmla="*/ 30119 h 429531"/>
              <a:gd name="connsiteX110" fmla="*/ 377091 w 506163"/>
              <a:gd name="connsiteY110" fmla="*/ 947 h 429531"/>
              <a:gd name="connsiteX111" fmla="*/ 406834 w 506163"/>
              <a:gd name="connsiteY111" fmla="*/ 19984 h 429531"/>
              <a:gd name="connsiteX112" fmla="*/ 407215 w 506163"/>
              <a:gd name="connsiteY112" fmla="*/ 20508 h 429531"/>
              <a:gd name="connsiteX113" fmla="*/ 461022 w 506163"/>
              <a:gd name="connsiteY113" fmla="*/ 101680 h 429531"/>
              <a:gd name="connsiteX114" fmla="*/ 456403 w 506163"/>
              <a:gd name="connsiteY114" fmla="*/ 122580 h 429531"/>
              <a:gd name="connsiteX115" fmla="*/ 447393 w 506163"/>
              <a:gd name="connsiteY115" fmla="*/ 128120 h 429531"/>
              <a:gd name="connsiteX116" fmla="*/ 442947 w 506163"/>
              <a:gd name="connsiteY116" fmla="*/ 121111 h 429531"/>
              <a:gd name="connsiteX117" fmla="*/ 433607 w 506163"/>
              <a:gd name="connsiteY117" fmla="*/ 114069 h 429531"/>
              <a:gd name="connsiteX118" fmla="*/ 422089 w 506163"/>
              <a:gd name="connsiteY118" fmla="*/ 115920 h 429531"/>
              <a:gd name="connsiteX119" fmla="*/ 417803 w 506163"/>
              <a:gd name="connsiteY119" fmla="*/ 137017 h 429531"/>
              <a:gd name="connsiteX120" fmla="*/ 422048 w 506163"/>
              <a:gd name="connsiteY120" fmla="*/ 143701 h 429531"/>
              <a:gd name="connsiteX121" fmla="*/ 257458 w 506163"/>
              <a:gd name="connsiteY121" fmla="*/ 244887 h 429531"/>
              <a:gd name="connsiteX122" fmla="*/ 238411 w 506163"/>
              <a:gd name="connsiteY122" fmla="*/ 241935 h 429531"/>
              <a:gd name="connsiteX123" fmla="*/ 214126 w 506163"/>
              <a:gd name="connsiteY123" fmla="*/ 223939 h 429531"/>
              <a:gd name="connsiteX124" fmla="*/ 161509 w 506163"/>
              <a:gd name="connsiteY124" fmla="*/ 225843 h 429531"/>
              <a:gd name="connsiteX125" fmla="*/ 80941 w 506163"/>
              <a:gd name="connsiteY125" fmla="*/ 279831 h 429531"/>
              <a:gd name="connsiteX126" fmla="*/ 71512 w 506163"/>
              <a:gd name="connsiteY126" fmla="*/ 283211 h 429531"/>
              <a:gd name="connsiteX127" fmla="*/ 62560 w 506163"/>
              <a:gd name="connsiteY127" fmla="*/ 280260 h 429531"/>
              <a:gd name="connsiteX128" fmla="*/ 5943 w 506163"/>
              <a:gd name="connsiteY128" fmla="*/ 237793 h 429531"/>
              <a:gd name="connsiteX129" fmla="*/ 7086 w 506163"/>
              <a:gd name="connsiteY129" fmla="*/ 213227 h 429531"/>
              <a:gd name="connsiteX130" fmla="*/ 342265 w 506163"/>
              <a:gd name="connsiteY130" fmla="*/ 7083 h 429531"/>
              <a:gd name="connsiteX131" fmla="*/ 342312 w 506163"/>
              <a:gd name="connsiteY131" fmla="*/ 7083 h 429531"/>
              <a:gd name="connsiteX132" fmla="*/ 377091 w 506163"/>
              <a:gd name="connsiteY132" fmla="*/ 947 h 42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06163" h="429531">
                <a:moveTo>
                  <a:pt x="506163" y="363041"/>
                </a:moveTo>
                <a:lnTo>
                  <a:pt x="506163" y="414625"/>
                </a:lnTo>
                <a:cubicBezTo>
                  <a:pt x="506163" y="422864"/>
                  <a:pt x="499475" y="429531"/>
                  <a:pt x="491258" y="429531"/>
                </a:cubicBezTo>
                <a:cubicBezTo>
                  <a:pt x="482993" y="429531"/>
                  <a:pt x="476304" y="422864"/>
                  <a:pt x="476304" y="414625"/>
                </a:cubicBezTo>
                <a:lnTo>
                  <a:pt x="476304" y="377947"/>
                </a:lnTo>
                <a:lnTo>
                  <a:pt x="491303" y="377947"/>
                </a:lnTo>
                <a:cubicBezTo>
                  <a:pt x="499495" y="377947"/>
                  <a:pt x="506163" y="371280"/>
                  <a:pt x="506163" y="363041"/>
                </a:cubicBezTo>
                <a:close/>
                <a:moveTo>
                  <a:pt x="317198" y="330619"/>
                </a:moveTo>
                <a:lnTo>
                  <a:pt x="342106" y="338165"/>
                </a:lnTo>
                <a:lnTo>
                  <a:pt x="352543" y="336046"/>
                </a:lnTo>
                <a:lnTo>
                  <a:pt x="348562" y="337800"/>
                </a:lnTo>
                <a:cubicBezTo>
                  <a:pt x="353039" y="344277"/>
                  <a:pt x="360421" y="348182"/>
                  <a:pt x="368327" y="348182"/>
                </a:cubicBezTo>
                <a:lnTo>
                  <a:pt x="476304" y="348182"/>
                </a:lnTo>
                <a:lnTo>
                  <a:pt x="476304" y="377947"/>
                </a:lnTo>
                <a:lnTo>
                  <a:pt x="368327" y="377947"/>
                </a:lnTo>
                <a:cubicBezTo>
                  <a:pt x="353468" y="377924"/>
                  <a:pt x="340013" y="371887"/>
                  <a:pt x="330273" y="362148"/>
                </a:cubicBezTo>
                <a:close/>
                <a:moveTo>
                  <a:pt x="372859" y="327095"/>
                </a:moveTo>
                <a:lnTo>
                  <a:pt x="362615" y="334001"/>
                </a:lnTo>
                <a:lnTo>
                  <a:pt x="352543" y="336046"/>
                </a:lnTo>
                <a:close/>
                <a:moveTo>
                  <a:pt x="377258" y="324129"/>
                </a:moveTo>
                <a:lnTo>
                  <a:pt x="376329" y="325566"/>
                </a:lnTo>
                <a:lnTo>
                  <a:pt x="372859" y="327095"/>
                </a:lnTo>
                <a:close/>
                <a:moveTo>
                  <a:pt x="381521" y="317537"/>
                </a:moveTo>
                <a:lnTo>
                  <a:pt x="379375" y="322702"/>
                </a:lnTo>
                <a:lnTo>
                  <a:pt x="377258" y="324129"/>
                </a:lnTo>
                <a:close/>
                <a:moveTo>
                  <a:pt x="352264" y="304637"/>
                </a:moveTo>
                <a:lnTo>
                  <a:pt x="350914" y="306656"/>
                </a:lnTo>
                <a:cubicBezTo>
                  <a:pt x="346605" y="308441"/>
                  <a:pt x="341974" y="308846"/>
                  <a:pt x="337600" y="307983"/>
                </a:cubicBezTo>
                <a:lnTo>
                  <a:pt x="335613" y="306924"/>
                </a:lnTo>
                <a:close/>
                <a:moveTo>
                  <a:pt x="476304" y="300081"/>
                </a:moveTo>
                <a:lnTo>
                  <a:pt x="476396" y="300081"/>
                </a:lnTo>
                <a:lnTo>
                  <a:pt x="476396" y="348182"/>
                </a:lnTo>
                <a:lnTo>
                  <a:pt x="476304" y="348182"/>
                </a:lnTo>
                <a:close/>
                <a:moveTo>
                  <a:pt x="116194" y="278039"/>
                </a:moveTo>
                <a:cubicBezTo>
                  <a:pt x="119860" y="279015"/>
                  <a:pt x="123157" y="281383"/>
                  <a:pt x="125228" y="284905"/>
                </a:cubicBezTo>
                <a:lnTo>
                  <a:pt x="142893" y="315461"/>
                </a:lnTo>
                <a:lnTo>
                  <a:pt x="160501" y="304531"/>
                </a:lnTo>
                <a:lnTo>
                  <a:pt x="176898" y="329375"/>
                </a:lnTo>
                <a:lnTo>
                  <a:pt x="145511" y="348826"/>
                </a:lnTo>
                <a:cubicBezTo>
                  <a:pt x="143178" y="350302"/>
                  <a:pt x="140464" y="351063"/>
                  <a:pt x="137703" y="351063"/>
                </a:cubicBezTo>
                <a:cubicBezTo>
                  <a:pt x="132370" y="351063"/>
                  <a:pt x="127466" y="348255"/>
                  <a:pt x="124800" y="343638"/>
                </a:cubicBezTo>
                <a:lnTo>
                  <a:pt x="99422" y="299755"/>
                </a:lnTo>
                <a:cubicBezTo>
                  <a:pt x="95375" y="292663"/>
                  <a:pt x="97851" y="283620"/>
                  <a:pt x="104945" y="279527"/>
                </a:cubicBezTo>
                <a:cubicBezTo>
                  <a:pt x="108492" y="277480"/>
                  <a:pt x="112527" y="277064"/>
                  <a:pt x="116194" y="278039"/>
                </a:cubicBezTo>
                <a:close/>
                <a:moveTo>
                  <a:pt x="390274" y="270315"/>
                </a:moveTo>
                <a:lnTo>
                  <a:pt x="476304" y="270315"/>
                </a:lnTo>
                <a:lnTo>
                  <a:pt x="476304" y="300081"/>
                </a:lnTo>
                <a:lnTo>
                  <a:pt x="392808" y="300081"/>
                </a:lnTo>
                <a:lnTo>
                  <a:pt x="381521" y="317537"/>
                </a:lnTo>
                <a:lnTo>
                  <a:pt x="394861" y="285428"/>
                </a:lnTo>
                <a:close/>
                <a:moveTo>
                  <a:pt x="365910" y="239660"/>
                </a:moveTo>
                <a:lnTo>
                  <a:pt x="385969" y="256133"/>
                </a:lnTo>
                <a:lnTo>
                  <a:pt x="390274" y="270315"/>
                </a:lnTo>
                <a:lnTo>
                  <a:pt x="379996" y="270315"/>
                </a:lnTo>
                <a:cubicBezTo>
                  <a:pt x="371804" y="270315"/>
                  <a:pt x="365136" y="276983"/>
                  <a:pt x="365136" y="285174"/>
                </a:cubicBezTo>
                <a:lnTo>
                  <a:pt x="365136" y="285555"/>
                </a:lnTo>
                <a:cubicBezTo>
                  <a:pt x="365089" y="293461"/>
                  <a:pt x="361148" y="300152"/>
                  <a:pt x="355355" y="304212"/>
                </a:cubicBezTo>
                <a:lnTo>
                  <a:pt x="352264" y="304637"/>
                </a:lnTo>
                <a:lnTo>
                  <a:pt x="365103" y="285428"/>
                </a:lnTo>
                <a:cubicBezTo>
                  <a:pt x="365055" y="272720"/>
                  <a:pt x="354771" y="262440"/>
                  <a:pt x="342106" y="262440"/>
                </a:cubicBezTo>
                <a:cubicBezTo>
                  <a:pt x="332773" y="262440"/>
                  <a:pt x="324393" y="268056"/>
                  <a:pt x="320822" y="276623"/>
                </a:cubicBezTo>
                <a:cubicBezTo>
                  <a:pt x="317299" y="285238"/>
                  <a:pt x="319251" y="295090"/>
                  <a:pt x="325822" y="301706"/>
                </a:cubicBezTo>
                <a:lnTo>
                  <a:pt x="335613" y="306924"/>
                </a:lnTo>
                <a:lnTo>
                  <a:pt x="334464" y="307082"/>
                </a:lnTo>
                <a:cubicBezTo>
                  <a:pt x="325224" y="303843"/>
                  <a:pt x="315413" y="310225"/>
                  <a:pt x="314698" y="319988"/>
                </a:cubicBezTo>
                <a:cubicBezTo>
                  <a:pt x="314555" y="321464"/>
                  <a:pt x="314508" y="322845"/>
                  <a:pt x="314508" y="324131"/>
                </a:cubicBezTo>
                <a:lnTo>
                  <a:pt x="317198" y="330619"/>
                </a:lnTo>
                <a:lnTo>
                  <a:pt x="312764" y="329276"/>
                </a:lnTo>
                <a:cubicBezTo>
                  <a:pt x="304265" y="323600"/>
                  <a:pt x="297421" y="315462"/>
                  <a:pt x="293350" y="305609"/>
                </a:cubicBezTo>
                <a:lnTo>
                  <a:pt x="291668" y="288619"/>
                </a:lnTo>
                <a:close/>
                <a:moveTo>
                  <a:pt x="491258" y="222798"/>
                </a:moveTo>
                <a:cubicBezTo>
                  <a:pt x="499475" y="222798"/>
                  <a:pt x="506163" y="229466"/>
                  <a:pt x="506163" y="237704"/>
                </a:cubicBezTo>
                <a:lnTo>
                  <a:pt x="506163" y="285174"/>
                </a:lnTo>
                <a:cubicBezTo>
                  <a:pt x="506163" y="276983"/>
                  <a:pt x="499495" y="270315"/>
                  <a:pt x="491303" y="270315"/>
                </a:cubicBezTo>
                <a:lnTo>
                  <a:pt x="476304" y="270315"/>
                </a:lnTo>
                <a:lnTo>
                  <a:pt x="476304" y="237704"/>
                </a:lnTo>
                <a:cubicBezTo>
                  <a:pt x="476304" y="229466"/>
                  <a:pt x="482993" y="222798"/>
                  <a:pt x="491258" y="222798"/>
                </a:cubicBezTo>
                <a:close/>
                <a:moveTo>
                  <a:pt x="447393" y="128120"/>
                </a:moveTo>
                <a:lnTo>
                  <a:pt x="465423" y="156543"/>
                </a:lnTo>
                <a:cubicBezTo>
                  <a:pt x="469757" y="163400"/>
                  <a:pt x="467804" y="172496"/>
                  <a:pt x="461042" y="176925"/>
                </a:cubicBezTo>
                <a:lnTo>
                  <a:pt x="365910" y="239660"/>
                </a:lnTo>
                <a:lnTo>
                  <a:pt x="362293" y="236690"/>
                </a:lnTo>
                <a:cubicBezTo>
                  <a:pt x="352438" y="232621"/>
                  <a:pt x="341832" y="231705"/>
                  <a:pt x="331803" y="233692"/>
                </a:cubicBezTo>
                <a:cubicBezTo>
                  <a:pt x="321775" y="235679"/>
                  <a:pt x="312323" y="240569"/>
                  <a:pt x="304777" y="248113"/>
                </a:cubicBezTo>
                <a:cubicBezTo>
                  <a:pt x="297230" y="255657"/>
                  <a:pt x="292326" y="265105"/>
                  <a:pt x="290332" y="275130"/>
                </a:cubicBezTo>
                <a:lnTo>
                  <a:pt x="291668" y="288619"/>
                </a:lnTo>
                <a:lnTo>
                  <a:pt x="205322" y="345559"/>
                </a:lnTo>
                <a:cubicBezTo>
                  <a:pt x="202894" y="347131"/>
                  <a:pt x="200084" y="347988"/>
                  <a:pt x="197179" y="347988"/>
                </a:cubicBezTo>
                <a:cubicBezTo>
                  <a:pt x="192131" y="347988"/>
                  <a:pt x="187465" y="345464"/>
                  <a:pt x="184750" y="341273"/>
                </a:cubicBezTo>
                <a:lnTo>
                  <a:pt x="176898" y="329375"/>
                </a:lnTo>
                <a:lnTo>
                  <a:pt x="180840" y="326932"/>
                </a:lnTo>
                <a:cubicBezTo>
                  <a:pt x="187839" y="322553"/>
                  <a:pt x="189982" y="313415"/>
                  <a:pt x="185649" y="306418"/>
                </a:cubicBezTo>
                <a:cubicBezTo>
                  <a:pt x="181316" y="299469"/>
                  <a:pt x="172127" y="297327"/>
                  <a:pt x="165128" y="301659"/>
                </a:cubicBezTo>
                <a:lnTo>
                  <a:pt x="160501" y="304531"/>
                </a:lnTo>
                <a:lnTo>
                  <a:pt x="139083" y="272077"/>
                </a:lnTo>
                <a:cubicBezTo>
                  <a:pt x="134559" y="265219"/>
                  <a:pt x="136464" y="255980"/>
                  <a:pt x="143321" y="251456"/>
                </a:cubicBezTo>
                <a:cubicBezTo>
                  <a:pt x="150178" y="246932"/>
                  <a:pt x="159416" y="248837"/>
                  <a:pt x="163940" y="255695"/>
                </a:cubicBezTo>
                <a:lnTo>
                  <a:pt x="201370" y="312509"/>
                </a:lnTo>
                <a:lnTo>
                  <a:pt x="432470" y="160114"/>
                </a:lnTo>
                <a:lnTo>
                  <a:pt x="422048" y="143701"/>
                </a:lnTo>
                <a:close/>
                <a:moveTo>
                  <a:pt x="371103" y="30119"/>
                </a:moveTo>
                <a:cubicBezTo>
                  <a:pt x="366668" y="29268"/>
                  <a:pt x="361930" y="30006"/>
                  <a:pt x="357788" y="32505"/>
                </a:cubicBezTo>
                <a:lnTo>
                  <a:pt x="41323" y="227081"/>
                </a:lnTo>
                <a:lnTo>
                  <a:pt x="71370" y="249647"/>
                </a:lnTo>
                <a:cubicBezTo>
                  <a:pt x="84131" y="239983"/>
                  <a:pt x="109797" y="221653"/>
                  <a:pt x="146462" y="200182"/>
                </a:cubicBezTo>
                <a:cubicBezTo>
                  <a:pt x="172509" y="184852"/>
                  <a:pt x="200794" y="183995"/>
                  <a:pt x="228221" y="197706"/>
                </a:cubicBezTo>
                <a:cubicBezTo>
                  <a:pt x="236649" y="201991"/>
                  <a:pt x="244554" y="207276"/>
                  <a:pt x="251696" y="213512"/>
                </a:cubicBezTo>
                <a:lnTo>
                  <a:pt x="427738" y="105299"/>
                </a:lnTo>
                <a:lnTo>
                  <a:pt x="382597" y="37266"/>
                </a:lnTo>
                <a:cubicBezTo>
                  <a:pt x="379668" y="33410"/>
                  <a:pt x="375537" y="30970"/>
                  <a:pt x="371103" y="30119"/>
                </a:cubicBezTo>
                <a:close/>
                <a:moveTo>
                  <a:pt x="377091" y="947"/>
                </a:moveTo>
                <a:cubicBezTo>
                  <a:pt x="388668" y="3262"/>
                  <a:pt x="399406" y="9773"/>
                  <a:pt x="406834" y="19984"/>
                </a:cubicBezTo>
                <a:cubicBezTo>
                  <a:pt x="406977" y="20175"/>
                  <a:pt x="407072" y="20365"/>
                  <a:pt x="407215" y="20508"/>
                </a:cubicBezTo>
                <a:lnTo>
                  <a:pt x="461022" y="101680"/>
                </a:lnTo>
                <a:cubicBezTo>
                  <a:pt x="465689" y="108726"/>
                  <a:pt x="463594" y="118200"/>
                  <a:pt x="456403" y="122580"/>
                </a:cubicBezTo>
                <a:lnTo>
                  <a:pt x="447393" y="128120"/>
                </a:lnTo>
                <a:lnTo>
                  <a:pt x="442947" y="121111"/>
                </a:lnTo>
                <a:cubicBezTo>
                  <a:pt x="440827" y="117444"/>
                  <a:pt x="437399" y="115015"/>
                  <a:pt x="433607" y="114069"/>
                </a:cubicBezTo>
                <a:cubicBezTo>
                  <a:pt x="429815" y="113122"/>
                  <a:pt x="425661" y="113658"/>
                  <a:pt x="422089" y="115920"/>
                </a:cubicBezTo>
                <a:cubicBezTo>
                  <a:pt x="414946" y="120492"/>
                  <a:pt x="412994" y="130064"/>
                  <a:pt x="417803" y="137017"/>
                </a:cubicBezTo>
                <a:lnTo>
                  <a:pt x="422048" y="143701"/>
                </a:lnTo>
                <a:lnTo>
                  <a:pt x="257458" y="244887"/>
                </a:lnTo>
                <a:cubicBezTo>
                  <a:pt x="251268" y="248743"/>
                  <a:pt x="243125" y="247505"/>
                  <a:pt x="238411" y="241935"/>
                </a:cubicBezTo>
                <a:cubicBezTo>
                  <a:pt x="231459" y="234508"/>
                  <a:pt x="223221" y="228414"/>
                  <a:pt x="214126" y="223939"/>
                </a:cubicBezTo>
                <a:cubicBezTo>
                  <a:pt x="196175" y="215226"/>
                  <a:pt x="178461" y="215893"/>
                  <a:pt x="161509" y="225843"/>
                </a:cubicBezTo>
                <a:cubicBezTo>
                  <a:pt x="110654" y="255646"/>
                  <a:pt x="81226" y="279593"/>
                  <a:pt x="80941" y="279831"/>
                </a:cubicBezTo>
                <a:cubicBezTo>
                  <a:pt x="78274" y="282021"/>
                  <a:pt x="74941" y="283211"/>
                  <a:pt x="71512" y="283211"/>
                </a:cubicBezTo>
                <a:cubicBezTo>
                  <a:pt x="68274" y="283211"/>
                  <a:pt x="65132" y="282164"/>
                  <a:pt x="62560" y="280260"/>
                </a:cubicBezTo>
                <a:lnTo>
                  <a:pt x="5943" y="237793"/>
                </a:lnTo>
                <a:cubicBezTo>
                  <a:pt x="-2437" y="231509"/>
                  <a:pt x="-1866" y="218702"/>
                  <a:pt x="7086" y="213227"/>
                </a:cubicBezTo>
                <a:lnTo>
                  <a:pt x="342265" y="7083"/>
                </a:lnTo>
                <a:lnTo>
                  <a:pt x="342312" y="7083"/>
                </a:lnTo>
                <a:cubicBezTo>
                  <a:pt x="353098" y="513"/>
                  <a:pt x="365514" y="-1368"/>
                  <a:pt x="377091" y="9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confont-1045-808599">
            <a:extLst>
              <a:ext uri="{FF2B5EF4-FFF2-40B4-BE49-F238E27FC236}">
                <a16:creationId xmlns:a16="http://schemas.microsoft.com/office/drawing/2014/main" id="{4C2B57C7-A57A-E2FC-22D7-AE64C1762D8F}"/>
              </a:ext>
            </a:extLst>
          </p:cNvPr>
          <p:cNvSpPr>
            <a:spLocks noChangeAspect="1"/>
          </p:cNvSpPr>
          <p:nvPr/>
        </p:nvSpPr>
        <p:spPr>
          <a:xfrm>
            <a:off x="346009" y="1970507"/>
            <a:ext cx="609685" cy="509278"/>
          </a:xfrm>
          <a:custGeom>
            <a:avLst/>
            <a:gdLst>
              <a:gd name="T0" fmla="*/ 524 w 10348"/>
              <a:gd name="T1" fmla="*/ 0 h 8644"/>
              <a:gd name="T2" fmla="*/ 0 w 10348"/>
              <a:gd name="T3" fmla="*/ 6418 h 8644"/>
              <a:gd name="T4" fmla="*/ 9758 w 10348"/>
              <a:gd name="T5" fmla="*/ 6942 h 8644"/>
              <a:gd name="T6" fmla="*/ 10282 w 10348"/>
              <a:gd name="T7" fmla="*/ 524 h 8644"/>
              <a:gd name="T8" fmla="*/ 9693 w 10348"/>
              <a:gd name="T9" fmla="*/ 5435 h 8644"/>
              <a:gd name="T10" fmla="*/ 655 w 10348"/>
              <a:gd name="T11" fmla="*/ 589 h 8644"/>
              <a:gd name="T12" fmla="*/ 9758 w 10348"/>
              <a:gd name="T13" fmla="*/ 5435 h 8644"/>
              <a:gd name="T14" fmla="*/ 9693 w 10348"/>
              <a:gd name="T15" fmla="*/ 5435 h 8644"/>
              <a:gd name="T16" fmla="*/ 2727 w 10348"/>
              <a:gd name="T17" fmla="*/ 2185 h 8644"/>
              <a:gd name="T18" fmla="*/ 3560 w 10348"/>
              <a:gd name="T19" fmla="*/ 2185 h 8644"/>
              <a:gd name="T20" fmla="*/ 3560 w 10348"/>
              <a:gd name="T21" fmla="*/ 1351 h 8644"/>
              <a:gd name="T22" fmla="*/ 2727 w 10348"/>
              <a:gd name="T23" fmla="*/ 1351 h 8644"/>
              <a:gd name="T24" fmla="*/ 2554 w 10348"/>
              <a:gd name="T25" fmla="*/ 1768 h 8644"/>
              <a:gd name="T26" fmla="*/ 7990 w 10348"/>
              <a:gd name="T27" fmla="*/ 3078 h 8644"/>
              <a:gd name="T28" fmla="*/ 5501 w 10348"/>
              <a:gd name="T29" fmla="*/ 4780 h 8644"/>
              <a:gd name="T30" fmla="*/ 5501 w 10348"/>
              <a:gd name="T31" fmla="*/ 3078 h 8644"/>
              <a:gd name="T32" fmla="*/ 7990 w 10348"/>
              <a:gd name="T33" fmla="*/ 1375 h 8644"/>
              <a:gd name="T34" fmla="*/ 5501 w 10348"/>
              <a:gd name="T35" fmla="*/ 1571 h 8644"/>
              <a:gd name="T36" fmla="*/ 5501 w 10348"/>
              <a:gd name="T37" fmla="*/ 1375 h 8644"/>
              <a:gd name="T38" fmla="*/ 7990 w 10348"/>
              <a:gd name="T39" fmla="*/ 1768 h 8644"/>
              <a:gd name="T40" fmla="*/ 5501 w 10348"/>
              <a:gd name="T41" fmla="*/ 1964 h 8644"/>
              <a:gd name="T42" fmla="*/ 5501 w 10348"/>
              <a:gd name="T43" fmla="*/ 1768 h 8644"/>
              <a:gd name="T44" fmla="*/ 4912 w 10348"/>
              <a:gd name="T45" fmla="*/ 3078 h 8644"/>
              <a:gd name="T46" fmla="*/ 2423 w 10348"/>
              <a:gd name="T47" fmla="*/ 3274 h 8644"/>
              <a:gd name="T48" fmla="*/ 2423 w 10348"/>
              <a:gd name="T49" fmla="*/ 3078 h 8644"/>
              <a:gd name="T50" fmla="*/ 4912 w 10348"/>
              <a:gd name="T51" fmla="*/ 3471 h 8644"/>
              <a:gd name="T52" fmla="*/ 2423 w 10348"/>
              <a:gd name="T53" fmla="*/ 3667 h 8644"/>
              <a:gd name="T54" fmla="*/ 2423 w 10348"/>
              <a:gd name="T55" fmla="*/ 3471 h 8644"/>
              <a:gd name="T56" fmla="*/ 4912 w 10348"/>
              <a:gd name="T57" fmla="*/ 3798 h 8644"/>
              <a:gd name="T58" fmla="*/ 2423 w 10348"/>
              <a:gd name="T59" fmla="*/ 3995 h 8644"/>
              <a:gd name="T60" fmla="*/ 2423 w 10348"/>
              <a:gd name="T61" fmla="*/ 3798 h 8644"/>
              <a:gd name="T62" fmla="*/ 4912 w 10348"/>
              <a:gd name="T63" fmla="*/ 4191 h 8644"/>
              <a:gd name="T64" fmla="*/ 2423 w 10348"/>
              <a:gd name="T65" fmla="*/ 4387 h 8644"/>
              <a:gd name="T66" fmla="*/ 2423 w 10348"/>
              <a:gd name="T67" fmla="*/ 4191 h 8644"/>
              <a:gd name="T68" fmla="*/ 4912 w 10348"/>
              <a:gd name="T69" fmla="*/ 4584 h 8644"/>
              <a:gd name="T70" fmla="*/ 2423 w 10348"/>
              <a:gd name="T71" fmla="*/ 4780 h 8644"/>
              <a:gd name="T72" fmla="*/ 2423 w 10348"/>
              <a:gd name="T73" fmla="*/ 4584 h 8644"/>
              <a:gd name="T74" fmla="*/ 6221 w 10348"/>
              <a:gd name="T75" fmla="*/ 8055 h 8644"/>
              <a:gd name="T76" fmla="*/ 4257 w 10348"/>
              <a:gd name="T77" fmla="*/ 6680 h 8644"/>
              <a:gd name="T78" fmla="*/ 3405 w 10348"/>
              <a:gd name="T79" fmla="*/ 8055 h 8644"/>
              <a:gd name="T80" fmla="*/ 7335 w 10348"/>
              <a:gd name="T81" fmla="*/ 8644 h 8644"/>
              <a:gd name="T82" fmla="*/ 6942 w 10348"/>
              <a:gd name="T83" fmla="*/ 8055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348" h="8644">
                <a:moveTo>
                  <a:pt x="9824" y="0"/>
                </a:moveTo>
                <a:lnTo>
                  <a:pt x="524" y="0"/>
                </a:lnTo>
                <a:cubicBezTo>
                  <a:pt x="262" y="0"/>
                  <a:pt x="0" y="262"/>
                  <a:pt x="0" y="524"/>
                </a:cubicBezTo>
                <a:lnTo>
                  <a:pt x="0" y="6418"/>
                </a:lnTo>
                <a:cubicBezTo>
                  <a:pt x="0" y="6680"/>
                  <a:pt x="262" y="6942"/>
                  <a:pt x="524" y="6942"/>
                </a:cubicBezTo>
                <a:lnTo>
                  <a:pt x="9758" y="6942"/>
                </a:lnTo>
                <a:cubicBezTo>
                  <a:pt x="10020" y="6942"/>
                  <a:pt x="10282" y="6680"/>
                  <a:pt x="10282" y="6418"/>
                </a:cubicBezTo>
                <a:lnTo>
                  <a:pt x="10282" y="524"/>
                </a:lnTo>
                <a:cubicBezTo>
                  <a:pt x="10348" y="196"/>
                  <a:pt x="10086" y="0"/>
                  <a:pt x="9824" y="0"/>
                </a:cubicBezTo>
                <a:close/>
                <a:moveTo>
                  <a:pt x="9693" y="5435"/>
                </a:moveTo>
                <a:lnTo>
                  <a:pt x="655" y="5435"/>
                </a:lnTo>
                <a:lnTo>
                  <a:pt x="655" y="589"/>
                </a:lnTo>
                <a:lnTo>
                  <a:pt x="9758" y="589"/>
                </a:lnTo>
                <a:lnTo>
                  <a:pt x="9758" y="5435"/>
                </a:lnTo>
                <a:lnTo>
                  <a:pt x="9693" y="5435"/>
                </a:lnTo>
                <a:close/>
                <a:moveTo>
                  <a:pt x="9693" y="5435"/>
                </a:moveTo>
                <a:close/>
                <a:moveTo>
                  <a:pt x="2554" y="1768"/>
                </a:moveTo>
                <a:cubicBezTo>
                  <a:pt x="2554" y="1922"/>
                  <a:pt x="2617" y="2075"/>
                  <a:pt x="2727" y="2185"/>
                </a:cubicBezTo>
                <a:cubicBezTo>
                  <a:pt x="2836" y="2294"/>
                  <a:pt x="2989" y="2357"/>
                  <a:pt x="3143" y="2357"/>
                </a:cubicBezTo>
                <a:cubicBezTo>
                  <a:pt x="3298" y="2357"/>
                  <a:pt x="3451" y="2294"/>
                  <a:pt x="3560" y="2185"/>
                </a:cubicBezTo>
                <a:cubicBezTo>
                  <a:pt x="3669" y="2075"/>
                  <a:pt x="3733" y="1922"/>
                  <a:pt x="3733" y="1768"/>
                </a:cubicBezTo>
                <a:cubicBezTo>
                  <a:pt x="3733" y="1614"/>
                  <a:pt x="3669" y="1460"/>
                  <a:pt x="3560" y="1351"/>
                </a:cubicBezTo>
                <a:cubicBezTo>
                  <a:pt x="3451" y="1242"/>
                  <a:pt x="3298" y="1178"/>
                  <a:pt x="3143" y="1178"/>
                </a:cubicBezTo>
                <a:cubicBezTo>
                  <a:pt x="2989" y="1178"/>
                  <a:pt x="2836" y="1242"/>
                  <a:pt x="2727" y="1351"/>
                </a:cubicBezTo>
                <a:cubicBezTo>
                  <a:pt x="2617" y="1460"/>
                  <a:pt x="2554" y="1614"/>
                  <a:pt x="2554" y="1768"/>
                </a:cubicBezTo>
                <a:close/>
                <a:moveTo>
                  <a:pt x="2554" y="1768"/>
                </a:moveTo>
                <a:close/>
                <a:moveTo>
                  <a:pt x="5501" y="3078"/>
                </a:moveTo>
                <a:lnTo>
                  <a:pt x="7990" y="3078"/>
                </a:lnTo>
                <a:lnTo>
                  <a:pt x="7990" y="4780"/>
                </a:lnTo>
                <a:lnTo>
                  <a:pt x="5501" y="4780"/>
                </a:lnTo>
                <a:lnTo>
                  <a:pt x="5501" y="3078"/>
                </a:lnTo>
                <a:close/>
                <a:moveTo>
                  <a:pt x="5501" y="3078"/>
                </a:moveTo>
                <a:close/>
                <a:moveTo>
                  <a:pt x="5501" y="1375"/>
                </a:moveTo>
                <a:lnTo>
                  <a:pt x="7990" y="1375"/>
                </a:lnTo>
                <a:lnTo>
                  <a:pt x="7990" y="1571"/>
                </a:lnTo>
                <a:lnTo>
                  <a:pt x="5501" y="1571"/>
                </a:lnTo>
                <a:lnTo>
                  <a:pt x="5501" y="1375"/>
                </a:lnTo>
                <a:close/>
                <a:moveTo>
                  <a:pt x="5501" y="1375"/>
                </a:moveTo>
                <a:close/>
                <a:moveTo>
                  <a:pt x="5501" y="1768"/>
                </a:moveTo>
                <a:lnTo>
                  <a:pt x="7990" y="1768"/>
                </a:lnTo>
                <a:lnTo>
                  <a:pt x="7990" y="1964"/>
                </a:lnTo>
                <a:lnTo>
                  <a:pt x="5501" y="1964"/>
                </a:lnTo>
                <a:lnTo>
                  <a:pt x="5501" y="1768"/>
                </a:lnTo>
                <a:close/>
                <a:moveTo>
                  <a:pt x="5501" y="1768"/>
                </a:moveTo>
                <a:close/>
                <a:moveTo>
                  <a:pt x="2423" y="3078"/>
                </a:moveTo>
                <a:lnTo>
                  <a:pt x="4912" y="3078"/>
                </a:lnTo>
                <a:lnTo>
                  <a:pt x="4912" y="3274"/>
                </a:lnTo>
                <a:lnTo>
                  <a:pt x="2423" y="3274"/>
                </a:lnTo>
                <a:lnTo>
                  <a:pt x="2423" y="3078"/>
                </a:lnTo>
                <a:close/>
                <a:moveTo>
                  <a:pt x="2423" y="3078"/>
                </a:moveTo>
                <a:close/>
                <a:moveTo>
                  <a:pt x="2423" y="3471"/>
                </a:moveTo>
                <a:lnTo>
                  <a:pt x="4912" y="3471"/>
                </a:lnTo>
                <a:lnTo>
                  <a:pt x="4912" y="3667"/>
                </a:lnTo>
                <a:lnTo>
                  <a:pt x="2423" y="3667"/>
                </a:lnTo>
                <a:lnTo>
                  <a:pt x="2423" y="3471"/>
                </a:lnTo>
                <a:close/>
                <a:moveTo>
                  <a:pt x="2423" y="3471"/>
                </a:moveTo>
                <a:close/>
                <a:moveTo>
                  <a:pt x="2423" y="3798"/>
                </a:moveTo>
                <a:lnTo>
                  <a:pt x="4912" y="3798"/>
                </a:lnTo>
                <a:lnTo>
                  <a:pt x="4912" y="3995"/>
                </a:lnTo>
                <a:lnTo>
                  <a:pt x="2423" y="3995"/>
                </a:lnTo>
                <a:lnTo>
                  <a:pt x="2423" y="3798"/>
                </a:lnTo>
                <a:close/>
                <a:moveTo>
                  <a:pt x="2423" y="3798"/>
                </a:moveTo>
                <a:close/>
                <a:moveTo>
                  <a:pt x="2423" y="4191"/>
                </a:moveTo>
                <a:lnTo>
                  <a:pt x="4912" y="4191"/>
                </a:lnTo>
                <a:lnTo>
                  <a:pt x="4912" y="4387"/>
                </a:lnTo>
                <a:lnTo>
                  <a:pt x="2423" y="4387"/>
                </a:lnTo>
                <a:lnTo>
                  <a:pt x="2423" y="4191"/>
                </a:lnTo>
                <a:close/>
                <a:moveTo>
                  <a:pt x="2423" y="4191"/>
                </a:moveTo>
                <a:close/>
                <a:moveTo>
                  <a:pt x="2423" y="4584"/>
                </a:moveTo>
                <a:lnTo>
                  <a:pt x="4912" y="4584"/>
                </a:lnTo>
                <a:lnTo>
                  <a:pt x="4912" y="4780"/>
                </a:lnTo>
                <a:lnTo>
                  <a:pt x="2423" y="4780"/>
                </a:lnTo>
                <a:lnTo>
                  <a:pt x="2423" y="4584"/>
                </a:lnTo>
                <a:close/>
                <a:moveTo>
                  <a:pt x="2423" y="4584"/>
                </a:moveTo>
                <a:close/>
                <a:moveTo>
                  <a:pt x="6942" y="8055"/>
                </a:moveTo>
                <a:lnTo>
                  <a:pt x="6221" y="8055"/>
                </a:lnTo>
                <a:lnTo>
                  <a:pt x="6091" y="6680"/>
                </a:lnTo>
                <a:lnTo>
                  <a:pt x="4257" y="6680"/>
                </a:lnTo>
                <a:lnTo>
                  <a:pt x="4126" y="8055"/>
                </a:lnTo>
                <a:lnTo>
                  <a:pt x="3405" y="8055"/>
                </a:lnTo>
                <a:cubicBezTo>
                  <a:pt x="3143" y="8055"/>
                  <a:pt x="2947" y="8382"/>
                  <a:pt x="2947" y="8644"/>
                </a:cubicBezTo>
                <a:lnTo>
                  <a:pt x="7335" y="8644"/>
                </a:lnTo>
                <a:cubicBezTo>
                  <a:pt x="7400" y="8382"/>
                  <a:pt x="7204" y="8055"/>
                  <a:pt x="6942" y="8055"/>
                </a:cubicBezTo>
                <a:close/>
                <a:moveTo>
                  <a:pt x="6942" y="8055"/>
                </a:move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E4B916B-515D-B54F-EE36-A6D4D62A1CA9}"/>
              </a:ext>
            </a:extLst>
          </p:cNvPr>
          <p:cNvSpPr txBox="1"/>
          <p:nvPr/>
        </p:nvSpPr>
        <p:spPr>
          <a:xfrm>
            <a:off x="1099826" y="1830349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Local Management </a:t>
            </a:r>
          </a:p>
          <a:p>
            <a:r>
              <a:rPr kumimoji="1" lang="en-US" altLang="zh-CN" dirty="0"/>
              <a:t>Servers</a:t>
            </a:r>
            <a:endParaRPr kumimoji="1" lang="zh-CN" altLang="en-US" dirty="0"/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E2A90ACA-F01C-71B9-F3FA-86331B6793E7}"/>
              </a:ext>
            </a:extLst>
          </p:cNvPr>
          <p:cNvCxnSpPr>
            <a:cxnSpLocks/>
          </p:cNvCxnSpPr>
          <p:nvPr/>
        </p:nvCxnSpPr>
        <p:spPr bwMode="auto">
          <a:xfrm>
            <a:off x="1049034" y="2313848"/>
            <a:ext cx="1291165" cy="3142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6" name="iconfont-1045-808599">
            <a:extLst>
              <a:ext uri="{FF2B5EF4-FFF2-40B4-BE49-F238E27FC236}">
                <a16:creationId xmlns:a16="http://schemas.microsoft.com/office/drawing/2014/main" id="{D0041E4A-0751-8003-C50C-60B8BD7D464D}"/>
              </a:ext>
            </a:extLst>
          </p:cNvPr>
          <p:cNvSpPr>
            <a:spLocks noChangeAspect="1"/>
          </p:cNvSpPr>
          <p:nvPr/>
        </p:nvSpPr>
        <p:spPr>
          <a:xfrm>
            <a:off x="152358" y="2526300"/>
            <a:ext cx="609685" cy="509278"/>
          </a:xfrm>
          <a:custGeom>
            <a:avLst/>
            <a:gdLst>
              <a:gd name="T0" fmla="*/ 524 w 10348"/>
              <a:gd name="T1" fmla="*/ 0 h 8644"/>
              <a:gd name="T2" fmla="*/ 0 w 10348"/>
              <a:gd name="T3" fmla="*/ 6418 h 8644"/>
              <a:gd name="T4" fmla="*/ 9758 w 10348"/>
              <a:gd name="T5" fmla="*/ 6942 h 8644"/>
              <a:gd name="T6" fmla="*/ 10282 w 10348"/>
              <a:gd name="T7" fmla="*/ 524 h 8644"/>
              <a:gd name="T8" fmla="*/ 9693 w 10348"/>
              <a:gd name="T9" fmla="*/ 5435 h 8644"/>
              <a:gd name="T10" fmla="*/ 655 w 10348"/>
              <a:gd name="T11" fmla="*/ 589 h 8644"/>
              <a:gd name="T12" fmla="*/ 9758 w 10348"/>
              <a:gd name="T13" fmla="*/ 5435 h 8644"/>
              <a:gd name="T14" fmla="*/ 9693 w 10348"/>
              <a:gd name="T15" fmla="*/ 5435 h 8644"/>
              <a:gd name="T16" fmla="*/ 2727 w 10348"/>
              <a:gd name="T17" fmla="*/ 2185 h 8644"/>
              <a:gd name="T18" fmla="*/ 3560 w 10348"/>
              <a:gd name="T19" fmla="*/ 2185 h 8644"/>
              <a:gd name="T20" fmla="*/ 3560 w 10348"/>
              <a:gd name="T21" fmla="*/ 1351 h 8644"/>
              <a:gd name="T22" fmla="*/ 2727 w 10348"/>
              <a:gd name="T23" fmla="*/ 1351 h 8644"/>
              <a:gd name="T24" fmla="*/ 2554 w 10348"/>
              <a:gd name="T25" fmla="*/ 1768 h 8644"/>
              <a:gd name="T26" fmla="*/ 7990 w 10348"/>
              <a:gd name="T27" fmla="*/ 3078 h 8644"/>
              <a:gd name="T28" fmla="*/ 5501 w 10348"/>
              <a:gd name="T29" fmla="*/ 4780 h 8644"/>
              <a:gd name="T30" fmla="*/ 5501 w 10348"/>
              <a:gd name="T31" fmla="*/ 3078 h 8644"/>
              <a:gd name="T32" fmla="*/ 7990 w 10348"/>
              <a:gd name="T33" fmla="*/ 1375 h 8644"/>
              <a:gd name="T34" fmla="*/ 5501 w 10348"/>
              <a:gd name="T35" fmla="*/ 1571 h 8644"/>
              <a:gd name="T36" fmla="*/ 5501 w 10348"/>
              <a:gd name="T37" fmla="*/ 1375 h 8644"/>
              <a:gd name="T38" fmla="*/ 7990 w 10348"/>
              <a:gd name="T39" fmla="*/ 1768 h 8644"/>
              <a:gd name="T40" fmla="*/ 5501 w 10348"/>
              <a:gd name="T41" fmla="*/ 1964 h 8644"/>
              <a:gd name="T42" fmla="*/ 5501 w 10348"/>
              <a:gd name="T43" fmla="*/ 1768 h 8644"/>
              <a:gd name="T44" fmla="*/ 4912 w 10348"/>
              <a:gd name="T45" fmla="*/ 3078 h 8644"/>
              <a:gd name="T46" fmla="*/ 2423 w 10348"/>
              <a:gd name="T47" fmla="*/ 3274 h 8644"/>
              <a:gd name="T48" fmla="*/ 2423 w 10348"/>
              <a:gd name="T49" fmla="*/ 3078 h 8644"/>
              <a:gd name="T50" fmla="*/ 4912 w 10348"/>
              <a:gd name="T51" fmla="*/ 3471 h 8644"/>
              <a:gd name="T52" fmla="*/ 2423 w 10348"/>
              <a:gd name="T53" fmla="*/ 3667 h 8644"/>
              <a:gd name="T54" fmla="*/ 2423 w 10348"/>
              <a:gd name="T55" fmla="*/ 3471 h 8644"/>
              <a:gd name="T56" fmla="*/ 4912 w 10348"/>
              <a:gd name="T57" fmla="*/ 3798 h 8644"/>
              <a:gd name="T58" fmla="*/ 2423 w 10348"/>
              <a:gd name="T59" fmla="*/ 3995 h 8644"/>
              <a:gd name="T60" fmla="*/ 2423 w 10348"/>
              <a:gd name="T61" fmla="*/ 3798 h 8644"/>
              <a:gd name="T62" fmla="*/ 4912 w 10348"/>
              <a:gd name="T63" fmla="*/ 4191 h 8644"/>
              <a:gd name="T64" fmla="*/ 2423 w 10348"/>
              <a:gd name="T65" fmla="*/ 4387 h 8644"/>
              <a:gd name="T66" fmla="*/ 2423 w 10348"/>
              <a:gd name="T67" fmla="*/ 4191 h 8644"/>
              <a:gd name="T68" fmla="*/ 4912 w 10348"/>
              <a:gd name="T69" fmla="*/ 4584 h 8644"/>
              <a:gd name="T70" fmla="*/ 2423 w 10348"/>
              <a:gd name="T71" fmla="*/ 4780 h 8644"/>
              <a:gd name="T72" fmla="*/ 2423 w 10348"/>
              <a:gd name="T73" fmla="*/ 4584 h 8644"/>
              <a:gd name="T74" fmla="*/ 6221 w 10348"/>
              <a:gd name="T75" fmla="*/ 8055 h 8644"/>
              <a:gd name="T76" fmla="*/ 4257 w 10348"/>
              <a:gd name="T77" fmla="*/ 6680 h 8644"/>
              <a:gd name="T78" fmla="*/ 3405 w 10348"/>
              <a:gd name="T79" fmla="*/ 8055 h 8644"/>
              <a:gd name="T80" fmla="*/ 7335 w 10348"/>
              <a:gd name="T81" fmla="*/ 8644 h 8644"/>
              <a:gd name="T82" fmla="*/ 6942 w 10348"/>
              <a:gd name="T83" fmla="*/ 8055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348" h="8644">
                <a:moveTo>
                  <a:pt x="9824" y="0"/>
                </a:moveTo>
                <a:lnTo>
                  <a:pt x="524" y="0"/>
                </a:lnTo>
                <a:cubicBezTo>
                  <a:pt x="262" y="0"/>
                  <a:pt x="0" y="262"/>
                  <a:pt x="0" y="524"/>
                </a:cubicBezTo>
                <a:lnTo>
                  <a:pt x="0" y="6418"/>
                </a:lnTo>
                <a:cubicBezTo>
                  <a:pt x="0" y="6680"/>
                  <a:pt x="262" y="6942"/>
                  <a:pt x="524" y="6942"/>
                </a:cubicBezTo>
                <a:lnTo>
                  <a:pt x="9758" y="6942"/>
                </a:lnTo>
                <a:cubicBezTo>
                  <a:pt x="10020" y="6942"/>
                  <a:pt x="10282" y="6680"/>
                  <a:pt x="10282" y="6418"/>
                </a:cubicBezTo>
                <a:lnTo>
                  <a:pt x="10282" y="524"/>
                </a:lnTo>
                <a:cubicBezTo>
                  <a:pt x="10348" y="196"/>
                  <a:pt x="10086" y="0"/>
                  <a:pt x="9824" y="0"/>
                </a:cubicBezTo>
                <a:close/>
                <a:moveTo>
                  <a:pt x="9693" y="5435"/>
                </a:moveTo>
                <a:lnTo>
                  <a:pt x="655" y="5435"/>
                </a:lnTo>
                <a:lnTo>
                  <a:pt x="655" y="589"/>
                </a:lnTo>
                <a:lnTo>
                  <a:pt x="9758" y="589"/>
                </a:lnTo>
                <a:lnTo>
                  <a:pt x="9758" y="5435"/>
                </a:lnTo>
                <a:lnTo>
                  <a:pt x="9693" y="5435"/>
                </a:lnTo>
                <a:close/>
                <a:moveTo>
                  <a:pt x="9693" y="5435"/>
                </a:moveTo>
                <a:close/>
                <a:moveTo>
                  <a:pt x="2554" y="1768"/>
                </a:moveTo>
                <a:cubicBezTo>
                  <a:pt x="2554" y="1922"/>
                  <a:pt x="2617" y="2075"/>
                  <a:pt x="2727" y="2185"/>
                </a:cubicBezTo>
                <a:cubicBezTo>
                  <a:pt x="2836" y="2294"/>
                  <a:pt x="2989" y="2357"/>
                  <a:pt x="3143" y="2357"/>
                </a:cubicBezTo>
                <a:cubicBezTo>
                  <a:pt x="3298" y="2357"/>
                  <a:pt x="3451" y="2294"/>
                  <a:pt x="3560" y="2185"/>
                </a:cubicBezTo>
                <a:cubicBezTo>
                  <a:pt x="3669" y="2075"/>
                  <a:pt x="3733" y="1922"/>
                  <a:pt x="3733" y="1768"/>
                </a:cubicBezTo>
                <a:cubicBezTo>
                  <a:pt x="3733" y="1614"/>
                  <a:pt x="3669" y="1460"/>
                  <a:pt x="3560" y="1351"/>
                </a:cubicBezTo>
                <a:cubicBezTo>
                  <a:pt x="3451" y="1242"/>
                  <a:pt x="3298" y="1178"/>
                  <a:pt x="3143" y="1178"/>
                </a:cubicBezTo>
                <a:cubicBezTo>
                  <a:pt x="2989" y="1178"/>
                  <a:pt x="2836" y="1242"/>
                  <a:pt x="2727" y="1351"/>
                </a:cubicBezTo>
                <a:cubicBezTo>
                  <a:pt x="2617" y="1460"/>
                  <a:pt x="2554" y="1614"/>
                  <a:pt x="2554" y="1768"/>
                </a:cubicBezTo>
                <a:close/>
                <a:moveTo>
                  <a:pt x="2554" y="1768"/>
                </a:moveTo>
                <a:close/>
                <a:moveTo>
                  <a:pt x="5501" y="3078"/>
                </a:moveTo>
                <a:lnTo>
                  <a:pt x="7990" y="3078"/>
                </a:lnTo>
                <a:lnTo>
                  <a:pt x="7990" y="4780"/>
                </a:lnTo>
                <a:lnTo>
                  <a:pt x="5501" y="4780"/>
                </a:lnTo>
                <a:lnTo>
                  <a:pt x="5501" y="3078"/>
                </a:lnTo>
                <a:close/>
                <a:moveTo>
                  <a:pt x="5501" y="3078"/>
                </a:moveTo>
                <a:close/>
                <a:moveTo>
                  <a:pt x="5501" y="1375"/>
                </a:moveTo>
                <a:lnTo>
                  <a:pt x="7990" y="1375"/>
                </a:lnTo>
                <a:lnTo>
                  <a:pt x="7990" y="1571"/>
                </a:lnTo>
                <a:lnTo>
                  <a:pt x="5501" y="1571"/>
                </a:lnTo>
                <a:lnTo>
                  <a:pt x="5501" y="1375"/>
                </a:lnTo>
                <a:close/>
                <a:moveTo>
                  <a:pt x="5501" y="1375"/>
                </a:moveTo>
                <a:close/>
                <a:moveTo>
                  <a:pt x="5501" y="1768"/>
                </a:moveTo>
                <a:lnTo>
                  <a:pt x="7990" y="1768"/>
                </a:lnTo>
                <a:lnTo>
                  <a:pt x="7990" y="1964"/>
                </a:lnTo>
                <a:lnTo>
                  <a:pt x="5501" y="1964"/>
                </a:lnTo>
                <a:lnTo>
                  <a:pt x="5501" y="1768"/>
                </a:lnTo>
                <a:close/>
                <a:moveTo>
                  <a:pt x="5501" y="1768"/>
                </a:moveTo>
                <a:close/>
                <a:moveTo>
                  <a:pt x="2423" y="3078"/>
                </a:moveTo>
                <a:lnTo>
                  <a:pt x="4912" y="3078"/>
                </a:lnTo>
                <a:lnTo>
                  <a:pt x="4912" y="3274"/>
                </a:lnTo>
                <a:lnTo>
                  <a:pt x="2423" y="3274"/>
                </a:lnTo>
                <a:lnTo>
                  <a:pt x="2423" y="3078"/>
                </a:lnTo>
                <a:close/>
                <a:moveTo>
                  <a:pt x="2423" y="3078"/>
                </a:moveTo>
                <a:close/>
                <a:moveTo>
                  <a:pt x="2423" y="3471"/>
                </a:moveTo>
                <a:lnTo>
                  <a:pt x="4912" y="3471"/>
                </a:lnTo>
                <a:lnTo>
                  <a:pt x="4912" y="3667"/>
                </a:lnTo>
                <a:lnTo>
                  <a:pt x="2423" y="3667"/>
                </a:lnTo>
                <a:lnTo>
                  <a:pt x="2423" y="3471"/>
                </a:lnTo>
                <a:close/>
                <a:moveTo>
                  <a:pt x="2423" y="3471"/>
                </a:moveTo>
                <a:close/>
                <a:moveTo>
                  <a:pt x="2423" y="3798"/>
                </a:moveTo>
                <a:lnTo>
                  <a:pt x="4912" y="3798"/>
                </a:lnTo>
                <a:lnTo>
                  <a:pt x="4912" y="3995"/>
                </a:lnTo>
                <a:lnTo>
                  <a:pt x="2423" y="3995"/>
                </a:lnTo>
                <a:lnTo>
                  <a:pt x="2423" y="3798"/>
                </a:lnTo>
                <a:close/>
                <a:moveTo>
                  <a:pt x="2423" y="3798"/>
                </a:moveTo>
                <a:close/>
                <a:moveTo>
                  <a:pt x="2423" y="4191"/>
                </a:moveTo>
                <a:lnTo>
                  <a:pt x="4912" y="4191"/>
                </a:lnTo>
                <a:lnTo>
                  <a:pt x="4912" y="4387"/>
                </a:lnTo>
                <a:lnTo>
                  <a:pt x="2423" y="4387"/>
                </a:lnTo>
                <a:lnTo>
                  <a:pt x="2423" y="4191"/>
                </a:lnTo>
                <a:close/>
                <a:moveTo>
                  <a:pt x="2423" y="4191"/>
                </a:moveTo>
                <a:close/>
                <a:moveTo>
                  <a:pt x="2423" y="4584"/>
                </a:moveTo>
                <a:lnTo>
                  <a:pt x="4912" y="4584"/>
                </a:lnTo>
                <a:lnTo>
                  <a:pt x="4912" y="4780"/>
                </a:lnTo>
                <a:lnTo>
                  <a:pt x="2423" y="4780"/>
                </a:lnTo>
                <a:lnTo>
                  <a:pt x="2423" y="4584"/>
                </a:lnTo>
                <a:close/>
                <a:moveTo>
                  <a:pt x="2423" y="4584"/>
                </a:moveTo>
                <a:close/>
                <a:moveTo>
                  <a:pt x="6942" y="8055"/>
                </a:moveTo>
                <a:lnTo>
                  <a:pt x="6221" y="8055"/>
                </a:lnTo>
                <a:lnTo>
                  <a:pt x="6091" y="6680"/>
                </a:lnTo>
                <a:lnTo>
                  <a:pt x="4257" y="6680"/>
                </a:lnTo>
                <a:lnTo>
                  <a:pt x="4126" y="8055"/>
                </a:lnTo>
                <a:lnTo>
                  <a:pt x="3405" y="8055"/>
                </a:lnTo>
                <a:cubicBezTo>
                  <a:pt x="3143" y="8055"/>
                  <a:pt x="2947" y="8382"/>
                  <a:pt x="2947" y="8644"/>
                </a:cubicBezTo>
                <a:lnTo>
                  <a:pt x="7335" y="8644"/>
                </a:lnTo>
                <a:cubicBezTo>
                  <a:pt x="7400" y="8382"/>
                  <a:pt x="7204" y="8055"/>
                  <a:pt x="6942" y="8055"/>
                </a:cubicBezTo>
                <a:close/>
                <a:moveTo>
                  <a:pt x="6942" y="8055"/>
                </a:move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35ADE062-1087-A8F1-E078-28D71AEC45FA}"/>
              </a:ext>
            </a:extLst>
          </p:cNvPr>
          <p:cNvCxnSpPr>
            <a:cxnSpLocks/>
          </p:cNvCxnSpPr>
          <p:nvPr/>
        </p:nvCxnSpPr>
        <p:spPr bwMode="auto">
          <a:xfrm flipV="1">
            <a:off x="920932" y="2628053"/>
            <a:ext cx="1419267" cy="1992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9BEFCA71-A3C0-8636-E87B-FDD2D85C3D65}"/>
              </a:ext>
            </a:extLst>
          </p:cNvPr>
          <p:cNvCxnSpPr/>
          <p:nvPr/>
        </p:nvCxnSpPr>
        <p:spPr bwMode="auto">
          <a:xfrm>
            <a:off x="1752600" y="4356492"/>
            <a:ext cx="0" cy="347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B277A641-556A-E6E8-354B-3A8074A4E6BF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 flipH="1">
            <a:off x="762043" y="5088206"/>
            <a:ext cx="854256" cy="4142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0EBB8442-EE02-BB28-995D-1F3E11A0CCEB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>
            <a:off x="1616299" y="5088206"/>
            <a:ext cx="212501" cy="347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EC60B508-CC6A-D44B-B783-306732E4ED6F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>
            <a:off x="1616299" y="5088206"/>
            <a:ext cx="904109" cy="3942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直线连接符 46">
            <a:extLst>
              <a:ext uri="{FF2B5EF4-FFF2-40B4-BE49-F238E27FC236}">
                <a16:creationId xmlns:a16="http://schemas.microsoft.com/office/drawing/2014/main" id="{DA0EC3DD-6CCA-8A3A-07F6-861A98620A1F}"/>
              </a:ext>
            </a:extLst>
          </p:cNvPr>
          <p:cNvCxnSpPr>
            <a:cxnSpLocks/>
          </p:cNvCxnSpPr>
          <p:nvPr/>
        </p:nvCxnSpPr>
        <p:spPr bwMode="auto">
          <a:xfrm>
            <a:off x="4545496" y="5088206"/>
            <a:ext cx="0" cy="347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07787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1EDAFA5D-D89C-D275-44B9-4BB2D0FA4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505200"/>
            <a:ext cx="4114800" cy="273070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074CD7C-8C84-C119-8D17-2CE1F32B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Use Case: Asset Management</a:t>
            </a:r>
            <a:endParaRPr kumimoji="1"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45E4EC-F74A-A4FD-ED32-0DEDB7326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30E130-9800-E23E-4E5D-CEF06EDC1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0E6C6B-6F14-81D0-F1E7-7C91F91EEF63}"/>
              </a:ext>
            </a:extLst>
          </p:cNvPr>
          <p:cNvSpPr txBox="1"/>
          <p:nvPr/>
        </p:nvSpPr>
        <p:spPr>
          <a:xfrm>
            <a:off x="762001" y="1905000"/>
            <a:ext cx="27045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Goal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Keep an up-to-date record of all hardware and software within the data center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Track the real-time visibility and availability of the asset;</a:t>
            </a:r>
          </a:p>
          <a:p>
            <a:endParaRPr kumimoji="1" lang="en-US" altLang="zh-CN" dirty="0"/>
          </a:p>
          <a:p>
            <a:r>
              <a:rPr kumimoji="1" lang="en-US" altLang="zh-CN" b="1" dirty="0"/>
              <a:t>Requirements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Bit rate: 1K-100K</a:t>
            </a:r>
            <a:r>
              <a:rPr kumimoji="1" lang="zh-CN" altLang="en-US" dirty="0"/>
              <a:t> </a:t>
            </a:r>
            <a:r>
              <a:rPr kumimoji="1" lang="en-US" altLang="zh-CN" dirty="0"/>
              <a:t>bps;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Low power transceiver;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Extreme low power for standby;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Support of localization;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Support of energy harvest or wireless power transfer;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Maintenance free;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b="1" dirty="0"/>
              <a:t>Current Issues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High cost and low efficiency for manually scanning the SN barcode;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Difficult to trace or locate assets;</a:t>
            </a:r>
          </a:p>
        </p:txBody>
      </p:sp>
      <p:pic>
        <p:nvPicPr>
          <p:cNvPr id="10" name="图片 9" descr="图形用户界面, 应用程序, Teams&#10;&#10;描述已自动生成">
            <a:extLst>
              <a:ext uri="{FF2B5EF4-FFF2-40B4-BE49-F238E27FC236}">
                <a16:creationId xmlns:a16="http://schemas.microsoft.com/office/drawing/2014/main" id="{442065CF-29FE-F9AD-AD16-A31295962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54" y="1928745"/>
            <a:ext cx="413769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1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4CD7C-8C84-C119-8D17-2CE1F32B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Use Case: Facility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Monitoring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45E4EC-F74A-A4FD-ED32-0DEDB7326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Harry Wang (Tencent)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30E130-9800-E23E-4E5D-CEF06EDC1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96FA20-E1B6-E443-A9E9-B5B65B35805D}"/>
              </a:ext>
            </a:extLst>
          </p:cNvPr>
          <p:cNvSpPr txBox="1"/>
          <p:nvPr/>
        </p:nvSpPr>
        <p:spPr>
          <a:xfrm>
            <a:off x="876822" y="2209800"/>
            <a:ext cx="27045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Goal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Monitor the real-time operation, data and events of the DC facility, </a:t>
            </a:r>
            <a:r>
              <a:rPr kumimoji="1" lang="en-US" altLang="zh-CN" dirty="0" err="1"/>
              <a:t>e.g</a:t>
            </a:r>
            <a:r>
              <a:rPr kumimoji="1" lang="en-US" altLang="zh-CN" dirty="0"/>
              <a:t> power consumption, water supply, AC etc.;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Response to alerts and events, and issue tickets;</a:t>
            </a:r>
            <a:endParaRPr kumimoji="1" lang="zh-CN" altLang="en-US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b="1" dirty="0"/>
              <a:t>Requirements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Bit rate: 100K-1M</a:t>
            </a:r>
            <a:r>
              <a:rPr kumimoji="1" lang="zh-CN" altLang="en-US" dirty="0"/>
              <a:t> </a:t>
            </a:r>
            <a:r>
              <a:rPr kumimoji="1" lang="en-US" altLang="zh-CN" dirty="0"/>
              <a:t>bps;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High security;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High reliability, connection failure ratio lower than 0.05%;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Support of QoS and differentiate alerts from regular data;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b="1" dirty="0"/>
              <a:t>Current Issues</a:t>
            </a:r>
            <a:r>
              <a:rPr kumimoji="1" lang="zh-CN" altLang="en-US" b="1" dirty="0"/>
              <a:t>：</a:t>
            </a:r>
            <a:endParaRPr kumimoji="1" lang="en-US" altLang="zh-CN" b="1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Difficult (cable) deployment and installment;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cost and long install period;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DEFA14E-5D16-FF5C-79F1-DD3A669BC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593" y="1524000"/>
            <a:ext cx="4517647" cy="17344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9D8F1A8-C735-2A30-2724-DBB06573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732" y="3276600"/>
            <a:ext cx="4199128" cy="17810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DC977C0-D61A-F23B-8D3F-2A72143C7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593" y="5138437"/>
            <a:ext cx="4648200" cy="1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23607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89025</TotalTime>
  <Words>972</Words>
  <Application>Microsoft Macintosh PowerPoint</Application>
  <PresentationFormat>全屏显示(4:3)</PresentationFormat>
  <Paragraphs>212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ACcord Submission Template</vt:lpstr>
      <vt:lpstr>Use Cases of Data Center Infrastructure Management</vt:lpstr>
      <vt:lpstr>Outline</vt:lpstr>
      <vt:lpstr>Data Centers are Unique</vt:lpstr>
      <vt:lpstr>DCIM Overview (1)</vt:lpstr>
      <vt:lpstr>DCIM Overview (2)</vt:lpstr>
      <vt:lpstr>DCIM goes Wireless and Intelligent</vt:lpstr>
      <vt:lpstr>DCIM Networks Architecture</vt:lpstr>
      <vt:lpstr>Use Case: Asset Management</vt:lpstr>
      <vt:lpstr>Use Case: Facility Monitoring</vt:lpstr>
      <vt:lpstr>Use Case: Environmental Data Collection &amp; Visualization</vt:lpstr>
      <vt:lpstr>Use Case: Facility Automation</vt:lpstr>
      <vt:lpstr>Use Case: Operation with AR Devices</vt:lpstr>
      <vt:lpstr>Summary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Harry HWang</cp:lastModifiedBy>
  <cp:revision>1399</cp:revision>
  <cp:lastPrinted>1998-02-10T13:28:06Z</cp:lastPrinted>
  <dcterms:created xsi:type="dcterms:W3CDTF">2009-12-02T19:05:24Z</dcterms:created>
  <dcterms:modified xsi:type="dcterms:W3CDTF">2022-08-16T13:38:50Z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</Properties>
</file>