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8"/>
  </p:notesMasterIdLst>
  <p:sldIdLst>
    <p:sldId id="256" r:id="rId2"/>
    <p:sldId id="257" r:id="rId3"/>
    <p:sldId id="258" r:id="rId4"/>
    <p:sldId id="259" r:id="rId5"/>
    <p:sldId id="261" r:id="rId6"/>
    <p:sldId id="369" r:id="rId7"/>
    <p:sldId id="370" r:id="rId8"/>
    <p:sldId id="372" r:id="rId9"/>
    <p:sldId id="371" r:id="rId10"/>
    <p:sldId id="262" r:id="rId11"/>
    <p:sldId id="289" r:id="rId12"/>
    <p:sldId id="266" r:id="rId13"/>
    <p:sldId id="290" r:id="rId14"/>
    <p:sldId id="283" r:id="rId15"/>
    <p:sldId id="288" r:id="rId16"/>
    <p:sldId id="2383" r:id="rId17"/>
    <p:sldId id="2376" r:id="rId18"/>
    <p:sldId id="2377" r:id="rId19"/>
    <p:sldId id="2378" r:id="rId20"/>
    <p:sldId id="2379" r:id="rId21"/>
    <p:sldId id="2380" r:id="rId22"/>
    <p:sldId id="2381" r:id="rId23"/>
    <p:sldId id="2382" r:id="rId24"/>
    <p:sldId id="2373" r:id="rId25"/>
    <p:sldId id="293" r:id="rId26"/>
    <p:sldId id="267" r:id="rId27"/>
  </p:sldIdLst>
  <p:sldSz cx="9144000" cy="6858000" type="screen4x3"/>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1pPr>
    <a:lvl2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2pPr>
    <a:lvl3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3pPr>
    <a:lvl4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4pPr>
    <a:lvl5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5pPr>
    <a:lvl6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6pPr>
    <a:lvl7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7pPr>
    <a:lvl8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8pPr>
    <a:lvl9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BDBDB"/>
          </a:solidFill>
        </a:fill>
      </a:tcStyle>
    </a:wholeTbl>
    <a:band2H>
      <a:tcTxStyle/>
      <a:tcStyle>
        <a:tcBdr/>
        <a:fill>
          <a:solidFill>
            <a:srgbClr val="EEEEEE"/>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CF821DB8-F4EB-4A41-A1BA-3FCAFE7338EE}"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CCCE6"/>
          </a:solidFill>
        </a:fill>
      </a:tcStyle>
    </a:wholeTbl>
    <a:band2H>
      <a:tcTxStyle/>
      <a:tcStyle>
        <a:tcBdr/>
        <a:fill>
          <a:solidFill>
            <a:srgbClr val="E7E7F3"/>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33BA23B1-9221-436E-865A-0063620EA4FD}"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50"/>
    <p:restoredTop sz="96786"/>
  </p:normalViewPr>
  <p:slideViewPr>
    <p:cSldViewPr snapToGrid="0" snapToObjects="1">
      <p:cViewPr varScale="1">
        <p:scale>
          <a:sx n="92" d="100"/>
          <a:sy n="92" d="100"/>
        </p:scale>
        <p:origin x="223" y="55"/>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 Id="rId8" Type="http://schemas.openxmlformats.org/officeDocument/2006/relationships/slide" Target="slides/slide7.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nsley, Carol (CCI-Atlanta)" userId="cbcdc21a-90c4-4b2f-81f7-da4165205229" providerId="ADAL" clId="{E3AF566F-6F7C-4F92-AA04-E414C90EF200}"/>
    <pc:docChg chg="addSld modSld modMainMaster">
      <pc:chgData name="Ansley, Carol (CCI-Atlanta)" userId="cbcdc21a-90c4-4b2f-81f7-da4165205229" providerId="ADAL" clId="{E3AF566F-6F7C-4F92-AA04-E414C90EF200}" dt="2022-08-16T20:15:29.672" v="45" actId="20577"/>
      <pc:docMkLst>
        <pc:docMk/>
      </pc:docMkLst>
      <pc:sldChg chg="modSp mod">
        <pc:chgData name="Ansley, Carol (CCI-Atlanta)" userId="cbcdc21a-90c4-4b2f-81f7-da4165205229" providerId="ADAL" clId="{E3AF566F-6F7C-4F92-AA04-E414C90EF200}" dt="2022-08-16T20:13:31.708" v="3" actId="20577"/>
        <pc:sldMkLst>
          <pc:docMk/>
          <pc:sldMk cId="0" sldId="256"/>
        </pc:sldMkLst>
        <pc:spChg chg="mod">
          <ac:chgData name="Ansley, Carol (CCI-Atlanta)" userId="cbcdc21a-90c4-4b2f-81f7-da4165205229" providerId="ADAL" clId="{E3AF566F-6F7C-4F92-AA04-E414C90EF200}" dt="2022-08-16T20:13:31.708" v="3" actId="20577"/>
          <ac:spMkLst>
            <pc:docMk/>
            <pc:sldMk cId="0" sldId="256"/>
            <ac:spMk id="54" creationId="{00000000-0000-0000-0000-000000000000}"/>
          </ac:spMkLst>
        </pc:spChg>
      </pc:sldChg>
      <pc:sldChg chg="modSp mod">
        <pc:chgData name="Ansley, Carol (CCI-Atlanta)" userId="cbcdc21a-90c4-4b2f-81f7-da4165205229" providerId="ADAL" clId="{E3AF566F-6F7C-4F92-AA04-E414C90EF200}" dt="2022-08-16T20:13:41.241" v="5" actId="20577"/>
        <pc:sldMkLst>
          <pc:docMk/>
          <pc:sldMk cId="0" sldId="259"/>
        </pc:sldMkLst>
        <pc:spChg chg="mod">
          <ac:chgData name="Ansley, Carol (CCI-Atlanta)" userId="cbcdc21a-90c4-4b2f-81f7-da4165205229" providerId="ADAL" clId="{E3AF566F-6F7C-4F92-AA04-E414C90EF200}" dt="2022-08-16T20:13:41.241" v="5" actId="20577"/>
          <ac:spMkLst>
            <pc:docMk/>
            <pc:sldMk cId="0" sldId="259"/>
            <ac:spMk id="64" creationId="{00000000-0000-0000-0000-000000000000}"/>
          </ac:spMkLst>
        </pc:spChg>
      </pc:sldChg>
      <pc:sldChg chg="modSp mod">
        <pc:chgData name="Ansley, Carol (CCI-Atlanta)" userId="cbcdc21a-90c4-4b2f-81f7-da4165205229" providerId="ADAL" clId="{E3AF566F-6F7C-4F92-AA04-E414C90EF200}" dt="2022-08-16T20:14:24.855" v="9" actId="207"/>
        <pc:sldMkLst>
          <pc:docMk/>
          <pc:sldMk cId="37899898" sldId="2376"/>
        </pc:sldMkLst>
        <pc:spChg chg="mod">
          <ac:chgData name="Ansley, Carol (CCI-Atlanta)" userId="cbcdc21a-90c4-4b2f-81f7-da4165205229" providerId="ADAL" clId="{E3AF566F-6F7C-4F92-AA04-E414C90EF200}" dt="2022-08-16T20:14:24.855" v="9" actId="207"/>
          <ac:spMkLst>
            <pc:docMk/>
            <pc:sldMk cId="37899898" sldId="2376"/>
            <ac:spMk id="2" creationId="{F3220D77-4B90-B742-B74B-6BD78C0D50E7}"/>
          </ac:spMkLst>
        </pc:spChg>
        <pc:spChg chg="mod">
          <ac:chgData name="Ansley, Carol (CCI-Atlanta)" userId="cbcdc21a-90c4-4b2f-81f7-da4165205229" providerId="ADAL" clId="{E3AF566F-6F7C-4F92-AA04-E414C90EF200}" dt="2022-08-16T20:14:24.855" v="9" actId="207"/>
          <ac:spMkLst>
            <pc:docMk/>
            <pc:sldMk cId="37899898" sldId="2376"/>
            <ac:spMk id="3" creationId="{D9119F4E-FC06-F646-87EB-EF12912A7052}"/>
          </ac:spMkLst>
        </pc:spChg>
      </pc:sldChg>
      <pc:sldChg chg="modSp add mod">
        <pc:chgData name="Ansley, Carol (CCI-Atlanta)" userId="cbcdc21a-90c4-4b2f-81f7-da4165205229" providerId="ADAL" clId="{E3AF566F-6F7C-4F92-AA04-E414C90EF200}" dt="2022-08-16T20:15:29.672" v="45" actId="20577"/>
        <pc:sldMkLst>
          <pc:docMk/>
          <pc:sldMk cId="2731967454" sldId="2383"/>
        </pc:sldMkLst>
        <pc:spChg chg="mod">
          <ac:chgData name="Ansley, Carol (CCI-Atlanta)" userId="cbcdc21a-90c4-4b2f-81f7-da4165205229" providerId="ADAL" clId="{E3AF566F-6F7C-4F92-AA04-E414C90EF200}" dt="2022-08-16T20:14:00.344" v="8" actId="20577"/>
          <ac:spMkLst>
            <pc:docMk/>
            <pc:sldMk cId="2731967454" sldId="2383"/>
            <ac:spMk id="2" creationId="{F3220D77-4B90-B742-B74B-6BD78C0D50E7}"/>
          </ac:spMkLst>
        </pc:spChg>
        <pc:spChg chg="mod">
          <ac:chgData name="Ansley, Carol (CCI-Atlanta)" userId="cbcdc21a-90c4-4b2f-81f7-da4165205229" providerId="ADAL" clId="{E3AF566F-6F7C-4F92-AA04-E414C90EF200}" dt="2022-08-16T20:15:29.672" v="45" actId="20577"/>
          <ac:spMkLst>
            <pc:docMk/>
            <pc:sldMk cId="2731967454" sldId="2383"/>
            <ac:spMk id="3" creationId="{D9119F4E-FC06-F646-87EB-EF12912A7052}"/>
          </ac:spMkLst>
        </pc:spChg>
      </pc:sldChg>
      <pc:sldMasterChg chg="modSp mod">
        <pc:chgData name="Ansley, Carol (CCI-Atlanta)" userId="cbcdc21a-90c4-4b2f-81f7-da4165205229" providerId="ADAL" clId="{E3AF566F-6F7C-4F92-AA04-E414C90EF200}" dt="2022-08-16T20:13:11.915" v="1" actId="20577"/>
        <pc:sldMasterMkLst>
          <pc:docMk/>
          <pc:sldMasterMk cId="0" sldId="2147483648"/>
        </pc:sldMasterMkLst>
        <pc:spChg chg="mod">
          <ac:chgData name="Ansley, Carol (CCI-Atlanta)" userId="cbcdc21a-90c4-4b2f-81f7-da4165205229" providerId="ADAL" clId="{E3AF566F-6F7C-4F92-AA04-E414C90EF200}" dt="2022-08-16T20:13:11.915" v="1" actId="20577"/>
          <ac:spMkLst>
            <pc:docMk/>
            <pc:sldMasterMk cId="0" sldId="2147483648"/>
            <ac:spMk id="5" creationId="{00000000-0000-0000-0000-000000000000}"/>
          </ac:spMkLst>
        </pc:spChg>
      </pc:sldMasterChg>
    </pc:docChg>
  </pc:docChgLst>
</pc:chgInfo>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26989D4-A794-CB4D-9E98-866524B64B1F}" type="doc">
      <dgm:prSet loTypeId="urn:microsoft.com/office/officeart/2005/8/layout/vProcess5" loCatId="process" qsTypeId="urn:microsoft.com/office/officeart/2005/8/quickstyle/simple1" qsCatId="simple" csTypeId="urn:microsoft.com/office/officeart/2005/8/colors/accent0_1" csCatId="mainScheme" phldr="1"/>
      <dgm:spPr/>
      <dgm:t>
        <a:bodyPr/>
        <a:lstStyle/>
        <a:p>
          <a:endParaRPr lang="en-US"/>
        </a:p>
      </dgm:t>
    </dgm:pt>
    <dgm:pt modelId="{353C6CAD-6C50-FB4D-8CBA-B53530EDC72D}">
      <dgm:prSet custT="1"/>
      <dgm:spPr/>
      <dgm:t>
        <a:bodyPr/>
        <a:lstStyle/>
        <a:p>
          <a:r>
            <a:rPr lang="en-US" sz="1400" b="0" i="0" baseline="0"/>
            <a:t>Continuing call for submissions</a:t>
          </a:r>
          <a:endParaRPr lang="en-US" sz="1400"/>
        </a:p>
      </dgm:t>
    </dgm:pt>
    <dgm:pt modelId="{AAA5A74E-615D-9040-A6A5-6B26011562D9}" type="parTrans" cxnId="{DC1C3E1F-C8ED-0141-B710-BC513121D8C0}">
      <dgm:prSet/>
      <dgm:spPr/>
      <dgm:t>
        <a:bodyPr/>
        <a:lstStyle/>
        <a:p>
          <a:endParaRPr lang="en-US" sz="2400"/>
        </a:p>
      </dgm:t>
    </dgm:pt>
    <dgm:pt modelId="{A0B7DBDB-ABB2-1740-8CC7-2C23D838F457}" type="sibTrans" cxnId="{DC1C3E1F-C8ED-0141-B710-BC513121D8C0}">
      <dgm:prSet/>
      <dgm:spPr/>
      <dgm:t>
        <a:bodyPr/>
        <a:lstStyle/>
        <a:p>
          <a:endParaRPr lang="en-US" sz="2400"/>
        </a:p>
      </dgm:t>
    </dgm:pt>
    <dgm:pt modelId="{E7BFD4AA-043C-264A-B80E-A24667728F54}">
      <dgm:prSet custT="1"/>
      <dgm:spPr/>
      <dgm:t>
        <a:bodyPr/>
        <a:lstStyle/>
        <a:p>
          <a:r>
            <a:rPr lang="en-US" sz="1400" b="0" i="0" baseline="0"/>
            <a:t>Submissions can include use cases and/or issue identification</a:t>
          </a:r>
          <a:endParaRPr lang="en-US" sz="1400"/>
        </a:p>
      </dgm:t>
    </dgm:pt>
    <dgm:pt modelId="{EFD2D3CA-47C8-404C-9969-DB7AB3A557D7}" type="parTrans" cxnId="{6E145990-FD89-D84D-8D0A-A352DF23A991}">
      <dgm:prSet/>
      <dgm:spPr/>
      <dgm:t>
        <a:bodyPr/>
        <a:lstStyle/>
        <a:p>
          <a:endParaRPr lang="en-US" sz="2400"/>
        </a:p>
      </dgm:t>
    </dgm:pt>
    <dgm:pt modelId="{5AB03FA5-AA5B-EB4D-B070-827495A8927B}" type="sibTrans" cxnId="{6E145990-FD89-D84D-8D0A-A352DF23A991}">
      <dgm:prSet/>
      <dgm:spPr/>
      <dgm:t>
        <a:bodyPr/>
        <a:lstStyle/>
        <a:p>
          <a:endParaRPr lang="en-US" sz="2400"/>
        </a:p>
      </dgm:t>
    </dgm:pt>
    <dgm:pt modelId="{0496C4A9-7960-EF4D-AD4E-E718D487D0F4}">
      <dgm:prSet custT="1"/>
      <dgm:spPr/>
      <dgm:t>
        <a:bodyPr/>
        <a:lstStyle/>
        <a:p>
          <a:r>
            <a:rPr lang="en-US" sz="1400" b="0" i="0" baseline="0" dirty="0"/>
            <a:t>Develop a Use Case/Requirement Document based on submissions</a:t>
          </a:r>
          <a:endParaRPr lang="en-US" sz="1400" dirty="0"/>
        </a:p>
      </dgm:t>
    </dgm:pt>
    <dgm:pt modelId="{7C04BB35-2145-F744-8E2C-F85B7EC4F37E}" type="parTrans" cxnId="{0367A0CB-81D5-E643-9E9A-B09722E609F4}">
      <dgm:prSet/>
      <dgm:spPr/>
      <dgm:t>
        <a:bodyPr/>
        <a:lstStyle/>
        <a:p>
          <a:endParaRPr lang="en-US" sz="2400"/>
        </a:p>
      </dgm:t>
    </dgm:pt>
    <dgm:pt modelId="{E34A5937-51EC-8D43-BB77-DAB59D9E385E}" type="sibTrans" cxnId="{0367A0CB-81D5-E643-9E9A-B09722E609F4}">
      <dgm:prSet/>
      <dgm:spPr/>
      <dgm:t>
        <a:bodyPr/>
        <a:lstStyle/>
        <a:p>
          <a:endParaRPr lang="en-US" sz="2400"/>
        </a:p>
      </dgm:t>
    </dgm:pt>
    <dgm:pt modelId="{318196FD-5F5B-1245-92F4-C8A8109CD68F}">
      <dgm:prSet custT="1"/>
      <dgm:spPr/>
      <dgm:t>
        <a:bodyPr/>
        <a:lstStyle/>
        <a:p>
          <a:r>
            <a:rPr lang="en-US" sz="1400" b="0" i="0" baseline="0" dirty="0"/>
            <a:t>Develop a Draft based on approved features</a:t>
          </a:r>
          <a:endParaRPr lang="en-US" sz="1400" dirty="0"/>
        </a:p>
      </dgm:t>
    </dgm:pt>
    <dgm:pt modelId="{3B585E92-C420-BD4A-A1BA-9021B0E0DB04}" type="parTrans" cxnId="{45FC3BAA-E28B-D44D-BD6D-AA5C9DDD674F}">
      <dgm:prSet/>
      <dgm:spPr/>
      <dgm:t>
        <a:bodyPr/>
        <a:lstStyle/>
        <a:p>
          <a:endParaRPr lang="en-US" sz="2400"/>
        </a:p>
      </dgm:t>
    </dgm:pt>
    <dgm:pt modelId="{4358918B-0D36-1348-9C30-282ADFEDACDB}" type="sibTrans" cxnId="{45FC3BAA-E28B-D44D-BD6D-AA5C9DDD674F}">
      <dgm:prSet/>
      <dgm:spPr/>
      <dgm:t>
        <a:bodyPr/>
        <a:lstStyle/>
        <a:p>
          <a:endParaRPr lang="en-US" sz="2400"/>
        </a:p>
      </dgm:t>
    </dgm:pt>
    <dgm:pt modelId="{0216F240-17F0-5341-BC30-8C9742E9FB3C}" type="pres">
      <dgm:prSet presAssocID="{726989D4-A794-CB4D-9E98-866524B64B1F}" presName="outerComposite" presStyleCnt="0">
        <dgm:presLayoutVars>
          <dgm:chMax val="5"/>
          <dgm:dir/>
          <dgm:resizeHandles val="exact"/>
        </dgm:presLayoutVars>
      </dgm:prSet>
      <dgm:spPr/>
    </dgm:pt>
    <dgm:pt modelId="{2FAC7406-2047-C748-B4F5-102AE31D35BF}" type="pres">
      <dgm:prSet presAssocID="{726989D4-A794-CB4D-9E98-866524B64B1F}" presName="dummyMaxCanvas" presStyleCnt="0">
        <dgm:presLayoutVars/>
      </dgm:prSet>
      <dgm:spPr/>
    </dgm:pt>
    <dgm:pt modelId="{F7C29724-39E6-8C46-AE35-56493A71B618}" type="pres">
      <dgm:prSet presAssocID="{726989D4-A794-CB4D-9E98-866524B64B1F}" presName="ThreeNodes_1" presStyleLbl="node1" presStyleIdx="0" presStyleCnt="3">
        <dgm:presLayoutVars>
          <dgm:bulletEnabled val="1"/>
        </dgm:presLayoutVars>
      </dgm:prSet>
      <dgm:spPr/>
    </dgm:pt>
    <dgm:pt modelId="{7064C985-DF20-5245-844B-7AE3D022FAD3}" type="pres">
      <dgm:prSet presAssocID="{726989D4-A794-CB4D-9E98-866524B64B1F}" presName="ThreeNodes_2" presStyleLbl="node1" presStyleIdx="1" presStyleCnt="3">
        <dgm:presLayoutVars>
          <dgm:bulletEnabled val="1"/>
        </dgm:presLayoutVars>
      </dgm:prSet>
      <dgm:spPr/>
    </dgm:pt>
    <dgm:pt modelId="{3EAB7F97-7588-C94B-9C7B-EB77FE124974}" type="pres">
      <dgm:prSet presAssocID="{726989D4-A794-CB4D-9E98-866524B64B1F}" presName="ThreeNodes_3" presStyleLbl="node1" presStyleIdx="2" presStyleCnt="3">
        <dgm:presLayoutVars>
          <dgm:bulletEnabled val="1"/>
        </dgm:presLayoutVars>
      </dgm:prSet>
      <dgm:spPr/>
    </dgm:pt>
    <dgm:pt modelId="{DB9FE80C-61B6-9E42-952D-DDA131F441A6}" type="pres">
      <dgm:prSet presAssocID="{726989D4-A794-CB4D-9E98-866524B64B1F}" presName="ThreeConn_1-2" presStyleLbl="fgAccFollowNode1" presStyleIdx="0" presStyleCnt="2">
        <dgm:presLayoutVars>
          <dgm:bulletEnabled val="1"/>
        </dgm:presLayoutVars>
      </dgm:prSet>
      <dgm:spPr/>
    </dgm:pt>
    <dgm:pt modelId="{66938D0C-9A21-1F4A-A60A-8FE90FD4AF1D}" type="pres">
      <dgm:prSet presAssocID="{726989D4-A794-CB4D-9E98-866524B64B1F}" presName="ThreeConn_2-3" presStyleLbl="fgAccFollowNode1" presStyleIdx="1" presStyleCnt="2">
        <dgm:presLayoutVars>
          <dgm:bulletEnabled val="1"/>
        </dgm:presLayoutVars>
      </dgm:prSet>
      <dgm:spPr/>
    </dgm:pt>
    <dgm:pt modelId="{5CC82DD7-5E76-5F4E-BF06-FB964595A814}" type="pres">
      <dgm:prSet presAssocID="{726989D4-A794-CB4D-9E98-866524B64B1F}" presName="ThreeNodes_1_text" presStyleLbl="node1" presStyleIdx="2" presStyleCnt="3">
        <dgm:presLayoutVars>
          <dgm:bulletEnabled val="1"/>
        </dgm:presLayoutVars>
      </dgm:prSet>
      <dgm:spPr/>
    </dgm:pt>
    <dgm:pt modelId="{47309AD8-BF8F-A142-A632-2093592EA59E}" type="pres">
      <dgm:prSet presAssocID="{726989D4-A794-CB4D-9E98-866524B64B1F}" presName="ThreeNodes_2_text" presStyleLbl="node1" presStyleIdx="2" presStyleCnt="3">
        <dgm:presLayoutVars>
          <dgm:bulletEnabled val="1"/>
        </dgm:presLayoutVars>
      </dgm:prSet>
      <dgm:spPr/>
    </dgm:pt>
    <dgm:pt modelId="{629FED43-BA04-C042-8A22-221F71C641E7}" type="pres">
      <dgm:prSet presAssocID="{726989D4-A794-CB4D-9E98-866524B64B1F}" presName="ThreeNodes_3_text" presStyleLbl="node1" presStyleIdx="2" presStyleCnt="3">
        <dgm:presLayoutVars>
          <dgm:bulletEnabled val="1"/>
        </dgm:presLayoutVars>
      </dgm:prSet>
      <dgm:spPr/>
    </dgm:pt>
  </dgm:ptLst>
  <dgm:cxnLst>
    <dgm:cxn modelId="{B397E31D-62F6-544F-A75A-EC170A20E451}" type="presOf" srcId="{318196FD-5F5B-1245-92F4-C8A8109CD68F}" destId="{3EAB7F97-7588-C94B-9C7B-EB77FE124974}" srcOrd="0" destOrd="0" presId="urn:microsoft.com/office/officeart/2005/8/layout/vProcess5"/>
    <dgm:cxn modelId="{DC1C3E1F-C8ED-0141-B710-BC513121D8C0}" srcId="{726989D4-A794-CB4D-9E98-866524B64B1F}" destId="{353C6CAD-6C50-FB4D-8CBA-B53530EDC72D}" srcOrd="0" destOrd="0" parTransId="{AAA5A74E-615D-9040-A6A5-6B26011562D9}" sibTransId="{A0B7DBDB-ABB2-1740-8CC7-2C23D838F457}"/>
    <dgm:cxn modelId="{D0BFD967-5EE8-DE41-B187-15F7673F4117}" type="presOf" srcId="{E34A5937-51EC-8D43-BB77-DAB59D9E385E}" destId="{66938D0C-9A21-1F4A-A60A-8FE90FD4AF1D}" srcOrd="0" destOrd="0" presId="urn:microsoft.com/office/officeart/2005/8/layout/vProcess5"/>
    <dgm:cxn modelId="{76CDAA4C-387F-864E-825A-678E918E7005}" type="presOf" srcId="{E7BFD4AA-043C-264A-B80E-A24667728F54}" destId="{5CC82DD7-5E76-5F4E-BF06-FB964595A814}" srcOrd="1" destOrd="1" presId="urn:microsoft.com/office/officeart/2005/8/layout/vProcess5"/>
    <dgm:cxn modelId="{CDFF3653-CDFB-7942-B78C-B86FA6B24EE2}" type="presOf" srcId="{0496C4A9-7960-EF4D-AD4E-E718D487D0F4}" destId="{47309AD8-BF8F-A142-A632-2093592EA59E}" srcOrd="1" destOrd="0" presId="urn:microsoft.com/office/officeart/2005/8/layout/vProcess5"/>
    <dgm:cxn modelId="{8A9D9555-7354-5547-B9B9-94E7F77BABCA}" type="presOf" srcId="{E7BFD4AA-043C-264A-B80E-A24667728F54}" destId="{F7C29724-39E6-8C46-AE35-56493A71B618}" srcOrd="0" destOrd="1" presId="urn:microsoft.com/office/officeart/2005/8/layout/vProcess5"/>
    <dgm:cxn modelId="{6E145990-FD89-D84D-8D0A-A352DF23A991}" srcId="{353C6CAD-6C50-FB4D-8CBA-B53530EDC72D}" destId="{E7BFD4AA-043C-264A-B80E-A24667728F54}" srcOrd="0" destOrd="0" parTransId="{EFD2D3CA-47C8-404C-9969-DB7AB3A557D7}" sibTransId="{5AB03FA5-AA5B-EB4D-B070-827495A8927B}"/>
    <dgm:cxn modelId="{88604492-402C-A546-86BE-B5C2BE8FE9D8}" type="presOf" srcId="{0496C4A9-7960-EF4D-AD4E-E718D487D0F4}" destId="{7064C985-DF20-5245-844B-7AE3D022FAD3}" srcOrd="0" destOrd="0" presId="urn:microsoft.com/office/officeart/2005/8/layout/vProcess5"/>
    <dgm:cxn modelId="{B23C6C9E-DF72-F544-BB81-9099D359604D}" type="presOf" srcId="{318196FD-5F5B-1245-92F4-C8A8109CD68F}" destId="{629FED43-BA04-C042-8A22-221F71C641E7}" srcOrd="1" destOrd="0" presId="urn:microsoft.com/office/officeart/2005/8/layout/vProcess5"/>
    <dgm:cxn modelId="{45FC3BAA-E28B-D44D-BD6D-AA5C9DDD674F}" srcId="{726989D4-A794-CB4D-9E98-866524B64B1F}" destId="{318196FD-5F5B-1245-92F4-C8A8109CD68F}" srcOrd="2" destOrd="0" parTransId="{3B585E92-C420-BD4A-A1BA-9021B0E0DB04}" sibTransId="{4358918B-0D36-1348-9C30-282ADFEDACDB}"/>
    <dgm:cxn modelId="{7E890DAC-8376-594C-8E71-EE5E78B12267}" type="presOf" srcId="{726989D4-A794-CB4D-9E98-866524B64B1F}" destId="{0216F240-17F0-5341-BC30-8C9742E9FB3C}" srcOrd="0" destOrd="0" presId="urn:microsoft.com/office/officeart/2005/8/layout/vProcess5"/>
    <dgm:cxn modelId="{B0C49FAD-3A14-CC45-80A9-53D0CF84A999}" type="presOf" srcId="{353C6CAD-6C50-FB4D-8CBA-B53530EDC72D}" destId="{5CC82DD7-5E76-5F4E-BF06-FB964595A814}" srcOrd="1" destOrd="0" presId="urn:microsoft.com/office/officeart/2005/8/layout/vProcess5"/>
    <dgm:cxn modelId="{52F07CC2-5284-024F-94ED-2DA653ECFCA4}" type="presOf" srcId="{353C6CAD-6C50-FB4D-8CBA-B53530EDC72D}" destId="{F7C29724-39E6-8C46-AE35-56493A71B618}" srcOrd="0" destOrd="0" presId="urn:microsoft.com/office/officeart/2005/8/layout/vProcess5"/>
    <dgm:cxn modelId="{F20649C8-2094-7241-A2A2-DE5FF2DE315E}" type="presOf" srcId="{A0B7DBDB-ABB2-1740-8CC7-2C23D838F457}" destId="{DB9FE80C-61B6-9E42-952D-DDA131F441A6}" srcOrd="0" destOrd="0" presId="urn:microsoft.com/office/officeart/2005/8/layout/vProcess5"/>
    <dgm:cxn modelId="{0367A0CB-81D5-E643-9E9A-B09722E609F4}" srcId="{726989D4-A794-CB4D-9E98-866524B64B1F}" destId="{0496C4A9-7960-EF4D-AD4E-E718D487D0F4}" srcOrd="1" destOrd="0" parTransId="{7C04BB35-2145-F744-8E2C-F85B7EC4F37E}" sibTransId="{E34A5937-51EC-8D43-BB77-DAB59D9E385E}"/>
    <dgm:cxn modelId="{EB9505C2-491B-A040-BBC0-5C9690925A8F}" type="presParOf" srcId="{0216F240-17F0-5341-BC30-8C9742E9FB3C}" destId="{2FAC7406-2047-C748-B4F5-102AE31D35BF}" srcOrd="0" destOrd="0" presId="urn:microsoft.com/office/officeart/2005/8/layout/vProcess5"/>
    <dgm:cxn modelId="{41E798CF-F0A4-3A4F-A642-9C70149A0E6B}" type="presParOf" srcId="{0216F240-17F0-5341-BC30-8C9742E9FB3C}" destId="{F7C29724-39E6-8C46-AE35-56493A71B618}" srcOrd="1" destOrd="0" presId="urn:microsoft.com/office/officeart/2005/8/layout/vProcess5"/>
    <dgm:cxn modelId="{DE6D8A10-2B47-1C48-927D-9B6468BF07EC}" type="presParOf" srcId="{0216F240-17F0-5341-BC30-8C9742E9FB3C}" destId="{7064C985-DF20-5245-844B-7AE3D022FAD3}" srcOrd="2" destOrd="0" presId="urn:microsoft.com/office/officeart/2005/8/layout/vProcess5"/>
    <dgm:cxn modelId="{2A653B86-BB2E-EC4F-BA4C-61135A1ABDFA}" type="presParOf" srcId="{0216F240-17F0-5341-BC30-8C9742E9FB3C}" destId="{3EAB7F97-7588-C94B-9C7B-EB77FE124974}" srcOrd="3" destOrd="0" presId="urn:microsoft.com/office/officeart/2005/8/layout/vProcess5"/>
    <dgm:cxn modelId="{B90FA750-B188-E04D-AD8B-1BF40DFFF816}" type="presParOf" srcId="{0216F240-17F0-5341-BC30-8C9742E9FB3C}" destId="{DB9FE80C-61B6-9E42-952D-DDA131F441A6}" srcOrd="4" destOrd="0" presId="urn:microsoft.com/office/officeart/2005/8/layout/vProcess5"/>
    <dgm:cxn modelId="{1B942D09-8E07-1844-8A99-BB9B176B1022}" type="presParOf" srcId="{0216F240-17F0-5341-BC30-8C9742E9FB3C}" destId="{66938D0C-9A21-1F4A-A60A-8FE90FD4AF1D}" srcOrd="5" destOrd="0" presId="urn:microsoft.com/office/officeart/2005/8/layout/vProcess5"/>
    <dgm:cxn modelId="{9DCF25DA-101D-0B4A-91F4-5657A7BBBCF1}" type="presParOf" srcId="{0216F240-17F0-5341-BC30-8C9742E9FB3C}" destId="{5CC82DD7-5E76-5F4E-BF06-FB964595A814}" srcOrd="6" destOrd="0" presId="urn:microsoft.com/office/officeart/2005/8/layout/vProcess5"/>
    <dgm:cxn modelId="{1837872C-9A0A-4E4C-81EA-2AABC2461471}" type="presParOf" srcId="{0216F240-17F0-5341-BC30-8C9742E9FB3C}" destId="{47309AD8-BF8F-A142-A632-2093592EA59E}" srcOrd="7" destOrd="0" presId="urn:microsoft.com/office/officeart/2005/8/layout/vProcess5"/>
    <dgm:cxn modelId="{1DE9180C-B516-604D-B835-D38EE60AA74C}" type="presParOf" srcId="{0216F240-17F0-5341-BC30-8C9742E9FB3C}" destId="{629FED43-BA04-C042-8A22-221F71C641E7}" srcOrd="8"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7C29724-39E6-8C46-AE35-56493A71B618}">
      <dsp:nvSpPr>
        <dsp:cNvPr id="0" name=""/>
        <dsp:cNvSpPr/>
      </dsp:nvSpPr>
      <dsp:spPr>
        <a:xfrm>
          <a:off x="0" y="0"/>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a:t>Continuing call for submissions</a:t>
          </a:r>
          <a:endParaRPr lang="en-US" sz="1400" kern="1200"/>
        </a:p>
        <a:p>
          <a:pPr marL="114300" lvl="1" indent="-114300" algn="l" defTabSz="622300">
            <a:lnSpc>
              <a:spcPct val="90000"/>
            </a:lnSpc>
            <a:spcBef>
              <a:spcPct val="0"/>
            </a:spcBef>
            <a:spcAft>
              <a:spcPct val="15000"/>
            </a:spcAft>
            <a:buChar char="•"/>
          </a:pPr>
          <a:r>
            <a:rPr lang="en-US" sz="1400" b="0" i="0" kern="1200" baseline="0"/>
            <a:t>Submissions can include use cases and/or issue identification</a:t>
          </a:r>
          <a:endParaRPr lang="en-US" sz="1400" kern="1200"/>
        </a:p>
      </dsp:txBody>
      <dsp:txXfrm>
        <a:off x="36149" y="36149"/>
        <a:ext cx="5274104" cy="1161926"/>
      </dsp:txXfrm>
    </dsp:sp>
    <dsp:sp modelId="{7064C985-DF20-5245-844B-7AE3D022FAD3}">
      <dsp:nvSpPr>
        <dsp:cNvPr id="0" name=""/>
        <dsp:cNvSpPr/>
      </dsp:nvSpPr>
      <dsp:spPr>
        <a:xfrm>
          <a:off x="582875" y="1439928"/>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Use Case/Requirement Document based on submissions</a:t>
          </a:r>
          <a:endParaRPr lang="en-US" sz="1400" kern="1200" dirty="0"/>
        </a:p>
      </dsp:txBody>
      <dsp:txXfrm>
        <a:off x="619024" y="1476077"/>
        <a:ext cx="5148508" cy="1161926"/>
      </dsp:txXfrm>
    </dsp:sp>
    <dsp:sp modelId="{3EAB7F97-7588-C94B-9C7B-EB77FE124974}">
      <dsp:nvSpPr>
        <dsp:cNvPr id="0" name=""/>
        <dsp:cNvSpPr/>
      </dsp:nvSpPr>
      <dsp:spPr>
        <a:xfrm>
          <a:off x="1165751" y="2879856"/>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Draft based on approved features</a:t>
          </a:r>
          <a:endParaRPr lang="en-US" sz="1400" kern="1200" dirty="0"/>
        </a:p>
      </dsp:txBody>
      <dsp:txXfrm>
        <a:off x="1201900" y="2916005"/>
        <a:ext cx="5148508" cy="1161926"/>
      </dsp:txXfrm>
    </dsp:sp>
    <dsp:sp modelId="{DB9FE80C-61B6-9E42-952D-DDA131F441A6}">
      <dsp:nvSpPr>
        <dsp:cNvPr id="0" name=""/>
        <dsp:cNvSpPr/>
      </dsp:nvSpPr>
      <dsp:spPr>
        <a:xfrm>
          <a:off x="5803682" y="935953"/>
          <a:ext cx="802245" cy="802245"/>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5984187" y="935953"/>
        <a:ext cx="441235" cy="603689"/>
      </dsp:txXfrm>
    </dsp:sp>
    <dsp:sp modelId="{66938D0C-9A21-1F4A-A60A-8FE90FD4AF1D}">
      <dsp:nvSpPr>
        <dsp:cNvPr id="0" name=""/>
        <dsp:cNvSpPr/>
      </dsp:nvSpPr>
      <dsp:spPr>
        <a:xfrm>
          <a:off x="6386558" y="2367653"/>
          <a:ext cx="802245" cy="802245"/>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6567063" y="2367653"/>
        <a:ext cx="441235" cy="603689"/>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0" name="Shape 50"/>
          <p:cNvSpPr>
            <a:spLocks noGrp="1" noRot="1" noChangeAspect="1"/>
          </p:cNvSpPr>
          <p:nvPr>
            <p:ph type="sldImg"/>
          </p:nvPr>
        </p:nvSpPr>
        <p:spPr>
          <a:xfrm>
            <a:off x="1143000" y="685800"/>
            <a:ext cx="4572000" cy="3429000"/>
          </a:xfrm>
          <a:prstGeom prst="rect">
            <a:avLst/>
          </a:prstGeom>
        </p:spPr>
        <p:txBody>
          <a:bodyPr/>
          <a:lstStyle/>
          <a:p>
            <a:endParaRPr/>
          </a:p>
        </p:txBody>
      </p:sp>
      <p:sp>
        <p:nvSpPr>
          <p:cNvPr id="51" name="Shape 51"/>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latinLnBrk="0">
      <a:defRPr sz="1200">
        <a:latin typeface="+mj-lt"/>
        <a:ea typeface="+mj-ea"/>
        <a:cs typeface="+mj-cs"/>
        <a:sym typeface="Helvetica Neue"/>
      </a:defRPr>
    </a:lvl1pPr>
    <a:lvl2pPr indent="228600" latinLnBrk="0">
      <a:defRPr sz="1200">
        <a:latin typeface="+mj-lt"/>
        <a:ea typeface="+mj-ea"/>
        <a:cs typeface="+mj-cs"/>
        <a:sym typeface="Helvetica Neue"/>
      </a:defRPr>
    </a:lvl2pPr>
    <a:lvl3pPr indent="457200" latinLnBrk="0">
      <a:defRPr sz="1200">
        <a:latin typeface="+mj-lt"/>
        <a:ea typeface="+mj-ea"/>
        <a:cs typeface="+mj-cs"/>
        <a:sym typeface="Helvetica Neue"/>
      </a:defRPr>
    </a:lvl3pPr>
    <a:lvl4pPr indent="685800" latinLnBrk="0">
      <a:defRPr sz="1200">
        <a:latin typeface="+mj-lt"/>
        <a:ea typeface="+mj-ea"/>
        <a:cs typeface="+mj-cs"/>
        <a:sym typeface="Helvetica Neue"/>
      </a:defRPr>
    </a:lvl4pPr>
    <a:lvl5pPr indent="914400" latinLnBrk="0">
      <a:defRPr sz="1200">
        <a:latin typeface="+mj-lt"/>
        <a:ea typeface="+mj-ea"/>
        <a:cs typeface="+mj-cs"/>
        <a:sym typeface="Helvetica Neue"/>
      </a:defRPr>
    </a:lvl5pPr>
    <a:lvl6pPr indent="1143000" latinLnBrk="0">
      <a:defRPr sz="1200">
        <a:latin typeface="+mj-lt"/>
        <a:ea typeface="+mj-ea"/>
        <a:cs typeface="+mj-cs"/>
        <a:sym typeface="Helvetica Neue"/>
      </a:defRPr>
    </a:lvl6pPr>
    <a:lvl7pPr indent="1371600" latinLnBrk="0">
      <a:defRPr sz="1200">
        <a:latin typeface="+mj-lt"/>
        <a:ea typeface="+mj-ea"/>
        <a:cs typeface="+mj-cs"/>
        <a:sym typeface="Helvetica Neue"/>
      </a:defRPr>
    </a:lvl7pPr>
    <a:lvl8pPr indent="1600200" latinLnBrk="0">
      <a:defRPr sz="1200">
        <a:latin typeface="+mj-lt"/>
        <a:ea typeface="+mj-ea"/>
        <a:cs typeface="+mj-cs"/>
        <a:sym typeface="Helvetica Neue"/>
      </a:defRPr>
    </a:lvl8pPr>
    <a:lvl9pPr indent="1828800" latinLnBrk="0">
      <a:defRPr sz="1200">
        <a:latin typeface="+mj-lt"/>
        <a:ea typeface="+mj-ea"/>
        <a:cs typeface="+mj-cs"/>
        <a:sym typeface="Helvetica Neue"/>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2838" y="703263"/>
            <a:ext cx="4632325" cy="3473450"/>
          </a:xfrm>
        </p:spPr>
      </p:sp>
      <p:sp>
        <p:nvSpPr>
          <p:cNvPr id="3" name="Notes Placeholder 2"/>
          <p:cNvSpPr>
            <a:spLocks noGrp="1"/>
          </p:cNvSpPr>
          <p:nvPr>
            <p:ph type="body" idx="1"/>
          </p:nvPr>
        </p:nvSpPr>
        <p:spPr/>
        <p:txBody>
          <a:bodyPr/>
          <a:lstStyle/>
          <a:p>
            <a:r>
              <a:rPr lang="en-US" dirty="0"/>
              <a:t>Agenda item 2.1.2.1</a:t>
            </a:r>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12</a:t>
            </a:fld>
            <a:endParaRPr lang="en-US"/>
          </a:p>
        </p:txBody>
      </p:sp>
    </p:spTree>
    <p:extLst>
      <p:ext uri="{BB962C8B-B14F-4D97-AF65-F5344CB8AC3E}">
        <p14:creationId xmlns:p14="http://schemas.microsoft.com/office/powerpoint/2010/main" val="10823716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2838" y="703263"/>
            <a:ext cx="4632325"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13</a:t>
            </a:fld>
            <a:endParaRPr lang="en-US"/>
          </a:p>
        </p:txBody>
      </p:sp>
    </p:spTree>
    <p:extLst>
      <p:ext uri="{BB962C8B-B14F-4D97-AF65-F5344CB8AC3E}">
        <p14:creationId xmlns:p14="http://schemas.microsoft.com/office/powerpoint/2010/main" val="7914024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Blank Slide">
    <p:spTree>
      <p:nvGrpSpPr>
        <p:cNvPr id="1" name=""/>
        <p:cNvGrpSpPr/>
        <p:nvPr/>
      </p:nvGrpSpPr>
      <p:grpSpPr>
        <a:xfrm>
          <a:off x="0" y="0"/>
          <a:ext cx="0" cy="0"/>
          <a:chOff x="0" y="0"/>
          <a:chExt cx="0" cy="0"/>
        </a:xfrm>
      </p:grpSpPr>
      <p:sp>
        <p:nvSpPr>
          <p:cNvPr id="17"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Slide">
    <p:spTree>
      <p:nvGrpSpPr>
        <p:cNvPr id="1" name=""/>
        <p:cNvGrpSpPr/>
        <p:nvPr/>
      </p:nvGrpSpPr>
      <p:grpSpPr>
        <a:xfrm>
          <a:off x="0" y="0"/>
          <a:ext cx="0" cy="0"/>
          <a:chOff x="0" y="0"/>
          <a:chExt cx="0" cy="0"/>
        </a:xfrm>
      </p:grpSpPr>
      <p:sp>
        <p:nvSpPr>
          <p:cNvPr id="24" name="Title Text"/>
          <p:cNvSpPr txBox="1">
            <a:spLocks noGrp="1"/>
          </p:cNvSpPr>
          <p:nvPr>
            <p:ph type="title"/>
          </p:nvPr>
        </p:nvSpPr>
        <p:spPr>
          <a:prstGeom prst="rect">
            <a:avLst/>
          </a:prstGeom>
        </p:spPr>
        <p:txBody>
          <a:bodyPr/>
          <a:lstStyle/>
          <a:p>
            <a:r>
              <a:t>Title Text</a:t>
            </a:r>
          </a:p>
        </p:txBody>
      </p:sp>
      <p:sp>
        <p:nvSpPr>
          <p:cNvPr id="25"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26"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33" name="Title Text"/>
          <p:cNvSpPr txBox="1">
            <a:spLocks noGrp="1"/>
          </p:cNvSpPr>
          <p:nvPr>
            <p:ph type="title"/>
          </p:nvPr>
        </p:nvSpPr>
        <p:spPr>
          <a:prstGeom prst="rect">
            <a:avLst/>
          </a:prstGeom>
        </p:spPr>
        <p:txBody>
          <a:bodyPr/>
          <a:lstStyle/>
          <a:p>
            <a:r>
              <a:t>Title Text</a:t>
            </a:r>
          </a:p>
        </p:txBody>
      </p:sp>
      <p:sp>
        <p:nvSpPr>
          <p:cNvPr id="34" name="Body Level One…"/>
          <p:cNvSpPr txBox="1">
            <a:spLocks noGrp="1"/>
          </p:cNvSpPr>
          <p:nvPr>
            <p:ph type="body" idx="1" hasCustomPrompt="1"/>
          </p:nvPr>
        </p:nvSpPr>
        <p:spPr>
          <a:prstGeom prst="rect">
            <a:avLst/>
          </a:prstGeom>
        </p:spPr>
        <p:txBody>
          <a:bodyPr anchor="t"/>
          <a:lstStyle>
            <a:lvl2pPr marL="274320" indent="-457200">
              <a:defRPr/>
            </a:lvl2pPr>
          </a:lstStyle>
          <a:p>
            <a:r>
              <a:rPr dirty="0"/>
              <a:t>Body Level One</a:t>
            </a:r>
          </a:p>
          <a:p>
            <a:pPr lvl="1"/>
            <a:r>
              <a:rPr dirty="0"/>
              <a:t>Body Level Two</a:t>
            </a:r>
          </a:p>
          <a:p>
            <a:pPr lvl="2"/>
            <a:r>
              <a:rPr dirty="0"/>
              <a:t>Body Level Three</a:t>
            </a:r>
          </a:p>
          <a:p>
            <a:pPr lvl="3"/>
            <a:r>
              <a:rPr dirty="0"/>
              <a:t>Body Level Four</a:t>
            </a:r>
          </a:p>
          <a:p>
            <a:pPr lvl="4"/>
            <a:r>
              <a:rPr dirty="0"/>
              <a:t>Body Level Five</a:t>
            </a:r>
          </a:p>
        </p:txBody>
      </p:sp>
      <p:sp>
        <p:nvSpPr>
          <p:cNvPr id="35"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42" name="Title Text"/>
          <p:cNvSpPr txBox="1">
            <a:spLocks noGrp="1"/>
          </p:cNvSpPr>
          <p:nvPr>
            <p:ph type="title"/>
          </p:nvPr>
        </p:nvSpPr>
        <p:spPr>
          <a:prstGeom prst="rect">
            <a:avLst/>
          </a:prstGeom>
        </p:spPr>
        <p:txBody>
          <a:bodyPr/>
          <a:lstStyle>
            <a:lvl1pPr algn="l">
              <a:defRPr sz="1800" b="0" spc="0">
                <a:latin typeface="+mn-lt"/>
                <a:ea typeface="+mn-ea"/>
                <a:cs typeface="+mn-cs"/>
                <a:sym typeface="Helvetica"/>
              </a:defRPr>
            </a:lvl1pPr>
          </a:lstStyle>
          <a:p>
            <a:r>
              <a:t>Title Text</a:t>
            </a:r>
          </a:p>
        </p:txBody>
      </p:sp>
      <p:sp>
        <p:nvSpPr>
          <p:cNvPr id="43"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44"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6553200" y="6079352"/>
            <a:ext cx="859210" cy="276999"/>
          </a:xfrm>
          <a:prstGeom prst="rect">
            <a:avLst/>
          </a:prstGeo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5"/>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Robert Stacey, Intel</a:t>
            </a:r>
            <a:endParaRPr lang="en-GB" dirty="0"/>
          </a:p>
        </p:txBody>
      </p:sp>
    </p:spTree>
    <p:extLst>
      <p:ext uri="{BB962C8B-B14F-4D97-AF65-F5344CB8AC3E}">
        <p14:creationId xmlns:p14="http://schemas.microsoft.com/office/powerpoint/2010/main" val="11854049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63321706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CustomShape 1"/>
          <p:cNvSpPr txBox="1"/>
          <p:nvPr/>
        </p:nvSpPr>
        <p:spPr>
          <a:xfrm>
            <a:off x="521639" y="331761"/>
            <a:ext cx="1223284" cy="27699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nchor="b">
            <a:spAutoFit/>
          </a:bodyPr>
          <a:lstStyle>
            <a:lvl1pPr>
              <a:defRPr b="1" spc="-1">
                <a:latin typeface="Times New Roman"/>
                <a:ea typeface="Times New Roman"/>
                <a:cs typeface="Times New Roman"/>
                <a:sym typeface="Times New Roman"/>
              </a:defRPr>
            </a:lvl1pPr>
          </a:lstStyle>
          <a:p>
            <a:r>
              <a:rPr lang="en-US" dirty="0"/>
              <a:t>August </a:t>
            </a:r>
            <a:r>
              <a:rPr dirty="0"/>
              <a:t>202</a:t>
            </a:r>
            <a:r>
              <a:rPr lang="en-US" dirty="0"/>
              <a:t>2</a:t>
            </a:r>
            <a:endParaRPr dirty="0"/>
          </a:p>
        </p:txBody>
      </p:sp>
      <p:sp>
        <p:nvSpPr>
          <p:cNvPr id="3" name="Line 2"/>
          <p:cNvSpPr/>
          <p:nvPr/>
        </p:nvSpPr>
        <p:spPr>
          <a:xfrm>
            <a:off x="685440" y="609119"/>
            <a:ext cx="7772760" cy="362"/>
          </a:xfrm>
          <a:prstGeom prst="line">
            <a:avLst/>
          </a:prstGeom>
          <a:ln w="12600">
            <a:solidFill>
              <a:srgbClr val="000000"/>
            </a:solidFill>
          </a:ln>
        </p:spPr>
        <p:txBody>
          <a:bodyPr lIns="45718" tIns="45718" rIns="45718" bIns="45718"/>
          <a:lstStyle/>
          <a:p>
            <a:endParaRPr/>
          </a:p>
        </p:txBody>
      </p:sp>
      <p:sp>
        <p:nvSpPr>
          <p:cNvPr id="4" name="CustomShape 3"/>
          <p:cNvSpPr txBox="1"/>
          <p:nvPr/>
        </p:nvSpPr>
        <p:spPr>
          <a:xfrm>
            <a:off x="698399" y="6475319"/>
            <a:ext cx="485883" cy="18402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spAutoFit/>
          </a:bodyPr>
          <a:lstStyle>
            <a:lvl1pPr>
              <a:defRPr sz="1200" spc="-1">
                <a:latin typeface="Times New Roman"/>
                <a:ea typeface="Times New Roman"/>
                <a:cs typeface="Times New Roman"/>
                <a:sym typeface="Times New Roman"/>
              </a:defRPr>
            </a:lvl1pPr>
          </a:lstStyle>
          <a:p>
            <a:r>
              <a:t>Agenda</a:t>
            </a:r>
          </a:p>
        </p:txBody>
      </p:sp>
      <p:sp>
        <p:nvSpPr>
          <p:cNvPr id="5" name="CustomShape 4"/>
          <p:cNvSpPr txBox="1"/>
          <p:nvPr userDrawn="1"/>
        </p:nvSpPr>
        <p:spPr>
          <a:xfrm>
            <a:off x="5378795" y="304602"/>
            <a:ext cx="2830647" cy="27699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nchor="b">
            <a:spAutoFit/>
          </a:bodyPr>
          <a:lstStyle/>
          <a:p>
            <a:pPr algn="r">
              <a:defRPr b="1" spc="-1">
                <a:latin typeface="Times New Roman"/>
                <a:ea typeface="Times New Roman"/>
                <a:cs typeface="Times New Roman"/>
                <a:sym typeface="Times New Roman"/>
              </a:defRPr>
            </a:pPr>
            <a:r>
              <a:rPr dirty="0"/>
              <a:t>doc.: IEEE 802.11-2</a:t>
            </a:r>
            <a:r>
              <a:rPr lang="en-US" dirty="0"/>
              <a:t>2</a:t>
            </a:r>
            <a:r>
              <a:rPr dirty="0"/>
              <a:t>/</a:t>
            </a:r>
            <a:r>
              <a:rPr lang="en-US" dirty="0"/>
              <a:t>1322r2</a:t>
            </a:r>
            <a:endParaRPr dirty="0"/>
          </a:p>
        </p:txBody>
      </p:sp>
      <p:sp>
        <p:nvSpPr>
          <p:cNvPr id="6" name="Line 5"/>
          <p:cNvSpPr/>
          <p:nvPr/>
        </p:nvSpPr>
        <p:spPr>
          <a:xfrm>
            <a:off x="685079" y="6476760"/>
            <a:ext cx="7849082" cy="2"/>
          </a:xfrm>
          <a:prstGeom prst="line">
            <a:avLst/>
          </a:prstGeom>
          <a:ln w="12600">
            <a:solidFill>
              <a:srgbClr val="000000"/>
            </a:solidFill>
          </a:ln>
        </p:spPr>
        <p:txBody>
          <a:bodyPr lIns="45718" tIns="45718" rIns="45718" bIns="45718"/>
          <a:lstStyle/>
          <a:p>
            <a:endParaRPr/>
          </a:p>
        </p:txBody>
      </p:sp>
      <p:sp>
        <p:nvSpPr>
          <p:cNvPr id="7" name="CustomShape 6"/>
          <p:cNvSpPr txBox="1"/>
          <p:nvPr/>
        </p:nvSpPr>
        <p:spPr>
          <a:xfrm>
            <a:off x="7174240" y="6475693"/>
            <a:ext cx="1187121" cy="18466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nchor="b">
            <a:spAutoFit/>
          </a:bodyPr>
          <a:lstStyle>
            <a:lvl1pPr algn="r">
              <a:defRPr sz="1200" spc="-1">
                <a:latin typeface="Times New Roman"/>
                <a:ea typeface="Times New Roman"/>
                <a:cs typeface="Times New Roman"/>
                <a:sym typeface="Times New Roman"/>
              </a:defRPr>
            </a:lvl1pPr>
          </a:lstStyle>
          <a:p>
            <a:r>
              <a:rPr dirty="0"/>
              <a:t>Carol Ansley,  </a:t>
            </a:r>
            <a:r>
              <a:rPr lang="en-US" dirty="0"/>
              <a:t>Cox</a:t>
            </a:r>
            <a:endParaRPr dirty="0"/>
          </a:p>
        </p:txBody>
      </p:sp>
      <p:sp>
        <p:nvSpPr>
          <p:cNvPr id="8" name="Title Text"/>
          <p:cNvSpPr txBox="1">
            <a:spLocks noGrp="1"/>
          </p:cNvSpPr>
          <p:nvPr>
            <p:ph type="title"/>
          </p:nvPr>
        </p:nvSpPr>
        <p:spPr>
          <a:xfrm>
            <a:off x="685800" y="685800"/>
            <a:ext cx="7771680" cy="106596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normAutofit/>
          </a:bodyPr>
          <a:lstStyle/>
          <a:p>
            <a:r>
              <a:t>Title Text</a:t>
            </a:r>
          </a:p>
        </p:txBody>
      </p:sp>
      <p:sp>
        <p:nvSpPr>
          <p:cNvPr id="9" name="Body Level One…"/>
          <p:cNvSpPr txBox="1">
            <a:spLocks noGrp="1"/>
          </p:cNvSpPr>
          <p:nvPr>
            <p:ph type="body" idx="1"/>
          </p:nvPr>
        </p:nvSpPr>
        <p:spPr>
          <a:xfrm>
            <a:off x="685800" y="1981080"/>
            <a:ext cx="7771680" cy="411408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normAutofit/>
          </a:bodyPr>
          <a:lstStyle/>
          <a:p>
            <a:r>
              <a:rPr dirty="0"/>
              <a:t>Body Level One</a:t>
            </a:r>
          </a:p>
          <a:p>
            <a:pPr lvl="4"/>
            <a:r>
              <a:rPr dirty="0"/>
              <a:t>Body Level Two</a:t>
            </a:r>
          </a:p>
          <a:p>
            <a:pPr lvl="2"/>
            <a:r>
              <a:rPr dirty="0"/>
              <a:t>Body Level Three</a:t>
            </a:r>
          </a:p>
          <a:p>
            <a:pPr lvl="3"/>
            <a:r>
              <a:rPr dirty="0"/>
              <a:t>Body Level Four</a:t>
            </a:r>
          </a:p>
          <a:p>
            <a:pPr lvl="4"/>
            <a:r>
              <a:rPr dirty="0"/>
              <a:t>Body Level Five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Lst>
  <p:transition spd="med"/>
  <p:txStyles>
    <p:titleStyle>
      <a:lvl1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1pPr>
      <a:lvl2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2pPr>
      <a:lvl3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3pPr>
      <a:lvl4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4pPr>
      <a:lvl5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5pPr>
      <a:lvl6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6pPr>
      <a:lvl7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7pPr>
      <a:lvl8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8pPr>
      <a:lvl9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9pPr>
    </p:titleStyle>
    <p:bodyStyle>
      <a:lvl1pPr marL="285750" marR="0" indent="-28575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2pPr>
      <a:lvl3pPr marL="914400" marR="0" indent="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3pPr>
      <a:lvl4pPr marL="285750" marR="0" indent="-285750" algn="l" defTabSz="914400" rtl="0" latinLnBrk="0">
        <a:lnSpc>
          <a:spcPct val="100000"/>
        </a:lnSpc>
        <a:spcBef>
          <a:spcPts val="0"/>
        </a:spcBef>
        <a:spcAft>
          <a:spcPts val="0"/>
        </a:spcAft>
        <a:buClrTx/>
        <a:buSzTx/>
        <a:buFont typeface="Arial" panose="020B0604020202020204" pitchFamily="34" charset="0"/>
        <a:buChar char="•"/>
        <a:tabLst>
          <a:tab pos="457200" algn="l"/>
          <a:tab pos="914400" algn="l"/>
        </a:tabLst>
        <a:defRPr sz="1800" b="0" i="0" u="none" strike="noStrike" cap="none" spc="0" baseline="0">
          <a:solidFill>
            <a:srgbClr val="000000"/>
          </a:solidFill>
          <a:uFillTx/>
          <a:latin typeface="+mn-lt"/>
          <a:ea typeface="+mn-ea"/>
          <a:cs typeface="+mn-cs"/>
          <a:sym typeface="Helvetica"/>
        </a:defRPr>
      </a:lvl4pPr>
      <a:lvl5pPr marL="742950" marR="0" indent="-28575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9pPr>
    </p:bodyStyle>
    <p:otherStyle>
      <a:lvl1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2pPr>
      <a:lvl3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3pPr>
      <a:lvl4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4pPr>
      <a:lvl5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carol@ansley.com" TargetMode="Externa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3.xml"/><Relationship Id="rId4" Type="http://schemas.openxmlformats.org/officeDocument/2006/relationships/hyperlink" Target="http://www.ieee802.org/devdocs.shtml" TargetMode="Externa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8" Type="http://schemas.openxmlformats.org/officeDocument/2006/relationships/hyperlink" Target="http://standards.ieee.org/board/pat/faq.pdf" TargetMode="External"/><Relationship Id="rId3" Type="http://schemas.openxmlformats.org/officeDocument/2006/relationships/hyperlink" Target="http://www.ieee.org/about/corporate/governance/p7-8.html" TargetMode="External"/><Relationship Id="rId7" Type="http://schemas.openxmlformats.org/officeDocument/2006/relationships/hyperlink" Target="http://standards.ieee.org/develop/policies/bylaws/sect6-7.html#loa" TargetMode="External"/><Relationship Id="rId2" Type="http://schemas.openxmlformats.org/officeDocument/2006/relationships/notesSlide" Target="../notesSlides/notesSlide1.xml"/><Relationship Id="rId1" Type="http://schemas.openxmlformats.org/officeDocument/2006/relationships/slideLayout" Target="../slideLayouts/slideLayout5.xml"/><Relationship Id="rId6" Type="http://schemas.openxmlformats.org/officeDocument/2006/relationships/hyperlink" Target="http://standards.ieee.org/board/pat/pat-slideset.ppt"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html"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2.xml"/><Relationship Id="rId1" Type="http://schemas.openxmlformats.org/officeDocument/2006/relationships/slideLayout" Target="../slideLayouts/slideLayout5.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5.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 name="CustomShape 1"/>
          <p:cNvSpPr txBox="1"/>
          <p:nvPr/>
        </p:nvSpPr>
        <p:spPr>
          <a:xfrm>
            <a:off x="685800" y="934813"/>
            <a:ext cx="7771680" cy="5855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rPr lang="en-US" dirty="0"/>
              <a:t>EDP – </a:t>
            </a:r>
            <a:r>
              <a:rPr lang="en-US" dirty="0" err="1"/>
              <a:t>TGbi</a:t>
            </a:r>
            <a:r>
              <a:rPr lang="en-US" dirty="0"/>
              <a:t> </a:t>
            </a:r>
            <a:r>
              <a:rPr dirty="0"/>
              <a:t>-Agenda-</a:t>
            </a:r>
            <a:r>
              <a:rPr lang="en-US" dirty="0"/>
              <a:t> August 2022</a:t>
            </a:r>
            <a:endParaRPr dirty="0"/>
          </a:p>
        </p:txBody>
      </p:sp>
      <p:sp>
        <p:nvSpPr>
          <p:cNvPr id="54" name="CustomShape 2"/>
          <p:cNvSpPr txBox="1"/>
          <p:nvPr/>
        </p:nvSpPr>
        <p:spPr>
          <a:xfrm>
            <a:off x="685800" y="1981080"/>
            <a:ext cx="7771680" cy="40083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40920" indent="-340201" algn="ctr">
              <a:spcBef>
                <a:spcPts val="400"/>
              </a:spcBef>
              <a:defRPr sz="2000" b="1" spc="-1">
                <a:latin typeface="Times New Roman"/>
                <a:ea typeface="Times New Roman"/>
                <a:cs typeface="Times New Roman"/>
                <a:sym typeface="Times New Roman"/>
              </a:defRPr>
            </a:pPr>
            <a:r>
              <a:rPr dirty="0"/>
              <a:t>Date:</a:t>
            </a:r>
            <a:r>
              <a:rPr b="0" dirty="0"/>
              <a:t> </a:t>
            </a:r>
            <a:r>
              <a:rPr lang="en-US" b="0" dirty="0"/>
              <a:t>2022-08-18</a:t>
            </a:r>
            <a:endParaRPr b="0" dirty="0"/>
          </a:p>
        </p:txBody>
      </p:sp>
      <p:sp>
        <p:nvSpPr>
          <p:cNvPr id="55" name="CustomShape 3"/>
          <p:cNvSpPr txBox="1"/>
          <p:nvPr/>
        </p:nvSpPr>
        <p:spPr>
          <a:xfrm>
            <a:off x="579599" y="1940038"/>
            <a:ext cx="1355043" cy="37346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lvl1pPr marL="340920" indent="-340201">
              <a:spcBef>
                <a:spcPts val="400"/>
              </a:spcBef>
              <a:defRPr sz="2000" b="1" spc="-1">
                <a:latin typeface="Times New Roman"/>
                <a:ea typeface="Times New Roman"/>
                <a:cs typeface="Times New Roman"/>
                <a:sym typeface="Times New Roman"/>
              </a:defRPr>
            </a:lvl1pPr>
          </a:lstStyle>
          <a:p>
            <a:r>
              <a:t>Authors:</a:t>
            </a:r>
          </a:p>
        </p:txBody>
      </p:sp>
      <p:graphicFrame>
        <p:nvGraphicFramePr>
          <p:cNvPr id="56" name="Table 4"/>
          <p:cNvGraphicFramePr/>
          <p:nvPr>
            <p:extLst>
              <p:ext uri="{D42A27DB-BD31-4B8C-83A1-F6EECF244321}">
                <p14:modId xmlns:p14="http://schemas.microsoft.com/office/powerpoint/2010/main" val="2607916740"/>
              </p:ext>
            </p:extLst>
          </p:nvPr>
        </p:nvGraphicFramePr>
        <p:xfrm>
          <a:off x="725400" y="2500558"/>
          <a:ext cx="7387920" cy="2255400"/>
        </p:xfrm>
        <a:graphic>
          <a:graphicData uri="http://schemas.openxmlformats.org/drawingml/2006/table">
            <a:tbl>
              <a:tblPr>
                <a:tableStyleId>{4C3C2611-4C71-4FC5-86AE-919BDF0F9419}</a:tableStyleId>
              </a:tblPr>
              <a:tblGrid>
                <a:gridCol w="1365480">
                  <a:extLst>
                    <a:ext uri="{9D8B030D-6E8A-4147-A177-3AD203B41FA5}">
                      <a16:colId xmlns:a16="http://schemas.microsoft.com/office/drawing/2014/main" val="20000"/>
                    </a:ext>
                  </a:extLst>
                </a:gridCol>
                <a:gridCol w="1589400">
                  <a:extLst>
                    <a:ext uri="{9D8B030D-6E8A-4147-A177-3AD203B41FA5}">
                      <a16:colId xmlns:a16="http://schemas.microsoft.com/office/drawing/2014/main" val="20001"/>
                    </a:ext>
                  </a:extLst>
                </a:gridCol>
                <a:gridCol w="1477440">
                  <a:extLst>
                    <a:ext uri="{9D8B030D-6E8A-4147-A177-3AD203B41FA5}">
                      <a16:colId xmlns:a16="http://schemas.microsoft.com/office/drawing/2014/main" val="20002"/>
                    </a:ext>
                  </a:extLst>
                </a:gridCol>
                <a:gridCol w="1477440">
                  <a:extLst>
                    <a:ext uri="{9D8B030D-6E8A-4147-A177-3AD203B41FA5}">
                      <a16:colId xmlns:a16="http://schemas.microsoft.com/office/drawing/2014/main" val="20003"/>
                    </a:ext>
                  </a:extLst>
                </a:gridCol>
                <a:gridCol w="1478160">
                  <a:extLst>
                    <a:ext uri="{9D8B030D-6E8A-4147-A177-3AD203B41FA5}">
                      <a16:colId xmlns:a16="http://schemas.microsoft.com/office/drawing/2014/main" val="20004"/>
                    </a:ext>
                  </a:extLst>
                </a:gridCol>
              </a:tblGrid>
              <a:tr h="538560">
                <a:tc>
                  <a:txBody>
                    <a:bodyPr/>
                    <a:lstStyle/>
                    <a:p>
                      <a:r>
                        <a:rPr sz="1400" b="1" spc="-1">
                          <a:latin typeface="Times New Roman"/>
                          <a:ea typeface="Times New Roman"/>
                          <a:cs typeface="Times New Roman"/>
                          <a:sym typeface="Times New Roman"/>
                        </a:rPr>
                        <a:t>Name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Affiliations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Address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Phone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Email</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extLst>
                  <a:ext uri="{0D108BD9-81ED-4DB2-BD59-A6C34878D82A}">
                    <a16:rowId xmlns:a16="http://schemas.microsoft.com/office/drawing/2014/main" val="10000"/>
                  </a:ext>
                </a:extLst>
              </a:tr>
              <a:tr h="639720">
                <a:tc>
                  <a:txBody>
                    <a:bodyPr/>
                    <a:lstStyle/>
                    <a:p>
                      <a:r>
                        <a:rPr sz="1400" spc="-1">
                          <a:latin typeface="Times New Roman"/>
                          <a:ea typeface="Times New Roman"/>
                          <a:cs typeface="Times New Roman"/>
                          <a:sym typeface="Times New Roman"/>
                        </a:rPr>
                        <a:t>Carol Ansley</a:t>
                      </a:r>
                    </a:p>
                  </a:txBody>
                  <a:tcPr marL="0" marR="0" marT="0" marB="0" horzOverflow="overflow">
                    <a:lnL w="12240">
                      <a:solidFill>
                        <a:srgbClr val="000000"/>
                      </a:solidFill>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lang="en-US" sz="1400" spc="-1" dirty="0">
                          <a:latin typeface="Times New Roman"/>
                          <a:ea typeface="Times New Roman"/>
                          <a:cs typeface="Times New Roman"/>
                          <a:sym typeface="Times New Roman"/>
                        </a:rPr>
                        <a:t>Cox Communications</a:t>
                      </a:r>
                      <a:endParaRPr sz="1400" spc="-1" dirty="0">
                        <a:latin typeface="Times New Roman"/>
                        <a:ea typeface="Times New Roman"/>
                        <a:cs typeface="Times New Roman"/>
                        <a:sym typeface="Times New Roman"/>
                      </a:endParaRP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spc="-1">
                          <a:latin typeface="Times New Roman"/>
                          <a:ea typeface="Times New Roman"/>
                          <a:cs typeface="Times New Roman"/>
                          <a:sym typeface="Times New Roman"/>
                        </a:defRPr>
                      </a:pPr>
                      <a:endParaRPr dirty="0"/>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sz="1400" spc="-1">
                          <a:latin typeface="Times New Roman"/>
                          <a:ea typeface="Times New Roman"/>
                          <a:cs typeface="Times New Roman"/>
                          <a:sym typeface="Times New Roman"/>
                        </a:rPr>
                        <a:t>+1-404-229-1672</a:t>
                      </a: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u="sng" spc="-1">
                          <a:solidFill>
                            <a:srgbClr val="0000FF"/>
                          </a:solidFill>
                          <a:uFill>
                            <a:solidFill>
                              <a:srgbClr val="0000FF"/>
                            </a:solidFill>
                          </a:uFill>
                          <a:latin typeface="Times New Roman"/>
                          <a:ea typeface="Times New Roman"/>
                          <a:cs typeface="Times New Roman"/>
                          <a:sym typeface="Times New Roman"/>
                        </a:defRPr>
                      </a:pPr>
                      <a:r>
                        <a:rPr lang="en-US" dirty="0">
                          <a:hlinkClick r:id="rId2"/>
                        </a:rPr>
                        <a:t>c</a:t>
                      </a:r>
                      <a:r>
                        <a:rPr dirty="0">
                          <a:hlinkClick r:id="rId2"/>
                        </a:rPr>
                        <a:t>arol</a:t>
                      </a:r>
                      <a:r>
                        <a:rPr lang="en-US" dirty="0">
                          <a:hlinkClick r:id="rId2"/>
                        </a:rPr>
                        <a:t>@</a:t>
                      </a:r>
                      <a:r>
                        <a:rPr dirty="0">
                          <a:hlinkClick r:id="rId2"/>
                        </a:rPr>
                        <a:t>ansley.com</a:t>
                      </a:r>
                    </a:p>
                  </a:txBody>
                  <a:tcPr marL="0" marR="0" marT="0" marB="0" horzOverflow="overflow">
                    <a:lnL w="12240" cap="flat" cmpd="sng" algn="ctr">
                      <a:solidFill>
                        <a:srgbClr val="000000"/>
                      </a:solidFill>
                      <a:prstDash val="solid"/>
                      <a:round/>
                      <a:headEnd type="none" w="med" len="med"/>
                      <a:tailEnd type="none" w="med" len="med"/>
                    </a:lnL>
                    <a:lnR w="12240">
                      <a:solidFill>
                        <a:srgbClr val="000000"/>
                      </a:solidFill>
                    </a:lnR>
                    <a:lnT w="38160" cap="flat" cmpd="sng" algn="ctr">
                      <a:solidFill>
                        <a:srgbClr val="000000"/>
                      </a:solidFill>
                      <a:prstDash val="solid"/>
                      <a:round/>
                      <a:headEnd type="none" w="med" len="med"/>
                      <a:tailEnd type="none" w="med" len="med"/>
                    </a:lnT>
                    <a:lnB w="12240">
                      <a:solidFill>
                        <a:srgbClr val="000000"/>
                      </a:solidFill>
                    </a:lnB>
                    <a:noFill/>
                  </a:tcPr>
                </a:tc>
                <a:extLst>
                  <a:ext uri="{0D108BD9-81ED-4DB2-BD59-A6C34878D82A}">
                    <a16:rowId xmlns:a16="http://schemas.microsoft.com/office/drawing/2014/main" val="10002"/>
                  </a:ext>
                </a:extLst>
              </a:tr>
              <a:tr h="538560">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3"/>
                  </a:ext>
                </a:extLst>
              </a:tr>
              <a:tr h="538560">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4"/>
                  </a:ext>
                </a:extLst>
              </a:tr>
            </a:tbl>
          </a:graphicData>
        </a:graphic>
      </p:graphicFrame>
      <p:sp>
        <p:nvSpPr>
          <p:cNvPr id="2" name="TextBox 1">
            <a:extLst>
              <a:ext uri="{FF2B5EF4-FFF2-40B4-BE49-F238E27FC236}">
                <a16:creationId xmlns:a16="http://schemas.microsoft.com/office/drawing/2014/main" id="{A8711941-F746-194D-BA49-225264BDC70A}"/>
              </a:ext>
            </a:extLst>
          </p:cNvPr>
          <p:cNvSpPr txBox="1"/>
          <p:nvPr/>
        </p:nvSpPr>
        <p:spPr>
          <a:xfrm>
            <a:off x="7805057" y="511629"/>
            <a:ext cx="65" cy="55399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0" tIns="0" rIns="0" bIns="0"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mn-lt"/>
              <a:ea typeface="+mn-ea"/>
              <a:cs typeface="+mn-cs"/>
              <a:sym typeface="Helvetica"/>
            </a:endParaRPr>
          </a:p>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mn-lt"/>
              <a:ea typeface="+mn-ea"/>
              <a:cs typeface="+mn-cs"/>
              <a:sym typeface="Helvetica"/>
            </a:endParaRPr>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 name="CustomShape 1"/>
          <p:cNvSpPr txBox="1"/>
          <p:nvPr/>
        </p:nvSpPr>
        <p:spPr>
          <a:xfrm>
            <a:off x="685800" y="916321"/>
            <a:ext cx="7771680" cy="54623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798" tIns="46798" rIns="46798" bIns="46798" anchor="ctr">
            <a:spAutoFit/>
          </a:bodyPr>
          <a:lstStyle>
            <a:lvl1pPr algn="ctr">
              <a:defRPr sz="3200" b="1" spc="-1">
                <a:latin typeface="Times New Roman"/>
                <a:ea typeface="Times New Roman"/>
                <a:cs typeface="Times New Roman"/>
                <a:sym typeface="Times New Roman"/>
              </a:defRPr>
            </a:lvl1pPr>
          </a:lstStyle>
          <a:p>
            <a:r>
              <a:t>Participation in IEEE 802 Meetings</a:t>
            </a:r>
          </a:p>
        </p:txBody>
      </p:sp>
      <p:sp>
        <p:nvSpPr>
          <p:cNvPr id="73" name="CustomShape 2"/>
          <p:cNvSpPr txBox="1"/>
          <p:nvPr/>
        </p:nvSpPr>
        <p:spPr>
          <a:xfrm>
            <a:off x="609480" y="1523880"/>
            <a:ext cx="7923959" cy="469578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18239" indent="-314278">
              <a:spcBef>
                <a:spcPts val="600"/>
              </a:spcBef>
              <a:defRPr sz="1600" b="1" spc="-1">
                <a:latin typeface="Times New Roman"/>
                <a:ea typeface="Times New Roman"/>
                <a:cs typeface="Times New Roman"/>
                <a:sym typeface="Times New Roman"/>
              </a:defRPr>
            </a:pPr>
            <a:r>
              <a:t>Participation in any IEEE 802 meeting (Sponsor, Sponsor subgroup, Working Group, Working Group subgroup, etc.) is on an individual basis</a:t>
            </a:r>
          </a:p>
          <a:p>
            <a:pPr marL="318239" indent="-314278">
              <a:spcBef>
                <a:spcPts val="600"/>
              </a:spcBef>
              <a:defRPr sz="1400" b="1" i="1" spc="-1">
                <a:latin typeface="Times New Roman"/>
                <a:ea typeface="Times New Roman"/>
                <a:cs typeface="Times New Roman"/>
                <a:sym typeface="Times New Roman"/>
              </a:defRPr>
            </a:pPr>
            <a:r>
              <a:t>•     </a:t>
            </a:r>
            <a:r>
              <a:rPr i="0"/>
              <a:t>Participants in the IEEE standards development individual process shall act based on their qualifications and experience. (</a:t>
            </a:r>
            <a:r>
              <a:rPr i="0" u="sng">
                <a:solidFill>
                  <a:srgbClr val="0000FF"/>
                </a:solidFill>
                <a:uFill>
                  <a:solidFill>
                    <a:srgbClr val="0000FF"/>
                  </a:solidFill>
                </a:uFill>
                <a:hlinkClick r:id="rId2"/>
              </a:rPr>
              <a:t>https://standards.ieee.org/develop/policies/bylaws/sb_bylaws.pdf</a:t>
            </a:r>
            <a:r>
              <a:rPr i="0" u="sng">
                <a:solidFill>
                  <a:srgbClr val="CCCCFF"/>
                </a:solidFill>
              </a:rPr>
              <a:t> </a:t>
            </a:r>
            <a:r>
              <a:rPr i="0"/>
              <a:t>section 5.2.1)</a:t>
            </a:r>
          </a:p>
          <a:p>
            <a:pPr marL="318239" indent="-314278">
              <a:spcBef>
                <a:spcPts val="600"/>
              </a:spcBef>
              <a:defRPr sz="1400" b="1" spc="-1">
                <a:latin typeface="Times New Roman"/>
                <a:ea typeface="Times New Roman"/>
                <a:cs typeface="Times New Roman"/>
                <a:sym typeface="Times New Roman"/>
              </a:defRPr>
            </a:pPr>
            <a: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18239" indent="-314278">
              <a:spcBef>
                <a:spcPts val="600"/>
              </a:spcBef>
              <a:defRPr sz="1400" b="1" spc="-1">
                <a:latin typeface="Times New Roman"/>
                <a:ea typeface="Times New Roman"/>
                <a:cs typeface="Times New Roman"/>
                <a:sym typeface="Times New Roman"/>
              </a:defRPr>
            </a:pPr>
            <a:r>
              <a:t>•    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18239" indent="-314278">
              <a:spcBef>
                <a:spcPts val="600"/>
              </a:spcBef>
              <a:defRPr sz="1400" b="1" spc="-1">
                <a:latin typeface="Times New Roman"/>
                <a:ea typeface="Times New Roman"/>
                <a:cs typeface="Times New Roman"/>
                <a:sym typeface="Times New Roman"/>
              </a:defRPr>
            </a:pPr>
            <a:r>
              <a:t>•    Participants shall not direct the actions or votes of any other member of an IEEE 802 Working Group or retaliate against any other member for their actions or votes within IEEE 802 Working Group meetings, see </a:t>
            </a:r>
            <a:r>
              <a:rPr u="sng">
                <a:solidFill>
                  <a:srgbClr val="0000FF"/>
                </a:solidFill>
                <a:uFill>
                  <a:solidFill>
                    <a:srgbClr val="0000FF"/>
                  </a:solidFill>
                </a:uFill>
                <a:hlinkClick r:id="rId3"/>
              </a:rPr>
              <a:t>https://standards.ieee.org/develop/policies/bylaws/sb_bylaws.pdf </a:t>
            </a:r>
            <a:r>
              <a:t>section 5.2.1.3 and the IEEE 802 LMSC Working Group Policies and Procedures, subclause 3.4.1 “Chair”, list item x.</a:t>
            </a:r>
          </a:p>
          <a:p>
            <a:pPr marL="318239" indent="-314278">
              <a:spcBef>
                <a:spcPts val="600"/>
              </a:spcBef>
              <a:defRPr sz="1600" b="1" spc="-1">
                <a:latin typeface="Times New Roman"/>
                <a:ea typeface="Times New Roman"/>
                <a:cs typeface="Times New Roman"/>
                <a:sym typeface="Times New Roman"/>
              </a:defRPr>
            </a:pPr>
            <a:r>
              <a:t>By participating in IEEE 802 meetings, you accept these requirements.  If you do not agree to these policies then you shall not participate.</a:t>
            </a:r>
          </a:p>
          <a:p>
            <a:pPr marL="318239" indent="-314278" algn="ctr">
              <a:spcBef>
                <a:spcPts val="600"/>
              </a:spcBef>
              <a:defRPr sz="1200" b="1" spc="-1">
                <a:latin typeface="Times New Roman"/>
                <a:ea typeface="Times New Roman"/>
                <a:cs typeface="Times New Roman"/>
                <a:sym typeface="Times New Roman"/>
              </a:defRPr>
            </a:pPr>
            <a:r>
              <a:t>(Latest revision of IEEE 802 LMSC Working Group Policies and Procedures: </a:t>
            </a:r>
            <a:r>
              <a:rPr u="sng">
                <a:solidFill>
                  <a:srgbClr val="0000FF"/>
                </a:solidFill>
                <a:uFill>
                  <a:solidFill>
                    <a:srgbClr val="0000FF"/>
                  </a:solidFill>
                </a:uFill>
                <a:hlinkClick r:id="rId4"/>
              </a:rPr>
              <a:t>http://www.ieee802.org/devdocs.shtml</a:t>
            </a:r>
            <a:r>
              <a:t>)</a:t>
            </a:r>
          </a:p>
        </p:txBody>
      </p:sp>
    </p:spTree>
  </p:cSld>
  <p:clrMapOvr>
    <a:masterClrMapping/>
  </p:clrMapOvr>
  <p:transition spd="med"/>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855586"/>
            <a:ext cx="7771680" cy="1065962"/>
          </a:xfrm>
        </p:spPr>
        <p:txBody>
          <a:bodyPr>
            <a:normAutofit fontScale="90000"/>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350" dirty="0"/>
              <a:t>This means no participant may exercise “</a:t>
            </a:r>
            <a:r>
              <a:rPr lang="en-US" sz="1350" i="1" dirty="0"/>
              <a:t>authority, leadership, or influence by reason of superior leverage, strength, or representation to the exclusion of fair and equitable consideration of other viewpoints</a:t>
            </a:r>
            <a:r>
              <a:rPr lang="en-US" sz="1350" dirty="0"/>
              <a:t>” or “</a:t>
            </a:r>
            <a:r>
              <a:rPr lang="en-US" sz="1350" i="1" dirty="0"/>
              <a:t>to hinder the progress of the standards development activity</a:t>
            </a:r>
            <a:r>
              <a:rPr lang="en-US" sz="135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Tree>
    <p:extLst>
      <p:ext uri="{BB962C8B-B14F-4D97-AF65-F5344CB8AC3E}">
        <p14:creationId xmlns:p14="http://schemas.microsoft.com/office/powerpoint/2010/main" val="5440046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Policy Documents</a:t>
            </a:r>
          </a:p>
        </p:txBody>
      </p:sp>
      <p:sp>
        <p:nvSpPr>
          <p:cNvPr id="3" name="Content Placeholder 2"/>
          <p:cNvSpPr>
            <a:spLocks noGrp="1"/>
          </p:cNvSpPr>
          <p:nvPr>
            <p:ph idx="1"/>
          </p:nvPr>
        </p:nvSpPr>
        <p:spPr>
          <a:xfrm>
            <a:off x="685801" y="2083118"/>
            <a:ext cx="7770813" cy="3630693"/>
          </a:xfrm>
        </p:spPr>
        <p:txBody>
          <a:bodyPr/>
          <a:lstStyle/>
          <a:p>
            <a:r>
              <a:rPr lang="en-US" dirty="0"/>
              <a:t>IEEE Code of Ethics</a:t>
            </a:r>
          </a:p>
          <a:p>
            <a:pPr lvl="1"/>
            <a:r>
              <a:rPr lang="en-US" dirty="0">
                <a:hlinkClick r:id="rId3"/>
              </a:rPr>
              <a:t>http://www.ieee.org/about/corporate/governance/p7-8.html</a:t>
            </a:r>
            <a:r>
              <a:rPr lang="en-US" dirty="0"/>
              <a:t> </a:t>
            </a:r>
          </a:p>
          <a:p>
            <a:r>
              <a:rPr lang="en-US" dirty="0"/>
              <a:t>IEEE Standards Association (IEEE-SA) Affiliation FAQ</a:t>
            </a:r>
          </a:p>
          <a:p>
            <a:pPr lvl="1"/>
            <a:r>
              <a:rPr lang="en-US" dirty="0">
                <a:hlinkClick r:id="rId4"/>
              </a:rPr>
              <a:t>http://standards.ieee.org/faqs/affiliation.html</a:t>
            </a:r>
            <a:r>
              <a:rPr lang="en-US" dirty="0"/>
              <a:t> </a:t>
            </a:r>
          </a:p>
          <a:p>
            <a:r>
              <a:rPr lang="en-US" dirty="0"/>
              <a:t>Antitrust and Competition Policy</a:t>
            </a:r>
          </a:p>
          <a:p>
            <a:pPr lvl="1"/>
            <a:r>
              <a:rPr lang="en-US" dirty="0">
                <a:hlinkClick r:id="rId5"/>
              </a:rPr>
              <a:t>http://standards.ieee.org/resources/antitrust-guidelines.pdf</a:t>
            </a:r>
            <a:r>
              <a:rPr lang="en-US" dirty="0"/>
              <a:t>  </a:t>
            </a:r>
            <a:endParaRPr lang="en-US" dirty="0">
              <a:hlinkClick r:id="rId6"/>
            </a:endParaRPr>
          </a:p>
          <a:p>
            <a:r>
              <a:rPr lang="en-US" dirty="0"/>
              <a:t>Letter of Assurance Form</a:t>
            </a:r>
          </a:p>
          <a:p>
            <a:pPr lvl="1"/>
            <a:r>
              <a:rPr lang="en-US" dirty="0">
                <a:hlinkClick r:id="rId7"/>
              </a:rPr>
              <a:t>http://standards.ieee.org/develop/policies/bylaws/sect6-7.html#loa</a:t>
            </a:r>
            <a:r>
              <a:rPr lang="en-US" dirty="0"/>
              <a:t> </a:t>
            </a:r>
          </a:p>
          <a:p>
            <a:pPr lvl="1"/>
            <a:r>
              <a:rPr lang="en-US" dirty="0">
                <a:hlinkClick r:id="rId6"/>
              </a:rPr>
              <a:t>https://development.standards.ieee.org/myproject/Public//mytools/mob/loa.pdf</a:t>
            </a:r>
          </a:p>
          <a:p>
            <a:r>
              <a:rPr lang="en-US" dirty="0"/>
              <a:t>IEEE-SA Patent Committee FAQ &amp; Patent slides</a:t>
            </a:r>
          </a:p>
          <a:p>
            <a:pPr lvl="1"/>
            <a:r>
              <a:rPr lang="en-US" dirty="0">
                <a:hlinkClick r:id="rId8"/>
              </a:rPr>
              <a:t>http://standards.ieee.org/board/pat/faq.pdf</a:t>
            </a:r>
            <a:r>
              <a:rPr lang="en-US" dirty="0"/>
              <a:t> and </a:t>
            </a:r>
            <a:r>
              <a:rPr lang="en-US" dirty="0">
                <a:hlinkClick r:id="rId6"/>
              </a:rPr>
              <a:t>http://standards.ieee.org/board/pat/pat-slideset.ppt</a:t>
            </a:r>
            <a:r>
              <a:rPr lang="en-US" dirty="0"/>
              <a:t> </a:t>
            </a:r>
          </a:p>
          <a:p>
            <a:pPr>
              <a:buNone/>
            </a:pPr>
            <a:endParaRPr lang="en-GB" sz="900" dirty="0"/>
          </a:p>
        </p:txBody>
      </p:sp>
    </p:spTree>
    <p:extLst>
      <p:ext uri="{BB962C8B-B14F-4D97-AF65-F5344CB8AC3E}">
        <p14:creationId xmlns:p14="http://schemas.microsoft.com/office/powerpoint/2010/main" val="40948678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p:txBody>
          <a:bodyPr/>
          <a:lstStyle/>
          <a:p>
            <a:endParaRPr lang="en-US" dirty="0"/>
          </a:p>
          <a:p>
            <a:r>
              <a:rPr lang="en-US" dirty="0"/>
              <a:t>The current version of the IEEE-SA Standards Board Bylaws is available at: </a:t>
            </a:r>
          </a:p>
          <a:p>
            <a:pPr lvl="1">
              <a:buNone/>
            </a:pPr>
            <a:r>
              <a:rPr lang="en-US" sz="1350" dirty="0">
                <a:hlinkClick r:id="rId3"/>
              </a:rPr>
              <a:t>http://standards.ieee.org/develop/policies/bylaws/index.html</a:t>
            </a:r>
            <a:r>
              <a:rPr lang="en-US" sz="1350" dirty="0"/>
              <a:t> (HTML version) </a:t>
            </a:r>
          </a:p>
          <a:p>
            <a:pPr lvl="1">
              <a:buNone/>
            </a:pPr>
            <a:r>
              <a:rPr lang="en-US" sz="1350" dirty="0">
                <a:hlinkClick r:id="rId4"/>
              </a:rPr>
              <a:t>http://standards.ieee.org/develop/policies/bylaws/sb_bylaws.pdf</a:t>
            </a:r>
            <a:r>
              <a:rPr lang="en-US" sz="1350" dirty="0"/>
              <a:t> (PDF version)</a:t>
            </a:r>
            <a:r>
              <a:rPr lang="en-US" sz="1050" dirty="0"/>
              <a:t> </a:t>
            </a:r>
          </a:p>
          <a:p>
            <a:pPr>
              <a:buNone/>
            </a:pPr>
            <a:br>
              <a:rPr lang="en-US" sz="1200" dirty="0"/>
            </a:br>
            <a:endParaRPr lang="en-US" sz="1200" dirty="0"/>
          </a:p>
          <a:p>
            <a:r>
              <a:rPr lang="en-US" dirty="0"/>
              <a:t>The current version of the IEEE-SA Standards Board Operations Manual is available at: </a:t>
            </a:r>
          </a:p>
          <a:p>
            <a:pPr lvl="1">
              <a:buNone/>
            </a:pPr>
            <a:r>
              <a:rPr lang="en-US" sz="1350" dirty="0">
                <a:hlinkClick r:id="rId5"/>
              </a:rPr>
              <a:t>http://standards.ieee.org/develop/policies/opman/index.html</a:t>
            </a:r>
            <a:r>
              <a:rPr lang="en-US" sz="1350" dirty="0"/>
              <a:t> (HTML version) </a:t>
            </a:r>
          </a:p>
          <a:p>
            <a:pPr lvl="1">
              <a:buNone/>
            </a:pPr>
            <a:r>
              <a:rPr lang="en-US" sz="1350" dirty="0">
                <a:hlinkClick r:id="rId6"/>
              </a:rPr>
              <a:t>http://standards.ieee.org/develop/policies/opman/sb_om.pdf</a:t>
            </a:r>
            <a:r>
              <a:rPr lang="en-US" sz="1350" dirty="0"/>
              <a:t> (PDF version) </a:t>
            </a:r>
            <a:endParaRPr lang="en-US" sz="1200" dirty="0"/>
          </a:p>
          <a:p>
            <a:pPr>
              <a:buNone/>
            </a:pPr>
            <a:endParaRPr lang="en-GB" sz="900" dirty="0"/>
          </a:p>
        </p:txBody>
      </p:sp>
    </p:spTree>
    <p:extLst>
      <p:ext uri="{BB962C8B-B14F-4D97-AF65-F5344CB8AC3E}">
        <p14:creationId xmlns:p14="http://schemas.microsoft.com/office/powerpoint/2010/main" val="287802152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0" y="1831137"/>
            <a:ext cx="7771680" cy="4264023"/>
          </a:xfrm>
        </p:spPr>
        <p:txBody>
          <a:bodyPr>
            <a:normAutofit/>
          </a:bodyPr>
          <a:lstStyle/>
          <a:p>
            <a:r>
              <a:rPr lang="en-US" altLang="en-US" sz="1600" dirty="0"/>
              <a:t>By participating in this activity, you agree to comply with the IEEE Code of Ethics, all applicable laws, and all IEEE policies and procedures including, but not limited to, the IEEE SA Copyright Policy. </a:t>
            </a:r>
          </a:p>
          <a:p>
            <a:pPr marL="342900" indent="-342900">
              <a:buClr>
                <a:srgbClr val="CC3300"/>
              </a:buClr>
              <a:buSzPct val="50000"/>
              <a:buFont typeface="Arial" panose="020B0604020202020204" pitchFamily="34" charset="0"/>
              <a:buChar char="•"/>
            </a:pPr>
            <a:endParaRPr lang="en-US" altLang="en-US" sz="2200" dirty="0">
              <a:latin typeface="Calibri" pitchFamily="34" charset="0"/>
              <a:cs typeface="Calibri" pitchFamily="34" charset="0"/>
            </a:endParaRPr>
          </a:p>
          <a:p>
            <a:pPr marL="642938" lvl="1" indent="-257175">
              <a:buSzPct val="150000"/>
              <a:buFont typeface="Arial" panose="020B0604020202020204" pitchFamily="34" charset="0"/>
              <a:buChar char="•"/>
            </a:pPr>
            <a:r>
              <a:rPr lang="en-US" altLang="en-US" sz="1550" dirty="0"/>
              <a:t>Previously Published material (copyright assertion indicated) shall not be presented/submitted to the Working Group nor incorporated into a Working Group draft unless permission is granted. </a:t>
            </a:r>
          </a:p>
          <a:p>
            <a:pPr marL="642938" lvl="1" indent="-257175">
              <a:buSzPct val="150000"/>
              <a:buFont typeface="Arial" panose="020B0604020202020204" pitchFamily="34" charset="0"/>
              <a:buChar char="•"/>
            </a:pPr>
            <a:r>
              <a:rPr lang="en-US" altLang="en-US" sz="1550" dirty="0"/>
              <a:t>Prior to presentation or submission, you shall notify the Working Group Chair of previously Published material and should assist the Chair in obtaining copyright permission acceptable to IEEE SA.</a:t>
            </a:r>
          </a:p>
          <a:p>
            <a:pPr marL="642938" lvl="1" indent="-257175">
              <a:buSzPct val="150000"/>
              <a:buFont typeface="Arial" panose="020B0604020202020204" pitchFamily="34" charset="0"/>
              <a:buChar char="•"/>
            </a:pPr>
            <a:r>
              <a:rPr lang="en-US" altLang="en-US" sz="1550" dirty="0"/>
              <a:t>For material that is not previously Published, IEEE is automatically granted a license to use any material that is presented or submitted.</a:t>
            </a:r>
          </a:p>
          <a:p>
            <a:pPr marL="942975" lvl="2" indent="-257175">
              <a:buSzPct val="150000"/>
              <a:buFont typeface="Arial" panose="020B0604020202020204" pitchFamily="34" charset="0"/>
              <a:buChar char="•"/>
            </a:pPr>
            <a:endParaRPr lang="en-US" altLang="en-US" sz="1400" dirty="0"/>
          </a:p>
        </p:txBody>
      </p:sp>
    </p:spTree>
    <p:extLst>
      <p:ext uri="{BB962C8B-B14F-4D97-AF65-F5344CB8AC3E}">
        <p14:creationId xmlns:p14="http://schemas.microsoft.com/office/powerpoint/2010/main" val="419985141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685801" y="867976"/>
            <a:ext cx="7771680" cy="457200"/>
          </a:xfrm>
        </p:spPr>
        <p:txBody>
          <a:bodyPr>
            <a:normAutofit fontScale="90000"/>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1" y="2231570"/>
            <a:ext cx="7856537" cy="3483429"/>
          </a:xfrm>
        </p:spPr>
        <p:txBody>
          <a:bodyPr>
            <a:noAutofit/>
          </a:bodyPr>
          <a:lstStyle/>
          <a:p>
            <a:pPr marL="900113" lvl="2" indent="-214313">
              <a:buSzPct val="150000"/>
              <a:buFont typeface="Arial" panose="020B0604020202020204" pitchFamily="34" charset="0"/>
              <a:buChar char="•"/>
            </a:pPr>
            <a:r>
              <a:rPr lang="en-US" sz="1600" dirty="0"/>
              <a:t>The IEEE SA Copyright Policy is described in the IEEE SA Standards Board Bylaws and IEEE SA Standards Board Operations Manual</a:t>
            </a:r>
          </a:p>
          <a:p>
            <a:pPr marL="1243013" lvl="3" indent="-214313">
              <a:buSzPct val="150000"/>
              <a:buFont typeface="Arial" panose="020B0604020202020204" pitchFamily="34" charset="0"/>
              <a:buChar char="•"/>
            </a:pPr>
            <a:r>
              <a:rPr lang="en-US" sz="1200" dirty="0"/>
              <a:t>IEEE SA Copyright Policy, see </a:t>
            </a:r>
            <a:br>
              <a:rPr lang="en-US" sz="1200" dirty="0"/>
            </a:br>
            <a:r>
              <a:rPr lang="en-US" sz="1200" dirty="0"/>
              <a:t>	Clause 7 of the IEEE SA Standards Board Bylaws</a:t>
            </a:r>
            <a:br>
              <a:rPr lang="en-US" sz="1200" dirty="0"/>
            </a:br>
            <a:r>
              <a:rPr lang="en-US" sz="1200" dirty="0"/>
              <a:t> 	</a:t>
            </a:r>
            <a:r>
              <a:rPr lang="en-US" sz="1600" dirty="0">
                <a:hlinkClick r:id="rId2"/>
              </a:rPr>
              <a:t>https://standards.ieee.org/about/policies/bylaws/sect6-7.html#7</a:t>
            </a:r>
            <a:br>
              <a:rPr lang="en-US" sz="1600" dirty="0"/>
            </a:br>
            <a:r>
              <a:rPr lang="en-US" sz="1200" dirty="0"/>
              <a:t>	Clause 6.1 of the IEEE SA Standards Board Operations Manual</a:t>
            </a:r>
            <a:br>
              <a:rPr lang="en-US" sz="1200" dirty="0"/>
            </a:br>
            <a:r>
              <a:rPr lang="en-US" sz="1200" dirty="0"/>
              <a:t>	</a:t>
            </a: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r>
              <a:rPr lang="en-US" sz="1600" dirty="0"/>
              <a:t>IEEE SA Copyright Permission</a:t>
            </a:r>
          </a:p>
          <a:p>
            <a:pPr marL="1243013" lvl="3" indent="-214313">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900113" lvl="2" indent="-214313">
              <a:buSzPct val="150000"/>
              <a:buFont typeface="Arial" panose="020B0604020202020204" pitchFamily="34" charset="0"/>
              <a:buChar char="•"/>
            </a:pPr>
            <a:r>
              <a:rPr lang="en-US" sz="1600" dirty="0"/>
              <a:t>IEEE SA Copyright FAQs</a:t>
            </a:r>
          </a:p>
          <a:p>
            <a:pPr marL="1243013" lvl="3" indent="-214313">
              <a:buSzPct val="150000"/>
              <a:buFont typeface="Arial" panose="020B0604020202020204" pitchFamily="34" charset="0"/>
              <a:buChar char="•"/>
            </a:pPr>
            <a:r>
              <a:rPr lang="en-US" sz="1600" dirty="0">
                <a:hlinkClick r:id="rId5"/>
              </a:rPr>
              <a:t>http://standards.ieee.org/faqs/copyrights.html/</a:t>
            </a:r>
            <a:endParaRPr lang="en-US" sz="1600" dirty="0"/>
          </a:p>
          <a:p>
            <a:pPr marL="900113" lvl="2" indent="-214313">
              <a:buSzPct val="150000"/>
              <a:buFont typeface="Arial" panose="020B0604020202020204" pitchFamily="34" charset="0"/>
              <a:buChar char="•"/>
            </a:pPr>
            <a:r>
              <a:rPr lang="en-US" sz="1600" dirty="0"/>
              <a:t>IEEE SA Best Practices for IEEE Standards Development </a:t>
            </a:r>
          </a:p>
          <a:p>
            <a:pPr marL="1243013" lvl="3" indent="-214313">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900113" lvl="2" indent="-214313">
              <a:buSzPct val="150000"/>
              <a:buFont typeface="Arial" panose="020B0604020202020204" pitchFamily="34" charset="0"/>
              <a:buChar char="•"/>
            </a:pPr>
            <a:r>
              <a:rPr lang="en-US" sz="1600" dirty="0"/>
              <a:t>Distribution of Draft Standards (see 6.1.3 of the SASB Operations Manual)</a:t>
            </a:r>
          </a:p>
          <a:p>
            <a:pPr marL="1243013" lvl="3" indent="-214313">
              <a:buSzPct val="150000"/>
              <a:buFont typeface="Arial" panose="020B0604020202020204" pitchFamily="34" charset="0"/>
              <a:buChar char="•"/>
            </a:pP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endParaRPr lang="en-US" altLang="en-US" sz="11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6950078" y="817345"/>
            <a:ext cx="1943100" cy="1015663"/>
          </a:xfrm>
          <a:prstGeom prst="rect">
            <a:avLst/>
          </a:prstGeom>
          <a:noFill/>
        </p:spPr>
        <p:txBody>
          <a:bodyPr wrap="square" rtlCol="0">
            <a:spAutoFit/>
          </a:bodyPr>
          <a:lstStyle/>
          <a:p>
            <a:r>
              <a:rPr lang="en-US" sz="1500" dirty="0">
                <a:solidFill>
                  <a:srgbClr val="FF0000"/>
                </a:solidFill>
              </a:rPr>
              <a:t>Secretary to record that copyright policy slides were presented</a:t>
            </a:r>
          </a:p>
        </p:txBody>
      </p:sp>
    </p:spTree>
    <p:extLst>
      <p:ext uri="{BB962C8B-B14F-4D97-AF65-F5344CB8AC3E}">
        <p14:creationId xmlns:p14="http://schemas.microsoft.com/office/powerpoint/2010/main" val="413310875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220D77-4B90-B742-B74B-6BD78C0D50E7}"/>
              </a:ext>
            </a:extLst>
          </p:cNvPr>
          <p:cNvSpPr>
            <a:spLocks noGrp="1"/>
          </p:cNvSpPr>
          <p:nvPr>
            <p:ph type="title"/>
          </p:nvPr>
        </p:nvSpPr>
        <p:spPr>
          <a:xfrm>
            <a:off x="685800" y="762840"/>
            <a:ext cx="7771680" cy="1065962"/>
          </a:xfrm>
        </p:spPr>
        <p:txBody>
          <a:bodyPr/>
          <a:lstStyle/>
          <a:p>
            <a:r>
              <a:rPr lang="en-US" dirty="0" err="1"/>
              <a:t>TGbi</a:t>
            </a:r>
            <a:r>
              <a:rPr lang="en-US" dirty="0"/>
              <a:t> Agenda – August 18, 2022</a:t>
            </a:r>
            <a:br>
              <a:rPr lang="en-US" dirty="0"/>
            </a:br>
            <a:endParaRPr lang="en-US" dirty="0"/>
          </a:p>
        </p:txBody>
      </p:sp>
      <p:sp>
        <p:nvSpPr>
          <p:cNvPr id="3" name="Content Placeholder 2">
            <a:extLst>
              <a:ext uri="{FF2B5EF4-FFF2-40B4-BE49-F238E27FC236}">
                <a16:creationId xmlns:a16="http://schemas.microsoft.com/office/drawing/2014/main" id="{D9119F4E-FC06-F646-87EB-EF12912A7052}"/>
              </a:ext>
            </a:extLst>
          </p:cNvPr>
          <p:cNvSpPr>
            <a:spLocks noGrp="1"/>
          </p:cNvSpPr>
          <p:nvPr>
            <p:ph idx="1"/>
          </p:nvPr>
        </p:nvSpPr>
        <p:spPr>
          <a:xfrm>
            <a:off x="685800" y="1343025"/>
            <a:ext cx="8058150" cy="5210175"/>
          </a:xfrm>
        </p:spPr>
        <p:txBody>
          <a:bodyPr>
            <a:normAutofit/>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600" spc="-1" dirty="0">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Agenda approval –</a:t>
            </a:r>
            <a:r>
              <a:rPr lang="en-US" sz="1600" strike="sngStrike" spc="-1" dirty="0">
                <a:latin typeface="Times New Roman" panose="02020603050405020304" pitchFamily="18" charset="0"/>
                <a:cs typeface="Times New Roman" panose="02020603050405020304" pitchFamily="18" charset="0"/>
                <a:sym typeface="Arial"/>
              </a:rPr>
              <a:t> approved by unanimous consent </a:t>
            </a:r>
            <a:r>
              <a:rPr lang="en-US" sz="1600" spc="-1" dirty="0">
                <a:latin typeface="Times New Roman" panose="02020603050405020304" pitchFamily="18" charset="0"/>
                <a:cs typeface="Times New Roman" panose="02020603050405020304" pitchFamily="18" charset="0"/>
                <a:sym typeface="Arial"/>
              </a:rPr>
              <a:t>(xx participants)</a:t>
            </a:r>
          </a:p>
          <a:p>
            <a:pPr lvl="1">
              <a:defRPr sz="1500" spc="-1">
                <a:latin typeface="Arial"/>
                <a:ea typeface="Arial"/>
                <a:cs typeface="Arial"/>
                <a:sym typeface="Arial"/>
              </a:defRPr>
            </a:pPr>
            <a:endParaRPr lang="en-US" sz="1600" spc="-1" dirty="0">
              <a:latin typeface="Times New Roman" panose="02020603050405020304" pitchFamily="18" charset="0"/>
              <a:cs typeface="Times New Roman" panose="02020603050405020304" pitchFamily="18" charset="0"/>
              <a:sym typeface="Arial"/>
            </a:endParaRPr>
          </a:p>
          <a:p>
            <a:pPr marL="57150" lvl="1" indent="-342900">
              <a:buFont typeface="Arial" panose="020B0604020202020204" pitchFamily="34" charset="0"/>
              <a:buChar char="•"/>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Reminder of upcoming telecon schedule:</a:t>
            </a:r>
          </a:p>
          <a:p>
            <a:pPr marL="971550" lvl="2" indent="-342900">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August 25</a:t>
            </a:r>
            <a:r>
              <a:rPr lang="en-US" sz="1600" spc="-1" baseline="30000" dirty="0">
                <a:latin typeface="Times New Roman" panose="02020603050405020304" pitchFamily="18" charset="0"/>
                <a:cs typeface="Times New Roman" panose="02020603050405020304" pitchFamily="18" charset="0"/>
                <a:sym typeface="Arial"/>
              </a:rPr>
              <a:t>th</a:t>
            </a:r>
            <a:r>
              <a:rPr lang="en-US" sz="1600" spc="-1" dirty="0">
                <a:latin typeface="Times New Roman" panose="02020603050405020304" pitchFamily="18" charset="0"/>
                <a:cs typeface="Times New Roman" panose="02020603050405020304" pitchFamily="18" charset="0"/>
                <a:sym typeface="Arial"/>
              </a:rPr>
              <a:t>: 	  9:00-10:00EDT</a:t>
            </a:r>
          </a:p>
          <a:p>
            <a:pPr marL="971550" lvl="2" indent="-342900">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Sept. 1</a:t>
            </a:r>
            <a:r>
              <a:rPr lang="en-US" sz="1600" spc="-1" baseline="30000" dirty="0">
                <a:latin typeface="Times New Roman" panose="02020603050405020304" pitchFamily="18" charset="0"/>
                <a:cs typeface="Times New Roman" panose="02020603050405020304" pitchFamily="18" charset="0"/>
                <a:sym typeface="Arial"/>
              </a:rPr>
              <a:t>st</a:t>
            </a:r>
            <a:r>
              <a:rPr lang="en-US" sz="1600" spc="-1" dirty="0">
                <a:latin typeface="Times New Roman" panose="02020603050405020304" pitchFamily="18" charset="0"/>
                <a:cs typeface="Times New Roman" panose="02020603050405020304" pitchFamily="18" charset="0"/>
                <a:sym typeface="Arial"/>
              </a:rPr>
              <a:t>: 		10:00-11:00EDT</a:t>
            </a:r>
          </a:p>
          <a:p>
            <a:pPr marL="57150" lvl="1" indent="-342900">
              <a:buFont typeface="Arial" panose="020B0604020202020204" pitchFamily="34" charset="0"/>
              <a:buChar char="•"/>
              <a:defRPr sz="1500" spc="-1">
                <a:latin typeface="Arial"/>
                <a:ea typeface="Arial"/>
                <a:cs typeface="Arial"/>
                <a:sym typeface="Arial"/>
              </a:defRPr>
            </a:pPr>
            <a:endParaRPr lang="en-US" sz="1600" b="1" spc="-1" dirty="0">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600" b="1" spc="-1" dirty="0">
                <a:latin typeface="Times New Roman"/>
                <a:cs typeface="Times New Roman"/>
                <a:sym typeface="Times New Roman"/>
              </a:rPr>
              <a:t>Discussion</a:t>
            </a:r>
            <a:endParaRPr lang="en-US" sz="1600" spc="-1" dirty="0">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endParaRPr lang="en-US" sz="1600" spc="-1" dirty="0">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Submissions:</a:t>
            </a:r>
          </a:p>
          <a:p>
            <a:pPr marL="1257300" lvl="2" indent="-342900">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22/1306r0 – BPE Beaconing and Discovery Requirements – brief </a:t>
            </a:r>
            <a:r>
              <a:rPr lang="en-US" sz="1600" spc="-1" dirty="0" err="1">
                <a:latin typeface="Times New Roman" panose="02020603050405020304" pitchFamily="18" charset="0"/>
                <a:cs typeface="Times New Roman" panose="02020603050405020304" pitchFamily="18" charset="0"/>
                <a:sym typeface="Arial"/>
              </a:rPr>
              <a:t>followup</a:t>
            </a:r>
            <a:r>
              <a:rPr lang="en-US" sz="1600" spc="-1" dirty="0">
                <a:latin typeface="Times New Roman" panose="02020603050405020304" pitchFamily="18" charset="0"/>
                <a:cs typeface="Times New Roman" panose="02020603050405020304" pitchFamily="18" charset="0"/>
                <a:sym typeface="Arial"/>
              </a:rPr>
              <a:t> </a:t>
            </a:r>
            <a:r>
              <a:rPr lang="en-US" sz="1600" spc="-1">
                <a:latin typeface="Times New Roman" panose="02020603050405020304" pitchFamily="18" charset="0"/>
                <a:cs typeface="Times New Roman" panose="02020603050405020304" pitchFamily="18" charset="0"/>
                <a:sym typeface="Arial"/>
              </a:rPr>
              <a:t>discussion </a:t>
            </a:r>
          </a:p>
          <a:p>
            <a:pPr marL="1257300" lvl="2" indent="-342900">
              <a:defRPr sz="1500" spc="-1">
                <a:latin typeface="Arial"/>
                <a:ea typeface="Arial"/>
                <a:cs typeface="Arial"/>
                <a:sym typeface="Arial"/>
              </a:defRPr>
            </a:pPr>
            <a:r>
              <a:rPr lang="en-US" sz="1600" spc="-1">
                <a:latin typeface="Times New Roman" panose="02020603050405020304" pitchFamily="18" charset="0"/>
                <a:cs typeface="Times New Roman" panose="02020603050405020304" pitchFamily="18" charset="0"/>
                <a:sym typeface="Arial"/>
              </a:rPr>
              <a:t>22/1253r0 </a:t>
            </a:r>
            <a:r>
              <a:rPr lang="en-US" sz="1600" spc="-1" dirty="0">
                <a:latin typeface="Times New Roman" panose="02020603050405020304" pitchFamily="18" charset="0"/>
                <a:cs typeface="Times New Roman" panose="02020603050405020304" pitchFamily="18" charset="0"/>
                <a:sym typeface="Arial"/>
              </a:rPr>
              <a:t>– Beacon Protection against Spoof AP</a:t>
            </a:r>
          </a:p>
          <a:p>
            <a:pPr marL="1257300" lvl="2" indent="-342900">
              <a:defRPr sz="1500" spc="-1">
                <a:latin typeface="Arial"/>
                <a:ea typeface="Arial"/>
                <a:cs typeface="Arial"/>
                <a:sym typeface="Arial"/>
              </a:defRPr>
            </a:pPr>
            <a:endParaRPr lang="en-US" sz="1600" spc="-1" dirty="0">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Review of updated Requirements document – 22/1848r9</a:t>
            </a:r>
          </a:p>
          <a:p>
            <a:pPr marL="342900" lvl="1" indent="-342900">
              <a:buFont typeface="Arial" panose="020B0604020202020204" pitchFamily="34" charset="0"/>
              <a:buChar char="•"/>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600" spc="-1" dirty="0">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600" b="1" spc="-1" dirty="0">
                <a:latin typeface="Times New Roman" panose="02020603050405020304" pitchFamily="18" charset="0"/>
                <a:cs typeface="Times New Roman" panose="02020603050405020304" pitchFamily="18" charset="0"/>
                <a:sym typeface="Arial"/>
              </a:rPr>
              <a:t>Adjourn</a:t>
            </a:r>
            <a:endParaRPr lang="en-US" dirty="0"/>
          </a:p>
          <a:p>
            <a:endParaRPr lang="en-US" dirty="0"/>
          </a:p>
          <a:p>
            <a:endParaRPr lang="en-US" dirty="0"/>
          </a:p>
        </p:txBody>
      </p:sp>
    </p:spTree>
    <p:extLst>
      <p:ext uri="{BB962C8B-B14F-4D97-AF65-F5344CB8AC3E}">
        <p14:creationId xmlns:p14="http://schemas.microsoft.com/office/powerpoint/2010/main" val="2731967454"/>
      </p:ext>
    </p:extLst>
  </p:cSld>
  <p:clrMapOvr>
    <a:masterClrMapping/>
  </p:clrMapOvr>
  <p:transition spd="med"/>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220D77-4B90-B742-B74B-6BD78C0D50E7}"/>
              </a:ext>
            </a:extLst>
          </p:cNvPr>
          <p:cNvSpPr>
            <a:spLocks noGrp="1"/>
          </p:cNvSpPr>
          <p:nvPr>
            <p:ph type="title"/>
          </p:nvPr>
        </p:nvSpPr>
        <p:spPr>
          <a:xfrm>
            <a:off x="685800" y="762840"/>
            <a:ext cx="7771680" cy="1065962"/>
          </a:xfrm>
        </p:spPr>
        <p:txBody>
          <a:bodyPr/>
          <a:lstStyle/>
          <a:p>
            <a:r>
              <a:rPr lang="en-US" dirty="0" err="1">
                <a:solidFill>
                  <a:schemeClr val="bg1">
                    <a:lumMod val="50000"/>
                  </a:schemeClr>
                </a:solidFill>
              </a:rPr>
              <a:t>TGbi</a:t>
            </a:r>
            <a:r>
              <a:rPr lang="en-US" dirty="0">
                <a:solidFill>
                  <a:schemeClr val="bg1">
                    <a:lumMod val="50000"/>
                  </a:schemeClr>
                </a:solidFill>
              </a:rPr>
              <a:t> Agenda – August 11, 2022</a:t>
            </a:r>
            <a:br>
              <a:rPr lang="en-US" dirty="0">
                <a:solidFill>
                  <a:schemeClr val="bg1">
                    <a:lumMod val="50000"/>
                  </a:schemeClr>
                </a:solidFill>
              </a:rPr>
            </a:br>
            <a:endParaRPr lang="en-US" dirty="0">
              <a:solidFill>
                <a:schemeClr val="bg1">
                  <a:lumMod val="50000"/>
                </a:schemeClr>
              </a:solidFill>
            </a:endParaRPr>
          </a:p>
        </p:txBody>
      </p:sp>
      <p:sp>
        <p:nvSpPr>
          <p:cNvPr id="3" name="Content Placeholder 2">
            <a:extLst>
              <a:ext uri="{FF2B5EF4-FFF2-40B4-BE49-F238E27FC236}">
                <a16:creationId xmlns:a16="http://schemas.microsoft.com/office/drawing/2014/main" id="{D9119F4E-FC06-F646-87EB-EF12912A7052}"/>
              </a:ext>
            </a:extLst>
          </p:cNvPr>
          <p:cNvSpPr>
            <a:spLocks noGrp="1"/>
          </p:cNvSpPr>
          <p:nvPr>
            <p:ph idx="1"/>
          </p:nvPr>
        </p:nvSpPr>
        <p:spPr>
          <a:xfrm>
            <a:off x="685800" y="1343025"/>
            <a:ext cx="8058150" cy="5210175"/>
          </a:xfrm>
        </p:spPr>
        <p:txBody>
          <a:bodyPr>
            <a:normAutofit/>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600" spc="-1" dirty="0">
                <a:solidFill>
                  <a:schemeClr val="bg1">
                    <a:lumMod val="50000"/>
                  </a:schemeClr>
                </a:solidFill>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Agenda approval – approved by unanimous consent (15 participants)</a:t>
            </a:r>
          </a:p>
          <a:p>
            <a:pPr lvl="1">
              <a:defRPr sz="1500" spc="-1">
                <a:latin typeface="Arial"/>
                <a:ea typeface="Arial"/>
                <a:cs typeface="Arial"/>
                <a:sym typeface="Arial"/>
              </a:defRPr>
            </a:pPr>
            <a:endPar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57150" lvl="1" indent="-342900">
              <a:buFont typeface="Arial" panose="020B0604020202020204" pitchFamily="34" charset="0"/>
              <a:buChar char="•"/>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Reminder of upcoming telecon schedule:</a:t>
            </a:r>
          </a:p>
          <a:p>
            <a:pPr marL="971550" lvl="2" indent="-342900">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August 18</a:t>
            </a:r>
            <a:r>
              <a:rPr lang="en-US" sz="1600" spc="-1" baseline="30000" dirty="0">
                <a:solidFill>
                  <a:schemeClr val="bg1">
                    <a:lumMod val="50000"/>
                  </a:schemeClr>
                </a:solidFill>
                <a:latin typeface="Times New Roman" panose="02020603050405020304" pitchFamily="18" charset="0"/>
                <a:cs typeface="Times New Roman" panose="02020603050405020304" pitchFamily="18" charset="0"/>
                <a:sym typeface="Arial"/>
              </a:rPr>
              <a:t>th</a:t>
            </a: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 	10:00-11:00EDT</a:t>
            </a:r>
          </a:p>
          <a:p>
            <a:pPr marL="971550" lvl="2" indent="-342900">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August 25</a:t>
            </a:r>
            <a:r>
              <a:rPr lang="en-US" sz="1600" spc="-1" baseline="30000" dirty="0">
                <a:solidFill>
                  <a:schemeClr val="bg1">
                    <a:lumMod val="50000"/>
                  </a:schemeClr>
                </a:solidFill>
                <a:latin typeface="Times New Roman" panose="02020603050405020304" pitchFamily="18" charset="0"/>
                <a:cs typeface="Times New Roman" panose="02020603050405020304" pitchFamily="18" charset="0"/>
                <a:sym typeface="Arial"/>
              </a:rPr>
              <a:t>th</a:t>
            </a: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 	  9:00-10:00EDT</a:t>
            </a:r>
          </a:p>
          <a:p>
            <a:pPr marL="971550" lvl="2" indent="-342900">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Sept. 1</a:t>
            </a:r>
            <a:r>
              <a:rPr lang="en-US" sz="1600" spc="-1" baseline="30000" dirty="0">
                <a:solidFill>
                  <a:schemeClr val="bg1">
                    <a:lumMod val="50000"/>
                  </a:schemeClr>
                </a:solidFill>
                <a:latin typeface="Times New Roman" panose="02020603050405020304" pitchFamily="18" charset="0"/>
                <a:cs typeface="Times New Roman" panose="02020603050405020304" pitchFamily="18" charset="0"/>
                <a:sym typeface="Arial"/>
              </a:rPr>
              <a:t>st</a:t>
            </a: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 		10:00-11:00EDT</a:t>
            </a:r>
          </a:p>
          <a:p>
            <a:pPr marL="57150" lvl="1" indent="-342900">
              <a:buFont typeface="Arial" panose="020B0604020202020204" pitchFamily="34" charset="0"/>
              <a:buChar char="•"/>
              <a:defRPr sz="1500" spc="-1">
                <a:latin typeface="Arial"/>
                <a:ea typeface="Arial"/>
                <a:cs typeface="Arial"/>
                <a:sym typeface="Arial"/>
              </a:defRPr>
            </a:pPr>
            <a:endParaRPr lang="en-US" sz="1600" b="1" spc="-1" dirty="0">
              <a:solidFill>
                <a:schemeClr val="bg1">
                  <a:lumMod val="50000"/>
                </a:schemeClr>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600" b="1" spc="-1" dirty="0">
                <a:solidFill>
                  <a:schemeClr val="bg1">
                    <a:lumMod val="50000"/>
                  </a:schemeClr>
                </a:solidFill>
                <a:latin typeface="Times New Roman"/>
                <a:cs typeface="Times New Roman"/>
                <a:sym typeface="Times New Roman"/>
              </a:rPr>
              <a:t>Discussion</a:t>
            </a:r>
            <a:endPar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endPar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Submissions:</a:t>
            </a:r>
          </a:p>
          <a:p>
            <a:pPr marL="1257300" lvl="2" indent="-342900">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22/1221r0 – Additional Requirements for Issue 2 and 7 - completed</a:t>
            </a:r>
          </a:p>
          <a:p>
            <a:pPr marL="1257300" lvl="2" indent="-342900">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22/1306r0 – BPE Beaconing and Discovery Requirements – discussion may continue briefly next call</a:t>
            </a:r>
          </a:p>
          <a:p>
            <a:pPr marL="1257300" lvl="2" indent="-342900">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22/1253r0 – Beacon Protection against Spoof AP (Aug. 25</a:t>
            </a:r>
            <a:r>
              <a:rPr lang="en-US" sz="1600" spc="-1" baseline="30000" dirty="0">
                <a:solidFill>
                  <a:schemeClr val="bg1">
                    <a:lumMod val="50000"/>
                  </a:schemeClr>
                </a:solidFill>
                <a:latin typeface="Times New Roman" panose="02020603050405020304" pitchFamily="18" charset="0"/>
                <a:cs typeface="Times New Roman" panose="02020603050405020304" pitchFamily="18" charset="0"/>
                <a:sym typeface="Arial"/>
              </a:rPr>
              <a:t>th</a:t>
            </a: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a:t>
            </a:r>
          </a:p>
          <a:p>
            <a:pPr marL="1257300" lvl="2" indent="-342900">
              <a:defRPr sz="1500" spc="-1">
                <a:latin typeface="Arial"/>
                <a:ea typeface="Arial"/>
                <a:cs typeface="Arial"/>
                <a:sym typeface="Arial"/>
              </a:defRPr>
            </a:pPr>
            <a:endPar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Review of updated Requirements document – 22/1848r9</a:t>
            </a:r>
          </a:p>
          <a:p>
            <a:pPr marL="342900" lvl="1" indent="-342900">
              <a:buFont typeface="Arial" panose="020B0604020202020204" pitchFamily="34" charset="0"/>
              <a:buChar char="•"/>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600" b="1" spc="-1" dirty="0">
                <a:solidFill>
                  <a:schemeClr val="bg1">
                    <a:lumMod val="50000"/>
                  </a:schemeClr>
                </a:solidFill>
                <a:latin typeface="Times New Roman" panose="02020603050405020304" pitchFamily="18" charset="0"/>
                <a:cs typeface="Times New Roman" panose="02020603050405020304" pitchFamily="18" charset="0"/>
                <a:sym typeface="Arial"/>
              </a:rPr>
              <a:t>Adjourn</a:t>
            </a:r>
            <a:endParaRPr lang="en-US" dirty="0">
              <a:solidFill>
                <a:schemeClr val="bg1">
                  <a:lumMod val="50000"/>
                </a:schemeClr>
              </a:solidFill>
            </a:endParaRPr>
          </a:p>
          <a:p>
            <a:endParaRPr lang="en-US" dirty="0">
              <a:solidFill>
                <a:schemeClr val="bg1">
                  <a:lumMod val="50000"/>
                </a:schemeClr>
              </a:solidFill>
            </a:endParaRPr>
          </a:p>
          <a:p>
            <a:endParaRPr lang="en-US" dirty="0">
              <a:solidFill>
                <a:schemeClr val="bg1">
                  <a:lumMod val="50000"/>
                </a:schemeClr>
              </a:solidFill>
            </a:endParaRPr>
          </a:p>
        </p:txBody>
      </p:sp>
    </p:spTree>
    <p:extLst>
      <p:ext uri="{BB962C8B-B14F-4D97-AF65-F5344CB8AC3E}">
        <p14:creationId xmlns:p14="http://schemas.microsoft.com/office/powerpoint/2010/main" val="37899898"/>
      </p:ext>
    </p:extLst>
  </p:cSld>
  <p:clrMapOvr>
    <a:masterClrMapping/>
  </p:clrMapOvr>
  <p:transition spd="med"/>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F16C1C-1AE3-116D-70F4-14AA870E31EC}"/>
              </a:ext>
            </a:extLst>
          </p:cNvPr>
          <p:cNvSpPr>
            <a:spLocks noGrp="1"/>
          </p:cNvSpPr>
          <p:nvPr>
            <p:ph type="title"/>
          </p:nvPr>
        </p:nvSpPr>
        <p:spPr/>
        <p:txBody>
          <a:bodyPr/>
          <a:lstStyle/>
          <a:p>
            <a:r>
              <a:rPr lang="en-US" dirty="0"/>
              <a:t>Summary of Requirements (1)</a:t>
            </a:r>
          </a:p>
        </p:txBody>
      </p:sp>
      <p:graphicFrame>
        <p:nvGraphicFramePr>
          <p:cNvPr id="4" name="Content Placeholder 3">
            <a:extLst>
              <a:ext uri="{FF2B5EF4-FFF2-40B4-BE49-F238E27FC236}">
                <a16:creationId xmlns:a16="http://schemas.microsoft.com/office/drawing/2014/main" id="{B184EC9B-EF62-35FC-9BB7-C4477F04B133}"/>
              </a:ext>
            </a:extLst>
          </p:cNvPr>
          <p:cNvGraphicFramePr>
            <a:graphicFrameLocks noGrp="1"/>
          </p:cNvGraphicFramePr>
          <p:nvPr>
            <p:ph idx="1"/>
          </p:nvPr>
        </p:nvGraphicFramePr>
        <p:xfrm>
          <a:off x="1005533" y="1981199"/>
          <a:ext cx="7132934" cy="4207705"/>
        </p:xfrm>
        <a:graphic>
          <a:graphicData uri="http://schemas.openxmlformats.org/drawingml/2006/table">
            <a:tbl>
              <a:tblPr>
                <a:tableStyleId>{5940675A-B579-460E-94D1-54222C63F5DA}</a:tableStyleId>
              </a:tblPr>
              <a:tblGrid>
                <a:gridCol w="613857">
                  <a:extLst>
                    <a:ext uri="{9D8B030D-6E8A-4147-A177-3AD203B41FA5}">
                      <a16:colId xmlns:a16="http://schemas.microsoft.com/office/drawing/2014/main" val="4060048253"/>
                    </a:ext>
                  </a:extLst>
                </a:gridCol>
                <a:gridCol w="4994946">
                  <a:extLst>
                    <a:ext uri="{9D8B030D-6E8A-4147-A177-3AD203B41FA5}">
                      <a16:colId xmlns:a16="http://schemas.microsoft.com/office/drawing/2014/main" val="2857363613"/>
                    </a:ext>
                  </a:extLst>
                </a:gridCol>
                <a:gridCol w="950217">
                  <a:extLst>
                    <a:ext uri="{9D8B030D-6E8A-4147-A177-3AD203B41FA5}">
                      <a16:colId xmlns:a16="http://schemas.microsoft.com/office/drawing/2014/main" val="1086371291"/>
                    </a:ext>
                  </a:extLst>
                </a:gridCol>
                <a:gridCol w="573914">
                  <a:extLst>
                    <a:ext uri="{9D8B030D-6E8A-4147-A177-3AD203B41FA5}">
                      <a16:colId xmlns:a16="http://schemas.microsoft.com/office/drawing/2014/main" val="3486398056"/>
                    </a:ext>
                  </a:extLst>
                </a:gridCol>
              </a:tblGrid>
              <a:tr h="277579">
                <a:tc>
                  <a:txBody>
                    <a:bodyPr/>
                    <a:lstStyle/>
                    <a:p>
                      <a:pPr algn="ctr" fontAlgn="ctr"/>
                      <a:r>
                        <a:rPr lang="en-US" sz="800" u="none" strike="noStrike">
                          <a:effectLst/>
                        </a:rPr>
                        <a:t>Requirement number</a:t>
                      </a:r>
                      <a:endParaRPr lang="en-US" sz="800" b="1" i="0" u="none" strike="noStrike">
                        <a:solidFill>
                          <a:srgbClr val="000000"/>
                        </a:solidFill>
                        <a:effectLst/>
                        <a:latin typeface="Calibri" panose="020F0502020204030204" pitchFamily="34" charset="0"/>
                      </a:endParaRPr>
                    </a:p>
                  </a:txBody>
                  <a:tcPr marL="6309" marR="6309" marT="6309" marB="0" anchor="ctr"/>
                </a:tc>
                <a:tc>
                  <a:txBody>
                    <a:bodyPr/>
                    <a:lstStyle/>
                    <a:p>
                      <a:pPr algn="l" fontAlgn="b"/>
                      <a:r>
                        <a:rPr lang="en-US" sz="800" u="none" strike="noStrike">
                          <a:effectLst/>
                        </a:rPr>
                        <a:t>Requirement Text</a:t>
                      </a:r>
                      <a:endParaRPr lang="en-US" sz="800" b="1" i="0" u="none" strike="noStrike">
                        <a:solidFill>
                          <a:srgbClr val="000000"/>
                        </a:solidFill>
                        <a:effectLst/>
                        <a:latin typeface="Calibri" panose="020F0502020204030204" pitchFamily="34" charset="0"/>
                      </a:endParaRPr>
                    </a:p>
                  </a:txBody>
                  <a:tcPr marL="6309" marR="6309" marT="6309" marB="0" anchor="b"/>
                </a:tc>
                <a:tc>
                  <a:txBody>
                    <a:bodyPr/>
                    <a:lstStyle/>
                    <a:p>
                      <a:pPr algn="ctr" fontAlgn="ctr"/>
                      <a:r>
                        <a:rPr lang="en-US" sz="800" u="none" strike="noStrike">
                          <a:effectLst/>
                        </a:rPr>
                        <a:t>Status</a:t>
                      </a:r>
                      <a:endParaRPr lang="en-US" sz="800" b="1" i="0" u="none" strike="noStrike">
                        <a:solidFill>
                          <a:srgbClr val="000000"/>
                        </a:solidFill>
                        <a:effectLst/>
                        <a:latin typeface="Calibri" panose="020F0502020204030204" pitchFamily="34" charset="0"/>
                      </a:endParaRPr>
                    </a:p>
                  </a:txBody>
                  <a:tcPr marL="6309" marR="6309" marT="6309" marB="0" anchor="ctr"/>
                </a:tc>
                <a:tc>
                  <a:txBody>
                    <a:bodyPr/>
                    <a:lstStyle/>
                    <a:p>
                      <a:pPr algn="ctr" fontAlgn="ctr"/>
                      <a:r>
                        <a:rPr lang="en-US" sz="800" u="none" strike="noStrike">
                          <a:effectLst/>
                        </a:rPr>
                        <a:t>Type</a:t>
                      </a:r>
                      <a:endParaRPr lang="en-US" sz="800" b="1" i="0" u="none" strike="noStrike">
                        <a:solidFill>
                          <a:srgbClr val="000000"/>
                        </a:solidFill>
                        <a:effectLst/>
                        <a:latin typeface="Calibri" panose="020F0502020204030204" pitchFamily="34" charset="0"/>
                      </a:endParaRPr>
                    </a:p>
                  </a:txBody>
                  <a:tcPr marL="6309" marR="6309" marT="6309" marB="0" anchor="ctr"/>
                </a:tc>
                <a:extLst>
                  <a:ext uri="{0D108BD9-81ED-4DB2-BD59-A6C34878D82A}">
                    <a16:rowId xmlns:a16="http://schemas.microsoft.com/office/drawing/2014/main" val="3585080098"/>
                  </a:ext>
                </a:extLst>
              </a:tr>
              <a:tr h="410060">
                <a:tc>
                  <a:txBody>
                    <a:bodyPr/>
                    <a:lstStyle/>
                    <a:p>
                      <a:pPr algn="ctr" fontAlgn="ctr"/>
                      <a:r>
                        <a:rPr lang="en-US" sz="700" u="none" strike="noStrike">
                          <a:effectLst/>
                        </a:rPr>
                        <a:t>1</a:t>
                      </a:r>
                      <a:endParaRPr lang="en-US" sz="700" b="0" i="0" u="none" strike="noStrike">
                        <a:solidFill>
                          <a:srgbClr val="000000"/>
                        </a:solidFill>
                        <a:effectLst/>
                        <a:latin typeface="Calibri" panose="020F0502020204030204" pitchFamily="34" charset="0"/>
                      </a:endParaRPr>
                    </a:p>
                  </a:txBody>
                  <a:tcPr marL="6309" marR="6309" marT="6309" marB="0" anchor="ctr"/>
                </a:tc>
                <a:tc>
                  <a:txBody>
                    <a:bodyPr/>
                    <a:lstStyle/>
                    <a:p>
                      <a:pPr algn="just" rtl="0" fontAlgn="ctr"/>
                      <a:r>
                        <a:rPr lang="en-US" sz="800" u="none" strike="noStrike">
                          <a:effectLst/>
                        </a:rPr>
                        <a:t>11bi shall define a mechanism to prevent an eavesdropper distinguishing whether authentication exchanges between CPE Clients and CPE AP use identical SAE credentials or distinct SAE credentials (where a CPE AP supports multiple SAE credentials).</a:t>
                      </a:r>
                      <a:endParaRPr lang="en-US" sz="800" b="0" i="0" u="none" strike="noStrike">
                        <a:solidFill>
                          <a:srgbClr val="000000"/>
                        </a:solidFill>
                        <a:effectLst/>
                        <a:latin typeface="Calibri" panose="020F0502020204030204" pitchFamily="34" charset="0"/>
                      </a:endParaRPr>
                    </a:p>
                  </a:txBody>
                  <a:tcPr marL="6309" marR="6309" marT="6309" marB="0" anchor="ctr"/>
                </a:tc>
                <a:tc>
                  <a:txBody>
                    <a:bodyPr/>
                    <a:lstStyle/>
                    <a:p>
                      <a:pPr algn="ctr" fontAlgn="ctr"/>
                      <a:r>
                        <a:rPr lang="en-US" sz="700" u="none" strike="noStrike">
                          <a:effectLst/>
                        </a:rPr>
                        <a:t>Approved</a:t>
                      </a:r>
                      <a:endParaRPr lang="en-US" sz="700" b="0" i="0" u="none" strike="noStrike">
                        <a:solidFill>
                          <a:srgbClr val="000000"/>
                        </a:solidFill>
                        <a:effectLst/>
                        <a:latin typeface="Calibri" panose="020F0502020204030204" pitchFamily="34" charset="0"/>
                      </a:endParaRPr>
                    </a:p>
                  </a:txBody>
                  <a:tcPr marL="6309" marR="6309" marT="6309" marB="0" anchor="ctr"/>
                </a:tc>
                <a:tc>
                  <a:txBody>
                    <a:bodyPr/>
                    <a:lstStyle/>
                    <a:p>
                      <a:pPr algn="ctr" fontAlgn="ctr"/>
                      <a:r>
                        <a:rPr lang="en-US" sz="700" u="none" strike="noStrike">
                          <a:effectLst/>
                        </a:rPr>
                        <a:t>CPE</a:t>
                      </a:r>
                      <a:endParaRPr lang="en-US" sz="700" b="0" i="0" u="none" strike="noStrike">
                        <a:solidFill>
                          <a:srgbClr val="000000"/>
                        </a:solidFill>
                        <a:effectLst/>
                        <a:latin typeface="Calibri" panose="020F0502020204030204" pitchFamily="34" charset="0"/>
                      </a:endParaRPr>
                    </a:p>
                  </a:txBody>
                  <a:tcPr marL="6309" marR="6309" marT="6309" marB="0" anchor="ctr"/>
                </a:tc>
                <a:extLst>
                  <a:ext uri="{0D108BD9-81ED-4DB2-BD59-A6C34878D82A}">
                    <a16:rowId xmlns:a16="http://schemas.microsoft.com/office/drawing/2014/main" val="2113136232"/>
                  </a:ext>
                </a:extLst>
              </a:tr>
              <a:tr h="277579">
                <a:tc>
                  <a:txBody>
                    <a:bodyPr/>
                    <a:lstStyle/>
                    <a:p>
                      <a:pPr algn="ctr" fontAlgn="ctr"/>
                      <a:r>
                        <a:rPr lang="en-US" sz="700" u="none" strike="noStrike">
                          <a:effectLst/>
                        </a:rPr>
                        <a:t>2</a:t>
                      </a:r>
                      <a:endParaRPr lang="en-US" sz="700" b="0" i="0" u="none" strike="noStrike">
                        <a:solidFill>
                          <a:srgbClr val="000000"/>
                        </a:solidFill>
                        <a:effectLst/>
                        <a:latin typeface="Calibri" panose="020F0502020204030204" pitchFamily="34" charset="0"/>
                      </a:endParaRPr>
                    </a:p>
                  </a:txBody>
                  <a:tcPr marL="6309" marR="6309" marT="6309" marB="0" anchor="ctr"/>
                </a:tc>
                <a:tc>
                  <a:txBody>
                    <a:bodyPr/>
                    <a:lstStyle/>
                    <a:p>
                      <a:pPr algn="just" rtl="0" fontAlgn="ctr"/>
                      <a:r>
                        <a:rPr lang="en-US" sz="800" u="none" strike="noStrike">
                          <a:effectLst/>
                        </a:rPr>
                        <a:t>11bi shall define a mechanism to prevent an eavesdropper distinguishing whether reassociation exchanges between CPE Clients and CPE APs use identical PMK or distinct PMK.</a:t>
                      </a:r>
                      <a:endParaRPr lang="en-US" sz="800" b="0" i="0" u="none" strike="noStrike">
                        <a:solidFill>
                          <a:srgbClr val="000000"/>
                        </a:solidFill>
                        <a:effectLst/>
                        <a:latin typeface="Calibri" panose="020F0502020204030204" pitchFamily="34" charset="0"/>
                      </a:endParaRPr>
                    </a:p>
                  </a:txBody>
                  <a:tcPr marL="6309" marR="6309" marT="6309" marB="0" anchor="ctr"/>
                </a:tc>
                <a:tc>
                  <a:txBody>
                    <a:bodyPr/>
                    <a:lstStyle/>
                    <a:p>
                      <a:pPr algn="ctr" fontAlgn="ctr"/>
                      <a:r>
                        <a:rPr lang="en-US" sz="700" u="none" strike="noStrike">
                          <a:effectLst/>
                        </a:rPr>
                        <a:t>Approved</a:t>
                      </a:r>
                      <a:endParaRPr lang="en-US" sz="700" b="0" i="0" u="none" strike="noStrike">
                        <a:solidFill>
                          <a:srgbClr val="000000"/>
                        </a:solidFill>
                        <a:effectLst/>
                        <a:latin typeface="Calibri" panose="020F0502020204030204" pitchFamily="34" charset="0"/>
                      </a:endParaRPr>
                    </a:p>
                  </a:txBody>
                  <a:tcPr marL="6309" marR="6309" marT="6309" marB="0" anchor="ctr"/>
                </a:tc>
                <a:tc>
                  <a:txBody>
                    <a:bodyPr/>
                    <a:lstStyle/>
                    <a:p>
                      <a:pPr algn="ctr" fontAlgn="ctr"/>
                      <a:r>
                        <a:rPr lang="en-US" sz="700" u="none" strike="noStrike">
                          <a:effectLst/>
                        </a:rPr>
                        <a:t>CPE</a:t>
                      </a:r>
                      <a:endParaRPr lang="en-US" sz="700" b="0" i="0" u="none" strike="noStrike">
                        <a:solidFill>
                          <a:srgbClr val="000000"/>
                        </a:solidFill>
                        <a:effectLst/>
                        <a:latin typeface="Calibri" panose="020F0502020204030204" pitchFamily="34" charset="0"/>
                      </a:endParaRPr>
                    </a:p>
                  </a:txBody>
                  <a:tcPr marL="6309" marR="6309" marT="6309" marB="0" anchor="ctr"/>
                </a:tc>
                <a:extLst>
                  <a:ext uri="{0D108BD9-81ED-4DB2-BD59-A6C34878D82A}">
                    <a16:rowId xmlns:a16="http://schemas.microsoft.com/office/drawing/2014/main" val="2534734883"/>
                  </a:ext>
                </a:extLst>
              </a:tr>
              <a:tr h="277579">
                <a:tc>
                  <a:txBody>
                    <a:bodyPr/>
                    <a:lstStyle/>
                    <a:p>
                      <a:pPr algn="ctr" fontAlgn="ctr"/>
                      <a:r>
                        <a:rPr lang="en-US" sz="700" u="none" strike="noStrike">
                          <a:effectLst/>
                        </a:rPr>
                        <a:t>3</a:t>
                      </a:r>
                      <a:endParaRPr lang="en-US" sz="700" b="0" i="0" u="none" strike="noStrike">
                        <a:solidFill>
                          <a:srgbClr val="000000"/>
                        </a:solidFill>
                        <a:effectLst/>
                        <a:latin typeface="Calibri" panose="020F0502020204030204" pitchFamily="34" charset="0"/>
                      </a:endParaRPr>
                    </a:p>
                  </a:txBody>
                  <a:tcPr marL="6309" marR="6309" marT="6309" marB="0" anchor="ctr"/>
                </a:tc>
                <a:tc>
                  <a:txBody>
                    <a:bodyPr/>
                    <a:lstStyle/>
                    <a:p>
                      <a:pPr algn="just" rtl="0" fontAlgn="ctr"/>
                      <a:r>
                        <a:rPr lang="en-US" sz="800" u="none" strike="noStrike">
                          <a:effectLst/>
                        </a:rPr>
                        <a:t>11bi shall define a minimal set of Elements for transmission by a CPE Client in a Probe Request frame prior to authentication. </a:t>
                      </a:r>
                      <a:endParaRPr lang="en-US" sz="800" b="0" i="0" u="none" strike="noStrike">
                        <a:solidFill>
                          <a:srgbClr val="000000"/>
                        </a:solidFill>
                        <a:effectLst/>
                        <a:latin typeface="Calibri" panose="020F0502020204030204" pitchFamily="34" charset="0"/>
                      </a:endParaRPr>
                    </a:p>
                  </a:txBody>
                  <a:tcPr marL="6309" marR="6309" marT="6309" marB="0" anchor="ctr"/>
                </a:tc>
                <a:tc>
                  <a:txBody>
                    <a:bodyPr/>
                    <a:lstStyle/>
                    <a:p>
                      <a:pPr algn="ctr" fontAlgn="ctr"/>
                      <a:r>
                        <a:rPr lang="en-US" sz="700" u="none" strike="noStrike">
                          <a:effectLst/>
                        </a:rPr>
                        <a:t>Approved</a:t>
                      </a:r>
                      <a:endParaRPr lang="en-US" sz="700" b="0" i="0" u="none" strike="noStrike">
                        <a:solidFill>
                          <a:srgbClr val="000000"/>
                        </a:solidFill>
                        <a:effectLst/>
                        <a:latin typeface="Calibri" panose="020F0502020204030204" pitchFamily="34" charset="0"/>
                      </a:endParaRPr>
                    </a:p>
                  </a:txBody>
                  <a:tcPr marL="6309" marR="6309" marT="6309" marB="0" anchor="ctr"/>
                </a:tc>
                <a:tc>
                  <a:txBody>
                    <a:bodyPr/>
                    <a:lstStyle/>
                    <a:p>
                      <a:pPr algn="ctr" fontAlgn="ctr"/>
                      <a:r>
                        <a:rPr lang="en-US" sz="700" u="none" strike="noStrike">
                          <a:effectLst/>
                        </a:rPr>
                        <a:t>CPE</a:t>
                      </a:r>
                      <a:endParaRPr lang="en-US" sz="700" b="0" i="0" u="none" strike="noStrike">
                        <a:solidFill>
                          <a:srgbClr val="000000"/>
                        </a:solidFill>
                        <a:effectLst/>
                        <a:latin typeface="Calibri" panose="020F0502020204030204" pitchFamily="34" charset="0"/>
                      </a:endParaRPr>
                    </a:p>
                  </a:txBody>
                  <a:tcPr marL="6309" marR="6309" marT="6309" marB="0" anchor="ctr"/>
                </a:tc>
                <a:extLst>
                  <a:ext uri="{0D108BD9-81ED-4DB2-BD59-A6C34878D82A}">
                    <a16:rowId xmlns:a16="http://schemas.microsoft.com/office/drawing/2014/main" val="4010249822"/>
                  </a:ext>
                </a:extLst>
              </a:tr>
              <a:tr h="410060">
                <a:tc>
                  <a:txBody>
                    <a:bodyPr/>
                    <a:lstStyle/>
                    <a:p>
                      <a:pPr algn="ctr" fontAlgn="ctr"/>
                      <a:r>
                        <a:rPr lang="en-US" sz="700" u="none" strike="noStrike">
                          <a:effectLst/>
                        </a:rPr>
                        <a:t>4</a:t>
                      </a:r>
                      <a:endParaRPr lang="en-US" sz="700" b="0" i="0" u="none" strike="noStrike">
                        <a:solidFill>
                          <a:srgbClr val="000000"/>
                        </a:solidFill>
                        <a:effectLst/>
                        <a:latin typeface="Calibri" panose="020F0502020204030204" pitchFamily="34" charset="0"/>
                      </a:endParaRPr>
                    </a:p>
                  </a:txBody>
                  <a:tcPr marL="6309" marR="6309" marT="6309" marB="0" anchor="ctr"/>
                </a:tc>
                <a:tc>
                  <a:txBody>
                    <a:bodyPr/>
                    <a:lstStyle/>
                    <a:p>
                      <a:pPr algn="just" rtl="0" fontAlgn="ctr"/>
                      <a:r>
                        <a:rPr lang="en-US" sz="800" u="none" strike="noStrike">
                          <a:effectLst/>
                        </a:rPr>
                        <a:t>11bi shall define a mechanism for a CPE Client and CPE AP to establish keys from an Authentication exchange which can then be used to protect the (Re)Association Request/Response. </a:t>
                      </a:r>
                      <a:endParaRPr lang="en-US" sz="800" b="0" i="0" u="none" strike="noStrike">
                        <a:solidFill>
                          <a:srgbClr val="000000"/>
                        </a:solidFill>
                        <a:effectLst/>
                        <a:latin typeface="Calibri" panose="020F0502020204030204" pitchFamily="34" charset="0"/>
                      </a:endParaRPr>
                    </a:p>
                  </a:txBody>
                  <a:tcPr marL="6309" marR="6309" marT="6309" marB="0" anchor="ctr"/>
                </a:tc>
                <a:tc>
                  <a:txBody>
                    <a:bodyPr/>
                    <a:lstStyle/>
                    <a:p>
                      <a:pPr algn="ctr" fontAlgn="ctr"/>
                      <a:r>
                        <a:rPr lang="en-US" sz="700" u="none" strike="noStrike">
                          <a:effectLst/>
                        </a:rPr>
                        <a:t>Approved</a:t>
                      </a:r>
                      <a:endParaRPr lang="en-US" sz="700" b="0" i="0" u="none" strike="noStrike">
                        <a:solidFill>
                          <a:srgbClr val="000000"/>
                        </a:solidFill>
                        <a:effectLst/>
                        <a:latin typeface="Calibri" panose="020F0502020204030204" pitchFamily="34" charset="0"/>
                      </a:endParaRPr>
                    </a:p>
                  </a:txBody>
                  <a:tcPr marL="6309" marR="6309" marT="6309" marB="0" anchor="ctr"/>
                </a:tc>
                <a:tc>
                  <a:txBody>
                    <a:bodyPr/>
                    <a:lstStyle/>
                    <a:p>
                      <a:pPr algn="ctr" fontAlgn="ctr"/>
                      <a:r>
                        <a:rPr lang="en-US" sz="700" u="none" strike="noStrike">
                          <a:effectLst/>
                        </a:rPr>
                        <a:t>CPE</a:t>
                      </a:r>
                      <a:endParaRPr lang="en-US" sz="700" b="0" i="0" u="none" strike="noStrike">
                        <a:solidFill>
                          <a:srgbClr val="000000"/>
                        </a:solidFill>
                        <a:effectLst/>
                        <a:latin typeface="Calibri" panose="020F0502020204030204" pitchFamily="34" charset="0"/>
                      </a:endParaRPr>
                    </a:p>
                  </a:txBody>
                  <a:tcPr marL="6309" marR="6309" marT="6309" marB="0" anchor="ctr"/>
                </a:tc>
                <a:extLst>
                  <a:ext uri="{0D108BD9-81ED-4DB2-BD59-A6C34878D82A}">
                    <a16:rowId xmlns:a16="http://schemas.microsoft.com/office/drawing/2014/main" val="3692523085"/>
                  </a:ext>
                </a:extLst>
              </a:tr>
              <a:tr h="277579">
                <a:tc>
                  <a:txBody>
                    <a:bodyPr/>
                    <a:lstStyle/>
                    <a:p>
                      <a:pPr algn="ctr" fontAlgn="ctr"/>
                      <a:r>
                        <a:rPr lang="en-US" sz="700" u="none" strike="noStrike">
                          <a:effectLst/>
                        </a:rPr>
                        <a:t>5</a:t>
                      </a:r>
                      <a:endParaRPr lang="en-US" sz="700" b="0" i="0" u="none" strike="noStrike">
                        <a:solidFill>
                          <a:srgbClr val="000000"/>
                        </a:solidFill>
                        <a:effectLst/>
                        <a:latin typeface="Calibri" panose="020F0502020204030204" pitchFamily="34" charset="0"/>
                      </a:endParaRPr>
                    </a:p>
                  </a:txBody>
                  <a:tcPr marL="6309" marR="6309" marT="6309" marB="0" anchor="ctr"/>
                </a:tc>
                <a:tc>
                  <a:txBody>
                    <a:bodyPr/>
                    <a:lstStyle/>
                    <a:p>
                      <a:pPr algn="just" rtl="0" fontAlgn="ctr"/>
                      <a:r>
                        <a:rPr lang="en-US" sz="800" u="none" strike="noStrike">
                          <a:effectLst/>
                        </a:rPr>
                        <a:t>11bi shall define a mechanism for a CPE Client and CPE AP to protect the (Re)Association Request/Response. </a:t>
                      </a:r>
                      <a:endParaRPr lang="en-US" sz="800" b="0" i="0" u="none" strike="noStrike">
                        <a:solidFill>
                          <a:srgbClr val="000000"/>
                        </a:solidFill>
                        <a:effectLst/>
                        <a:latin typeface="Calibri" panose="020F0502020204030204" pitchFamily="34" charset="0"/>
                      </a:endParaRPr>
                    </a:p>
                  </a:txBody>
                  <a:tcPr marL="6309" marR="6309" marT="6309" marB="0" anchor="ctr"/>
                </a:tc>
                <a:tc>
                  <a:txBody>
                    <a:bodyPr/>
                    <a:lstStyle/>
                    <a:p>
                      <a:pPr algn="ctr" fontAlgn="ctr"/>
                      <a:r>
                        <a:rPr lang="en-US" sz="700" u="none" strike="noStrike">
                          <a:effectLst/>
                        </a:rPr>
                        <a:t>Approved</a:t>
                      </a:r>
                      <a:endParaRPr lang="en-US" sz="700" b="0" i="0" u="none" strike="noStrike">
                        <a:solidFill>
                          <a:srgbClr val="000000"/>
                        </a:solidFill>
                        <a:effectLst/>
                        <a:latin typeface="Calibri" panose="020F0502020204030204" pitchFamily="34" charset="0"/>
                      </a:endParaRPr>
                    </a:p>
                  </a:txBody>
                  <a:tcPr marL="6309" marR="6309" marT="6309" marB="0" anchor="ctr"/>
                </a:tc>
                <a:tc>
                  <a:txBody>
                    <a:bodyPr/>
                    <a:lstStyle/>
                    <a:p>
                      <a:pPr algn="ctr" fontAlgn="ctr"/>
                      <a:r>
                        <a:rPr lang="en-US" sz="700" u="none" strike="noStrike">
                          <a:effectLst/>
                        </a:rPr>
                        <a:t>CPE</a:t>
                      </a:r>
                      <a:endParaRPr lang="en-US" sz="700" b="0" i="0" u="none" strike="noStrike">
                        <a:solidFill>
                          <a:srgbClr val="000000"/>
                        </a:solidFill>
                        <a:effectLst/>
                        <a:latin typeface="Calibri" panose="020F0502020204030204" pitchFamily="34" charset="0"/>
                      </a:endParaRPr>
                    </a:p>
                  </a:txBody>
                  <a:tcPr marL="6309" marR="6309" marT="6309" marB="0" anchor="ctr"/>
                </a:tc>
                <a:extLst>
                  <a:ext uri="{0D108BD9-81ED-4DB2-BD59-A6C34878D82A}">
                    <a16:rowId xmlns:a16="http://schemas.microsoft.com/office/drawing/2014/main" val="2221613184"/>
                  </a:ext>
                </a:extLst>
              </a:tr>
              <a:tr h="410060">
                <a:tc>
                  <a:txBody>
                    <a:bodyPr/>
                    <a:lstStyle/>
                    <a:p>
                      <a:pPr algn="ctr" fontAlgn="ctr"/>
                      <a:r>
                        <a:rPr lang="en-US" sz="700" u="none" strike="noStrike">
                          <a:effectLst/>
                        </a:rPr>
                        <a:t>6</a:t>
                      </a:r>
                      <a:endParaRPr lang="en-US" sz="700" b="0" i="0" u="none" strike="noStrike">
                        <a:solidFill>
                          <a:srgbClr val="000000"/>
                        </a:solidFill>
                        <a:effectLst/>
                        <a:latin typeface="Calibri" panose="020F0502020204030204" pitchFamily="34" charset="0"/>
                      </a:endParaRPr>
                    </a:p>
                  </a:txBody>
                  <a:tcPr marL="6309" marR="6309" marT="6309" marB="0" anchor="ctr"/>
                </a:tc>
                <a:tc>
                  <a:txBody>
                    <a:bodyPr/>
                    <a:lstStyle/>
                    <a:p>
                      <a:pPr algn="just" rtl="0" fontAlgn="ctr"/>
                      <a:r>
                        <a:rPr lang="en-US" sz="800" u="none" strike="noStrike">
                          <a:effectLst/>
                        </a:rPr>
                        <a:t>11bi shall define a mechanism for a CPE Client to change its own OTA MAC Address when reassociating from a CPE AP to another CPE AP within the same ESS. Note: may consider APs outside of ESS in other discussions</a:t>
                      </a:r>
                      <a:endParaRPr lang="en-US" sz="800" b="0" i="0" u="none" strike="noStrike">
                        <a:solidFill>
                          <a:srgbClr val="000000"/>
                        </a:solidFill>
                        <a:effectLst/>
                        <a:latin typeface="Calibri" panose="020F0502020204030204" pitchFamily="34" charset="0"/>
                      </a:endParaRPr>
                    </a:p>
                  </a:txBody>
                  <a:tcPr marL="6309" marR="6309" marT="6309" marB="0" anchor="ctr"/>
                </a:tc>
                <a:tc>
                  <a:txBody>
                    <a:bodyPr/>
                    <a:lstStyle/>
                    <a:p>
                      <a:pPr algn="ctr" fontAlgn="ctr"/>
                      <a:r>
                        <a:rPr lang="en-US" sz="700" u="none" strike="noStrike">
                          <a:effectLst/>
                        </a:rPr>
                        <a:t>Approved</a:t>
                      </a:r>
                      <a:endParaRPr lang="en-US" sz="700" b="0" i="0" u="none" strike="noStrike">
                        <a:solidFill>
                          <a:srgbClr val="000000"/>
                        </a:solidFill>
                        <a:effectLst/>
                        <a:latin typeface="Calibri" panose="020F0502020204030204" pitchFamily="34" charset="0"/>
                      </a:endParaRPr>
                    </a:p>
                  </a:txBody>
                  <a:tcPr marL="6309" marR="6309" marT="6309" marB="0" anchor="ctr"/>
                </a:tc>
                <a:tc>
                  <a:txBody>
                    <a:bodyPr/>
                    <a:lstStyle/>
                    <a:p>
                      <a:pPr algn="ctr" fontAlgn="ctr"/>
                      <a:r>
                        <a:rPr lang="en-US" sz="700" u="none" strike="noStrike">
                          <a:effectLst/>
                        </a:rPr>
                        <a:t>CPE</a:t>
                      </a:r>
                      <a:endParaRPr lang="en-US" sz="700" b="0" i="0" u="none" strike="noStrike">
                        <a:solidFill>
                          <a:srgbClr val="000000"/>
                        </a:solidFill>
                        <a:effectLst/>
                        <a:latin typeface="Calibri" panose="020F0502020204030204" pitchFamily="34" charset="0"/>
                      </a:endParaRPr>
                    </a:p>
                  </a:txBody>
                  <a:tcPr marL="6309" marR="6309" marT="6309" marB="0" anchor="ctr"/>
                </a:tc>
                <a:extLst>
                  <a:ext uri="{0D108BD9-81ED-4DB2-BD59-A6C34878D82A}">
                    <a16:rowId xmlns:a16="http://schemas.microsoft.com/office/drawing/2014/main" val="2154991160"/>
                  </a:ext>
                </a:extLst>
              </a:tr>
              <a:tr h="410060">
                <a:tc>
                  <a:txBody>
                    <a:bodyPr/>
                    <a:lstStyle/>
                    <a:p>
                      <a:pPr algn="ctr" fontAlgn="ctr"/>
                      <a:r>
                        <a:rPr lang="en-US" sz="700" u="none" strike="noStrike">
                          <a:effectLst/>
                        </a:rPr>
                        <a:t>7</a:t>
                      </a:r>
                      <a:endParaRPr lang="en-US" sz="700" b="0" i="0" u="none" strike="noStrike">
                        <a:solidFill>
                          <a:srgbClr val="000000"/>
                        </a:solidFill>
                        <a:effectLst/>
                        <a:latin typeface="Calibri" panose="020F0502020204030204" pitchFamily="34" charset="0"/>
                      </a:endParaRPr>
                    </a:p>
                  </a:txBody>
                  <a:tcPr marL="6309" marR="6309" marT="6309" marB="0" anchor="ctr"/>
                </a:tc>
                <a:tc>
                  <a:txBody>
                    <a:bodyPr/>
                    <a:lstStyle/>
                    <a:p>
                      <a:pPr algn="just" rtl="0" fontAlgn="ctr"/>
                      <a:r>
                        <a:rPr lang="en-US" sz="800" u="none" strike="noStrike">
                          <a:effectLst/>
                        </a:rPr>
                        <a:t>11bi shall define a mechanism for a CPE Client to initiate changing its own OTA MAC Address used with a CPE AP in Associate STA State 4 without any loss of connection.</a:t>
                      </a:r>
                      <a:endParaRPr lang="en-US" sz="800" b="0" i="0" u="none" strike="noStrike">
                        <a:solidFill>
                          <a:srgbClr val="000000"/>
                        </a:solidFill>
                        <a:effectLst/>
                        <a:latin typeface="Calibri" panose="020F0502020204030204" pitchFamily="34" charset="0"/>
                      </a:endParaRPr>
                    </a:p>
                  </a:txBody>
                  <a:tcPr marL="6309" marR="6309" marT="6309" marB="0" anchor="ctr"/>
                </a:tc>
                <a:tc>
                  <a:txBody>
                    <a:bodyPr/>
                    <a:lstStyle/>
                    <a:p>
                      <a:pPr algn="ctr" fontAlgn="ctr"/>
                      <a:r>
                        <a:rPr lang="en-US" sz="700" u="none" strike="noStrike">
                          <a:effectLst/>
                        </a:rPr>
                        <a:t>Approved</a:t>
                      </a:r>
                      <a:endParaRPr lang="en-US" sz="700" b="0" i="0" u="none" strike="noStrike">
                        <a:solidFill>
                          <a:srgbClr val="000000"/>
                        </a:solidFill>
                        <a:effectLst/>
                        <a:latin typeface="Calibri" panose="020F0502020204030204" pitchFamily="34" charset="0"/>
                      </a:endParaRPr>
                    </a:p>
                  </a:txBody>
                  <a:tcPr marL="6309" marR="6309" marT="6309" marB="0" anchor="ctr"/>
                </a:tc>
                <a:tc>
                  <a:txBody>
                    <a:bodyPr/>
                    <a:lstStyle/>
                    <a:p>
                      <a:pPr algn="ctr" fontAlgn="ctr"/>
                      <a:r>
                        <a:rPr lang="en-US" sz="700" u="none" strike="noStrike">
                          <a:effectLst/>
                        </a:rPr>
                        <a:t>CPE</a:t>
                      </a:r>
                      <a:endParaRPr lang="en-US" sz="700" b="0" i="0" u="none" strike="noStrike">
                        <a:solidFill>
                          <a:srgbClr val="000000"/>
                        </a:solidFill>
                        <a:effectLst/>
                        <a:latin typeface="Calibri" panose="020F0502020204030204" pitchFamily="34" charset="0"/>
                      </a:endParaRPr>
                    </a:p>
                  </a:txBody>
                  <a:tcPr marL="6309" marR="6309" marT="6309" marB="0" anchor="ctr"/>
                </a:tc>
                <a:extLst>
                  <a:ext uri="{0D108BD9-81ED-4DB2-BD59-A6C34878D82A}">
                    <a16:rowId xmlns:a16="http://schemas.microsoft.com/office/drawing/2014/main" val="2875875933"/>
                  </a:ext>
                </a:extLst>
              </a:tr>
              <a:tr h="277579">
                <a:tc>
                  <a:txBody>
                    <a:bodyPr/>
                    <a:lstStyle/>
                    <a:p>
                      <a:pPr algn="ctr" fontAlgn="ctr"/>
                      <a:r>
                        <a:rPr lang="en-US" sz="700" u="none" strike="noStrike">
                          <a:effectLst/>
                        </a:rPr>
                        <a:t>8</a:t>
                      </a:r>
                      <a:endParaRPr lang="en-US" sz="700" b="0" i="0" u="none" strike="noStrike">
                        <a:solidFill>
                          <a:srgbClr val="000000"/>
                        </a:solidFill>
                        <a:effectLst/>
                        <a:latin typeface="Calibri" panose="020F0502020204030204" pitchFamily="34" charset="0"/>
                      </a:endParaRPr>
                    </a:p>
                  </a:txBody>
                  <a:tcPr marL="6309" marR="6309" marT="6309" marB="0" anchor="ctr"/>
                </a:tc>
                <a:tc>
                  <a:txBody>
                    <a:bodyPr/>
                    <a:lstStyle/>
                    <a:p>
                      <a:pPr algn="just" rtl="0" fontAlgn="ctr"/>
                      <a:r>
                        <a:rPr lang="en-US" sz="800" u="none" strike="noStrike">
                          <a:effectLst/>
                        </a:rPr>
                        <a:t>11bi shall define a mechanism for a CPE AP to initiate changing the OTA MAC Addresses of a set of associated CPE Client’s in the BSS (those CPE Clients in Associate STA State 4) without any loss of connection</a:t>
                      </a:r>
                      <a:endParaRPr lang="en-US" sz="800" b="0" i="0" u="none" strike="noStrike">
                        <a:solidFill>
                          <a:srgbClr val="000000"/>
                        </a:solidFill>
                        <a:effectLst/>
                        <a:latin typeface="Calibri" panose="020F0502020204030204" pitchFamily="34" charset="0"/>
                      </a:endParaRPr>
                    </a:p>
                  </a:txBody>
                  <a:tcPr marL="6309" marR="6309" marT="6309" marB="0" anchor="ctr"/>
                </a:tc>
                <a:tc>
                  <a:txBody>
                    <a:bodyPr/>
                    <a:lstStyle/>
                    <a:p>
                      <a:pPr algn="ctr" fontAlgn="ctr"/>
                      <a:r>
                        <a:rPr lang="en-US" sz="700" u="none" strike="noStrike">
                          <a:effectLst/>
                        </a:rPr>
                        <a:t>Approved</a:t>
                      </a:r>
                      <a:endParaRPr lang="en-US" sz="700" b="0" i="0" u="none" strike="noStrike">
                        <a:solidFill>
                          <a:srgbClr val="000000"/>
                        </a:solidFill>
                        <a:effectLst/>
                        <a:latin typeface="Calibri" panose="020F0502020204030204" pitchFamily="34" charset="0"/>
                      </a:endParaRPr>
                    </a:p>
                  </a:txBody>
                  <a:tcPr marL="6309" marR="6309" marT="6309" marB="0" anchor="ctr"/>
                </a:tc>
                <a:tc>
                  <a:txBody>
                    <a:bodyPr/>
                    <a:lstStyle/>
                    <a:p>
                      <a:pPr algn="ctr" fontAlgn="ctr"/>
                      <a:r>
                        <a:rPr lang="en-US" sz="700" u="none" strike="noStrike">
                          <a:effectLst/>
                        </a:rPr>
                        <a:t>CPE</a:t>
                      </a:r>
                      <a:endParaRPr lang="en-US" sz="700" b="0" i="0" u="none" strike="noStrike">
                        <a:solidFill>
                          <a:srgbClr val="000000"/>
                        </a:solidFill>
                        <a:effectLst/>
                        <a:latin typeface="Calibri" panose="020F0502020204030204" pitchFamily="34" charset="0"/>
                      </a:endParaRPr>
                    </a:p>
                  </a:txBody>
                  <a:tcPr marL="6309" marR="6309" marT="6309" marB="0" anchor="ctr"/>
                </a:tc>
                <a:extLst>
                  <a:ext uri="{0D108BD9-81ED-4DB2-BD59-A6C34878D82A}">
                    <a16:rowId xmlns:a16="http://schemas.microsoft.com/office/drawing/2014/main" val="2178411921"/>
                  </a:ext>
                </a:extLst>
              </a:tr>
              <a:tr h="542540">
                <a:tc>
                  <a:txBody>
                    <a:bodyPr/>
                    <a:lstStyle/>
                    <a:p>
                      <a:pPr algn="ctr" fontAlgn="ctr"/>
                      <a:r>
                        <a:rPr lang="en-US" sz="700" u="none" strike="noStrike">
                          <a:effectLst/>
                        </a:rPr>
                        <a:t>9</a:t>
                      </a:r>
                      <a:endParaRPr lang="en-US" sz="700" b="0" i="0" u="none" strike="noStrike">
                        <a:solidFill>
                          <a:srgbClr val="000000"/>
                        </a:solidFill>
                        <a:effectLst/>
                        <a:latin typeface="Calibri" panose="020F0502020204030204" pitchFamily="34" charset="0"/>
                      </a:endParaRPr>
                    </a:p>
                  </a:txBody>
                  <a:tcPr marL="6309" marR="6309" marT="6309" marB="0" anchor="ctr"/>
                </a:tc>
                <a:tc>
                  <a:txBody>
                    <a:bodyPr/>
                    <a:lstStyle/>
                    <a:p>
                      <a:pPr algn="just" rtl="0" fontAlgn="ctr"/>
                      <a:r>
                        <a:rPr lang="en-US" sz="800" u="none" strike="noStrike">
                          <a:effectLst/>
                        </a:rPr>
                        <a:t>11bi shall define a mechanism for a CPE Client and CPE AP to change the transmitted SN and the scrambler seed on downlink and uplink to uncorrelated new values in Associate STA State 4, without any loss of connection when the OTA MAC address of the CPE Client is changed.</a:t>
                      </a:r>
                      <a:endParaRPr lang="en-US" sz="800" b="0" i="0" u="none" strike="noStrike">
                        <a:solidFill>
                          <a:srgbClr val="000000"/>
                        </a:solidFill>
                        <a:effectLst/>
                        <a:latin typeface="Calibri" panose="020F0502020204030204" pitchFamily="34" charset="0"/>
                      </a:endParaRPr>
                    </a:p>
                  </a:txBody>
                  <a:tcPr marL="6309" marR="6309" marT="6309" marB="0" anchor="ctr"/>
                </a:tc>
                <a:tc>
                  <a:txBody>
                    <a:bodyPr/>
                    <a:lstStyle/>
                    <a:p>
                      <a:pPr algn="ctr" fontAlgn="ctr"/>
                      <a:r>
                        <a:rPr lang="en-US" sz="700" u="none" strike="noStrike">
                          <a:effectLst/>
                        </a:rPr>
                        <a:t>Approved</a:t>
                      </a:r>
                      <a:endParaRPr lang="en-US" sz="700" b="0" i="0" u="none" strike="noStrike">
                        <a:solidFill>
                          <a:srgbClr val="000000"/>
                        </a:solidFill>
                        <a:effectLst/>
                        <a:latin typeface="Calibri" panose="020F0502020204030204" pitchFamily="34" charset="0"/>
                      </a:endParaRPr>
                    </a:p>
                  </a:txBody>
                  <a:tcPr marL="6309" marR="6309" marT="6309" marB="0" anchor="ctr"/>
                </a:tc>
                <a:tc>
                  <a:txBody>
                    <a:bodyPr/>
                    <a:lstStyle/>
                    <a:p>
                      <a:pPr algn="ctr" fontAlgn="ctr"/>
                      <a:r>
                        <a:rPr lang="en-US" sz="700" u="none" strike="noStrike">
                          <a:effectLst/>
                        </a:rPr>
                        <a:t>CPE</a:t>
                      </a:r>
                      <a:endParaRPr lang="en-US" sz="700" b="0" i="0" u="none" strike="noStrike">
                        <a:solidFill>
                          <a:srgbClr val="000000"/>
                        </a:solidFill>
                        <a:effectLst/>
                        <a:latin typeface="Calibri" panose="020F0502020204030204" pitchFamily="34" charset="0"/>
                      </a:endParaRPr>
                    </a:p>
                  </a:txBody>
                  <a:tcPr marL="6309" marR="6309" marT="6309" marB="0" anchor="ctr"/>
                </a:tc>
                <a:extLst>
                  <a:ext uri="{0D108BD9-81ED-4DB2-BD59-A6C34878D82A}">
                    <a16:rowId xmlns:a16="http://schemas.microsoft.com/office/drawing/2014/main" val="54499077"/>
                  </a:ext>
                </a:extLst>
              </a:tr>
              <a:tr h="542540">
                <a:tc>
                  <a:txBody>
                    <a:bodyPr/>
                    <a:lstStyle/>
                    <a:p>
                      <a:pPr algn="ctr" fontAlgn="ctr"/>
                      <a:r>
                        <a:rPr lang="en-US" sz="700" u="none" strike="noStrike">
                          <a:effectLst/>
                        </a:rPr>
                        <a:t>10</a:t>
                      </a:r>
                      <a:endParaRPr lang="en-US" sz="700" b="0" i="0" u="none" strike="noStrike">
                        <a:solidFill>
                          <a:srgbClr val="000000"/>
                        </a:solidFill>
                        <a:effectLst/>
                        <a:latin typeface="Calibri" panose="020F0502020204030204" pitchFamily="34" charset="0"/>
                      </a:endParaRPr>
                    </a:p>
                  </a:txBody>
                  <a:tcPr marL="6309" marR="6309" marT="6309" marB="0" anchor="ctr"/>
                </a:tc>
                <a:tc>
                  <a:txBody>
                    <a:bodyPr/>
                    <a:lstStyle/>
                    <a:p>
                      <a:pPr algn="just" rtl="0" fontAlgn="ctr"/>
                      <a:r>
                        <a:rPr lang="en-US" sz="800" u="none" strike="noStrike">
                          <a:effectLst/>
                        </a:rPr>
                        <a:t>11bi shall define a mechanism for a CPE Client and CPE AP to change the transmitted PN on downlink and uplink to uncorrelated new values in Associate STA State 4, without any loss of connection when the OTA MAC address of the CPE Client is changed.</a:t>
                      </a:r>
                      <a:endParaRPr lang="en-US" sz="800" b="0" i="0" u="none" strike="noStrike">
                        <a:solidFill>
                          <a:srgbClr val="000000"/>
                        </a:solidFill>
                        <a:effectLst/>
                        <a:latin typeface="Calibri" panose="020F0502020204030204" pitchFamily="34" charset="0"/>
                      </a:endParaRPr>
                    </a:p>
                  </a:txBody>
                  <a:tcPr marL="6309" marR="6309" marT="6309" marB="0" anchor="ctr"/>
                </a:tc>
                <a:tc>
                  <a:txBody>
                    <a:bodyPr/>
                    <a:lstStyle/>
                    <a:p>
                      <a:pPr algn="ctr" fontAlgn="ctr"/>
                      <a:r>
                        <a:rPr lang="en-US" sz="700" u="none" strike="noStrike">
                          <a:effectLst/>
                        </a:rPr>
                        <a:t>Approved</a:t>
                      </a:r>
                      <a:endParaRPr lang="en-US" sz="700" b="0" i="0" u="none" strike="noStrike">
                        <a:solidFill>
                          <a:srgbClr val="000000"/>
                        </a:solidFill>
                        <a:effectLst/>
                        <a:latin typeface="Calibri" panose="020F0502020204030204" pitchFamily="34" charset="0"/>
                      </a:endParaRPr>
                    </a:p>
                  </a:txBody>
                  <a:tcPr marL="6309" marR="6309" marT="6309" marB="0" anchor="ctr"/>
                </a:tc>
                <a:tc>
                  <a:txBody>
                    <a:bodyPr/>
                    <a:lstStyle/>
                    <a:p>
                      <a:pPr algn="ctr" fontAlgn="ctr"/>
                      <a:r>
                        <a:rPr lang="en-US" sz="700" u="none" strike="noStrike" dirty="0">
                          <a:effectLst/>
                        </a:rPr>
                        <a:t>CPE</a:t>
                      </a:r>
                      <a:endParaRPr lang="en-US" sz="700" b="0" i="0" u="none" strike="noStrike" dirty="0">
                        <a:solidFill>
                          <a:srgbClr val="000000"/>
                        </a:solidFill>
                        <a:effectLst/>
                        <a:latin typeface="Calibri" panose="020F0502020204030204" pitchFamily="34" charset="0"/>
                      </a:endParaRPr>
                    </a:p>
                  </a:txBody>
                  <a:tcPr marL="6309" marR="6309" marT="6309" marB="0" anchor="ctr"/>
                </a:tc>
                <a:extLst>
                  <a:ext uri="{0D108BD9-81ED-4DB2-BD59-A6C34878D82A}">
                    <a16:rowId xmlns:a16="http://schemas.microsoft.com/office/drawing/2014/main" val="477231380"/>
                  </a:ext>
                </a:extLst>
              </a:tr>
            </a:tbl>
          </a:graphicData>
        </a:graphic>
      </p:graphicFrame>
    </p:spTree>
    <p:extLst>
      <p:ext uri="{BB962C8B-B14F-4D97-AF65-F5344CB8AC3E}">
        <p14:creationId xmlns:p14="http://schemas.microsoft.com/office/powerpoint/2010/main" val="4701497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F16C1C-1AE3-116D-70F4-14AA870E31EC}"/>
              </a:ext>
            </a:extLst>
          </p:cNvPr>
          <p:cNvSpPr>
            <a:spLocks noGrp="1"/>
          </p:cNvSpPr>
          <p:nvPr>
            <p:ph type="title"/>
          </p:nvPr>
        </p:nvSpPr>
        <p:spPr/>
        <p:txBody>
          <a:bodyPr/>
          <a:lstStyle/>
          <a:p>
            <a:r>
              <a:rPr lang="en-US" dirty="0"/>
              <a:t>Summary of Requirements (2)</a:t>
            </a:r>
          </a:p>
        </p:txBody>
      </p:sp>
      <p:graphicFrame>
        <p:nvGraphicFramePr>
          <p:cNvPr id="4" name="Content Placeholder 3">
            <a:extLst>
              <a:ext uri="{FF2B5EF4-FFF2-40B4-BE49-F238E27FC236}">
                <a16:creationId xmlns:a16="http://schemas.microsoft.com/office/drawing/2014/main" id="{B184EC9B-EF62-35FC-9BB7-C4477F04B133}"/>
              </a:ext>
            </a:extLst>
          </p:cNvPr>
          <p:cNvGraphicFramePr>
            <a:graphicFrameLocks noGrp="1"/>
          </p:cNvGraphicFramePr>
          <p:nvPr>
            <p:ph idx="1"/>
            <p:extLst>
              <p:ext uri="{D42A27DB-BD31-4B8C-83A1-F6EECF244321}">
                <p14:modId xmlns:p14="http://schemas.microsoft.com/office/powerpoint/2010/main" val="2937399483"/>
              </p:ext>
            </p:extLst>
          </p:nvPr>
        </p:nvGraphicFramePr>
        <p:xfrm>
          <a:off x="1005533" y="1981199"/>
          <a:ext cx="7132934" cy="4291063"/>
        </p:xfrm>
        <a:graphic>
          <a:graphicData uri="http://schemas.openxmlformats.org/drawingml/2006/table">
            <a:tbl>
              <a:tblPr>
                <a:tableStyleId>{5940675A-B579-460E-94D1-54222C63F5DA}</a:tableStyleId>
              </a:tblPr>
              <a:tblGrid>
                <a:gridCol w="613857">
                  <a:extLst>
                    <a:ext uri="{9D8B030D-6E8A-4147-A177-3AD203B41FA5}">
                      <a16:colId xmlns:a16="http://schemas.microsoft.com/office/drawing/2014/main" val="4060048253"/>
                    </a:ext>
                  </a:extLst>
                </a:gridCol>
                <a:gridCol w="4994946">
                  <a:extLst>
                    <a:ext uri="{9D8B030D-6E8A-4147-A177-3AD203B41FA5}">
                      <a16:colId xmlns:a16="http://schemas.microsoft.com/office/drawing/2014/main" val="2857363613"/>
                    </a:ext>
                  </a:extLst>
                </a:gridCol>
                <a:gridCol w="950217">
                  <a:extLst>
                    <a:ext uri="{9D8B030D-6E8A-4147-A177-3AD203B41FA5}">
                      <a16:colId xmlns:a16="http://schemas.microsoft.com/office/drawing/2014/main" val="1086371291"/>
                    </a:ext>
                  </a:extLst>
                </a:gridCol>
                <a:gridCol w="573914">
                  <a:extLst>
                    <a:ext uri="{9D8B030D-6E8A-4147-A177-3AD203B41FA5}">
                      <a16:colId xmlns:a16="http://schemas.microsoft.com/office/drawing/2014/main" val="3486398056"/>
                    </a:ext>
                  </a:extLst>
                </a:gridCol>
              </a:tblGrid>
              <a:tr h="277579">
                <a:tc>
                  <a:txBody>
                    <a:bodyPr/>
                    <a:lstStyle/>
                    <a:p>
                      <a:pPr algn="ctr" fontAlgn="ctr"/>
                      <a:r>
                        <a:rPr lang="en-US" sz="800" u="none" strike="noStrike">
                          <a:effectLst/>
                        </a:rPr>
                        <a:t>Requirement number</a:t>
                      </a:r>
                      <a:endParaRPr lang="en-US" sz="800" b="1" i="0" u="none" strike="noStrike">
                        <a:solidFill>
                          <a:srgbClr val="000000"/>
                        </a:solidFill>
                        <a:effectLst/>
                        <a:latin typeface="Calibri" panose="020F0502020204030204" pitchFamily="34" charset="0"/>
                      </a:endParaRPr>
                    </a:p>
                  </a:txBody>
                  <a:tcPr marL="6309" marR="6309" marT="6309" marB="0" anchor="ctr"/>
                </a:tc>
                <a:tc>
                  <a:txBody>
                    <a:bodyPr/>
                    <a:lstStyle/>
                    <a:p>
                      <a:pPr algn="l" fontAlgn="b"/>
                      <a:r>
                        <a:rPr lang="en-US" sz="800" u="none" strike="noStrike">
                          <a:effectLst/>
                        </a:rPr>
                        <a:t>Requirement Text</a:t>
                      </a:r>
                      <a:endParaRPr lang="en-US" sz="800" b="1" i="0" u="none" strike="noStrike">
                        <a:solidFill>
                          <a:srgbClr val="000000"/>
                        </a:solidFill>
                        <a:effectLst/>
                        <a:latin typeface="Calibri" panose="020F0502020204030204" pitchFamily="34" charset="0"/>
                      </a:endParaRPr>
                    </a:p>
                  </a:txBody>
                  <a:tcPr marL="6309" marR="6309" marT="6309" marB="0" anchor="b"/>
                </a:tc>
                <a:tc>
                  <a:txBody>
                    <a:bodyPr/>
                    <a:lstStyle/>
                    <a:p>
                      <a:pPr algn="ctr" fontAlgn="ctr"/>
                      <a:r>
                        <a:rPr lang="en-US" sz="800" u="none" strike="noStrike">
                          <a:effectLst/>
                        </a:rPr>
                        <a:t>Status</a:t>
                      </a:r>
                      <a:endParaRPr lang="en-US" sz="800" b="1" i="0" u="none" strike="noStrike">
                        <a:solidFill>
                          <a:srgbClr val="000000"/>
                        </a:solidFill>
                        <a:effectLst/>
                        <a:latin typeface="Calibri" panose="020F0502020204030204" pitchFamily="34" charset="0"/>
                      </a:endParaRPr>
                    </a:p>
                  </a:txBody>
                  <a:tcPr marL="6309" marR="6309" marT="6309" marB="0" anchor="ctr"/>
                </a:tc>
                <a:tc>
                  <a:txBody>
                    <a:bodyPr/>
                    <a:lstStyle/>
                    <a:p>
                      <a:pPr algn="ctr" fontAlgn="ctr"/>
                      <a:r>
                        <a:rPr lang="en-US" sz="800" u="none" strike="noStrike">
                          <a:effectLst/>
                        </a:rPr>
                        <a:t>Type</a:t>
                      </a:r>
                      <a:endParaRPr lang="en-US" sz="800" b="1" i="0" u="none" strike="noStrike">
                        <a:solidFill>
                          <a:srgbClr val="000000"/>
                        </a:solidFill>
                        <a:effectLst/>
                        <a:latin typeface="Calibri" panose="020F0502020204030204" pitchFamily="34" charset="0"/>
                      </a:endParaRPr>
                    </a:p>
                  </a:txBody>
                  <a:tcPr marL="6309" marR="6309" marT="6309" marB="0" anchor="ctr"/>
                </a:tc>
                <a:extLst>
                  <a:ext uri="{0D108BD9-81ED-4DB2-BD59-A6C34878D82A}">
                    <a16:rowId xmlns:a16="http://schemas.microsoft.com/office/drawing/2014/main" val="3585080098"/>
                  </a:ext>
                </a:extLst>
              </a:tr>
              <a:tr h="410060">
                <a:tc>
                  <a:txBody>
                    <a:bodyPr/>
                    <a:lstStyle/>
                    <a:p>
                      <a:pPr algn="ctr" fontAlgn="ctr"/>
                      <a:r>
                        <a:rPr lang="en-US" sz="800" b="0" i="0" u="none" strike="noStrike">
                          <a:solidFill>
                            <a:srgbClr val="000000"/>
                          </a:solidFill>
                          <a:effectLst/>
                          <a:latin typeface="Calibri" panose="020F0502020204030204" pitchFamily="34" charset="0"/>
                        </a:rPr>
                        <a:t>11</a:t>
                      </a:r>
                    </a:p>
                  </a:txBody>
                  <a:tcPr marL="9525" marR="9525" marT="9525" marB="0" anchor="ctr"/>
                </a:tc>
                <a:tc>
                  <a:txBody>
                    <a:bodyPr/>
                    <a:lstStyle/>
                    <a:p>
                      <a:pPr algn="just" rtl="0" fontAlgn="ctr"/>
                      <a:r>
                        <a:rPr lang="en-US" sz="900" b="0" i="0" u="none" strike="noStrike">
                          <a:solidFill>
                            <a:srgbClr val="000000"/>
                          </a:solidFill>
                          <a:effectLst/>
                          <a:latin typeface="Calibri" panose="020F0502020204030204" pitchFamily="34" charset="0"/>
                        </a:rPr>
                        <a:t>11bi shall define a mechanism for a CPE Client and CPE AP to change the CPE Client’s AID to an uncorrelated new value in Associate STA State 4, without any loss of connection when the OTA MAC address of the CPE Client is changed.</a:t>
                      </a:r>
                    </a:p>
                  </a:txBody>
                  <a:tcPr marL="9525" marR="9525" marT="9525" marB="0" anchor="ctr"/>
                </a:tc>
                <a:tc>
                  <a:txBody>
                    <a:bodyPr/>
                    <a:lstStyle/>
                    <a:p>
                      <a:pPr algn="ctr" fontAlgn="ctr"/>
                      <a:r>
                        <a:rPr lang="en-US" sz="800" b="0" i="0" u="none" strike="noStrike">
                          <a:solidFill>
                            <a:srgbClr val="000000"/>
                          </a:solidFill>
                          <a:effectLst/>
                          <a:latin typeface="Calibri" panose="020F0502020204030204" pitchFamily="34" charset="0"/>
                        </a:rPr>
                        <a:t>Approved</a:t>
                      </a:r>
                    </a:p>
                  </a:txBody>
                  <a:tcPr marL="9525" marR="9525" marT="9525" marB="0" anchor="ctr"/>
                </a:tc>
                <a:tc>
                  <a:txBody>
                    <a:bodyPr/>
                    <a:lstStyle/>
                    <a:p>
                      <a:pPr algn="ctr" fontAlgn="ctr"/>
                      <a:r>
                        <a:rPr lang="en-US" sz="800" b="0" i="0" u="none" strike="noStrike">
                          <a:solidFill>
                            <a:srgbClr val="000000"/>
                          </a:solidFill>
                          <a:effectLst/>
                          <a:latin typeface="Calibri" panose="020F0502020204030204" pitchFamily="34" charset="0"/>
                        </a:rPr>
                        <a:t>CPE</a:t>
                      </a:r>
                    </a:p>
                  </a:txBody>
                  <a:tcPr marL="9525" marR="9525" marT="9525" marB="0" anchor="ctr"/>
                </a:tc>
                <a:extLst>
                  <a:ext uri="{0D108BD9-81ED-4DB2-BD59-A6C34878D82A}">
                    <a16:rowId xmlns:a16="http://schemas.microsoft.com/office/drawing/2014/main" val="2113136232"/>
                  </a:ext>
                </a:extLst>
              </a:tr>
              <a:tr h="277579">
                <a:tc>
                  <a:txBody>
                    <a:bodyPr/>
                    <a:lstStyle/>
                    <a:p>
                      <a:pPr algn="ctr" fontAlgn="ctr"/>
                      <a:r>
                        <a:rPr lang="en-US" sz="800" b="0" i="0" u="none" strike="noStrike">
                          <a:solidFill>
                            <a:srgbClr val="000000"/>
                          </a:solidFill>
                          <a:effectLst/>
                          <a:latin typeface="Calibri" panose="020F0502020204030204" pitchFamily="34" charset="0"/>
                        </a:rPr>
                        <a:t>12</a:t>
                      </a:r>
                    </a:p>
                  </a:txBody>
                  <a:tcPr marL="9525" marR="9525" marT="9525" marB="0" anchor="ctr"/>
                </a:tc>
                <a:tc>
                  <a:txBody>
                    <a:bodyPr/>
                    <a:lstStyle/>
                    <a:p>
                      <a:pPr algn="just" rtl="0" fontAlgn="ctr"/>
                      <a:r>
                        <a:rPr lang="en-US" sz="900" b="0" i="0" u="none" strike="noStrike">
                          <a:solidFill>
                            <a:srgbClr val="000000"/>
                          </a:solidFill>
                          <a:effectLst/>
                          <a:latin typeface="Calibri" panose="020F0502020204030204" pitchFamily="34" charset="0"/>
                        </a:rPr>
                        <a:t>11bi shall define a mechanism for a CPE Client and CPE AP to establish the CPE Client’s DS MAC Address without the CPE Client’s DS MAC Address being transmitted in the clear.</a:t>
                      </a:r>
                    </a:p>
                  </a:txBody>
                  <a:tcPr marL="9525" marR="9525" marT="9525" marB="0" anchor="ctr"/>
                </a:tc>
                <a:tc>
                  <a:txBody>
                    <a:bodyPr/>
                    <a:lstStyle/>
                    <a:p>
                      <a:pPr algn="ctr" fontAlgn="ctr"/>
                      <a:r>
                        <a:rPr lang="en-US" sz="800" b="0" i="0" u="none" strike="noStrike">
                          <a:solidFill>
                            <a:srgbClr val="000000"/>
                          </a:solidFill>
                          <a:effectLst/>
                          <a:latin typeface="Calibri" panose="020F0502020204030204" pitchFamily="34" charset="0"/>
                        </a:rPr>
                        <a:t>Approved</a:t>
                      </a:r>
                    </a:p>
                  </a:txBody>
                  <a:tcPr marL="9525" marR="9525" marT="9525" marB="0" anchor="ctr"/>
                </a:tc>
                <a:tc>
                  <a:txBody>
                    <a:bodyPr/>
                    <a:lstStyle/>
                    <a:p>
                      <a:pPr algn="ctr" fontAlgn="ctr"/>
                      <a:r>
                        <a:rPr lang="en-US" sz="800" b="0" i="0" u="none" strike="noStrike">
                          <a:solidFill>
                            <a:srgbClr val="000000"/>
                          </a:solidFill>
                          <a:effectLst/>
                          <a:latin typeface="Calibri" panose="020F0502020204030204" pitchFamily="34" charset="0"/>
                        </a:rPr>
                        <a:t>CPE</a:t>
                      </a:r>
                    </a:p>
                  </a:txBody>
                  <a:tcPr marL="9525" marR="9525" marT="9525" marB="0" anchor="ctr"/>
                </a:tc>
                <a:extLst>
                  <a:ext uri="{0D108BD9-81ED-4DB2-BD59-A6C34878D82A}">
                    <a16:rowId xmlns:a16="http://schemas.microsoft.com/office/drawing/2014/main" val="2534734883"/>
                  </a:ext>
                </a:extLst>
              </a:tr>
              <a:tr h="277579">
                <a:tc>
                  <a:txBody>
                    <a:bodyPr/>
                    <a:lstStyle/>
                    <a:p>
                      <a:pPr algn="ctr" fontAlgn="ctr"/>
                      <a:r>
                        <a:rPr lang="en-US" sz="800" b="0" i="0" u="none" strike="noStrike">
                          <a:solidFill>
                            <a:srgbClr val="000000"/>
                          </a:solidFill>
                          <a:effectLst/>
                          <a:latin typeface="Calibri" panose="020F0502020204030204" pitchFamily="34" charset="0"/>
                        </a:rPr>
                        <a:t>13</a:t>
                      </a:r>
                    </a:p>
                  </a:txBody>
                  <a:tcPr marL="9525" marR="9525" marT="9525" marB="0" anchor="ctr"/>
                </a:tc>
                <a:tc>
                  <a:txBody>
                    <a:bodyPr/>
                    <a:lstStyle/>
                    <a:p>
                      <a:pPr algn="just" rtl="0" fontAlgn="ctr"/>
                      <a:r>
                        <a:rPr lang="en-US" sz="900" b="0" i="0" u="none" strike="noStrike">
                          <a:solidFill>
                            <a:srgbClr val="000000"/>
                          </a:solidFill>
                          <a:effectLst/>
                          <a:latin typeface="Calibri" panose="020F0502020204030204" pitchFamily="34" charset="0"/>
                        </a:rPr>
                        <a:t>11bi shall define or reuse a mechanism for CPE Clients and CPE APs to protect the SA/DA values from exposure OTA to 3rd parties.</a:t>
                      </a:r>
                    </a:p>
                  </a:txBody>
                  <a:tcPr marL="9525" marR="9525" marT="9525" marB="0" anchor="ctr"/>
                </a:tc>
                <a:tc>
                  <a:txBody>
                    <a:bodyPr/>
                    <a:lstStyle/>
                    <a:p>
                      <a:pPr algn="ctr" fontAlgn="ctr"/>
                      <a:r>
                        <a:rPr lang="en-US" sz="800" b="0" i="0" u="none" strike="noStrike">
                          <a:solidFill>
                            <a:srgbClr val="000000"/>
                          </a:solidFill>
                          <a:effectLst/>
                          <a:latin typeface="Calibri" panose="020F0502020204030204" pitchFamily="34" charset="0"/>
                        </a:rPr>
                        <a:t>Approved</a:t>
                      </a:r>
                    </a:p>
                  </a:txBody>
                  <a:tcPr marL="9525" marR="9525" marT="9525" marB="0" anchor="ctr"/>
                </a:tc>
                <a:tc>
                  <a:txBody>
                    <a:bodyPr/>
                    <a:lstStyle/>
                    <a:p>
                      <a:pPr algn="ctr" fontAlgn="ctr"/>
                      <a:r>
                        <a:rPr lang="en-US" sz="800" b="0" i="0" u="none" strike="noStrike">
                          <a:solidFill>
                            <a:srgbClr val="000000"/>
                          </a:solidFill>
                          <a:effectLst/>
                          <a:latin typeface="Calibri" panose="020F0502020204030204" pitchFamily="34" charset="0"/>
                        </a:rPr>
                        <a:t>CPE</a:t>
                      </a:r>
                    </a:p>
                  </a:txBody>
                  <a:tcPr marL="9525" marR="9525" marT="9525" marB="0" anchor="ctr"/>
                </a:tc>
                <a:extLst>
                  <a:ext uri="{0D108BD9-81ED-4DB2-BD59-A6C34878D82A}">
                    <a16:rowId xmlns:a16="http://schemas.microsoft.com/office/drawing/2014/main" val="4010249822"/>
                  </a:ext>
                </a:extLst>
              </a:tr>
              <a:tr h="410060">
                <a:tc>
                  <a:txBody>
                    <a:bodyPr/>
                    <a:lstStyle/>
                    <a:p>
                      <a:pPr algn="ctr" fontAlgn="ctr"/>
                      <a:r>
                        <a:rPr lang="en-US" sz="800" b="0" i="0" u="none" strike="noStrike">
                          <a:solidFill>
                            <a:srgbClr val="000000"/>
                          </a:solidFill>
                          <a:effectLst/>
                          <a:latin typeface="Calibri" panose="020F0502020204030204" pitchFamily="34" charset="0"/>
                        </a:rPr>
                        <a:t>20</a:t>
                      </a:r>
                    </a:p>
                  </a:txBody>
                  <a:tcPr marL="9525" marR="9525" marT="9525" marB="0" anchor="ctr"/>
                </a:tc>
                <a:tc>
                  <a:txBody>
                    <a:bodyPr/>
                    <a:lstStyle/>
                    <a:p>
                      <a:pPr algn="just" rtl="0" fontAlgn="ctr"/>
                      <a:r>
                        <a:rPr lang="en-US" sz="900" b="0" i="0" u="none" strike="noStrike">
                          <a:solidFill>
                            <a:srgbClr val="000000"/>
                          </a:solidFill>
                          <a:effectLst/>
                          <a:latin typeface="Calibri" panose="020F0502020204030204" pitchFamily="34" charset="0"/>
                        </a:rPr>
                        <a:t>11bi shall define a mechanism for the 11bi non-AP STA to refrain from transmitting Probe Request frames containing elements except TBD element(s)</a:t>
                      </a:r>
                    </a:p>
                  </a:txBody>
                  <a:tcPr marL="9525" marR="9525" marT="9525" marB="0" anchor="ctr"/>
                </a:tc>
                <a:tc>
                  <a:txBody>
                    <a:bodyPr/>
                    <a:lstStyle/>
                    <a:p>
                      <a:pPr algn="ctr" fontAlgn="ctr"/>
                      <a:r>
                        <a:rPr lang="en-US" sz="800" b="0" i="0" u="none" strike="noStrike">
                          <a:solidFill>
                            <a:srgbClr val="000000"/>
                          </a:solidFill>
                          <a:effectLst/>
                          <a:latin typeface="Calibri" panose="020F0502020204030204" pitchFamily="34" charset="0"/>
                        </a:rPr>
                        <a:t>Approved</a:t>
                      </a:r>
                    </a:p>
                  </a:txBody>
                  <a:tcPr marL="9525" marR="9525" marT="9525" marB="0" anchor="ctr"/>
                </a:tc>
                <a:tc>
                  <a:txBody>
                    <a:bodyPr/>
                    <a:lstStyle/>
                    <a:p>
                      <a:pPr algn="ctr" fontAlgn="ctr"/>
                      <a:r>
                        <a:rPr lang="en-US" sz="800" b="0" i="0" u="none" strike="noStrike">
                          <a:solidFill>
                            <a:srgbClr val="000000"/>
                          </a:solidFill>
                          <a:effectLst/>
                          <a:latin typeface="Calibri" panose="020F0502020204030204" pitchFamily="34" charset="0"/>
                        </a:rPr>
                        <a:t>CPE</a:t>
                      </a:r>
                    </a:p>
                  </a:txBody>
                  <a:tcPr marL="9525" marR="9525" marT="9525" marB="0" anchor="ctr"/>
                </a:tc>
                <a:extLst>
                  <a:ext uri="{0D108BD9-81ED-4DB2-BD59-A6C34878D82A}">
                    <a16:rowId xmlns:a16="http://schemas.microsoft.com/office/drawing/2014/main" val="3692523085"/>
                  </a:ext>
                </a:extLst>
              </a:tr>
              <a:tr h="277579">
                <a:tc>
                  <a:txBody>
                    <a:bodyPr/>
                    <a:lstStyle/>
                    <a:p>
                      <a:pPr algn="ctr" fontAlgn="ctr"/>
                      <a:r>
                        <a:rPr lang="en-US" sz="800" b="0" i="0" u="none" strike="noStrike">
                          <a:solidFill>
                            <a:srgbClr val="000000"/>
                          </a:solidFill>
                          <a:effectLst/>
                          <a:latin typeface="Calibri" panose="020F0502020204030204" pitchFamily="34" charset="0"/>
                        </a:rPr>
                        <a:t>21</a:t>
                      </a:r>
                    </a:p>
                  </a:txBody>
                  <a:tcPr marL="9525" marR="9525" marT="9525" marB="0" anchor="ctr"/>
                </a:tc>
                <a:tc>
                  <a:txBody>
                    <a:bodyPr/>
                    <a:lstStyle/>
                    <a:p>
                      <a:pPr algn="just" rtl="0" fontAlgn="ctr"/>
                      <a:r>
                        <a:rPr lang="en-US" sz="900" b="0" i="0" u="none" strike="noStrike">
                          <a:solidFill>
                            <a:srgbClr val="000000"/>
                          </a:solidFill>
                          <a:effectLst/>
                          <a:latin typeface="Calibri" panose="020F0502020204030204" pitchFamily="34" charset="0"/>
                        </a:rPr>
                        <a:t>11bi shall define a mechanism to protect the Frame Body field of the (Re)Association Request frame</a:t>
                      </a:r>
                    </a:p>
                  </a:txBody>
                  <a:tcPr marL="9525" marR="9525" marT="9525" marB="0" anchor="ctr"/>
                </a:tc>
                <a:tc>
                  <a:txBody>
                    <a:bodyPr/>
                    <a:lstStyle/>
                    <a:p>
                      <a:pPr algn="ctr" fontAlgn="ctr"/>
                      <a:r>
                        <a:rPr lang="en-US" sz="800" b="0" i="0" u="none" strike="noStrike">
                          <a:solidFill>
                            <a:srgbClr val="000000"/>
                          </a:solidFill>
                          <a:effectLst/>
                          <a:latin typeface="Calibri" panose="020F0502020204030204" pitchFamily="34" charset="0"/>
                        </a:rPr>
                        <a:t>Approved</a:t>
                      </a:r>
                    </a:p>
                  </a:txBody>
                  <a:tcPr marL="9525" marR="9525" marT="9525" marB="0" anchor="ctr"/>
                </a:tc>
                <a:tc>
                  <a:txBody>
                    <a:bodyPr/>
                    <a:lstStyle/>
                    <a:p>
                      <a:pPr algn="ctr" fontAlgn="ctr"/>
                      <a:r>
                        <a:rPr lang="en-US" sz="800" b="0" i="0" u="none" strike="noStrike">
                          <a:solidFill>
                            <a:srgbClr val="000000"/>
                          </a:solidFill>
                          <a:effectLst/>
                          <a:latin typeface="Calibri" panose="020F0502020204030204" pitchFamily="34" charset="0"/>
                        </a:rPr>
                        <a:t>CPE</a:t>
                      </a:r>
                    </a:p>
                  </a:txBody>
                  <a:tcPr marL="9525" marR="9525" marT="9525" marB="0" anchor="ctr"/>
                </a:tc>
                <a:extLst>
                  <a:ext uri="{0D108BD9-81ED-4DB2-BD59-A6C34878D82A}">
                    <a16:rowId xmlns:a16="http://schemas.microsoft.com/office/drawing/2014/main" val="2221613184"/>
                  </a:ext>
                </a:extLst>
              </a:tr>
              <a:tr h="410060">
                <a:tc>
                  <a:txBody>
                    <a:bodyPr/>
                    <a:lstStyle/>
                    <a:p>
                      <a:pPr algn="ctr" fontAlgn="ctr"/>
                      <a:r>
                        <a:rPr lang="en-US" sz="800" b="0" i="0" u="none" strike="noStrike">
                          <a:solidFill>
                            <a:srgbClr val="000000"/>
                          </a:solidFill>
                          <a:effectLst/>
                          <a:latin typeface="Calibri" panose="020F0502020204030204" pitchFamily="34" charset="0"/>
                        </a:rPr>
                        <a:t>22</a:t>
                      </a:r>
                    </a:p>
                  </a:txBody>
                  <a:tcPr marL="9525" marR="9525" marT="9525" marB="0" anchor="ctr"/>
                </a:tc>
                <a:tc>
                  <a:txBody>
                    <a:bodyPr/>
                    <a:lstStyle/>
                    <a:p>
                      <a:pPr algn="just" rtl="0" fontAlgn="ctr"/>
                      <a:r>
                        <a:rPr lang="en-US" sz="900" b="0" i="0" u="none" strike="noStrike">
                          <a:solidFill>
                            <a:srgbClr val="000000"/>
                          </a:solidFill>
                          <a:effectLst/>
                          <a:latin typeface="Calibri" panose="020F0502020204030204" pitchFamily="34" charset="0"/>
                        </a:rPr>
                        <a:t>11bi shall define a mechanism to protect the Frame Body field of the (Re)Association Response frame  </a:t>
                      </a:r>
                    </a:p>
                  </a:txBody>
                  <a:tcPr marL="9525" marR="9525" marT="9525" marB="0" anchor="ctr"/>
                </a:tc>
                <a:tc>
                  <a:txBody>
                    <a:bodyPr/>
                    <a:lstStyle/>
                    <a:p>
                      <a:pPr algn="ctr" fontAlgn="ctr"/>
                      <a:r>
                        <a:rPr lang="en-US" sz="800" b="0" i="0" u="none" strike="noStrike">
                          <a:solidFill>
                            <a:srgbClr val="000000"/>
                          </a:solidFill>
                          <a:effectLst/>
                          <a:latin typeface="Calibri" panose="020F0502020204030204" pitchFamily="34" charset="0"/>
                        </a:rPr>
                        <a:t>Approved</a:t>
                      </a:r>
                    </a:p>
                  </a:txBody>
                  <a:tcPr marL="9525" marR="9525" marT="9525" marB="0" anchor="ctr"/>
                </a:tc>
                <a:tc>
                  <a:txBody>
                    <a:bodyPr/>
                    <a:lstStyle/>
                    <a:p>
                      <a:pPr algn="ctr" fontAlgn="ctr"/>
                      <a:r>
                        <a:rPr lang="en-US" sz="800" b="0" i="0" u="none" strike="noStrike">
                          <a:solidFill>
                            <a:srgbClr val="000000"/>
                          </a:solidFill>
                          <a:effectLst/>
                          <a:latin typeface="Calibri" panose="020F0502020204030204" pitchFamily="34" charset="0"/>
                        </a:rPr>
                        <a:t>CPE</a:t>
                      </a:r>
                    </a:p>
                  </a:txBody>
                  <a:tcPr marL="9525" marR="9525" marT="9525" marB="0" anchor="ctr"/>
                </a:tc>
                <a:extLst>
                  <a:ext uri="{0D108BD9-81ED-4DB2-BD59-A6C34878D82A}">
                    <a16:rowId xmlns:a16="http://schemas.microsoft.com/office/drawing/2014/main" val="2154991160"/>
                  </a:ext>
                </a:extLst>
              </a:tr>
              <a:tr h="410060">
                <a:tc>
                  <a:txBody>
                    <a:bodyPr/>
                    <a:lstStyle/>
                    <a:p>
                      <a:pPr algn="ctr" fontAlgn="ctr"/>
                      <a:r>
                        <a:rPr lang="en-US" sz="800" b="0" i="0" u="none" strike="noStrike">
                          <a:solidFill>
                            <a:srgbClr val="000000"/>
                          </a:solidFill>
                          <a:effectLst/>
                          <a:latin typeface="Calibri" panose="020F0502020204030204" pitchFamily="34" charset="0"/>
                        </a:rPr>
                        <a:t>25</a:t>
                      </a:r>
                    </a:p>
                  </a:txBody>
                  <a:tcPr marL="9525" marR="9525" marT="9525" marB="0" anchor="ctr"/>
                </a:tc>
                <a:tc>
                  <a:txBody>
                    <a:bodyPr/>
                    <a:lstStyle/>
                    <a:p>
                      <a:pPr algn="just" rtl="0" fontAlgn="ctr"/>
                      <a:r>
                        <a:rPr lang="en-US" sz="900" b="0" i="0" u="none" strike="noStrike">
                          <a:solidFill>
                            <a:srgbClr val="000000"/>
                          </a:solidFill>
                          <a:effectLst/>
                          <a:latin typeface="Calibri" panose="020F0502020204030204" pitchFamily="34" charset="0"/>
                        </a:rPr>
                        <a:t>11bi shall define a mechanism to randomize over the air MAC address of the 11bi non-AP STA or 11bi non-AP MLD (carried in Address 1 field or Address 2 field of the MAC header) during BSS transition (related to R6)</a:t>
                      </a:r>
                    </a:p>
                  </a:txBody>
                  <a:tcPr marL="9525" marR="9525" marT="9525" marB="0" anchor="ctr"/>
                </a:tc>
                <a:tc>
                  <a:txBody>
                    <a:bodyPr/>
                    <a:lstStyle/>
                    <a:p>
                      <a:pPr algn="ctr" fontAlgn="ctr"/>
                      <a:r>
                        <a:rPr lang="en-US" sz="800" b="0" i="0" u="none" strike="noStrike">
                          <a:solidFill>
                            <a:srgbClr val="000000"/>
                          </a:solidFill>
                          <a:effectLst/>
                          <a:latin typeface="Calibri" panose="020F0502020204030204" pitchFamily="34" charset="0"/>
                        </a:rPr>
                        <a:t>Approved</a:t>
                      </a:r>
                    </a:p>
                  </a:txBody>
                  <a:tcPr marL="9525" marR="9525" marT="9525" marB="0" anchor="ctr"/>
                </a:tc>
                <a:tc>
                  <a:txBody>
                    <a:bodyPr/>
                    <a:lstStyle/>
                    <a:p>
                      <a:pPr algn="ctr" fontAlgn="ctr"/>
                      <a:r>
                        <a:rPr lang="en-US" sz="800" b="0" i="0" u="none" strike="noStrike">
                          <a:solidFill>
                            <a:srgbClr val="000000"/>
                          </a:solidFill>
                          <a:effectLst/>
                          <a:latin typeface="Calibri" panose="020F0502020204030204" pitchFamily="34" charset="0"/>
                        </a:rPr>
                        <a:t>CPE</a:t>
                      </a:r>
                    </a:p>
                  </a:txBody>
                  <a:tcPr marL="9525" marR="9525" marT="9525" marB="0" anchor="ctr"/>
                </a:tc>
                <a:extLst>
                  <a:ext uri="{0D108BD9-81ED-4DB2-BD59-A6C34878D82A}">
                    <a16:rowId xmlns:a16="http://schemas.microsoft.com/office/drawing/2014/main" val="2875875933"/>
                  </a:ext>
                </a:extLst>
              </a:tr>
              <a:tr h="277579">
                <a:tc>
                  <a:txBody>
                    <a:bodyPr/>
                    <a:lstStyle/>
                    <a:p>
                      <a:pPr algn="ctr" fontAlgn="ctr"/>
                      <a:r>
                        <a:rPr lang="en-US" sz="800" b="0" i="0" u="none" strike="noStrike">
                          <a:solidFill>
                            <a:srgbClr val="000000"/>
                          </a:solidFill>
                          <a:effectLst/>
                          <a:latin typeface="Calibri" panose="020F0502020204030204" pitchFamily="34" charset="0"/>
                        </a:rPr>
                        <a:t>30</a:t>
                      </a:r>
                    </a:p>
                  </a:txBody>
                  <a:tcPr marL="9525" marR="9525" marT="9525" marB="0" anchor="ctr"/>
                </a:tc>
                <a:tc>
                  <a:txBody>
                    <a:bodyPr/>
                    <a:lstStyle/>
                    <a:p>
                      <a:pPr algn="just" rtl="0" fontAlgn="ctr"/>
                      <a:r>
                        <a:rPr lang="en-US" sz="900" b="0" i="0" u="none" strike="noStrike">
                          <a:solidFill>
                            <a:srgbClr val="000000"/>
                          </a:solidFill>
                          <a:effectLst/>
                          <a:latin typeface="Calibri" panose="020F0502020204030204" pitchFamily="34" charset="0"/>
                        </a:rPr>
                        <a:t>11bi shall define a mechanism for a CPE Client and CPE AP to obfuscate (details TBD) the transmitted TID on downlink and uplink in Associate STA State 4, without any loss of connection when the OTA MAC address of the CPE Client is changed.</a:t>
                      </a:r>
                    </a:p>
                  </a:txBody>
                  <a:tcPr marL="9525" marR="9525" marT="9525" marB="0" anchor="ctr"/>
                </a:tc>
                <a:tc>
                  <a:txBody>
                    <a:bodyPr/>
                    <a:lstStyle/>
                    <a:p>
                      <a:pPr algn="ctr" fontAlgn="ctr"/>
                      <a:r>
                        <a:rPr lang="en-US" sz="800" b="0" i="0" u="none" strike="noStrike">
                          <a:solidFill>
                            <a:srgbClr val="000000"/>
                          </a:solidFill>
                          <a:effectLst/>
                          <a:latin typeface="Calibri" panose="020F0502020204030204" pitchFamily="34" charset="0"/>
                        </a:rPr>
                        <a:t>Approved</a:t>
                      </a:r>
                    </a:p>
                  </a:txBody>
                  <a:tcPr marL="9525" marR="9525" marT="9525" marB="0" anchor="ctr"/>
                </a:tc>
                <a:tc>
                  <a:txBody>
                    <a:bodyPr/>
                    <a:lstStyle/>
                    <a:p>
                      <a:pPr algn="ctr" fontAlgn="ctr"/>
                      <a:r>
                        <a:rPr lang="en-US" sz="800" b="0" i="0" u="none" strike="noStrike">
                          <a:solidFill>
                            <a:srgbClr val="000000"/>
                          </a:solidFill>
                          <a:effectLst/>
                          <a:latin typeface="Calibri" panose="020F0502020204030204" pitchFamily="34" charset="0"/>
                        </a:rPr>
                        <a:t>CPE</a:t>
                      </a:r>
                    </a:p>
                  </a:txBody>
                  <a:tcPr marL="9525" marR="9525" marT="9525" marB="0" anchor="ctr"/>
                </a:tc>
                <a:extLst>
                  <a:ext uri="{0D108BD9-81ED-4DB2-BD59-A6C34878D82A}">
                    <a16:rowId xmlns:a16="http://schemas.microsoft.com/office/drawing/2014/main" val="2178411921"/>
                  </a:ext>
                </a:extLst>
              </a:tr>
              <a:tr h="542540">
                <a:tc>
                  <a:txBody>
                    <a:bodyPr/>
                    <a:lstStyle/>
                    <a:p>
                      <a:pPr algn="ctr" fontAlgn="ctr"/>
                      <a:r>
                        <a:rPr lang="en-US" sz="800" b="0" i="0" u="none" strike="noStrike">
                          <a:solidFill>
                            <a:srgbClr val="000000"/>
                          </a:solidFill>
                          <a:effectLst/>
                          <a:latin typeface="Calibri" panose="020F0502020204030204" pitchFamily="34" charset="0"/>
                        </a:rPr>
                        <a:t>11</a:t>
                      </a:r>
                    </a:p>
                  </a:txBody>
                  <a:tcPr marL="9525" marR="9525" marT="9525" marB="0" anchor="ctr"/>
                </a:tc>
                <a:tc>
                  <a:txBody>
                    <a:bodyPr/>
                    <a:lstStyle/>
                    <a:p>
                      <a:pPr algn="just" rtl="0" fontAlgn="ctr"/>
                      <a:r>
                        <a:rPr lang="en-US" sz="900" b="0" i="0" u="none" strike="noStrike">
                          <a:solidFill>
                            <a:srgbClr val="000000"/>
                          </a:solidFill>
                          <a:effectLst/>
                          <a:latin typeface="Calibri" panose="020F0502020204030204" pitchFamily="34" charset="0"/>
                        </a:rPr>
                        <a:t>11bi shall define a mechanism for a CPE Client and CPE AP to change the CPE Client’s AID to an uncorrelated new value in Associate STA State 4, without any loss of connection when the OTA MAC address of the CPE Client is changed.</a:t>
                      </a:r>
                    </a:p>
                  </a:txBody>
                  <a:tcPr marL="9525" marR="9525" marT="9525" marB="0" anchor="ctr"/>
                </a:tc>
                <a:tc>
                  <a:txBody>
                    <a:bodyPr/>
                    <a:lstStyle/>
                    <a:p>
                      <a:pPr algn="ctr" fontAlgn="ctr"/>
                      <a:r>
                        <a:rPr lang="en-US" sz="800" b="0" i="0" u="none" strike="noStrike">
                          <a:solidFill>
                            <a:srgbClr val="000000"/>
                          </a:solidFill>
                          <a:effectLst/>
                          <a:latin typeface="Calibri" panose="020F0502020204030204" pitchFamily="34" charset="0"/>
                        </a:rPr>
                        <a:t>Approved</a:t>
                      </a:r>
                    </a:p>
                  </a:txBody>
                  <a:tcPr marL="9525" marR="9525" marT="9525" marB="0" anchor="ctr"/>
                </a:tc>
                <a:tc>
                  <a:txBody>
                    <a:bodyPr/>
                    <a:lstStyle/>
                    <a:p>
                      <a:pPr algn="ctr" fontAlgn="ctr"/>
                      <a:r>
                        <a:rPr lang="en-US" sz="800" b="0" i="0" u="none" strike="noStrike">
                          <a:solidFill>
                            <a:srgbClr val="000000"/>
                          </a:solidFill>
                          <a:effectLst/>
                          <a:latin typeface="Calibri" panose="020F0502020204030204" pitchFamily="34" charset="0"/>
                        </a:rPr>
                        <a:t>CPE</a:t>
                      </a:r>
                    </a:p>
                  </a:txBody>
                  <a:tcPr marL="9525" marR="9525" marT="9525" marB="0" anchor="ctr"/>
                </a:tc>
                <a:extLst>
                  <a:ext uri="{0D108BD9-81ED-4DB2-BD59-A6C34878D82A}">
                    <a16:rowId xmlns:a16="http://schemas.microsoft.com/office/drawing/2014/main" val="54499077"/>
                  </a:ext>
                </a:extLst>
              </a:tr>
              <a:tr h="542540">
                <a:tc>
                  <a:txBody>
                    <a:bodyPr/>
                    <a:lstStyle/>
                    <a:p>
                      <a:pPr algn="ctr" fontAlgn="ctr"/>
                      <a:r>
                        <a:rPr lang="en-US" sz="800" b="0" i="0" u="none" strike="noStrike">
                          <a:solidFill>
                            <a:srgbClr val="000000"/>
                          </a:solidFill>
                          <a:effectLst/>
                          <a:latin typeface="Calibri" panose="020F0502020204030204" pitchFamily="34" charset="0"/>
                        </a:rPr>
                        <a:t>12</a:t>
                      </a:r>
                    </a:p>
                  </a:txBody>
                  <a:tcPr marL="9525" marR="9525" marT="9525" marB="0" anchor="ctr"/>
                </a:tc>
                <a:tc>
                  <a:txBody>
                    <a:bodyPr/>
                    <a:lstStyle/>
                    <a:p>
                      <a:pPr algn="just" rtl="0" fontAlgn="ctr"/>
                      <a:r>
                        <a:rPr lang="en-US" sz="900" b="0" i="0" u="none" strike="noStrike">
                          <a:solidFill>
                            <a:srgbClr val="000000"/>
                          </a:solidFill>
                          <a:effectLst/>
                          <a:latin typeface="Calibri" panose="020F0502020204030204" pitchFamily="34" charset="0"/>
                        </a:rPr>
                        <a:t>11bi shall define a mechanism for a CPE Client and CPE AP to establish the CPE Client’s DS MAC Address without the CPE Client’s DS MAC Address being transmitted in the clear.</a:t>
                      </a:r>
                    </a:p>
                  </a:txBody>
                  <a:tcPr marL="9525" marR="9525" marT="9525" marB="0" anchor="ctr"/>
                </a:tc>
                <a:tc>
                  <a:txBody>
                    <a:bodyPr/>
                    <a:lstStyle/>
                    <a:p>
                      <a:pPr algn="ctr" fontAlgn="ctr"/>
                      <a:r>
                        <a:rPr lang="en-US" sz="800" b="0" i="0" u="none" strike="noStrike">
                          <a:solidFill>
                            <a:srgbClr val="000000"/>
                          </a:solidFill>
                          <a:effectLst/>
                          <a:latin typeface="Calibri" panose="020F0502020204030204" pitchFamily="34" charset="0"/>
                        </a:rPr>
                        <a:t>Approved</a:t>
                      </a:r>
                    </a:p>
                  </a:txBody>
                  <a:tcPr marL="9525" marR="9525" marT="9525" marB="0" anchor="ctr"/>
                </a:tc>
                <a:tc>
                  <a:txBody>
                    <a:bodyPr/>
                    <a:lstStyle/>
                    <a:p>
                      <a:pPr algn="ctr" fontAlgn="ctr"/>
                      <a:r>
                        <a:rPr lang="en-US" sz="800" b="0" i="0" u="none" strike="noStrike" dirty="0">
                          <a:solidFill>
                            <a:srgbClr val="000000"/>
                          </a:solidFill>
                          <a:effectLst/>
                          <a:latin typeface="Calibri" panose="020F0502020204030204" pitchFamily="34" charset="0"/>
                        </a:rPr>
                        <a:t>CPE</a:t>
                      </a:r>
                    </a:p>
                  </a:txBody>
                  <a:tcPr marL="9525" marR="9525" marT="9525" marB="0" anchor="ctr"/>
                </a:tc>
                <a:extLst>
                  <a:ext uri="{0D108BD9-81ED-4DB2-BD59-A6C34878D82A}">
                    <a16:rowId xmlns:a16="http://schemas.microsoft.com/office/drawing/2014/main" val="477231380"/>
                  </a:ext>
                </a:extLst>
              </a:tr>
            </a:tbl>
          </a:graphicData>
        </a:graphic>
      </p:graphicFrame>
    </p:spTree>
    <p:extLst>
      <p:ext uri="{BB962C8B-B14F-4D97-AF65-F5344CB8AC3E}">
        <p14:creationId xmlns:p14="http://schemas.microsoft.com/office/powerpoint/2010/main" val="8422170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CustomShape 1"/>
          <p:cNvSpPr txBox="1"/>
          <p:nvPr/>
        </p:nvSpPr>
        <p:spPr>
          <a:xfrm>
            <a:off x="685800" y="946200"/>
            <a:ext cx="7771680" cy="54479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Abstract</a:t>
            </a:r>
          </a:p>
        </p:txBody>
      </p:sp>
      <p:sp>
        <p:nvSpPr>
          <p:cNvPr id="59" name="CustomShape 2"/>
          <p:cNvSpPr txBox="1"/>
          <p:nvPr/>
        </p:nvSpPr>
        <p:spPr>
          <a:xfrm>
            <a:off x="685800" y="1981080"/>
            <a:ext cx="7771680" cy="130364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40920" indent="-340201" algn="ctr">
              <a:spcBef>
                <a:spcPts val="400"/>
              </a:spcBef>
              <a:defRPr sz="2400" b="1" spc="-1">
                <a:latin typeface="Times New Roman"/>
                <a:ea typeface="Times New Roman"/>
                <a:cs typeface="Times New Roman"/>
                <a:sym typeface="Times New Roman"/>
              </a:defRPr>
            </a:pPr>
            <a:r>
              <a:rPr dirty="0"/>
              <a:t>Agenda for:</a:t>
            </a:r>
          </a:p>
          <a:p>
            <a:pPr marL="340920" indent="-340201" algn="ctr">
              <a:spcBef>
                <a:spcPts val="400"/>
              </a:spcBef>
              <a:defRPr sz="2400" spc="-1">
                <a:latin typeface="Arial"/>
                <a:ea typeface="Arial"/>
                <a:cs typeface="Arial"/>
                <a:sym typeface="Arial"/>
              </a:defRPr>
            </a:pPr>
            <a:endParaRPr dirty="0"/>
          </a:p>
          <a:p>
            <a:pPr marL="340920" indent="-340201" algn="ctr">
              <a:spcBef>
                <a:spcPts val="400"/>
              </a:spcBef>
              <a:defRPr sz="2400" b="1" spc="-1">
                <a:latin typeface="Times New Roman"/>
                <a:ea typeface="Times New Roman"/>
                <a:cs typeface="Times New Roman"/>
                <a:sym typeface="Times New Roman"/>
              </a:defRPr>
            </a:pPr>
            <a:r>
              <a:rPr lang="en-US" dirty="0" err="1"/>
              <a:t>TGbi</a:t>
            </a:r>
            <a:r>
              <a:rPr lang="en-US" dirty="0"/>
              <a:t>, August/September Teleconferences </a:t>
            </a:r>
            <a:r>
              <a:rPr dirty="0"/>
              <a:t>202</a:t>
            </a:r>
            <a:r>
              <a:rPr lang="en-US" dirty="0"/>
              <a:t>2</a:t>
            </a:r>
          </a:p>
        </p:txBody>
      </p:sp>
    </p:spTree>
  </p:cSld>
  <p:clrMapOvr>
    <a:masterClrMapping/>
  </p:clrMapOvr>
  <p:transition spd="med"/>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F16C1C-1AE3-116D-70F4-14AA870E31EC}"/>
              </a:ext>
            </a:extLst>
          </p:cNvPr>
          <p:cNvSpPr>
            <a:spLocks noGrp="1"/>
          </p:cNvSpPr>
          <p:nvPr>
            <p:ph type="title"/>
          </p:nvPr>
        </p:nvSpPr>
        <p:spPr/>
        <p:txBody>
          <a:bodyPr/>
          <a:lstStyle/>
          <a:p>
            <a:r>
              <a:rPr lang="en-US" dirty="0"/>
              <a:t>Summary of Requirements (3)</a:t>
            </a:r>
          </a:p>
        </p:txBody>
      </p:sp>
      <p:graphicFrame>
        <p:nvGraphicFramePr>
          <p:cNvPr id="4" name="Content Placeholder 3">
            <a:extLst>
              <a:ext uri="{FF2B5EF4-FFF2-40B4-BE49-F238E27FC236}">
                <a16:creationId xmlns:a16="http://schemas.microsoft.com/office/drawing/2014/main" id="{B184EC9B-EF62-35FC-9BB7-C4477F04B133}"/>
              </a:ext>
            </a:extLst>
          </p:cNvPr>
          <p:cNvGraphicFramePr>
            <a:graphicFrameLocks noGrp="1"/>
          </p:cNvGraphicFramePr>
          <p:nvPr>
            <p:ph idx="1"/>
            <p:extLst>
              <p:ext uri="{D42A27DB-BD31-4B8C-83A1-F6EECF244321}">
                <p14:modId xmlns:p14="http://schemas.microsoft.com/office/powerpoint/2010/main" val="1993435564"/>
              </p:ext>
            </p:extLst>
          </p:nvPr>
        </p:nvGraphicFramePr>
        <p:xfrm>
          <a:off x="1005533" y="1665110"/>
          <a:ext cx="7132934" cy="4192454"/>
        </p:xfrm>
        <a:graphic>
          <a:graphicData uri="http://schemas.openxmlformats.org/drawingml/2006/table">
            <a:tbl>
              <a:tblPr>
                <a:tableStyleId>{5940675A-B579-460E-94D1-54222C63F5DA}</a:tableStyleId>
              </a:tblPr>
              <a:tblGrid>
                <a:gridCol w="613857">
                  <a:extLst>
                    <a:ext uri="{9D8B030D-6E8A-4147-A177-3AD203B41FA5}">
                      <a16:colId xmlns:a16="http://schemas.microsoft.com/office/drawing/2014/main" val="4060048253"/>
                    </a:ext>
                  </a:extLst>
                </a:gridCol>
                <a:gridCol w="4994946">
                  <a:extLst>
                    <a:ext uri="{9D8B030D-6E8A-4147-A177-3AD203B41FA5}">
                      <a16:colId xmlns:a16="http://schemas.microsoft.com/office/drawing/2014/main" val="2857363613"/>
                    </a:ext>
                  </a:extLst>
                </a:gridCol>
                <a:gridCol w="950217">
                  <a:extLst>
                    <a:ext uri="{9D8B030D-6E8A-4147-A177-3AD203B41FA5}">
                      <a16:colId xmlns:a16="http://schemas.microsoft.com/office/drawing/2014/main" val="1086371291"/>
                    </a:ext>
                  </a:extLst>
                </a:gridCol>
                <a:gridCol w="573914">
                  <a:extLst>
                    <a:ext uri="{9D8B030D-6E8A-4147-A177-3AD203B41FA5}">
                      <a16:colId xmlns:a16="http://schemas.microsoft.com/office/drawing/2014/main" val="3486398056"/>
                    </a:ext>
                  </a:extLst>
                </a:gridCol>
              </a:tblGrid>
              <a:tr h="277579">
                <a:tc>
                  <a:txBody>
                    <a:bodyPr/>
                    <a:lstStyle/>
                    <a:p>
                      <a:pPr algn="ctr" fontAlgn="ctr"/>
                      <a:r>
                        <a:rPr lang="en-US" sz="800" u="none" strike="noStrike">
                          <a:effectLst/>
                        </a:rPr>
                        <a:t>Requirement number</a:t>
                      </a:r>
                      <a:endParaRPr lang="en-US" sz="800" b="1" i="0" u="none" strike="noStrike">
                        <a:solidFill>
                          <a:srgbClr val="000000"/>
                        </a:solidFill>
                        <a:effectLst/>
                        <a:latin typeface="Calibri" panose="020F0502020204030204" pitchFamily="34" charset="0"/>
                      </a:endParaRPr>
                    </a:p>
                  </a:txBody>
                  <a:tcPr marL="6309" marR="6309" marT="6309" marB="0" anchor="ctr"/>
                </a:tc>
                <a:tc>
                  <a:txBody>
                    <a:bodyPr/>
                    <a:lstStyle/>
                    <a:p>
                      <a:pPr algn="l" fontAlgn="b"/>
                      <a:r>
                        <a:rPr lang="en-US" sz="800" u="none" strike="noStrike">
                          <a:effectLst/>
                        </a:rPr>
                        <a:t>Requirement Text</a:t>
                      </a:r>
                      <a:endParaRPr lang="en-US" sz="800" b="1" i="0" u="none" strike="noStrike">
                        <a:solidFill>
                          <a:srgbClr val="000000"/>
                        </a:solidFill>
                        <a:effectLst/>
                        <a:latin typeface="Calibri" panose="020F0502020204030204" pitchFamily="34" charset="0"/>
                      </a:endParaRPr>
                    </a:p>
                  </a:txBody>
                  <a:tcPr marL="6309" marR="6309" marT="6309" marB="0" anchor="b"/>
                </a:tc>
                <a:tc>
                  <a:txBody>
                    <a:bodyPr/>
                    <a:lstStyle/>
                    <a:p>
                      <a:pPr algn="ctr" fontAlgn="ctr"/>
                      <a:r>
                        <a:rPr lang="en-US" sz="800" u="none" strike="noStrike">
                          <a:effectLst/>
                        </a:rPr>
                        <a:t>Status</a:t>
                      </a:r>
                      <a:endParaRPr lang="en-US" sz="800" b="1" i="0" u="none" strike="noStrike">
                        <a:solidFill>
                          <a:srgbClr val="000000"/>
                        </a:solidFill>
                        <a:effectLst/>
                        <a:latin typeface="Calibri" panose="020F0502020204030204" pitchFamily="34" charset="0"/>
                      </a:endParaRPr>
                    </a:p>
                  </a:txBody>
                  <a:tcPr marL="6309" marR="6309" marT="6309" marB="0" anchor="ctr"/>
                </a:tc>
                <a:tc>
                  <a:txBody>
                    <a:bodyPr/>
                    <a:lstStyle/>
                    <a:p>
                      <a:pPr algn="ctr" fontAlgn="ctr"/>
                      <a:r>
                        <a:rPr lang="en-US" sz="800" u="none" strike="noStrike">
                          <a:effectLst/>
                        </a:rPr>
                        <a:t>Type</a:t>
                      </a:r>
                      <a:endParaRPr lang="en-US" sz="800" b="1" i="0" u="none" strike="noStrike">
                        <a:solidFill>
                          <a:srgbClr val="000000"/>
                        </a:solidFill>
                        <a:effectLst/>
                        <a:latin typeface="Calibri" panose="020F0502020204030204" pitchFamily="34" charset="0"/>
                      </a:endParaRPr>
                    </a:p>
                  </a:txBody>
                  <a:tcPr marL="6309" marR="6309" marT="6309" marB="0" anchor="ctr"/>
                </a:tc>
                <a:extLst>
                  <a:ext uri="{0D108BD9-81ED-4DB2-BD59-A6C34878D82A}">
                    <a16:rowId xmlns:a16="http://schemas.microsoft.com/office/drawing/2014/main" val="3585080098"/>
                  </a:ext>
                </a:extLst>
              </a:tr>
              <a:tr h="410060">
                <a:tc>
                  <a:txBody>
                    <a:bodyPr/>
                    <a:lstStyle/>
                    <a:p>
                      <a:pPr algn="ctr" fontAlgn="ctr"/>
                      <a:r>
                        <a:rPr lang="en-US" sz="900" b="0" i="0" u="none" strike="noStrike">
                          <a:solidFill>
                            <a:srgbClr val="000000"/>
                          </a:solidFill>
                          <a:effectLst/>
                          <a:latin typeface="Calibri" panose="020F0502020204030204" pitchFamily="34" charset="0"/>
                        </a:rPr>
                        <a:t>15</a:t>
                      </a:r>
                    </a:p>
                  </a:txBody>
                  <a:tcPr marL="9525" marR="9525" marT="9525" marB="0" anchor="ctr"/>
                </a:tc>
                <a:tc>
                  <a:txBody>
                    <a:bodyPr/>
                    <a:lstStyle/>
                    <a:p>
                      <a:pPr algn="just" rtl="0" fontAlgn="ctr"/>
                      <a:r>
                        <a:rPr lang="en-US" sz="1000" b="0" i="0" u="none" strike="noStrike">
                          <a:solidFill>
                            <a:srgbClr val="000000"/>
                          </a:solidFill>
                          <a:effectLst/>
                          <a:latin typeface="Calibri" panose="020F0502020204030204" pitchFamily="34" charset="0"/>
                        </a:rPr>
                        <a:t>11bi shall define a mechanism for a BPE Client to determine  which of the BPE Client’s configured networks a BPE AP belongs to (if any), while  providing some mitigation against an eavesdropper easily  identifying the ESS of the BPE AP.</a:t>
                      </a:r>
                    </a:p>
                  </a:txBody>
                  <a:tcPr marL="9525" marR="9525" marT="9525" marB="0" anchor="ctr"/>
                </a:tc>
                <a:tc>
                  <a:txBody>
                    <a:bodyPr/>
                    <a:lstStyle/>
                    <a:p>
                      <a:pPr algn="ctr" fontAlgn="ctr"/>
                      <a:r>
                        <a:rPr lang="en-US" sz="900" b="0" i="0" u="none" strike="noStrike">
                          <a:solidFill>
                            <a:srgbClr val="000000"/>
                          </a:solidFill>
                          <a:effectLst/>
                          <a:latin typeface="Calibri" panose="020F0502020204030204" pitchFamily="34" charset="0"/>
                        </a:rPr>
                        <a:t>Proposed</a:t>
                      </a:r>
                    </a:p>
                  </a:txBody>
                  <a:tcPr marL="9525" marR="9525" marT="9525" marB="0" anchor="ctr"/>
                </a:tc>
                <a:tc>
                  <a:txBody>
                    <a:bodyPr/>
                    <a:lstStyle/>
                    <a:p>
                      <a:pPr algn="ctr" fontAlgn="ctr"/>
                      <a:r>
                        <a:rPr lang="en-US" sz="900" b="0" i="0" u="none" strike="noStrike">
                          <a:solidFill>
                            <a:srgbClr val="000000"/>
                          </a:solidFill>
                          <a:effectLst/>
                          <a:latin typeface="Calibri" panose="020F0502020204030204" pitchFamily="34" charset="0"/>
                        </a:rPr>
                        <a:t>BPE</a:t>
                      </a:r>
                    </a:p>
                  </a:txBody>
                  <a:tcPr marL="9525" marR="9525" marT="9525" marB="0" anchor="ctr"/>
                </a:tc>
                <a:extLst>
                  <a:ext uri="{0D108BD9-81ED-4DB2-BD59-A6C34878D82A}">
                    <a16:rowId xmlns:a16="http://schemas.microsoft.com/office/drawing/2014/main" val="2113136232"/>
                  </a:ext>
                </a:extLst>
              </a:tr>
              <a:tr h="277579">
                <a:tc>
                  <a:txBody>
                    <a:bodyPr/>
                    <a:lstStyle/>
                    <a:p>
                      <a:pPr algn="ctr" fontAlgn="ctr"/>
                      <a:r>
                        <a:rPr lang="en-US" sz="900" b="0" i="0" u="none" strike="noStrike">
                          <a:solidFill>
                            <a:srgbClr val="BFBFBF"/>
                          </a:solidFill>
                          <a:effectLst/>
                          <a:latin typeface="Calibri" panose="020F0502020204030204" pitchFamily="34" charset="0"/>
                        </a:rPr>
                        <a:t>17</a:t>
                      </a:r>
                    </a:p>
                  </a:txBody>
                  <a:tcPr marL="9525" marR="9525" marT="9525" marB="0" anchor="ctr"/>
                </a:tc>
                <a:tc>
                  <a:txBody>
                    <a:bodyPr/>
                    <a:lstStyle/>
                    <a:p>
                      <a:pPr algn="just" rtl="0" fontAlgn="ctr"/>
                      <a:r>
                        <a:rPr lang="en-US" sz="1000" b="0" i="0" u="none" strike="noStrike" dirty="0">
                          <a:solidFill>
                            <a:srgbClr val="BFBFBF"/>
                          </a:solidFill>
                          <a:effectLst/>
                          <a:latin typeface="Calibri" panose="020F0502020204030204" pitchFamily="34" charset="0"/>
                        </a:rPr>
                        <a:t> BPE AP may change its</a:t>
                      </a:r>
                      <a:r>
                        <a:rPr lang="en-US" sz="1000" b="0" i="1" u="none" strike="noStrike" dirty="0">
                          <a:solidFill>
                            <a:srgbClr val="BFBFBF"/>
                          </a:solidFill>
                          <a:effectLst/>
                          <a:latin typeface="Calibri" panose="020F0502020204030204" pitchFamily="34" charset="0"/>
                        </a:rPr>
                        <a:t> AP identification information</a:t>
                      </a:r>
                      <a:r>
                        <a:rPr lang="en-US" sz="1000" b="0" i="0" u="none" strike="noStrike" dirty="0">
                          <a:solidFill>
                            <a:srgbClr val="BFBFBF"/>
                          </a:solidFill>
                          <a:effectLst/>
                          <a:latin typeface="Calibri" panose="020F0502020204030204" pitchFamily="34" charset="0"/>
                        </a:rPr>
                        <a:t> while there are no Clients associated.</a:t>
                      </a:r>
                      <a:br>
                        <a:rPr lang="en-US" sz="1000" b="0" i="0" u="none" strike="noStrike" dirty="0">
                          <a:solidFill>
                            <a:srgbClr val="BFBFBF"/>
                          </a:solidFill>
                          <a:effectLst/>
                          <a:latin typeface="Calibri" panose="020F0502020204030204" pitchFamily="34" charset="0"/>
                        </a:rPr>
                      </a:br>
                      <a:r>
                        <a:rPr lang="en-US" sz="1000" b="0" i="0" u="none" strike="noStrike" dirty="0">
                          <a:solidFill>
                            <a:srgbClr val="BFBFBF"/>
                          </a:solidFill>
                          <a:effectLst/>
                          <a:latin typeface="Calibri" panose="020F0502020204030204" pitchFamily="34" charset="0"/>
                        </a:rPr>
                        <a:t>Alternatively, is this really a behavior that needs a specification?</a:t>
                      </a:r>
                    </a:p>
                  </a:txBody>
                  <a:tcPr marL="9525" marR="9525" marT="9525" marB="0" anchor="ctr"/>
                </a:tc>
                <a:tc>
                  <a:txBody>
                    <a:bodyPr/>
                    <a:lstStyle/>
                    <a:p>
                      <a:pPr algn="ctr" fontAlgn="ctr"/>
                      <a:r>
                        <a:rPr lang="en-US" sz="900" b="0" i="0" u="none" strike="noStrike">
                          <a:solidFill>
                            <a:srgbClr val="BFBFBF"/>
                          </a:solidFill>
                          <a:effectLst/>
                          <a:latin typeface="Calibri" panose="020F0502020204030204" pitchFamily="34" charset="0"/>
                        </a:rPr>
                        <a:t>Proposed, may be rolled into 18</a:t>
                      </a:r>
                    </a:p>
                  </a:txBody>
                  <a:tcPr marL="9525" marR="9525" marT="9525" marB="0" anchor="ctr"/>
                </a:tc>
                <a:tc>
                  <a:txBody>
                    <a:bodyPr/>
                    <a:lstStyle/>
                    <a:p>
                      <a:pPr algn="ctr" fontAlgn="ctr"/>
                      <a:r>
                        <a:rPr lang="en-US" sz="900" b="0" i="0" u="none" strike="noStrike">
                          <a:solidFill>
                            <a:srgbClr val="BFBFBF"/>
                          </a:solidFill>
                          <a:effectLst/>
                          <a:latin typeface="Calibri" panose="020F0502020204030204" pitchFamily="34" charset="0"/>
                        </a:rPr>
                        <a:t>BPE</a:t>
                      </a:r>
                    </a:p>
                  </a:txBody>
                  <a:tcPr marL="9525" marR="9525" marT="9525" marB="0" anchor="ctr"/>
                </a:tc>
                <a:extLst>
                  <a:ext uri="{0D108BD9-81ED-4DB2-BD59-A6C34878D82A}">
                    <a16:rowId xmlns:a16="http://schemas.microsoft.com/office/drawing/2014/main" val="2534734883"/>
                  </a:ext>
                </a:extLst>
              </a:tr>
              <a:tr h="277579">
                <a:tc>
                  <a:txBody>
                    <a:bodyPr/>
                    <a:lstStyle/>
                    <a:p>
                      <a:pPr algn="ctr" fontAlgn="ctr"/>
                      <a:r>
                        <a:rPr lang="en-US" sz="900" b="0" i="0" u="none" strike="noStrike">
                          <a:solidFill>
                            <a:srgbClr val="000000"/>
                          </a:solidFill>
                          <a:effectLst/>
                          <a:latin typeface="Calibri" panose="020F0502020204030204" pitchFamily="34" charset="0"/>
                        </a:rPr>
                        <a:t>18</a:t>
                      </a:r>
                    </a:p>
                  </a:txBody>
                  <a:tcPr marL="9525" marR="9525" marT="9525" marB="0" anchor="ctr"/>
                </a:tc>
                <a:tc>
                  <a:txBody>
                    <a:bodyPr/>
                    <a:lstStyle/>
                    <a:p>
                      <a:pPr algn="just" rtl="0" fontAlgn="ctr"/>
                      <a:r>
                        <a:rPr lang="en-US" sz="1000" b="0" i="0" u="none" strike="noStrike">
                          <a:solidFill>
                            <a:srgbClr val="000000"/>
                          </a:solidFill>
                          <a:effectLst/>
                          <a:latin typeface="Calibri" panose="020F0502020204030204" pitchFamily="34" charset="0"/>
                        </a:rPr>
                        <a:t>11bi shall define a mechanism for a BPE AP to facilitate changing its</a:t>
                      </a:r>
                      <a:r>
                        <a:rPr lang="en-US" sz="1000" b="0" i="1" u="none" strike="noStrike">
                          <a:solidFill>
                            <a:srgbClr val="000000"/>
                          </a:solidFill>
                          <a:effectLst/>
                          <a:latin typeface="Calibri" panose="020F0502020204030204" pitchFamily="34" charset="0"/>
                        </a:rPr>
                        <a:t> AP identification information</a:t>
                      </a:r>
                      <a:r>
                        <a:rPr lang="en-US" sz="1000" b="0" i="0" u="none" strike="noStrike">
                          <a:solidFill>
                            <a:srgbClr val="000000"/>
                          </a:solidFill>
                          <a:effectLst/>
                          <a:latin typeface="Calibri" panose="020F0502020204030204" pitchFamily="34" charset="0"/>
                        </a:rPr>
                        <a:t> while there are Clients associated, without disrupting the connectivity from the Clients, </a:t>
                      </a:r>
                      <a:r>
                        <a:rPr lang="en-US" sz="1000" b="0" i="1" u="none" strike="noStrike">
                          <a:solidFill>
                            <a:srgbClr val="000000"/>
                          </a:solidFill>
                          <a:effectLst/>
                          <a:latin typeface="Calibri" panose="020F0502020204030204" pitchFamily="34" charset="0"/>
                        </a:rPr>
                        <a:t>and/or clients in the process of associating</a:t>
                      </a:r>
                      <a:r>
                        <a:rPr lang="en-US" sz="1000" b="0" i="0" u="none" strike="noStrike">
                          <a:solidFill>
                            <a:srgbClr val="000000"/>
                          </a:solidFill>
                          <a:effectLst/>
                          <a:latin typeface="Calibri" panose="020F0502020204030204" pitchFamily="34" charset="0"/>
                        </a:rPr>
                        <a:t>.</a:t>
                      </a:r>
                    </a:p>
                  </a:txBody>
                  <a:tcPr marL="9525" marR="9525" marT="9525" marB="0" anchor="ctr"/>
                </a:tc>
                <a:tc>
                  <a:txBody>
                    <a:bodyPr/>
                    <a:lstStyle/>
                    <a:p>
                      <a:pPr algn="ctr" fontAlgn="ctr"/>
                      <a:r>
                        <a:rPr lang="en-US" sz="900" b="0" i="0" u="none" strike="noStrike">
                          <a:solidFill>
                            <a:srgbClr val="000000"/>
                          </a:solidFill>
                          <a:effectLst/>
                          <a:latin typeface="Calibri" panose="020F0502020204030204" pitchFamily="34" charset="0"/>
                        </a:rPr>
                        <a:t>Approved</a:t>
                      </a:r>
                    </a:p>
                  </a:txBody>
                  <a:tcPr marL="9525" marR="9525" marT="9525" marB="0" anchor="ctr"/>
                </a:tc>
                <a:tc>
                  <a:txBody>
                    <a:bodyPr/>
                    <a:lstStyle/>
                    <a:p>
                      <a:pPr algn="ctr" fontAlgn="ctr"/>
                      <a:r>
                        <a:rPr lang="en-US" sz="900" b="0" i="0" u="none" strike="noStrike">
                          <a:solidFill>
                            <a:srgbClr val="000000"/>
                          </a:solidFill>
                          <a:effectLst/>
                          <a:latin typeface="Calibri" panose="020F0502020204030204" pitchFamily="34" charset="0"/>
                        </a:rPr>
                        <a:t>BPE</a:t>
                      </a:r>
                    </a:p>
                  </a:txBody>
                  <a:tcPr marL="9525" marR="9525" marT="9525" marB="0" anchor="ctr"/>
                </a:tc>
                <a:extLst>
                  <a:ext uri="{0D108BD9-81ED-4DB2-BD59-A6C34878D82A}">
                    <a16:rowId xmlns:a16="http://schemas.microsoft.com/office/drawing/2014/main" val="4010249822"/>
                  </a:ext>
                </a:extLst>
              </a:tr>
              <a:tr h="410060">
                <a:tc>
                  <a:txBody>
                    <a:bodyPr/>
                    <a:lstStyle/>
                    <a:p>
                      <a:pPr algn="ctr" fontAlgn="ctr"/>
                      <a:r>
                        <a:rPr lang="en-US" sz="900" b="0" i="0" u="none" strike="noStrike">
                          <a:solidFill>
                            <a:srgbClr val="000000"/>
                          </a:solidFill>
                          <a:effectLst/>
                          <a:latin typeface="Calibri" panose="020F0502020204030204" pitchFamily="34" charset="0"/>
                        </a:rPr>
                        <a:t>19</a:t>
                      </a:r>
                    </a:p>
                  </a:txBody>
                  <a:tcPr marL="9525" marR="9525" marT="9525" marB="0" anchor="ctr"/>
                </a:tc>
                <a:tc>
                  <a:txBody>
                    <a:bodyPr/>
                    <a:lstStyle/>
                    <a:p>
                      <a:pPr algn="just" rtl="0" fontAlgn="ctr"/>
                      <a:r>
                        <a:rPr lang="en-US" sz="1000" b="0" i="0" u="none" strike="noStrike">
                          <a:solidFill>
                            <a:srgbClr val="000000"/>
                          </a:solidFill>
                          <a:effectLst/>
                          <a:latin typeface="Calibri" panose="020F0502020204030204" pitchFamily="34" charset="0"/>
                        </a:rPr>
                        <a:t>11bi shall define a mechanism for a BPE Client and BPE AP to establish the BPE AP’s DS MAC Address without the BPE AP’s DS MAC Address being transmitted in the clear.</a:t>
                      </a:r>
                      <a:r>
                        <a:rPr lang="en-US" sz="1000" b="0" i="1" u="none" strike="noStrike">
                          <a:solidFill>
                            <a:srgbClr val="000000"/>
                          </a:solidFill>
                          <a:effectLst/>
                          <a:latin typeface="Calibri" panose="020F0502020204030204" pitchFamily="34" charset="0"/>
                        </a:rPr>
                        <a:t> This will likely be the same mechanism as used in Req 12.</a:t>
                      </a:r>
                      <a:endParaRPr lang="en-US" sz="10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900" b="0" i="0" u="none" strike="noStrike">
                          <a:solidFill>
                            <a:srgbClr val="000000"/>
                          </a:solidFill>
                          <a:effectLst/>
                          <a:latin typeface="Calibri" panose="020F0502020204030204" pitchFamily="34" charset="0"/>
                        </a:rPr>
                        <a:t>Proposed</a:t>
                      </a:r>
                    </a:p>
                  </a:txBody>
                  <a:tcPr marL="9525" marR="9525" marT="9525" marB="0" anchor="ctr"/>
                </a:tc>
                <a:tc>
                  <a:txBody>
                    <a:bodyPr/>
                    <a:lstStyle/>
                    <a:p>
                      <a:pPr algn="ctr" fontAlgn="ctr"/>
                      <a:r>
                        <a:rPr lang="en-US" sz="900" b="0" i="0" u="none" strike="noStrike">
                          <a:solidFill>
                            <a:srgbClr val="000000"/>
                          </a:solidFill>
                          <a:effectLst/>
                          <a:latin typeface="Calibri" panose="020F0502020204030204" pitchFamily="34" charset="0"/>
                        </a:rPr>
                        <a:t>BPE</a:t>
                      </a:r>
                    </a:p>
                  </a:txBody>
                  <a:tcPr marL="9525" marR="9525" marT="9525" marB="0" anchor="ctr"/>
                </a:tc>
                <a:extLst>
                  <a:ext uri="{0D108BD9-81ED-4DB2-BD59-A6C34878D82A}">
                    <a16:rowId xmlns:a16="http://schemas.microsoft.com/office/drawing/2014/main" val="3692523085"/>
                  </a:ext>
                </a:extLst>
              </a:tr>
              <a:tr h="277579">
                <a:tc>
                  <a:txBody>
                    <a:bodyPr/>
                    <a:lstStyle/>
                    <a:p>
                      <a:pPr algn="ctr" fontAlgn="ctr"/>
                      <a:r>
                        <a:rPr lang="en-US" sz="900" b="0" i="0" u="none" strike="noStrike">
                          <a:solidFill>
                            <a:srgbClr val="000000"/>
                          </a:solidFill>
                          <a:effectLst/>
                          <a:latin typeface="Calibri" panose="020F0502020204030204" pitchFamily="34" charset="0"/>
                        </a:rPr>
                        <a:t>28</a:t>
                      </a:r>
                    </a:p>
                  </a:txBody>
                  <a:tcPr marL="9525" marR="9525" marT="9525" marB="0" anchor="ctr"/>
                </a:tc>
                <a:tc>
                  <a:txBody>
                    <a:bodyPr/>
                    <a:lstStyle/>
                    <a:p>
                      <a:pPr algn="just" rtl="0" fontAlgn="ctr"/>
                      <a:r>
                        <a:rPr lang="en-US" sz="1000" b="0" i="0" u="none" strike="noStrike">
                          <a:solidFill>
                            <a:srgbClr val="000000"/>
                          </a:solidFill>
                          <a:effectLst/>
                          <a:latin typeface="Calibri" panose="020F0502020204030204" pitchFamily="34" charset="0"/>
                        </a:rPr>
                        <a:t>11bi shall define a mechanism for CPE APs and CPE Clients to use </a:t>
                      </a:r>
                      <a:r>
                        <a:rPr lang="en-US" sz="1000" b="1" i="0" u="none" strike="noStrike">
                          <a:solidFill>
                            <a:srgbClr val="000000"/>
                          </a:solidFill>
                          <a:effectLst/>
                          <a:latin typeface="Calibri" panose="020F0502020204030204" pitchFamily="34" charset="0"/>
                        </a:rPr>
                        <a:t>separate</a:t>
                      </a:r>
                      <a:r>
                        <a:rPr lang="en-US" sz="1000" b="0" i="0" u="none" strike="noStrike">
                          <a:solidFill>
                            <a:srgbClr val="000000"/>
                          </a:solidFill>
                          <a:effectLst/>
                          <a:latin typeface="Calibri" panose="020F0502020204030204" pitchFamily="34" charset="0"/>
                        </a:rPr>
                        <a:t> MAC addresses for ongoing sensing measurements </a:t>
                      </a:r>
                      <a:r>
                        <a:rPr lang="en-US" sz="1000" b="1" i="0" u="none" strike="noStrike">
                          <a:solidFill>
                            <a:srgbClr val="000000"/>
                          </a:solidFill>
                          <a:effectLst/>
                          <a:latin typeface="Calibri" panose="020F0502020204030204" pitchFamily="34" charset="0"/>
                        </a:rPr>
                        <a:t>versus</a:t>
                      </a:r>
                      <a:r>
                        <a:rPr lang="en-US" sz="1000" b="0" i="0" u="none" strike="noStrike">
                          <a:solidFill>
                            <a:srgbClr val="000000"/>
                          </a:solidFill>
                          <a:effectLst/>
                          <a:latin typeface="Calibri" panose="020F0502020204030204" pitchFamily="34" charset="0"/>
                        </a:rPr>
                        <a:t> data transmissions. (TGbf sensing, TGaz location determination)</a:t>
                      </a:r>
                    </a:p>
                  </a:txBody>
                  <a:tcPr marL="9525" marR="9525" marT="9525" marB="0" anchor="ctr"/>
                </a:tc>
                <a:tc>
                  <a:txBody>
                    <a:bodyPr/>
                    <a:lstStyle/>
                    <a:p>
                      <a:pPr algn="ctr" fontAlgn="ctr"/>
                      <a:r>
                        <a:rPr lang="en-US" sz="900" b="0" i="0" u="none" strike="noStrike">
                          <a:solidFill>
                            <a:srgbClr val="000000"/>
                          </a:solidFill>
                          <a:effectLst/>
                          <a:latin typeface="Calibri" panose="020F0502020204030204" pitchFamily="34" charset="0"/>
                        </a:rPr>
                        <a:t>proposed</a:t>
                      </a:r>
                    </a:p>
                  </a:txBody>
                  <a:tcPr marL="9525" marR="9525" marT="9525" marB="0" anchor="ctr"/>
                </a:tc>
                <a:tc>
                  <a:txBody>
                    <a:bodyPr/>
                    <a:lstStyle/>
                    <a:p>
                      <a:pPr algn="ctr" fontAlgn="ctr"/>
                      <a:r>
                        <a:rPr lang="en-US" sz="900" b="0" i="0" u="none" strike="noStrike">
                          <a:solidFill>
                            <a:srgbClr val="000000"/>
                          </a:solidFill>
                          <a:effectLst/>
                          <a:latin typeface="Calibri" panose="020F0502020204030204" pitchFamily="34" charset="0"/>
                        </a:rPr>
                        <a:t>CPE</a:t>
                      </a:r>
                    </a:p>
                  </a:txBody>
                  <a:tcPr marL="9525" marR="9525" marT="9525" marB="0" anchor="ctr"/>
                </a:tc>
                <a:extLst>
                  <a:ext uri="{0D108BD9-81ED-4DB2-BD59-A6C34878D82A}">
                    <a16:rowId xmlns:a16="http://schemas.microsoft.com/office/drawing/2014/main" val="2221613184"/>
                  </a:ext>
                </a:extLst>
              </a:tr>
              <a:tr h="410060">
                <a:tc>
                  <a:txBody>
                    <a:bodyPr/>
                    <a:lstStyle/>
                    <a:p>
                      <a:pPr algn="ctr" fontAlgn="ctr"/>
                      <a:r>
                        <a:rPr lang="en-US" sz="900" b="0" i="0" u="none" strike="noStrike">
                          <a:solidFill>
                            <a:srgbClr val="000000"/>
                          </a:solidFill>
                          <a:effectLst/>
                          <a:latin typeface="Calibri" panose="020F0502020204030204" pitchFamily="34" charset="0"/>
                        </a:rPr>
                        <a:t>29</a:t>
                      </a:r>
                    </a:p>
                  </a:txBody>
                  <a:tcPr marL="9525" marR="9525" marT="9525" marB="0" anchor="ctr"/>
                </a:tc>
                <a:tc>
                  <a:txBody>
                    <a:bodyPr/>
                    <a:lstStyle/>
                    <a:p>
                      <a:pPr algn="just" rtl="0" fontAlgn="ctr"/>
                      <a:r>
                        <a:rPr lang="en-US" sz="1000" b="0" i="0" u="none" strike="noStrike">
                          <a:solidFill>
                            <a:srgbClr val="000000"/>
                          </a:solidFill>
                          <a:effectLst/>
                          <a:latin typeface="Calibri" panose="020F0502020204030204" pitchFamily="34" charset="0"/>
                        </a:rPr>
                        <a:t>11bi shall define a mechanism to protect transmitted sensing measurement frames against eavesdropper sensing estimations, i.e., the frames are protected from the eavesdroppers to perform sensing or ranging from the received frames.</a:t>
                      </a:r>
                    </a:p>
                  </a:txBody>
                  <a:tcPr marL="9525" marR="9525" marT="9525" marB="0" anchor="ctr"/>
                </a:tc>
                <a:tc>
                  <a:txBody>
                    <a:bodyPr/>
                    <a:lstStyle/>
                    <a:p>
                      <a:pPr algn="ctr" fontAlgn="ctr"/>
                      <a:r>
                        <a:rPr lang="en-US" sz="900" b="0" i="0" u="none" strike="noStrike">
                          <a:solidFill>
                            <a:srgbClr val="000000"/>
                          </a:solidFill>
                          <a:effectLst/>
                          <a:latin typeface="Calibri" panose="020F0502020204030204" pitchFamily="34" charset="0"/>
                        </a:rPr>
                        <a:t>proposed</a:t>
                      </a:r>
                    </a:p>
                  </a:txBody>
                  <a:tcPr marL="9525" marR="9525" marT="9525" marB="0" anchor="ctr"/>
                </a:tc>
                <a:tc>
                  <a:txBody>
                    <a:bodyPr/>
                    <a:lstStyle/>
                    <a:p>
                      <a:pPr algn="ctr" fontAlgn="ctr"/>
                      <a:r>
                        <a:rPr lang="en-US" sz="900" b="0" i="0" u="none" strike="noStrike">
                          <a:solidFill>
                            <a:srgbClr val="000000"/>
                          </a:solidFill>
                          <a:effectLst/>
                          <a:latin typeface="Calibri" panose="020F0502020204030204" pitchFamily="34" charset="0"/>
                        </a:rPr>
                        <a:t>CPE</a:t>
                      </a:r>
                    </a:p>
                  </a:txBody>
                  <a:tcPr marL="9525" marR="9525" marT="9525" marB="0" anchor="ctr"/>
                </a:tc>
                <a:extLst>
                  <a:ext uri="{0D108BD9-81ED-4DB2-BD59-A6C34878D82A}">
                    <a16:rowId xmlns:a16="http://schemas.microsoft.com/office/drawing/2014/main" val="2154991160"/>
                  </a:ext>
                </a:extLst>
              </a:tr>
              <a:tr h="410060">
                <a:tc>
                  <a:txBody>
                    <a:bodyPr/>
                    <a:lstStyle/>
                    <a:p>
                      <a:pPr algn="ctr" fontAlgn="ctr"/>
                      <a:r>
                        <a:rPr lang="en-US" sz="900" b="0" i="0" u="none" strike="noStrike">
                          <a:solidFill>
                            <a:srgbClr val="000000"/>
                          </a:solidFill>
                          <a:effectLst/>
                          <a:latin typeface="Calibri" panose="020F0502020204030204" pitchFamily="34" charset="0"/>
                        </a:rPr>
                        <a:t>31</a:t>
                      </a:r>
                    </a:p>
                  </a:txBody>
                  <a:tcPr marL="9525" marR="9525" marT="9525" marB="0" anchor="ctr"/>
                </a:tc>
                <a:tc>
                  <a:txBody>
                    <a:bodyPr/>
                    <a:lstStyle/>
                    <a:p>
                      <a:pPr algn="just" rtl="0" fontAlgn="ctr"/>
                      <a:r>
                        <a:rPr lang="en-US" sz="1000" b="0" i="0" u="none" strike="noStrike">
                          <a:solidFill>
                            <a:srgbClr val="000000"/>
                          </a:solidFill>
                          <a:effectLst/>
                          <a:latin typeface="Calibri" panose="020F0502020204030204" pitchFamily="34" charset="0"/>
                        </a:rPr>
                        <a:t>11bi shall define a mechanism for CPE Clients and CPE APs to encrypt/obfuscate (details TBD) power save related MAC Header fields (PM, EOSP, MD).</a:t>
                      </a:r>
                    </a:p>
                  </a:txBody>
                  <a:tcPr marL="9525" marR="9525" marT="9525" marB="0" anchor="ctr"/>
                </a:tc>
                <a:tc>
                  <a:txBody>
                    <a:bodyPr/>
                    <a:lstStyle/>
                    <a:p>
                      <a:pPr algn="ctr" fontAlgn="ctr"/>
                      <a:r>
                        <a:rPr lang="en-US" sz="900" b="0" i="0" u="none" strike="noStrike">
                          <a:solidFill>
                            <a:srgbClr val="000000"/>
                          </a:solidFill>
                          <a:effectLst/>
                          <a:latin typeface="Calibri" panose="020F0502020204030204" pitchFamily="34" charset="0"/>
                        </a:rPr>
                        <a:t>proposed</a:t>
                      </a:r>
                    </a:p>
                  </a:txBody>
                  <a:tcPr marL="9525" marR="9525" marT="9525" marB="0" anchor="ctr"/>
                </a:tc>
                <a:tc>
                  <a:txBody>
                    <a:bodyPr/>
                    <a:lstStyle/>
                    <a:p>
                      <a:pPr algn="ctr" fontAlgn="ctr"/>
                      <a:r>
                        <a:rPr lang="en-US" sz="900" b="0" i="0" u="none" strike="noStrike">
                          <a:solidFill>
                            <a:srgbClr val="000000"/>
                          </a:solidFill>
                          <a:effectLst/>
                          <a:latin typeface="Calibri" panose="020F0502020204030204" pitchFamily="34" charset="0"/>
                        </a:rPr>
                        <a:t>CPE</a:t>
                      </a:r>
                    </a:p>
                  </a:txBody>
                  <a:tcPr marL="9525" marR="9525" marT="9525" marB="0" anchor="ctr"/>
                </a:tc>
                <a:extLst>
                  <a:ext uri="{0D108BD9-81ED-4DB2-BD59-A6C34878D82A}">
                    <a16:rowId xmlns:a16="http://schemas.microsoft.com/office/drawing/2014/main" val="2875875933"/>
                  </a:ext>
                </a:extLst>
              </a:tr>
              <a:tr h="277579">
                <a:tc>
                  <a:txBody>
                    <a:bodyPr/>
                    <a:lstStyle/>
                    <a:p>
                      <a:pPr algn="ctr" fontAlgn="ctr"/>
                      <a:r>
                        <a:rPr lang="en-US" sz="900" b="0" i="0" u="none" strike="noStrike">
                          <a:solidFill>
                            <a:srgbClr val="000000"/>
                          </a:solidFill>
                          <a:effectLst/>
                          <a:latin typeface="Calibri" panose="020F0502020204030204" pitchFamily="34" charset="0"/>
                        </a:rPr>
                        <a:t>32</a:t>
                      </a:r>
                    </a:p>
                  </a:txBody>
                  <a:tcPr marL="9525" marR="9525" marT="9525" marB="0" anchor="ctr"/>
                </a:tc>
                <a:tc>
                  <a:txBody>
                    <a:bodyPr/>
                    <a:lstStyle/>
                    <a:p>
                      <a:pPr algn="just" rtl="0" fontAlgn="ctr"/>
                      <a:r>
                        <a:rPr lang="en-US" sz="1000" b="0" i="0" u="none" strike="noStrike">
                          <a:solidFill>
                            <a:srgbClr val="000000"/>
                          </a:solidFill>
                          <a:effectLst/>
                          <a:latin typeface="Calibri" panose="020F0502020204030204" pitchFamily="34" charset="0"/>
                        </a:rPr>
                        <a:t>11bi shall define a mechanism for CPE Clients and CPE APs to encrypt the +HTC field and the HT Control field.</a:t>
                      </a:r>
                    </a:p>
                  </a:txBody>
                  <a:tcPr marL="9525" marR="9525" marT="9525" marB="0" anchor="ctr"/>
                </a:tc>
                <a:tc>
                  <a:txBody>
                    <a:bodyPr/>
                    <a:lstStyle/>
                    <a:p>
                      <a:pPr algn="ctr" fontAlgn="ctr"/>
                      <a:r>
                        <a:rPr lang="en-US" sz="900" b="0" i="0" u="none" strike="noStrike">
                          <a:solidFill>
                            <a:srgbClr val="000000"/>
                          </a:solidFill>
                          <a:effectLst/>
                          <a:latin typeface="Calibri" panose="020F0502020204030204" pitchFamily="34" charset="0"/>
                        </a:rPr>
                        <a:t>proposed</a:t>
                      </a:r>
                    </a:p>
                  </a:txBody>
                  <a:tcPr marL="9525" marR="9525" marT="9525" marB="0" anchor="ctr"/>
                </a:tc>
                <a:tc>
                  <a:txBody>
                    <a:bodyPr/>
                    <a:lstStyle/>
                    <a:p>
                      <a:pPr algn="ctr" fontAlgn="ctr"/>
                      <a:r>
                        <a:rPr lang="en-US" sz="900" b="0" i="0" u="none" strike="noStrike">
                          <a:solidFill>
                            <a:srgbClr val="000000"/>
                          </a:solidFill>
                          <a:effectLst/>
                          <a:latin typeface="Calibri" panose="020F0502020204030204" pitchFamily="34" charset="0"/>
                        </a:rPr>
                        <a:t>CPE</a:t>
                      </a:r>
                    </a:p>
                  </a:txBody>
                  <a:tcPr marL="9525" marR="9525" marT="9525" marB="0" anchor="ctr"/>
                </a:tc>
                <a:extLst>
                  <a:ext uri="{0D108BD9-81ED-4DB2-BD59-A6C34878D82A}">
                    <a16:rowId xmlns:a16="http://schemas.microsoft.com/office/drawing/2014/main" val="2178411921"/>
                  </a:ext>
                </a:extLst>
              </a:tr>
              <a:tr h="542540">
                <a:tc>
                  <a:txBody>
                    <a:bodyPr/>
                    <a:lstStyle/>
                    <a:p>
                      <a:pPr algn="ctr" fontAlgn="ctr"/>
                      <a:r>
                        <a:rPr lang="en-US" sz="900" b="0" i="0" u="none" strike="noStrike">
                          <a:solidFill>
                            <a:srgbClr val="000000"/>
                          </a:solidFill>
                          <a:effectLst/>
                          <a:latin typeface="Calibri" panose="020F0502020204030204" pitchFamily="34" charset="0"/>
                        </a:rPr>
                        <a:t>33</a:t>
                      </a:r>
                    </a:p>
                  </a:txBody>
                  <a:tcPr marL="9525" marR="9525" marT="9525" marB="0" anchor="ctr"/>
                </a:tc>
                <a:tc>
                  <a:txBody>
                    <a:bodyPr/>
                    <a:lstStyle/>
                    <a:p>
                      <a:pPr algn="just" rtl="0" fontAlgn="ctr"/>
                      <a:r>
                        <a:rPr lang="en-US" sz="1000" b="0" i="0" u="none" strike="noStrike">
                          <a:solidFill>
                            <a:srgbClr val="000000"/>
                          </a:solidFill>
                          <a:effectLst/>
                          <a:latin typeface="Calibri" panose="020F0502020204030204" pitchFamily="34" charset="0"/>
                        </a:rPr>
                        <a:t>11bi shall define a mechanism for CPE Clients and CPE APs to encrypt the Retry bit.</a:t>
                      </a:r>
                    </a:p>
                  </a:txBody>
                  <a:tcPr marL="9525" marR="9525" marT="9525" marB="0" anchor="ctr"/>
                </a:tc>
                <a:tc>
                  <a:txBody>
                    <a:bodyPr/>
                    <a:lstStyle/>
                    <a:p>
                      <a:pPr algn="ctr" fontAlgn="ctr"/>
                      <a:r>
                        <a:rPr lang="en-US" sz="900" b="0" i="0" u="none" strike="noStrike">
                          <a:solidFill>
                            <a:srgbClr val="000000"/>
                          </a:solidFill>
                          <a:effectLst/>
                          <a:latin typeface="Calibri" panose="020F0502020204030204" pitchFamily="34" charset="0"/>
                        </a:rPr>
                        <a:t>proposed</a:t>
                      </a:r>
                    </a:p>
                  </a:txBody>
                  <a:tcPr marL="9525" marR="9525" marT="9525" marB="0" anchor="ctr"/>
                </a:tc>
                <a:tc>
                  <a:txBody>
                    <a:bodyPr/>
                    <a:lstStyle/>
                    <a:p>
                      <a:pPr algn="ctr" fontAlgn="ctr"/>
                      <a:r>
                        <a:rPr lang="en-US" sz="900" b="0" i="0" u="none" strike="noStrike" dirty="0">
                          <a:solidFill>
                            <a:srgbClr val="000000"/>
                          </a:solidFill>
                          <a:effectLst/>
                          <a:latin typeface="Calibri" panose="020F0502020204030204" pitchFamily="34" charset="0"/>
                        </a:rPr>
                        <a:t>CPE</a:t>
                      </a:r>
                    </a:p>
                  </a:txBody>
                  <a:tcPr marL="9525" marR="9525" marT="9525" marB="0" anchor="ctr"/>
                </a:tc>
                <a:extLst>
                  <a:ext uri="{0D108BD9-81ED-4DB2-BD59-A6C34878D82A}">
                    <a16:rowId xmlns:a16="http://schemas.microsoft.com/office/drawing/2014/main" val="54499077"/>
                  </a:ext>
                </a:extLst>
              </a:tr>
            </a:tbl>
          </a:graphicData>
        </a:graphic>
      </p:graphicFrame>
    </p:spTree>
    <p:extLst>
      <p:ext uri="{BB962C8B-B14F-4D97-AF65-F5344CB8AC3E}">
        <p14:creationId xmlns:p14="http://schemas.microsoft.com/office/powerpoint/2010/main" val="145451270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F16C1C-1AE3-116D-70F4-14AA870E31EC}"/>
              </a:ext>
            </a:extLst>
          </p:cNvPr>
          <p:cNvSpPr>
            <a:spLocks noGrp="1"/>
          </p:cNvSpPr>
          <p:nvPr>
            <p:ph type="title"/>
          </p:nvPr>
        </p:nvSpPr>
        <p:spPr/>
        <p:txBody>
          <a:bodyPr/>
          <a:lstStyle/>
          <a:p>
            <a:r>
              <a:rPr lang="en-US" dirty="0"/>
              <a:t>Summary of Requirements (4)</a:t>
            </a:r>
          </a:p>
        </p:txBody>
      </p:sp>
      <p:graphicFrame>
        <p:nvGraphicFramePr>
          <p:cNvPr id="4" name="Content Placeholder 3">
            <a:extLst>
              <a:ext uri="{FF2B5EF4-FFF2-40B4-BE49-F238E27FC236}">
                <a16:creationId xmlns:a16="http://schemas.microsoft.com/office/drawing/2014/main" id="{B184EC9B-EF62-35FC-9BB7-C4477F04B133}"/>
              </a:ext>
            </a:extLst>
          </p:cNvPr>
          <p:cNvGraphicFramePr>
            <a:graphicFrameLocks noGrp="1"/>
          </p:cNvGraphicFramePr>
          <p:nvPr>
            <p:ph idx="1"/>
            <p:extLst>
              <p:ext uri="{D42A27DB-BD31-4B8C-83A1-F6EECF244321}">
                <p14:modId xmlns:p14="http://schemas.microsoft.com/office/powerpoint/2010/main" val="1105776189"/>
              </p:ext>
            </p:extLst>
          </p:nvPr>
        </p:nvGraphicFramePr>
        <p:xfrm>
          <a:off x="1005533" y="1665110"/>
          <a:ext cx="7132934" cy="4382119"/>
        </p:xfrm>
        <a:graphic>
          <a:graphicData uri="http://schemas.openxmlformats.org/drawingml/2006/table">
            <a:tbl>
              <a:tblPr>
                <a:tableStyleId>{5940675A-B579-460E-94D1-54222C63F5DA}</a:tableStyleId>
              </a:tblPr>
              <a:tblGrid>
                <a:gridCol w="613857">
                  <a:extLst>
                    <a:ext uri="{9D8B030D-6E8A-4147-A177-3AD203B41FA5}">
                      <a16:colId xmlns:a16="http://schemas.microsoft.com/office/drawing/2014/main" val="4060048253"/>
                    </a:ext>
                  </a:extLst>
                </a:gridCol>
                <a:gridCol w="4994946">
                  <a:extLst>
                    <a:ext uri="{9D8B030D-6E8A-4147-A177-3AD203B41FA5}">
                      <a16:colId xmlns:a16="http://schemas.microsoft.com/office/drawing/2014/main" val="2857363613"/>
                    </a:ext>
                  </a:extLst>
                </a:gridCol>
                <a:gridCol w="950217">
                  <a:extLst>
                    <a:ext uri="{9D8B030D-6E8A-4147-A177-3AD203B41FA5}">
                      <a16:colId xmlns:a16="http://schemas.microsoft.com/office/drawing/2014/main" val="1086371291"/>
                    </a:ext>
                  </a:extLst>
                </a:gridCol>
                <a:gridCol w="573914">
                  <a:extLst>
                    <a:ext uri="{9D8B030D-6E8A-4147-A177-3AD203B41FA5}">
                      <a16:colId xmlns:a16="http://schemas.microsoft.com/office/drawing/2014/main" val="3486398056"/>
                    </a:ext>
                  </a:extLst>
                </a:gridCol>
              </a:tblGrid>
              <a:tr h="277579">
                <a:tc>
                  <a:txBody>
                    <a:bodyPr/>
                    <a:lstStyle/>
                    <a:p>
                      <a:pPr algn="ctr" fontAlgn="ctr"/>
                      <a:r>
                        <a:rPr lang="en-US" sz="800" u="none" strike="noStrike">
                          <a:effectLst/>
                        </a:rPr>
                        <a:t>Requirement number</a:t>
                      </a:r>
                      <a:endParaRPr lang="en-US" sz="800" b="1" i="0" u="none" strike="noStrike">
                        <a:solidFill>
                          <a:srgbClr val="000000"/>
                        </a:solidFill>
                        <a:effectLst/>
                        <a:latin typeface="Calibri" panose="020F0502020204030204" pitchFamily="34" charset="0"/>
                      </a:endParaRPr>
                    </a:p>
                  </a:txBody>
                  <a:tcPr marL="6309" marR="6309" marT="6309" marB="0" anchor="ctr"/>
                </a:tc>
                <a:tc>
                  <a:txBody>
                    <a:bodyPr/>
                    <a:lstStyle/>
                    <a:p>
                      <a:pPr algn="l" fontAlgn="b"/>
                      <a:r>
                        <a:rPr lang="en-US" sz="800" u="none" strike="noStrike">
                          <a:effectLst/>
                        </a:rPr>
                        <a:t>Requirement Text</a:t>
                      </a:r>
                      <a:endParaRPr lang="en-US" sz="800" b="1" i="0" u="none" strike="noStrike">
                        <a:solidFill>
                          <a:srgbClr val="000000"/>
                        </a:solidFill>
                        <a:effectLst/>
                        <a:latin typeface="Calibri" panose="020F0502020204030204" pitchFamily="34" charset="0"/>
                      </a:endParaRPr>
                    </a:p>
                  </a:txBody>
                  <a:tcPr marL="6309" marR="6309" marT="6309" marB="0" anchor="b"/>
                </a:tc>
                <a:tc>
                  <a:txBody>
                    <a:bodyPr/>
                    <a:lstStyle/>
                    <a:p>
                      <a:pPr algn="ctr" fontAlgn="ctr"/>
                      <a:r>
                        <a:rPr lang="en-US" sz="800" u="none" strike="noStrike">
                          <a:effectLst/>
                        </a:rPr>
                        <a:t>Status</a:t>
                      </a:r>
                      <a:endParaRPr lang="en-US" sz="800" b="1" i="0" u="none" strike="noStrike">
                        <a:solidFill>
                          <a:srgbClr val="000000"/>
                        </a:solidFill>
                        <a:effectLst/>
                        <a:latin typeface="Calibri" panose="020F0502020204030204" pitchFamily="34" charset="0"/>
                      </a:endParaRPr>
                    </a:p>
                  </a:txBody>
                  <a:tcPr marL="6309" marR="6309" marT="6309" marB="0" anchor="ctr"/>
                </a:tc>
                <a:tc>
                  <a:txBody>
                    <a:bodyPr/>
                    <a:lstStyle/>
                    <a:p>
                      <a:pPr algn="ctr" fontAlgn="ctr"/>
                      <a:r>
                        <a:rPr lang="en-US" sz="800" u="none" strike="noStrike">
                          <a:effectLst/>
                        </a:rPr>
                        <a:t>Type</a:t>
                      </a:r>
                      <a:endParaRPr lang="en-US" sz="800" b="1" i="0" u="none" strike="noStrike">
                        <a:solidFill>
                          <a:srgbClr val="000000"/>
                        </a:solidFill>
                        <a:effectLst/>
                        <a:latin typeface="Calibri" panose="020F0502020204030204" pitchFamily="34" charset="0"/>
                      </a:endParaRPr>
                    </a:p>
                  </a:txBody>
                  <a:tcPr marL="6309" marR="6309" marT="6309" marB="0" anchor="ctr"/>
                </a:tc>
                <a:extLst>
                  <a:ext uri="{0D108BD9-81ED-4DB2-BD59-A6C34878D82A}">
                    <a16:rowId xmlns:a16="http://schemas.microsoft.com/office/drawing/2014/main" val="3585080098"/>
                  </a:ext>
                </a:extLst>
              </a:tr>
              <a:tr h="410060">
                <a:tc>
                  <a:txBody>
                    <a:bodyPr/>
                    <a:lstStyle/>
                    <a:p>
                      <a:pPr algn="ctr" fontAlgn="ctr"/>
                      <a:r>
                        <a:rPr lang="en-US" sz="1050" b="0" i="0" u="none" strike="noStrike">
                          <a:solidFill>
                            <a:srgbClr val="000000"/>
                          </a:solidFill>
                          <a:effectLst/>
                          <a:latin typeface="Calibri" panose="020F0502020204030204" pitchFamily="34" charset="0"/>
                        </a:rPr>
                        <a:t>34</a:t>
                      </a:r>
                    </a:p>
                  </a:txBody>
                  <a:tcPr marL="9525" marR="9525" marT="9525" marB="0" anchor="ctr"/>
                </a:tc>
                <a:tc>
                  <a:txBody>
                    <a:bodyPr/>
                    <a:lstStyle/>
                    <a:p>
                      <a:pPr algn="just" rtl="0" fontAlgn="ctr"/>
                      <a:r>
                        <a:rPr lang="en-US" sz="1100" b="0" i="0" u="none" strike="noStrike">
                          <a:solidFill>
                            <a:srgbClr val="000000"/>
                          </a:solidFill>
                          <a:effectLst/>
                          <a:latin typeface="Calibri" panose="020F0502020204030204" pitchFamily="34" charset="0"/>
                        </a:rPr>
                        <a:t>11bi shall define a mechanism for the BPE AP to transmit only encrypted management frames, for example beacons, discovery frames, etc. </a:t>
                      </a:r>
                    </a:p>
                  </a:txBody>
                  <a:tcPr marL="9525" marR="9525" marT="9525" marB="0" anchor="ctr"/>
                </a:tc>
                <a:tc>
                  <a:txBody>
                    <a:bodyPr/>
                    <a:lstStyle/>
                    <a:p>
                      <a:pPr algn="ctr" fontAlgn="ctr"/>
                      <a:r>
                        <a:rPr lang="en-US" sz="1050" b="0" i="0" u="none" strike="noStrike">
                          <a:solidFill>
                            <a:srgbClr val="000000"/>
                          </a:solidFill>
                          <a:effectLst/>
                          <a:latin typeface="Calibri" panose="020F0502020204030204" pitchFamily="34" charset="0"/>
                        </a:rPr>
                        <a:t>proposed</a:t>
                      </a:r>
                    </a:p>
                  </a:txBody>
                  <a:tcPr marL="9525" marR="9525" marT="9525" marB="0" anchor="ctr"/>
                </a:tc>
                <a:tc>
                  <a:txBody>
                    <a:bodyPr/>
                    <a:lstStyle/>
                    <a:p>
                      <a:pPr algn="ctr" fontAlgn="ctr"/>
                      <a:r>
                        <a:rPr lang="en-US" sz="1050" b="0" i="0" u="none" strike="noStrike">
                          <a:solidFill>
                            <a:srgbClr val="000000"/>
                          </a:solidFill>
                          <a:effectLst/>
                          <a:latin typeface="Calibri" panose="020F0502020204030204" pitchFamily="34" charset="0"/>
                        </a:rPr>
                        <a:t>BPE</a:t>
                      </a:r>
                    </a:p>
                  </a:txBody>
                  <a:tcPr marL="9525" marR="9525" marT="9525" marB="0" anchor="ctr"/>
                </a:tc>
                <a:extLst>
                  <a:ext uri="{0D108BD9-81ED-4DB2-BD59-A6C34878D82A}">
                    <a16:rowId xmlns:a16="http://schemas.microsoft.com/office/drawing/2014/main" val="2113136232"/>
                  </a:ext>
                </a:extLst>
              </a:tr>
              <a:tr h="277579">
                <a:tc>
                  <a:txBody>
                    <a:bodyPr/>
                    <a:lstStyle/>
                    <a:p>
                      <a:pPr algn="ctr" fontAlgn="ctr"/>
                      <a:r>
                        <a:rPr lang="en-US" sz="1050" b="0" i="0" u="none" strike="noStrike">
                          <a:solidFill>
                            <a:srgbClr val="000000"/>
                          </a:solidFill>
                          <a:effectLst/>
                          <a:latin typeface="Calibri" panose="020F0502020204030204" pitchFamily="34" charset="0"/>
                        </a:rPr>
                        <a:t>35</a:t>
                      </a:r>
                    </a:p>
                  </a:txBody>
                  <a:tcPr marL="9525" marR="9525" marT="9525" marB="0" anchor="ctr"/>
                </a:tc>
                <a:tc>
                  <a:txBody>
                    <a:bodyPr/>
                    <a:lstStyle/>
                    <a:p>
                      <a:pPr algn="just" rtl="0" fontAlgn="ctr"/>
                      <a:r>
                        <a:rPr lang="en-US" sz="1100" b="0" i="0" u="none" strike="noStrike">
                          <a:solidFill>
                            <a:srgbClr val="000000"/>
                          </a:solidFill>
                          <a:effectLst/>
                          <a:latin typeface="Calibri" panose="020F0502020204030204" pitchFamily="34" charset="0"/>
                        </a:rPr>
                        <a:t>11bi shall define a mechanism for BPE APs to randomize Beacon transmission times. (mobile AP)</a:t>
                      </a:r>
                    </a:p>
                  </a:txBody>
                  <a:tcPr marL="9525" marR="9525" marT="9525" marB="0" anchor="ctr"/>
                </a:tc>
                <a:tc>
                  <a:txBody>
                    <a:bodyPr/>
                    <a:lstStyle/>
                    <a:p>
                      <a:pPr algn="ctr" fontAlgn="ctr"/>
                      <a:r>
                        <a:rPr lang="en-US" sz="1050" b="0" i="0" u="none" strike="noStrike">
                          <a:solidFill>
                            <a:srgbClr val="000000"/>
                          </a:solidFill>
                          <a:effectLst/>
                          <a:latin typeface="Calibri" panose="020F0502020204030204" pitchFamily="34" charset="0"/>
                        </a:rPr>
                        <a:t>proposed</a:t>
                      </a:r>
                    </a:p>
                  </a:txBody>
                  <a:tcPr marL="9525" marR="9525" marT="9525" marB="0" anchor="ctr"/>
                </a:tc>
                <a:tc>
                  <a:txBody>
                    <a:bodyPr/>
                    <a:lstStyle/>
                    <a:p>
                      <a:pPr algn="ctr" fontAlgn="ctr"/>
                      <a:r>
                        <a:rPr lang="en-US" sz="1050" b="0" i="0" u="none" strike="noStrike">
                          <a:solidFill>
                            <a:srgbClr val="000000"/>
                          </a:solidFill>
                          <a:effectLst/>
                          <a:latin typeface="Calibri" panose="020F0502020204030204" pitchFamily="34" charset="0"/>
                        </a:rPr>
                        <a:t>BPE</a:t>
                      </a:r>
                    </a:p>
                  </a:txBody>
                  <a:tcPr marL="9525" marR="9525" marT="9525" marB="0" anchor="ctr"/>
                </a:tc>
                <a:extLst>
                  <a:ext uri="{0D108BD9-81ED-4DB2-BD59-A6C34878D82A}">
                    <a16:rowId xmlns:a16="http://schemas.microsoft.com/office/drawing/2014/main" val="2534734883"/>
                  </a:ext>
                </a:extLst>
              </a:tr>
              <a:tr h="277579">
                <a:tc>
                  <a:txBody>
                    <a:bodyPr/>
                    <a:lstStyle/>
                    <a:p>
                      <a:pPr algn="ctr" fontAlgn="ctr"/>
                      <a:r>
                        <a:rPr lang="en-US" sz="1050" b="0" i="0" u="none" strike="noStrike">
                          <a:solidFill>
                            <a:srgbClr val="000000"/>
                          </a:solidFill>
                          <a:effectLst/>
                          <a:latin typeface="Calibri" panose="020F0502020204030204" pitchFamily="34" charset="0"/>
                        </a:rPr>
                        <a:t>36</a:t>
                      </a:r>
                    </a:p>
                  </a:txBody>
                  <a:tcPr marL="9525" marR="9525" marT="9525" marB="0" anchor="ctr"/>
                </a:tc>
                <a:tc>
                  <a:txBody>
                    <a:bodyPr/>
                    <a:lstStyle/>
                    <a:p>
                      <a:pPr algn="just" rtl="0" fontAlgn="ctr"/>
                      <a:r>
                        <a:rPr lang="en-US" sz="1100" b="0" i="0" u="none" strike="noStrike">
                          <a:solidFill>
                            <a:srgbClr val="000000"/>
                          </a:solidFill>
                          <a:effectLst/>
                          <a:latin typeface="Calibri" panose="020F0502020204030204" pitchFamily="34" charset="0"/>
                        </a:rPr>
                        <a:t>11bi shall define a mechanism for the BPE Client and BPE AP to fast active and passive scan available PBE APs in the channel.</a:t>
                      </a:r>
                    </a:p>
                  </a:txBody>
                  <a:tcPr marL="9525" marR="9525" marT="9525" marB="0" anchor="ctr"/>
                </a:tc>
                <a:tc>
                  <a:txBody>
                    <a:bodyPr/>
                    <a:lstStyle/>
                    <a:p>
                      <a:pPr algn="ctr" fontAlgn="ctr"/>
                      <a:r>
                        <a:rPr lang="en-US" sz="1050" b="0" i="0" u="none" strike="noStrike">
                          <a:solidFill>
                            <a:srgbClr val="000000"/>
                          </a:solidFill>
                          <a:effectLst/>
                          <a:latin typeface="Calibri" panose="020F0502020204030204" pitchFamily="34" charset="0"/>
                        </a:rPr>
                        <a:t>proposed</a:t>
                      </a:r>
                    </a:p>
                  </a:txBody>
                  <a:tcPr marL="9525" marR="9525" marT="9525" marB="0" anchor="ctr"/>
                </a:tc>
                <a:tc>
                  <a:txBody>
                    <a:bodyPr/>
                    <a:lstStyle/>
                    <a:p>
                      <a:pPr algn="ctr" fontAlgn="ctr"/>
                      <a:r>
                        <a:rPr lang="en-US" sz="1050" b="0" i="0" u="none" strike="noStrike">
                          <a:solidFill>
                            <a:srgbClr val="000000"/>
                          </a:solidFill>
                          <a:effectLst/>
                          <a:latin typeface="Calibri" panose="020F0502020204030204" pitchFamily="34" charset="0"/>
                        </a:rPr>
                        <a:t>BPE</a:t>
                      </a:r>
                    </a:p>
                  </a:txBody>
                  <a:tcPr marL="9525" marR="9525" marT="9525" marB="0" anchor="ctr"/>
                </a:tc>
                <a:extLst>
                  <a:ext uri="{0D108BD9-81ED-4DB2-BD59-A6C34878D82A}">
                    <a16:rowId xmlns:a16="http://schemas.microsoft.com/office/drawing/2014/main" val="4010249822"/>
                  </a:ext>
                </a:extLst>
              </a:tr>
              <a:tr h="410060">
                <a:tc>
                  <a:txBody>
                    <a:bodyPr/>
                    <a:lstStyle/>
                    <a:p>
                      <a:pPr algn="ctr" fontAlgn="ctr"/>
                      <a:r>
                        <a:rPr lang="en-US" sz="1050" b="0" i="0" u="none" strike="noStrike">
                          <a:solidFill>
                            <a:srgbClr val="000000"/>
                          </a:solidFill>
                          <a:effectLst/>
                          <a:latin typeface="Calibri" panose="020F0502020204030204" pitchFamily="34" charset="0"/>
                        </a:rPr>
                        <a:t>37</a:t>
                      </a:r>
                    </a:p>
                  </a:txBody>
                  <a:tcPr marL="9525" marR="9525" marT="9525" marB="0" anchor="ctr"/>
                </a:tc>
                <a:tc>
                  <a:txBody>
                    <a:bodyPr/>
                    <a:lstStyle/>
                    <a:p>
                      <a:pPr algn="just" rtl="0" fontAlgn="ctr"/>
                      <a:r>
                        <a:rPr lang="en-US" sz="1100" b="0" i="0" u="none" strike="noStrike">
                          <a:solidFill>
                            <a:srgbClr val="000000"/>
                          </a:solidFill>
                          <a:effectLst/>
                          <a:latin typeface="Calibri" panose="020F0502020204030204" pitchFamily="34" charset="0"/>
                        </a:rPr>
                        <a:t>11bi shall define new RNR element to include obfuscated BPE AP identifiers for out-of-the-band discovery of the BPE AP. </a:t>
                      </a:r>
                    </a:p>
                  </a:txBody>
                  <a:tcPr marL="9525" marR="9525" marT="9525" marB="0" anchor="ctr"/>
                </a:tc>
                <a:tc>
                  <a:txBody>
                    <a:bodyPr/>
                    <a:lstStyle/>
                    <a:p>
                      <a:pPr algn="ctr" fontAlgn="ctr"/>
                      <a:r>
                        <a:rPr lang="en-US" sz="1050" b="0" i="0" u="none" strike="noStrike">
                          <a:solidFill>
                            <a:srgbClr val="000000"/>
                          </a:solidFill>
                          <a:effectLst/>
                          <a:latin typeface="Calibri" panose="020F0502020204030204" pitchFamily="34" charset="0"/>
                        </a:rPr>
                        <a:t>proposed</a:t>
                      </a:r>
                    </a:p>
                  </a:txBody>
                  <a:tcPr marL="9525" marR="9525" marT="9525" marB="0" anchor="ctr"/>
                </a:tc>
                <a:tc>
                  <a:txBody>
                    <a:bodyPr/>
                    <a:lstStyle/>
                    <a:p>
                      <a:pPr algn="ctr" fontAlgn="ctr"/>
                      <a:r>
                        <a:rPr lang="en-US" sz="1050" b="0" i="0" u="none" strike="noStrike">
                          <a:solidFill>
                            <a:srgbClr val="000000"/>
                          </a:solidFill>
                          <a:effectLst/>
                          <a:latin typeface="Calibri" panose="020F0502020204030204" pitchFamily="34" charset="0"/>
                        </a:rPr>
                        <a:t>BPE</a:t>
                      </a:r>
                    </a:p>
                  </a:txBody>
                  <a:tcPr marL="9525" marR="9525" marT="9525" marB="0" anchor="ctr"/>
                </a:tc>
                <a:extLst>
                  <a:ext uri="{0D108BD9-81ED-4DB2-BD59-A6C34878D82A}">
                    <a16:rowId xmlns:a16="http://schemas.microsoft.com/office/drawing/2014/main" val="3692523085"/>
                  </a:ext>
                </a:extLst>
              </a:tr>
              <a:tr h="277579">
                <a:tc>
                  <a:txBody>
                    <a:bodyPr/>
                    <a:lstStyle/>
                    <a:p>
                      <a:pPr algn="ctr" fontAlgn="ctr"/>
                      <a:r>
                        <a:rPr lang="en-US" sz="1050" b="0" i="0" u="none" strike="noStrike">
                          <a:solidFill>
                            <a:srgbClr val="000000"/>
                          </a:solidFill>
                          <a:effectLst/>
                          <a:latin typeface="Calibri" panose="020F0502020204030204" pitchFamily="34" charset="0"/>
                        </a:rPr>
                        <a:t>38</a:t>
                      </a:r>
                    </a:p>
                  </a:txBody>
                  <a:tcPr marL="9525" marR="9525" marT="9525" marB="0" anchor="ctr"/>
                </a:tc>
                <a:tc>
                  <a:txBody>
                    <a:bodyPr/>
                    <a:lstStyle/>
                    <a:p>
                      <a:pPr algn="just" rtl="0" fontAlgn="ctr"/>
                      <a:r>
                        <a:rPr lang="en-US" sz="1100" b="0" i="0" u="none" strike="noStrike">
                          <a:solidFill>
                            <a:srgbClr val="000000"/>
                          </a:solidFill>
                          <a:effectLst/>
                          <a:latin typeface="Calibri" panose="020F0502020204030204" pitchFamily="34" charset="0"/>
                        </a:rPr>
                        <a:t>11bi shall define a mechanism to obfuscate affiliated BPE APs parameters so that eavesdropping STAs cannot determine that they belong to the same AP MLD.</a:t>
                      </a:r>
                    </a:p>
                  </a:txBody>
                  <a:tcPr marL="9525" marR="9525" marT="9525" marB="0" anchor="ctr"/>
                </a:tc>
                <a:tc>
                  <a:txBody>
                    <a:bodyPr/>
                    <a:lstStyle/>
                    <a:p>
                      <a:pPr algn="ctr" fontAlgn="ctr"/>
                      <a:r>
                        <a:rPr lang="en-US" sz="1050" b="0" i="0" u="none" strike="noStrike">
                          <a:solidFill>
                            <a:srgbClr val="000000"/>
                          </a:solidFill>
                          <a:effectLst/>
                          <a:latin typeface="Calibri" panose="020F0502020204030204" pitchFamily="34" charset="0"/>
                        </a:rPr>
                        <a:t>proposed</a:t>
                      </a:r>
                    </a:p>
                  </a:txBody>
                  <a:tcPr marL="9525" marR="9525" marT="9525" marB="0" anchor="ctr"/>
                </a:tc>
                <a:tc>
                  <a:txBody>
                    <a:bodyPr/>
                    <a:lstStyle/>
                    <a:p>
                      <a:pPr algn="ctr" fontAlgn="ctr"/>
                      <a:r>
                        <a:rPr lang="en-US" sz="1050" b="0" i="0" u="none" strike="noStrike">
                          <a:solidFill>
                            <a:srgbClr val="000000"/>
                          </a:solidFill>
                          <a:effectLst/>
                          <a:latin typeface="Calibri" panose="020F0502020204030204" pitchFamily="34" charset="0"/>
                        </a:rPr>
                        <a:t>BPE</a:t>
                      </a:r>
                    </a:p>
                  </a:txBody>
                  <a:tcPr marL="9525" marR="9525" marT="9525" marB="0" anchor="ctr"/>
                </a:tc>
                <a:extLst>
                  <a:ext uri="{0D108BD9-81ED-4DB2-BD59-A6C34878D82A}">
                    <a16:rowId xmlns:a16="http://schemas.microsoft.com/office/drawing/2014/main" val="2221613184"/>
                  </a:ext>
                </a:extLst>
              </a:tr>
              <a:tr h="410060">
                <a:tc>
                  <a:txBody>
                    <a:bodyPr/>
                    <a:lstStyle/>
                    <a:p>
                      <a:pPr algn="ctr" fontAlgn="ctr"/>
                      <a:r>
                        <a:rPr lang="en-US" sz="1050" b="0" i="0" u="none" strike="noStrike">
                          <a:solidFill>
                            <a:srgbClr val="000000"/>
                          </a:solidFill>
                          <a:effectLst/>
                          <a:latin typeface="Calibri" panose="020F0502020204030204" pitchFamily="34" charset="0"/>
                        </a:rPr>
                        <a:t>39</a:t>
                      </a:r>
                    </a:p>
                  </a:txBody>
                  <a:tcPr marL="9525" marR="9525" marT="9525" marB="0" anchor="ctr"/>
                </a:tc>
                <a:tc>
                  <a:txBody>
                    <a:bodyPr/>
                    <a:lstStyle/>
                    <a:p>
                      <a:pPr algn="just" rtl="0" fontAlgn="ctr"/>
                      <a:r>
                        <a:rPr lang="en-US" sz="1100" b="0" i="0" u="none" strike="noStrike">
                          <a:solidFill>
                            <a:srgbClr val="000000"/>
                          </a:solidFill>
                          <a:effectLst/>
                          <a:latin typeface="Calibri" panose="020F0502020204030204" pitchFamily="34" charset="0"/>
                        </a:rPr>
                        <a:t>11bi shall define a mechanism to for BPE AP and BPE Client to change the OTA MAC addresses, SN and PN they use for unicast transmissions at STA specific schedule.</a:t>
                      </a:r>
                    </a:p>
                  </a:txBody>
                  <a:tcPr marL="9525" marR="9525" marT="9525" marB="0" anchor="ctr"/>
                </a:tc>
                <a:tc>
                  <a:txBody>
                    <a:bodyPr/>
                    <a:lstStyle/>
                    <a:p>
                      <a:pPr algn="ctr" fontAlgn="ctr"/>
                      <a:r>
                        <a:rPr lang="en-US" sz="1050" b="0" i="0" u="none" strike="noStrike">
                          <a:solidFill>
                            <a:srgbClr val="000000"/>
                          </a:solidFill>
                          <a:effectLst/>
                          <a:latin typeface="Calibri" panose="020F0502020204030204" pitchFamily="34" charset="0"/>
                        </a:rPr>
                        <a:t>proposed</a:t>
                      </a:r>
                    </a:p>
                  </a:txBody>
                  <a:tcPr marL="9525" marR="9525" marT="9525" marB="0" anchor="ctr"/>
                </a:tc>
                <a:tc>
                  <a:txBody>
                    <a:bodyPr/>
                    <a:lstStyle/>
                    <a:p>
                      <a:pPr algn="ctr" fontAlgn="ctr"/>
                      <a:r>
                        <a:rPr lang="en-US" sz="1050" b="0" i="0" u="none" strike="noStrike">
                          <a:solidFill>
                            <a:srgbClr val="000000"/>
                          </a:solidFill>
                          <a:effectLst/>
                          <a:latin typeface="Calibri" panose="020F0502020204030204" pitchFamily="34" charset="0"/>
                        </a:rPr>
                        <a:t>BPE</a:t>
                      </a:r>
                    </a:p>
                  </a:txBody>
                  <a:tcPr marL="9525" marR="9525" marT="9525" marB="0" anchor="ctr"/>
                </a:tc>
                <a:extLst>
                  <a:ext uri="{0D108BD9-81ED-4DB2-BD59-A6C34878D82A}">
                    <a16:rowId xmlns:a16="http://schemas.microsoft.com/office/drawing/2014/main" val="2154991160"/>
                  </a:ext>
                </a:extLst>
              </a:tr>
              <a:tr h="410060">
                <a:tc>
                  <a:txBody>
                    <a:bodyPr/>
                    <a:lstStyle/>
                    <a:p>
                      <a:pPr algn="ctr" fontAlgn="ctr"/>
                      <a:r>
                        <a:rPr lang="en-US" sz="1050" b="0" i="0" u="none" strike="noStrike">
                          <a:solidFill>
                            <a:srgbClr val="000000"/>
                          </a:solidFill>
                          <a:effectLst/>
                          <a:latin typeface="Calibri" panose="020F0502020204030204" pitchFamily="34" charset="0"/>
                        </a:rPr>
                        <a:t>40</a:t>
                      </a:r>
                    </a:p>
                  </a:txBody>
                  <a:tcPr marL="9525" marR="9525" marT="9525" marB="0" anchor="ctr"/>
                </a:tc>
                <a:tc>
                  <a:txBody>
                    <a:bodyPr/>
                    <a:lstStyle/>
                    <a:p>
                      <a:pPr algn="just" rtl="0" fontAlgn="ctr"/>
                      <a:r>
                        <a:rPr lang="en-US" sz="1100" b="0" i="0" u="none" strike="noStrike">
                          <a:solidFill>
                            <a:srgbClr val="000000"/>
                          </a:solidFill>
                          <a:effectLst/>
                          <a:latin typeface="Calibri" panose="020F0502020204030204" pitchFamily="34" charset="0"/>
                        </a:rPr>
                        <a:t>11bi shall define a mechanism to for BPE AP to obfuscate the RA, SN and PN of the group frames to avoid BPE AP tracking.</a:t>
                      </a:r>
                    </a:p>
                  </a:txBody>
                  <a:tcPr marL="9525" marR="9525" marT="9525" marB="0" anchor="ctr"/>
                </a:tc>
                <a:tc>
                  <a:txBody>
                    <a:bodyPr/>
                    <a:lstStyle/>
                    <a:p>
                      <a:pPr algn="ctr" fontAlgn="ctr"/>
                      <a:r>
                        <a:rPr lang="en-US" sz="1050" b="0" i="0" u="none" strike="noStrike">
                          <a:solidFill>
                            <a:srgbClr val="000000"/>
                          </a:solidFill>
                          <a:effectLst/>
                          <a:latin typeface="Calibri" panose="020F0502020204030204" pitchFamily="34" charset="0"/>
                        </a:rPr>
                        <a:t>proposed</a:t>
                      </a:r>
                    </a:p>
                  </a:txBody>
                  <a:tcPr marL="9525" marR="9525" marT="9525" marB="0" anchor="ctr"/>
                </a:tc>
                <a:tc>
                  <a:txBody>
                    <a:bodyPr/>
                    <a:lstStyle/>
                    <a:p>
                      <a:pPr algn="ctr" fontAlgn="ctr"/>
                      <a:r>
                        <a:rPr lang="en-US" sz="1050" b="0" i="0" u="none" strike="noStrike">
                          <a:solidFill>
                            <a:srgbClr val="000000"/>
                          </a:solidFill>
                          <a:effectLst/>
                          <a:latin typeface="Calibri" panose="020F0502020204030204" pitchFamily="34" charset="0"/>
                        </a:rPr>
                        <a:t>BPE</a:t>
                      </a:r>
                    </a:p>
                  </a:txBody>
                  <a:tcPr marL="9525" marR="9525" marT="9525" marB="0" anchor="ctr"/>
                </a:tc>
                <a:extLst>
                  <a:ext uri="{0D108BD9-81ED-4DB2-BD59-A6C34878D82A}">
                    <a16:rowId xmlns:a16="http://schemas.microsoft.com/office/drawing/2014/main" val="2875875933"/>
                  </a:ext>
                </a:extLst>
              </a:tr>
              <a:tr h="277579">
                <a:tc>
                  <a:txBody>
                    <a:bodyPr/>
                    <a:lstStyle/>
                    <a:p>
                      <a:pPr algn="ctr" fontAlgn="ctr"/>
                      <a:r>
                        <a:rPr lang="en-US" sz="1050" b="0" i="0" u="none" strike="noStrike">
                          <a:solidFill>
                            <a:srgbClr val="000000"/>
                          </a:solidFill>
                          <a:effectLst/>
                          <a:latin typeface="Calibri" panose="020F0502020204030204" pitchFamily="34" charset="0"/>
                        </a:rPr>
                        <a:t>41</a:t>
                      </a:r>
                    </a:p>
                  </a:txBody>
                  <a:tcPr marL="9525" marR="9525" marT="9525" marB="0" anchor="ctr"/>
                </a:tc>
                <a:tc>
                  <a:txBody>
                    <a:bodyPr/>
                    <a:lstStyle/>
                    <a:p>
                      <a:pPr algn="just" rtl="0" fontAlgn="ctr"/>
                      <a:r>
                        <a:rPr lang="en-US" sz="1100" b="0" i="0" u="none" strike="noStrike">
                          <a:solidFill>
                            <a:srgbClr val="000000"/>
                          </a:solidFill>
                          <a:effectLst/>
                          <a:latin typeface="Calibri" panose="020F0502020204030204" pitchFamily="34" charset="0"/>
                        </a:rPr>
                        <a:t>BPE Client and BPE AP shall reset the Scrambler Seed on individual and group addressed frames when MAC address is changed.</a:t>
                      </a:r>
                    </a:p>
                  </a:txBody>
                  <a:tcPr marL="9525" marR="9525" marT="9525" marB="0" anchor="ctr"/>
                </a:tc>
                <a:tc>
                  <a:txBody>
                    <a:bodyPr/>
                    <a:lstStyle/>
                    <a:p>
                      <a:pPr algn="ctr" fontAlgn="ctr"/>
                      <a:r>
                        <a:rPr lang="en-US" sz="1050" b="0" i="0" u="none" strike="noStrike">
                          <a:solidFill>
                            <a:srgbClr val="000000"/>
                          </a:solidFill>
                          <a:effectLst/>
                          <a:latin typeface="Calibri" panose="020F0502020204030204" pitchFamily="34" charset="0"/>
                        </a:rPr>
                        <a:t>proposed</a:t>
                      </a:r>
                    </a:p>
                  </a:txBody>
                  <a:tcPr marL="9525" marR="9525" marT="9525" marB="0" anchor="ctr"/>
                </a:tc>
                <a:tc>
                  <a:txBody>
                    <a:bodyPr/>
                    <a:lstStyle/>
                    <a:p>
                      <a:pPr algn="ctr" fontAlgn="ctr"/>
                      <a:r>
                        <a:rPr lang="en-US" sz="1050" b="0" i="0" u="none" strike="noStrike">
                          <a:solidFill>
                            <a:srgbClr val="000000"/>
                          </a:solidFill>
                          <a:effectLst/>
                          <a:latin typeface="Calibri" panose="020F0502020204030204" pitchFamily="34" charset="0"/>
                        </a:rPr>
                        <a:t>BPE</a:t>
                      </a:r>
                    </a:p>
                  </a:txBody>
                  <a:tcPr marL="9525" marR="9525" marT="9525" marB="0" anchor="ctr"/>
                </a:tc>
                <a:extLst>
                  <a:ext uri="{0D108BD9-81ED-4DB2-BD59-A6C34878D82A}">
                    <a16:rowId xmlns:a16="http://schemas.microsoft.com/office/drawing/2014/main" val="2178411921"/>
                  </a:ext>
                </a:extLst>
              </a:tr>
              <a:tr h="542540">
                <a:tc>
                  <a:txBody>
                    <a:bodyPr/>
                    <a:lstStyle/>
                    <a:p>
                      <a:pPr algn="ctr" fontAlgn="ctr"/>
                      <a:r>
                        <a:rPr lang="en-US" sz="1050" b="0" i="0" u="none" strike="noStrike">
                          <a:solidFill>
                            <a:srgbClr val="000000"/>
                          </a:solidFill>
                          <a:effectLst/>
                          <a:latin typeface="Calibri" panose="020F0502020204030204" pitchFamily="34" charset="0"/>
                        </a:rPr>
                        <a:t>42</a:t>
                      </a:r>
                    </a:p>
                  </a:txBody>
                  <a:tcPr marL="9525" marR="9525" marT="9525" marB="0" anchor="ctr"/>
                </a:tc>
                <a:tc>
                  <a:txBody>
                    <a:bodyPr/>
                    <a:lstStyle/>
                    <a:p>
                      <a:pPr algn="just" rtl="0" fontAlgn="ctr"/>
                      <a:r>
                        <a:rPr lang="en-US" sz="1100" b="0" i="0" u="none" strike="noStrike" dirty="0">
                          <a:solidFill>
                            <a:srgbClr val="000000"/>
                          </a:solidFill>
                          <a:effectLst/>
                          <a:latin typeface="Calibri" panose="020F0502020204030204" pitchFamily="34" charset="0"/>
                        </a:rPr>
                        <a:t>BPE-F-111bi shall define a mechanism for BPE APs and BPE Clients to use different MAC addresses for ongoing sensing measurements and data transmissions. </a:t>
                      </a:r>
                    </a:p>
                  </a:txBody>
                  <a:tcPr marL="9525" marR="9525" marT="9525" marB="0" anchor="ctr"/>
                </a:tc>
                <a:tc>
                  <a:txBody>
                    <a:bodyPr/>
                    <a:lstStyle/>
                    <a:p>
                      <a:pPr algn="ctr" fontAlgn="ctr"/>
                      <a:r>
                        <a:rPr lang="en-US" sz="1050" b="0" i="0" u="none" strike="noStrike">
                          <a:solidFill>
                            <a:srgbClr val="000000"/>
                          </a:solidFill>
                          <a:effectLst/>
                          <a:latin typeface="Calibri" panose="020F0502020204030204" pitchFamily="34" charset="0"/>
                        </a:rPr>
                        <a:t>proposed</a:t>
                      </a:r>
                    </a:p>
                  </a:txBody>
                  <a:tcPr marL="9525" marR="9525" marT="9525" marB="0" anchor="ctr"/>
                </a:tc>
                <a:tc>
                  <a:txBody>
                    <a:bodyPr/>
                    <a:lstStyle/>
                    <a:p>
                      <a:pPr algn="ctr" fontAlgn="ctr"/>
                      <a:r>
                        <a:rPr lang="en-US" sz="1050" b="0" i="0" u="none" strike="noStrike" dirty="0">
                          <a:solidFill>
                            <a:srgbClr val="000000"/>
                          </a:solidFill>
                          <a:effectLst/>
                          <a:latin typeface="Calibri" panose="020F0502020204030204" pitchFamily="34" charset="0"/>
                        </a:rPr>
                        <a:t>BPE</a:t>
                      </a:r>
                    </a:p>
                  </a:txBody>
                  <a:tcPr marL="9525" marR="9525" marT="9525" marB="0" anchor="ctr"/>
                </a:tc>
                <a:extLst>
                  <a:ext uri="{0D108BD9-81ED-4DB2-BD59-A6C34878D82A}">
                    <a16:rowId xmlns:a16="http://schemas.microsoft.com/office/drawing/2014/main" val="54499077"/>
                  </a:ext>
                </a:extLst>
              </a:tr>
              <a:tr h="542540">
                <a:tc>
                  <a:txBody>
                    <a:bodyPr/>
                    <a:lstStyle/>
                    <a:p>
                      <a:pPr algn="ctr" fontAlgn="ctr"/>
                      <a:r>
                        <a:rPr lang="en-US" sz="1050" b="0" i="0" u="none" strike="noStrike">
                          <a:solidFill>
                            <a:srgbClr val="000000"/>
                          </a:solidFill>
                          <a:effectLst/>
                          <a:latin typeface="Calibri" panose="020F0502020204030204" pitchFamily="34" charset="0"/>
                        </a:rPr>
                        <a:t>43</a:t>
                      </a:r>
                    </a:p>
                  </a:txBody>
                  <a:tcPr marL="9525" marR="9525" marT="9525" marB="0" anchor="ctr"/>
                </a:tc>
                <a:tc>
                  <a:txBody>
                    <a:bodyPr/>
                    <a:lstStyle/>
                    <a:p>
                      <a:pPr algn="just" rtl="0" fontAlgn="ctr"/>
                      <a:r>
                        <a:rPr lang="en-US" sz="1100" b="0" i="0" u="none" strike="noStrike">
                          <a:solidFill>
                            <a:srgbClr val="000000"/>
                          </a:solidFill>
                          <a:effectLst/>
                          <a:latin typeface="Calibri" panose="020F0502020204030204" pitchFamily="34" charset="0"/>
                        </a:rPr>
                        <a:t>11bi shall define a mechanism to protect transmitted sensing measurement frames against eavesdropper sensing estimations, i.e., the frames are protected from the eavesdroppers to perform sensing or ranging from the received frames.</a:t>
                      </a:r>
                    </a:p>
                  </a:txBody>
                  <a:tcPr marL="9525" marR="9525" marT="9525" marB="0" anchor="ctr"/>
                </a:tc>
                <a:tc>
                  <a:txBody>
                    <a:bodyPr/>
                    <a:lstStyle/>
                    <a:p>
                      <a:pPr algn="ctr" fontAlgn="ctr"/>
                      <a:r>
                        <a:rPr lang="en-US" sz="1050" b="0" i="0" u="none" strike="noStrike">
                          <a:solidFill>
                            <a:srgbClr val="000000"/>
                          </a:solidFill>
                          <a:effectLst/>
                          <a:latin typeface="Calibri" panose="020F0502020204030204" pitchFamily="34" charset="0"/>
                        </a:rPr>
                        <a:t>proposed</a:t>
                      </a:r>
                    </a:p>
                  </a:txBody>
                  <a:tcPr marL="9525" marR="9525" marT="9525" marB="0" anchor="ctr"/>
                </a:tc>
                <a:tc>
                  <a:txBody>
                    <a:bodyPr/>
                    <a:lstStyle/>
                    <a:p>
                      <a:pPr algn="ctr" fontAlgn="ctr"/>
                      <a:r>
                        <a:rPr lang="en-US" sz="1050" b="0" i="0" u="none" strike="noStrike" dirty="0">
                          <a:solidFill>
                            <a:srgbClr val="000000"/>
                          </a:solidFill>
                          <a:effectLst/>
                          <a:latin typeface="Calibri" panose="020F0502020204030204" pitchFamily="34" charset="0"/>
                        </a:rPr>
                        <a:t>BPE</a:t>
                      </a:r>
                    </a:p>
                  </a:txBody>
                  <a:tcPr marL="9525" marR="9525" marT="9525" marB="0" anchor="ctr"/>
                </a:tc>
                <a:extLst>
                  <a:ext uri="{0D108BD9-81ED-4DB2-BD59-A6C34878D82A}">
                    <a16:rowId xmlns:a16="http://schemas.microsoft.com/office/drawing/2014/main" val="2543000638"/>
                  </a:ext>
                </a:extLst>
              </a:tr>
            </a:tbl>
          </a:graphicData>
        </a:graphic>
      </p:graphicFrame>
    </p:spTree>
    <p:extLst>
      <p:ext uri="{BB962C8B-B14F-4D97-AF65-F5344CB8AC3E}">
        <p14:creationId xmlns:p14="http://schemas.microsoft.com/office/powerpoint/2010/main" val="229601779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F16C1C-1AE3-116D-70F4-14AA870E31EC}"/>
              </a:ext>
            </a:extLst>
          </p:cNvPr>
          <p:cNvSpPr>
            <a:spLocks noGrp="1"/>
          </p:cNvSpPr>
          <p:nvPr>
            <p:ph type="title"/>
          </p:nvPr>
        </p:nvSpPr>
        <p:spPr/>
        <p:txBody>
          <a:bodyPr/>
          <a:lstStyle/>
          <a:p>
            <a:r>
              <a:rPr lang="en-US" dirty="0"/>
              <a:t>Summary of Requirements (5)</a:t>
            </a:r>
          </a:p>
        </p:txBody>
      </p:sp>
      <p:graphicFrame>
        <p:nvGraphicFramePr>
          <p:cNvPr id="4" name="Content Placeholder 3">
            <a:extLst>
              <a:ext uri="{FF2B5EF4-FFF2-40B4-BE49-F238E27FC236}">
                <a16:creationId xmlns:a16="http://schemas.microsoft.com/office/drawing/2014/main" id="{B184EC9B-EF62-35FC-9BB7-C4477F04B133}"/>
              </a:ext>
            </a:extLst>
          </p:cNvPr>
          <p:cNvGraphicFramePr>
            <a:graphicFrameLocks noGrp="1"/>
          </p:cNvGraphicFramePr>
          <p:nvPr>
            <p:ph idx="1"/>
            <p:extLst>
              <p:ext uri="{D42A27DB-BD31-4B8C-83A1-F6EECF244321}">
                <p14:modId xmlns:p14="http://schemas.microsoft.com/office/powerpoint/2010/main" val="3633275402"/>
              </p:ext>
            </p:extLst>
          </p:nvPr>
        </p:nvGraphicFramePr>
        <p:xfrm>
          <a:off x="1005533" y="1665110"/>
          <a:ext cx="7132934" cy="4445269"/>
        </p:xfrm>
        <a:graphic>
          <a:graphicData uri="http://schemas.openxmlformats.org/drawingml/2006/table">
            <a:tbl>
              <a:tblPr>
                <a:tableStyleId>{5940675A-B579-460E-94D1-54222C63F5DA}</a:tableStyleId>
              </a:tblPr>
              <a:tblGrid>
                <a:gridCol w="613857">
                  <a:extLst>
                    <a:ext uri="{9D8B030D-6E8A-4147-A177-3AD203B41FA5}">
                      <a16:colId xmlns:a16="http://schemas.microsoft.com/office/drawing/2014/main" val="4060048253"/>
                    </a:ext>
                  </a:extLst>
                </a:gridCol>
                <a:gridCol w="4994946">
                  <a:extLst>
                    <a:ext uri="{9D8B030D-6E8A-4147-A177-3AD203B41FA5}">
                      <a16:colId xmlns:a16="http://schemas.microsoft.com/office/drawing/2014/main" val="2857363613"/>
                    </a:ext>
                  </a:extLst>
                </a:gridCol>
                <a:gridCol w="950217">
                  <a:extLst>
                    <a:ext uri="{9D8B030D-6E8A-4147-A177-3AD203B41FA5}">
                      <a16:colId xmlns:a16="http://schemas.microsoft.com/office/drawing/2014/main" val="1086371291"/>
                    </a:ext>
                  </a:extLst>
                </a:gridCol>
                <a:gridCol w="573914">
                  <a:extLst>
                    <a:ext uri="{9D8B030D-6E8A-4147-A177-3AD203B41FA5}">
                      <a16:colId xmlns:a16="http://schemas.microsoft.com/office/drawing/2014/main" val="3486398056"/>
                    </a:ext>
                  </a:extLst>
                </a:gridCol>
              </a:tblGrid>
              <a:tr h="277579">
                <a:tc>
                  <a:txBody>
                    <a:bodyPr/>
                    <a:lstStyle/>
                    <a:p>
                      <a:pPr algn="ctr" fontAlgn="ctr"/>
                      <a:r>
                        <a:rPr lang="en-US" sz="800" u="none" strike="noStrike">
                          <a:effectLst/>
                        </a:rPr>
                        <a:t>Requirement number</a:t>
                      </a:r>
                      <a:endParaRPr lang="en-US" sz="800" b="1" i="0" u="none" strike="noStrike">
                        <a:solidFill>
                          <a:srgbClr val="000000"/>
                        </a:solidFill>
                        <a:effectLst/>
                        <a:latin typeface="Calibri" panose="020F0502020204030204" pitchFamily="34" charset="0"/>
                      </a:endParaRPr>
                    </a:p>
                  </a:txBody>
                  <a:tcPr marL="6309" marR="6309" marT="6309" marB="0" anchor="ctr"/>
                </a:tc>
                <a:tc>
                  <a:txBody>
                    <a:bodyPr/>
                    <a:lstStyle/>
                    <a:p>
                      <a:pPr algn="l" fontAlgn="b"/>
                      <a:r>
                        <a:rPr lang="en-US" sz="800" u="none" strike="noStrike">
                          <a:effectLst/>
                        </a:rPr>
                        <a:t>Requirement Text</a:t>
                      </a:r>
                      <a:endParaRPr lang="en-US" sz="800" b="1" i="0" u="none" strike="noStrike">
                        <a:solidFill>
                          <a:srgbClr val="000000"/>
                        </a:solidFill>
                        <a:effectLst/>
                        <a:latin typeface="Calibri" panose="020F0502020204030204" pitchFamily="34" charset="0"/>
                      </a:endParaRPr>
                    </a:p>
                  </a:txBody>
                  <a:tcPr marL="6309" marR="6309" marT="6309" marB="0" anchor="b"/>
                </a:tc>
                <a:tc>
                  <a:txBody>
                    <a:bodyPr/>
                    <a:lstStyle/>
                    <a:p>
                      <a:pPr algn="ctr" fontAlgn="ctr"/>
                      <a:r>
                        <a:rPr lang="en-US" sz="800" u="none" strike="noStrike">
                          <a:effectLst/>
                        </a:rPr>
                        <a:t>Status</a:t>
                      </a:r>
                      <a:endParaRPr lang="en-US" sz="800" b="1" i="0" u="none" strike="noStrike">
                        <a:solidFill>
                          <a:srgbClr val="000000"/>
                        </a:solidFill>
                        <a:effectLst/>
                        <a:latin typeface="Calibri" panose="020F0502020204030204" pitchFamily="34" charset="0"/>
                      </a:endParaRPr>
                    </a:p>
                  </a:txBody>
                  <a:tcPr marL="6309" marR="6309" marT="6309" marB="0" anchor="ctr"/>
                </a:tc>
                <a:tc>
                  <a:txBody>
                    <a:bodyPr/>
                    <a:lstStyle/>
                    <a:p>
                      <a:pPr algn="ctr" fontAlgn="ctr"/>
                      <a:r>
                        <a:rPr lang="en-US" sz="800" u="none" strike="noStrike">
                          <a:effectLst/>
                        </a:rPr>
                        <a:t>Type</a:t>
                      </a:r>
                      <a:endParaRPr lang="en-US" sz="800" b="1" i="0" u="none" strike="noStrike">
                        <a:solidFill>
                          <a:srgbClr val="000000"/>
                        </a:solidFill>
                        <a:effectLst/>
                        <a:latin typeface="Calibri" panose="020F0502020204030204" pitchFamily="34" charset="0"/>
                      </a:endParaRPr>
                    </a:p>
                  </a:txBody>
                  <a:tcPr marL="6309" marR="6309" marT="6309" marB="0" anchor="ctr"/>
                </a:tc>
                <a:extLst>
                  <a:ext uri="{0D108BD9-81ED-4DB2-BD59-A6C34878D82A}">
                    <a16:rowId xmlns:a16="http://schemas.microsoft.com/office/drawing/2014/main" val="3585080098"/>
                  </a:ext>
                </a:extLst>
              </a:tr>
              <a:tr h="410060">
                <a:tc>
                  <a:txBody>
                    <a:bodyPr/>
                    <a:lstStyle/>
                    <a:p>
                      <a:pPr algn="ctr" fontAlgn="ctr"/>
                      <a:r>
                        <a:rPr lang="en-US" sz="1000" b="0" i="0" u="none" strike="noStrike">
                          <a:solidFill>
                            <a:srgbClr val="000000"/>
                          </a:solidFill>
                          <a:effectLst/>
                          <a:latin typeface="Calibri" panose="020F0502020204030204" pitchFamily="34" charset="0"/>
                        </a:rPr>
                        <a:t>44</a:t>
                      </a:r>
                    </a:p>
                  </a:txBody>
                  <a:tcPr marL="9525" marR="9525" marT="9525" marB="0" anchor="ctr"/>
                </a:tc>
                <a:tc>
                  <a:txBody>
                    <a:bodyPr/>
                    <a:lstStyle/>
                    <a:p>
                      <a:pPr algn="just" rtl="0" fontAlgn="ctr"/>
                      <a:r>
                        <a:rPr lang="en-US" sz="1050" b="0" i="0" u="none" strike="noStrike">
                          <a:solidFill>
                            <a:srgbClr val="000000"/>
                          </a:solidFill>
                          <a:effectLst/>
                          <a:latin typeface="Calibri" panose="020F0502020204030204" pitchFamily="34" charset="0"/>
                        </a:rPr>
                        <a:t>11bi shall define a mechanism for a BPE Client and BPE AP to obfuscate the transmitted TID to an uncorrelated new value in Associate STA in State 4, without any loss of connection.</a:t>
                      </a:r>
                    </a:p>
                  </a:txBody>
                  <a:tcPr marL="9525" marR="9525" marT="9525" marB="0" anchor="ctr"/>
                </a:tc>
                <a:tc>
                  <a:txBody>
                    <a:bodyPr/>
                    <a:lstStyle/>
                    <a:p>
                      <a:pPr algn="ctr" fontAlgn="ctr"/>
                      <a:r>
                        <a:rPr lang="en-US" sz="1000" b="0" i="0" u="none" strike="noStrike">
                          <a:solidFill>
                            <a:srgbClr val="000000"/>
                          </a:solidFill>
                          <a:effectLst/>
                          <a:latin typeface="Calibri" panose="020F0502020204030204" pitchFamily="34" charset="0"/>
                        </a:rPr>
                        <a:t>proposed</a:t>
                      </a:r>
                    </a:p>
                  </a:txBody>
                  <a:tcPr marL="9525" marR="9525" marT="9525" marB="0" anchor="ctr"/>
                </a:tc>
                <a:tc>
                  <a:txBody>
                    <a:bodyPr/>
                    <a:lstStyle/>
                    <a:p>
                      <a:pPr algn="ctr" fontAlgn="ctr"/>
                      <a:r>
                        <a:rPr lang="en-US" sz="1000" b="0" i="0" u="none" strike="noStrike">
                          <a:solidFill>
                            <a:srgbClr val="000000"/>
                          </a:solidFill>
                          <a:effectLst/>
                          <a:latin typeface="Calibri" panose="020F0502020204030204" pitchFamily="34" charset="0"/>
                        </a:rPr>
                        <a:t>BPE</a:t>
                      </a:r>
                    </a:p>
                  </a:txBody>
                  <a:tcPr marL="9525" marR="9525" marT="9525" marB="0" anchor="ctr"/>
                </a:tc>
                <a:extLst>
                  <a:ext uri="{0D108BD9-81ED-4DB2-BD59-A6C34878D82A}">
                    <a16:rowId xmlns:a16="http://schemas.microsoft.com/office/drawing/2014/main" val="2113136232"/>
                  </a:ext>
                </a:extLst>
              </a:tr>
              <a:tr h="277579">
                <a:tc>
                  <a:txBody>
                    <a:bodyPr/>
                    <a:lstStyle/>
                    <a:p>
                      <a:pPr algn="ctr" fontAlgn="ctr"/>
                      <a:r>
                        <a:rPr lang="en-US" sz="1000" b="0" i="0" u="none" strike="noStrike">
                          <a:solidFill>
                            <a:srgbClr val="000000"/>
                          </a:solidFill>
                          <a:effectLst/>
                          <a:latin typeface="Calibri" panose="020F0502020204030204" pitchFamily="34" charset="0"/>
                        </a:rPr>
                        <a:t>45</a:t>
                      </a:r>
                    </a:p>
                  </a:txBody>
                  <a:tcPr marL="9525" marR="9525" marT="9525" marB="0" anchor="ctr"/>
                </a:tc>
                <a:tc>
                  <a:txBody>
                    <a:bodyPr/>
                    <a:lstStyle/>
                    <a:p>
                      <a:pPr algn="just" rtl="0" fontAlgn="ctr"/>
                      <a:r>
                        <a:rPr lang="en-US" sz="1050" b="0" i="0" u="none" strike="noStrike">
                          <a:solidFill>
                            <a:srgbClr val="000000"/>
                          </a:solidFill>
                          <a:effectLst/>
                          <a:latin typeface="Calibri" panose="020F0502020204030204" pitchFamily="34" charset="0"/>
                        </a:rPr>
                        <a:t>11bi shall define a mechanism for BPE Clients and BPE APs to encrypt power save related MAC Header fields (PM, EOSP, MD).</a:t>
                      </a:r>
                    </a:p>
                  </a:txBody>
                  <a:tcPr marL="9525" marR="9525" marT="9525" marB="0" anchor="ctr"/>
                </a:tc>
                <a:tc>
                  <a:txBody>
                    <a:bodyPr/>
                    <a:lstStyle/>
                    <a:p>
                      <a:pPr algn="ctr" fontAlgn="ctr"/>
                      <a:r>
                        <a:rPr lang="en-US" sz="1000" b="0" i="0" u="none" strike="noStrike">
                          <a:solidFill>
                            <a:srgbClr val="000000"/>
                          </a:solidFill>
                          <a:effectLst/>
                          <a:latin typeface="Calibri" panose="020F0502020204030204" pitchFamily="34" charset="0"/>
                        </a:rPr>
                        <a:t>proposed</a:t>
                      </a:r>
                    </a:p>
                  </a:txBody>
                  <a:tcPr marL="9525" marR="9525" marT="9525" marB="0" anchor="ctr"/>
                </a:tc>
                <a:tc>
                  <a:txBody>
                    <a:bodyPr/>
                    <a:lstStyle/>
                    <a:p>
                      <a:pPr algn="ctr" fontAlgn="ctr"/>
                      <a:r>
                        <a:rPr lang="en-US" sz="1000" b="0" i="0" u="none" strike="noStrike">
                          <a:solidFill>
                            <a:srgbClr val="000000"/>
                          </a:solidFill>
                          <a:effectLst/>
                          <a:latin typeface="Calibri" panose="020F0502020204030204" pitchFamily="34" charset="0"/>
                        </a:rPr>
                        <a:t>BPE</a:t>
                      </a:r>
                    </a:p>
                  </a:txBody>
                  <a:tcPr marL="9525" marR="9525" marT="9525" marB="0" anchor="ctr"/>
                </a:tc>
                <a:extLst>
                  <a:ext uri="{0D108BD9-81ED-4DB2-BD59-A6C34878D82A}">
                    <a16:rowId xmlns:a16="http://schemas.microsoft.com/office/drawing/2014/main" val="2534734883"/>
                  </a:ext>
                </a:extLst>
              </a:tr>
              <a:tr h="277579">
                <a:tc>
                  <a:txBody>
                    <a:bodyPr/>
                    <a:lstStyle/>
                    <a:p>
                      <a:pPr algn="ctr" fontAlgn="ctr"/>
                      <a:r>
                        <a:rPr lang="en-US" sz="1000" b="0" i="0" u="none" strike="noStrike">
                          <a:solidFill>
                            <a:srgbClr val="000000"/>
                          </a:solidFill>
                          <a:effectLst/>
                          <a:latin typeface="Calibri" panose="020F0502020204030204" pitchFamily="34" charset="0"/>
                        </a:rPr>
                        <a:t>46</a:t>
                      </a:r>
                    </a:p>
                  </a:txBody>
                  <a:tcPr marL="9525" marR="9525" marT="9525" marB="0" anchor="ctr"/>
                </a:tc>
                <a:tc>
                  <a:txBody>
                    <a:bodyPr/>
                    <a:lstStyle/>
                    <a:p>
                      <a:pPr algn="just" rtl="0" fontAlgn="ctr"/>
                      <a:r>
                        <a:rPr lang="en-US" sz="1050" b="0" i="0" u="none" strike="noStrike">
                          <a:solidFill>
                            <a:srgbClr val="000000"/>
                          </a:solidFill>
                          <a:effectLst/>
                          <a:latin typeface="Calibri" panose="020F0502020204030204" pitchFamily="34" charset="0"/>
                        </a:rPr>
                        <a:t>11bi shall define a mechanism for BPE Clients and BPE APs to encrypt the +HTC field and the HT Control field.</a:t>
                      </a:r>
                    </a:p>
                  </a:txBody>
                  <a:tcPr marL="9525" marR="9525" marT="9525" marB="0" anchor="ctr"/>
                </a:tc>
                <a:tc>
                  <a:txBody>
                    <a:bodyPr/>
                    <a:lstStyle/>
                    <a:p>
                      <a:pPr algn="ctr" fontAlgn="ctr"/>
                      <a:r>
                        <a:rPr lang="en-US" sz="1000" b="0" i="0" u="none" strike="noStrike">
                          <a:solidFill>
                            <a:srgbClr val="000000"/>
                          </a:solidFill>
                          <a:effectLst/>
                          <a:latin typeface="Calibri" panose="020F0502020204030204" pitchFamily="34" charset="0"/>
                        </a:rPr>
                        <a:t>proposed</a:t>
                      </a:r>
                    </a:p>
                  </a:txBody>
                  <a:tcPr marL="9525" marR="9525" marT="9525" marB="0" anchor="ctr"/>
                </a:tc>
                <a:tc>
                  <a:txBody>
                    <a:bodyPr/>
                    <a:lstStyle/>
                    <a:p>
                      <a:pPr algn="ctr" fontAlgn="ctr"/>
                      <a:r>
                        <a:rPr lang="en-US" sz="1000" b="0" i="0" u="none" strike="noStrike">
                          <a:solidFill>
                            <a:srgbClr val="000000"/>
                          </a:solidFill>
                          <a:effectLst/>
                          <a:latin typeface="Calibri" panose="020F0502020204030204" pitchFamily="34" charset="0"/>
                        </a:rPr>
                        <a:t>BPE</a:t>
                      </a:r>
                    </a:p>
                  </a:txBody>
                  <a:tcPr marL="9525" marR="9525" marT="9525" marB="0" anchor="ctr"/>
                </a:tc>
                <a:extLst>
                  <a:ext uri="{0D108BD9-81ED-4DB2-BD59-A6C34878D82A}">
                    <a16:rowId xmlns:a16="http://schemas.microsoft.com/office/drawing/2014/main" val="4010249822"/>
                  </a:ext>
                </a:extLst>
              </a:tr>
              <a:tr h="410060">
                <a:tc>
                  <a:txBody>
                    <a:bodyPr/>
                    <a:lstStyle/>
                    <a:p>
                      <a:pPr algn="ctr" fontAlgn="ctr"/>
                      <a:r>
                        <a:rPr lang="en-US" sz="1000" b="0" i="0" u="none" strike="noStrike">
                          <a:solidFill>
                            <a:srgbClr val="000000"/>
                          </a:solidFill>
                          <a:effectLst/>
                          <a:latin typeface="Calibri" panose="020F0502020204030204" pitchFamily="34" charset="0"/>
                        </a:rPr>
                        <a:t>47</a:t>
                      </a:r>
                    </a:p>
                  </a:txBody>
                  <a:tcPr marL="9525" marR="9525" marT="9525" marB="0" anchor="ctr"/>
                </a:tc>
                <a:tc>
                  <a:txBody>
                    <a:bodyPr/>
                    <a:lstStyle/>
                    <a:p>
                      <a:pPr algn="just" rtl="0" fontAlgn="ctr"/>
                      <a:r>
                        <a:rPr lang="en-US" sz="1050" b="0" i="0" u="none" strike="noStrike">
                          <a:solidFill>
                            <a:srgbClr val="000000"/>
                          </a:solidFill>
                          <a:effectLst/>
                          <a:latin typeface="Calibri" panose="020F0502020204030204" pitchFamily="34" charset="0"/>
                        </a:rPr>
                        <a:t>11bi shall define a mechanism for BPE Clients and BPE APs to encrypt the Retry bit.</a:t>
                      </a:r>
                    </a:p>
                  </a:txBody>
                  <a:tcPr marL="9525" marR="9525" marT="9525" marB="0" anchor="ctr"/>
                </a:tc>
                <a:tc>
                  <a:txBody>
                    <a:bodyPr/>
                    <a:lstStyle/>
                    <a:p>
                      <a:pPr algn="ctr" fontAlgn="ctr"/>
                      <a:r>
                        <a:rPr lang="en-US" sz="1000" b="0" i="0" u="none" strike="noStrike">
                          <a:solidFill>
                            <a:srgbClr val="000000"/>
                          </a:solidFill>
                          <a:effectLst/>
                          <a:latin typeface="Calibri" panose="020F0502020204030204" pitchFamily="34" charset="0"/>
                        </a:rPr>
                        <a:t>proposed</a:t>
                      </a:r>
                    </a:p>
                  </a:txBody>
                  <a:tcPr marL="9525" marR="9525" marT="9525" marB="0" anchor="ctr"/>
                </a:tc>
                <a:tc>
                  <a:txBody>
                    <a:bodyPr/>
                    <a:lstStyle/>
                    <a:p>
                      <a:pPr algn="ctr" fontAlgn="ctr"/>
                      <a:r>
                        <a:rPr lang="en-US" sz="1000" b="0" i="0" u="none" strike="noStrike">
                          <a:solidFill>
                            <a:srgbClr val="000000"/>
                          </a:solidFill>
                          <a:effectLst/>
                          <a:latin typeface="Calibri" panose="020F0502020204030204" pitchFamily="34" charset="0"/>
                        </a:rPr>
                        <a:t>BPE</a:t>
                      </a:r>
                    </a:p>
                  </a:txBody>
                  <a:tcPr marL="9525" marR="9525" marT="9525" marB="0" anchor="ctr"/>
                </a:tc>
                <a:extLst>
                  <a:ext uri="{0D108BD9-81ED-4DB2-BD59-A6C34878D82A}">
                    <a16:rowId xmlns:a16="http://schemas.microsoft.com/office/drawing/2014/main" val="3692523085"/>
                  </a:ext>
                </a:extLst>
              </a:tr>
              <a:tr h="277579">
                <a:tc>
                  <a:txBody>
                    <a:bodyPr/>
                    <a:lstStyle/>
                    <a:p>
                      <a:pPr algn="ctr" fontAlgn="ctr"/>
                      <a:r>
                        <a:rPr lang="en-US" sz="1000" b="0" i="0" u="none" strike="noStrike">
                          <a:solidFill>
                            <a:srgbClr val="000000"/>
                          </a:solidFill>
                          <a:effectLst/>
                          <a:latin typeface="Calibri" panose="020F0502020204030204" pitchFamily="34" charset="0"/>
                        </a:rPr>
                        <a:t>23a</a:t>
                      </a:r>
                    </a:p>
                  </a:txBody>
                  <a:tcPr marL="9525" marR="9525" marT="9525" marB="0" anchor="ctr"/>
                </a:tc>
                <a:tc>
                  <a:txBody>
                    <a:bodyPr/>
                    <a:lstStyle/>
                    <a:p>
                      <a:pPr algn="l" fontAlgn="b"/>
                      <a:r>
                        <a:rPr lang="en-US" sz="1050" b="0" i="0" u="none" strike="noStrike">
                          <a:solidFill>
                            <a:srgbClr val="000000"/>
                          </a:solidFill>
                          <a:effectLst/>
                          <a:latin typeface="Calibri" panose="020F0502020204030204" pitchFamily="34" charset="0"/>
                        </a:rPr>
                        <a:t>11bi shall define a private MAC address that is used  by the 11bi non-AP STA or 11bi non-AP MLD for the DS and can be different for different ESS. </a:t>
                      </a:r>
                    </a:p>
                  </a:txBody>
                  <a:tcPr marL="9525" marR="9525" marT="9525" marB="0" anchor="b"/>
                </a:tc>
                <a:tc>
                  <a:txBody>
                    <a:bodyPr/>
                    <a:lstStyle/>
                    <a:p>
                      <a:pPr algn="ctr" fontAlgn="ctr"/>
                      <a:r>
                        <a:rPr lang="en-US" sz="1000" b="0" i="0" u="none" strike="noStrike">
                          <a:solidFill>
                            <a:srgbClr val="000000"/>
                          </a:solidFill>
                          <a:effectLst/>
                          <a:latin typeface="Calibri" panose="020F0502020204030204" pitchFamily="34" charset="0"/>
                        </a:rPr>
                        <a:t>proposed</a:t>
                      </a:r>
                    </a:p>
                  </a:txBody>
                  <a:tcPr marL="9525" marR="9525" marT="9525" marB="0" anchor="ctr"/>
                </a:tc>
                <a:tc>
                  <a:txBody>
                    <a:bodyPr/>
                    <a:lstStyle/>
                    <a:p>
                      <a:pPr algn="ctr" fontAlgn="ctr"/>
                      <a:r>
                        <a:rPr lang="en-US" sz="1000" b="0" i="0" u="none" strike="noStrike">
                          <a:solidFill>
                            <a:srgbClr val="000000"/>
                          </a:solidFill>
                          <a:effectLst/>
                          <a:latin typeface="Calibri" panose="020F0502020204030204" pitchFamily="34" charset="0"/>
                        </a:rPr>
                        <a:t>CPE</a:t>
                      </a:r>
                    </a:p>
                  </a:txBody>
                  <a:tcPr marL="9525" marR="9525" marT="9525" marB="0" anchor="ctr"/>
                </a:tc>
                <a:extLst>
                  <a:ext uri="{0D108BD9-81ED-4DB2-BD59-A6C34878D82A}">
                    <a16:rowId xmlns:a16="http://schemas.microsoft.com/office/drawing/2014/main" val="2221613184"/>
                  </a:ext>
                </a:extLst>
              </a:tr>
              <a:tr h="410060">
                <a:tc>
                  <a:txBody>
                    <a:bodyPr/>
                    <a:lstStyle/>
                    <a:p>
                      <a:pPr algn="ctr" fontAlgn="ctr"/>
                      <a:r>
                        <a:rPr lang="en-US" sz="1000" b="0" i="0" u="none" strike="noStrike">
                          <a:solidFill>
                            <a:srgbClr val="000000"/>
                          </a:solidFill>
                          <a:effectLst/>
                          <a:latin typeface="Calibri" panose="020F0502020204030204" pitchFamily="34" charset="0"/>
                        </a:rPr>
                        <a:t>23b</a:t>
                      </a:r>
                    </a:p>
                  </a:txBody>
                  <a:tcPr marL="9525" marR="9525" marT="9525" marB="0" anchor="ctr"/>
                </a:tc>
                <a:tc>
                  <a:txBody>
                    <a:bodyPr/>
                    <a:lstStyle/>
                    <a:p>
                      <a:pPr algn="l" fontAlgn="b"/>
                      <a:r>
                        <a:rPr lang="en-US" sz="1050" b="0" i="0" u="none" strike="noStrike">
                          <a:solidFill>
                            <a:srgbClr val="000000"/>
                          </a:solidFill>
                          <a:effectLst/>
                          <a:latin typeface="Calibri" panose="020F0502020204030204" pitchFamily="34" charset="0"/>
                        </a:rPr>
                        <a:t>The private MAC address of a 11bi non-AP STA or a 11bi non-AP MLD shall not be carried in the MAC header of the frame and shall not be carried in the frame body of a frame without protection if the frame is transmitted by the 11bi non-AP STA or any non-AP STA affiliated with the 11bi non-AP MLD or if the frame is transmitted by the 11bi AP to the 11bi non-AP STA or by any AP affiliated with a 11bi AP MLD to any non-AP STA affiliated with the 11bi non-AP MLD</a:t>
                      </a:r>
                    </a:p>
                  </a:txBody>
                  <a:tcPr marL="9525" marR="9525" marT="9525" marB="0" anchor="b"/>
                </a:tc>
                <a:tc>
                  <a:txBody>
                    <a:bodyPr/>
                    <a:lstStyle/>
                    <a:p>
                      <a:pPr algn="ctr" fontAlgn="ctr"/>
                      <a:r>
                        <a:rPr lang="en-US" sz="1000" b="0" i="0" u="none" strike="noStrike">
                          <a:solidFill>
                            <a:srgbClr val="000000"/>
                          </a:solidFill>
                          <a:effectLst/>
                          <a:latin typeface="Calibri" panose="020F0502020204030204" pitchFamily="34" charset="0"/>
                        </a:rPr>
                        <a:t>proposed</a:t>
                      </a:r>
                    </a:p>
                  </a:txBody>
                  <a:tcPr marL="9525" marR="9525" marT="9525" marB="0" anchor="ctr"/>
                </a:tc>
                <a:tc>
                  <a:txBody>
                    <a:bodyPr/>
                    <a:lstStyle/>
                    <a:p>
                      <a:pPr algn="ctr" fontAlgn="ctr"/>
                      <a:r>
                        <a:rPr lang="en-US" sz="1000" b="0" i="0" u="none" strike="noStrike">
                          <a:solidFill>
                            <a:srgbClr val="000000"/>
                          </a:solidFill>
                          <a:effectLst/>
                          <a:latin typeface="Calibri" panose="020F0502020204030204" pitchFamily="34" charset="0"/>
                        </a:rPr>
                        <a:t>CPE</a:t>
                      </a:r>
                    </a:p>
                  </a:txBody>
                  <a:tcPr marL="9525" marR="9525" marT="9525" marB="0" anchor="ctr"/>
                </a:tc>
                <a:extLst>
                  <a:ext uri="{0D108BD9-81ED-4DB2-BD59-A6C34878D82A}">
                    <a16:rowId xmlns:a16="http://schemas.microsoft.com/office/drawing/2014/main" val="2154991160"/>
                  </a:ext>
                </a:extLst>
              </a:tr>
              <a:tr h="410060">
                <a:tc>
                  <a:txBody>
                    <a:bodyPr/>
                    <a:lstStyle/>
                    <a:p>
                      <a:pPr algn="ctr" fontAlgn="ctr"/>
                      <a:r>
                        <a:rPr lang="en-US" sz="1000" b="0" i="0" u="none" strike="noStrike">
                          <a:solidFill>
                            <a:srgbClr val="000000"/>
                          </a:solidFill>
                          <a:effectLst/>
                          <a:latin typeface="Calibri" panose="020F0502020204030204" pitchFamily="34" charset="0"/>
                        </a:rPr>
                        <a:t>23c</a:t>
                      </a:r>
                    </a:p>
                  </a:txBody>
                  <a:tcPr marL="9525" marR="9525" marT="9525" marB="0" anchor="ctr"/>
                </a:tc>
                <a:tc>
                  <a:txBody>
                    <a:bodyPr/>
                    <a:lstStyle/>
                    <a:p>
                      <a:pPr algn="l" fontAlgn="b"/>
                      <a:r>
                        <a:rPr lang="en-US" sz="1050" b="0" i="0" u="none" strike="noStrike">
                          <a:solidFill>
                            <a:srgbClr val="000000"/>
                          </a:solidFill>
                          <a:effectLst/>
                          <a:latin typeface="Calibri" panose="020F0502020204030204" pitchFamily="34" charset="0"/>
                        </a:rPr>
                        <a:t>11bi non-AP STA or 11bi non-AP MLD can decide the lifetime of the private MAC address </a:t>
                      </a:r>
                    </a:p>
                  </a:txBody>
                  <a:tcPr marL="9525" marR="9525" marT="9525" marB="0" anchor="b"/>
                </a:tc>
                <a:tc>
                  <a:txBody>
                    <a:bodyPr/>
                    <a:lstStyle/>
                    <a:p>
                      <a:pPr algn="ctr" fontAlgn="ctr"/>
                      <a:r>
                        <a:rPr lang="en-US" sz="1000" b="0" i="0" u="none" strike="noStrike">
                          <a:solidFill>
                            <a:srgbClr val="000000"/>
                          </a:solidFill>
                          <a:effectLst/>
                          <a:latin typeface="Calibri" panose="020F0502020204030204" pitchFamily="34" charset="0"/>
                        </a:rPr>
                        <a:t>proposed</a:t>
                      </a:r>
                    </a:p>
                  </a:txBody>
                  <a:tcPr marL="9525" marR="9525" marT="9525" marB="0" anchor="ctr"/>
                </a:tc>
                <a:tc>
                  <a:txBody>
                    <a:bodyPr/>
                    <a:lstStyle/>
                    <a:p>
                      <a:pPr algn="ctr" fontAlgn="ctr"/>
                      <a:r>
                        <a:rPr lang="en-US" sz="1000" b="0" i="0" u="none" strike="noStrike">
                          <a:solidFill>
                            <a:srgbClr val="000000"/>
                          </a:solidFill>
                          <a:effectLst/>
                          <a:latin typeface="Calibri" panose="020F0502020204030204" pitchFamily="34" charset="0"/>
                        </a:rPr>
                        <a:t>CPE</a:t>
                      </a:r>
                    </a:p>
                  </a:txBody>
                  <a:tcPr marL="9525" marR="9525" marT="9525" marB="0" anchor="ctr"/>
                </a:tc>
                <a:extLst>
                  <a:ext uri="{0D108BD9-81ED-4DB2-BD59-A6C34878D82A}">
                    <a16:rowId xmlns:a16="http://schemas.microsoft.com/office/drawing/2014/main" val="2875875933"/>
                  </a:ext>
                </a:extLst>
              </a:tr>
              <a:tr h="277579">
                <a:tc>
                  <a:txBody>
                    <a:bodyPr/>
                    <a:lstStyle/>
                    <a:p>
                      <a:pPr algn="ctr" fontAlgn="ctr"/>
                      <a:r>
                        <a:rPr lang="en-US" sz="1000" b="0" i="0" u="none" strike="noStrike">
                          <a:solidFill>
                            <a:srgbClr val="000000"/>
                          </a:solidFill>
                          <a:effectLst/>
                          <a:latin typeface="Calibri" panose="020F0502020204030204" pitchFamily="34" charset="0"/>
                        </a:rPr>
                        <a:t>16</a:t>
                      </a:r>
                    </a:p>
                  </a:txBody>
                  <a:tcPr marL="9525" marR="9525" marT="9525" marB="0" anchor="ctr"/>
                </a:tc>
                <a:tc>
                  <a:txBody>
                    <a:bodyPr/>
                    <a:lstStyle/>
                    <a:p>
                      <a:pPr algn="just" rtl="0" fontAlgn="ctr"/>
                      <a:r>
                        <a:rPr lang="en-US" sz="1050" b="0" i="0" u="none" strike="noStrike">
                          <a:solidFill>
                            <a:srgbClr val="000000"/>
                          </a:solidFill>
                          <a:effectLst/>
                          <a:latin typeface="Calibri" panose="020F0502020204030204" pitchFamily="34" charset="0"/>
                        </a:rPr>
                        <a:t>11bi shall define a mechanism such that the BPE AP may exclude certain TBD elements when transmitting Beacon frames. </a:t>
                      </a:r>
                    </a:p>
                  </a:txBody>
                  <a:tcPr marL="9525" marR="9525" marT="9525" marB="0" anchor="ctr"/>
                </a:tc>
                <a:tc>
                  <a:txBody>
                    <a:bodyPr/>
                    <a:lstStyle/>
                    <a:p>
                      <a:pPr algn="ctr" fontAlgn="ctr"/>
                      <a:r>
                        <a:rPr lang="en-US" sz="1000" b="0" i="0" u="none" strike="noStrike">
                          <a:solidFill>
                            <a:srgbClr val="000000"/>
                          </a:solidFill>
                          <a:effectLst/>
                          <a:latin typeface="Calibri" panose="020F0502020204030204" pitchFamily="34" charset="0"/>
                        </a:rPr>
                        <a:t>ready for motion</a:t>
                      </a:r>
                    </a:p>
                  </a:txBody>
                  <a:tcPr marL="9525" marR="9525" marT="9525" marB="0" anchor="ctr"/>
                </a:tc>
                <a:tc>
                  <a:txBody>
                    <a:bodyPr/>
                    <a:lstStyle/>
                    <a:p>
                      <a:pPr algn="ctr" fontAlgn="ctr"/>
                      <a:r>
                        <a:rPr lang="en-US" sz="1000" b="0" i="0" u="none" strike="noStrike">
                          <a:solidFill>
                            <a:srgbClr val="000000"/>
                          </a:solidFill>
                          <a:effectLst/>
                          <a:latin typeface="Calibri" panose="020F0502020204030204" pitchFamily="34" charset="0"/>
                        </a:rPr>
                        <a:t>BPE</a:t>
                      </a:r>
                    </a:p>
                  </a:txBody>
                  <a:tcPr marL="9525" marR="9525" marT="9525" marB="0" anchor="ctr"/>
                </a:tc>
                <a:extLst>
                  <a:ext uri="{0D108BD9-81ED-4DB2-BD59-A6C34878D82A}">
                    <a16:rowId xmlns:a16="http://schemas.microsoft.com/office/drawing/2014/main" val="2178411921"/>
                  </a:ext>
                </a:extLst>
              </a:tr>
              <a:tr h="542540">
                <a:tc>
                  <a:txBody>
                    <a:bodyPr/>
                    <a:lstStyle/>
                    <a:p>
                      <a:pPr algn="ctr" fontAlgn="ctr"/>
                      <a:r>
                        <a:rPr lang="en-US" sz="1000" b="0" i="0" u="none" strike="noStrike">
                          <a:solidFill>
                            <a:srgbClr val="000000"/>
                          </a:solidFill>
                          <a:effectLst/>
                          <a:latin typeface="Calibri" panose="020F0502020204030204" pitchFamily="34" charset="0"/>
                        </a:rPr>
                        <a:t>24</a:t>
                      </a:r>
                    </a:p>
                  </a:txBody>
                  <a:tcPr marL="9525" marR="9525" marT="9525" marB="0" anchor="ctr"/>
                </a:tc>
                <a:tc>
                  <a:txBody>
                    <a:bodyPr/>
                    <a:lstStyle/>
                    <a:p>
                      <a:pPr algn="l" fontAlgn="b"/>
                      <a:r>
                        <a:rPr lang="en-US" sz="1050" b="0" i="0" u="none" strike="noStrike">
                          <a:solidFill>
                            <a:srgbClr val="000000"/>
                          </a:solidFill>
                          <a:effectLst/>
                          <a:latin typeface="Calibri" panose="020F0502020204030204" pitchFamily="34" charset="0"/>
                        </a:rPr>
                        <a:t>11bi shall define a mechanism to carry the DS MAC address of a 11bi non-AP STA or an 11bi non-AP MLD in a protected (Re)association Request frame (and any other TBD  protected management frames)  from the 11bi non-AP STA to a 11bi AP or from the 11bi non-AP MLD to a 11bi AP MLD. </a:t>
                      </a:r>
                    </a:p>
                  </a:txBody>
                  <a:tcPr marL="9525" marR="9525" marT="9525" marB="0" anchor="b"/>
                </a:tc>
                <a:tc>
                  <a:txBody>
                    <a:bodyPr/>
                    <a:lstStyle/>
                    <a:p>
                      <a:pPr algn="ctr" fontAlgn="ctr"/>
                      <a:r>
                        <a:rPr lang="en-US" sz="1000" b="0" i="0" u="none" strike="noStrike">
                          <a:solidFill>
                            <a:srgbClr val="000000"/>
                          </a:solidFill>
                          <a:effectLst/>
                          <a:latin typeface="Calibri" panose="020F0502020204030204" pitchFamily="34" charset="0"/>
                        </a:rPr>
                        <a:t>ready for motion</a:t>
                      </a:r>
                    </a:p>
                  </a:txBody>
                  <a:tcPr marL="9525" marR="9525" marT="9525" marB="0" anchor="ctr"/>
                </a:tc>
                <a:tc>
                  <a:txBody>
                    <a:bodyPr/>
                    <a:lstStyle/>
                    <a:p>
                      <a:pPr algn="ctr" fontAlgn="ctr"/>
                      <a:r>
                        <a:rPr lang="en-US" sz="1000" b="0" i="0" u="none" strike="noStrike" dirty="0">
                          <a:solidFill>
                            <a:srgbClr val="000000"/>
                          </a:solidFill>
                          <a:effectLst/>
                          <a:latin typeface="Calibri" panose="020F0502020204030204" pitchFamily="34" charset="0"/>
                        </a:rPr>
                        <a:t>CPE</a:t>
                      </a:r>
                    </a:p>
                  </a:txBody>
                  <a:tcPr marL="9525" marR="9525" marT="9525" marB="0" anchor="ctr"/>
                </a:tc>
                <a:extLst>
                  <a:ext uri="{0D108BD9-81ED-4DB2-BD59-A6C34878D82A}">
                    <a16:rowId xmlns:a16="http://schemas.microsoft.com/office/drawing/2014/main" val="54499077"/>
                  </a:ext>
                </a:extLst>
              </a:tr>
            </a:tbl>
          </a:graphicData>
        </a:graphic>
      </p:graphicFrame>
    </p:spTree>
    <p:extLst>
      <p:ext uri="{BB962C8B-B14F-4D97-AF65-F5344CB8AC3E}">
        <p14:creationId xmlns:p14="http://schemas.microsoft.com/office/powerpoint/2010/main" val="94290468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F16C1C-1AE3-116D-70F4-14AA870E31EC}"/>
              </a:ext>
            </a:extLst>
          </p:cNvPr>
          <p:cNvSpPr>
            <a:spLocks noGrp="1"/>
          </p:cNvSpPr>
          <p:nvPr>
            <p:ph type="title"/>
          </p:nvPr>
        </p:nvSpPr>
        <p:spPr/>
        <p:txBody>
          <a:bodyPr/>
          <a:lstStyle/>
          <a:p>
            <a:r>
              <a:rPr lang="en-US" dirty="0"/>
              <a:t>Summary of </a:t>
            </a:r>
            <a:r>
              <a:rPr lang="en-US"/>
              <a:t>Requirements (6)</a:t>
            </a:r>
            <a:endParaRPr lang="en-US" dirty="0"/>
          </a:p>
        </p:txBody>
      </p:sp>
      <p:graphicFrame>
        <p:nvGraphicFramePr>
          <p:cNvPr id="4" name="Content Placeholder 3">
            <a:extLst>
              <a:ext uri="{FF2B5EF4-FFF2-40B4-BE49-F238E27FC236}">
                <a16:creationId xmlns:a16="http://schemas.microsoft.com/office/drawing/2014/main" id="{B184EC9B-EF62-35FC-9BB7-C4477F04B133}"/>
              </a:ext>
            </a:extLst>
          </p:cNvPr>
          <p:cNvGraphicFramePr>
            <a:graphicFrameLocks noGrp="1"/>
          </p:cNvGraphicFramePr>
          <p:nvPr>
            <p:ph idx="1"/>
            <p:extLst>
              <p:ext uri="{D42A27DB-BD31-4B8C-83A1-F6EECF244321}">
                <p14:modId xmlns:p14="http://schemas.microsoft.com/office/powerpoint/2010/main" val="3177935709"/>
              </p:ext>
            </p:extLst>
          </p:nvPr>
        </p:nvGraphicFramePr>
        <p:xfrm>
          <a:off x="1005533" y="1665110"/>
          <a:ext cx="7132934" cy="2367364"/>
        </p:xfrm>
        <a:graphic>
          <a:graphicData uri="http://schemas.openxmlformats.org/drawingml/2006/table">
            <a:tbl>
              <a:tblPr>
                <a:tableStyleId>{5940675A-B579-460E-94D1-54222C63F5DA}</a:tableStyleId>
              </a:tblPr>
              <a:tblGrid>
                <a:gridCol w="613857">
                  <a:extLst>
                    <a:ext uri="{9D8B030D-6E8A-4147-A177-3AD203B41FA5}">
                      <a16:colId xmlns:a16="http://schemas.microsoft.com/office/drawing/2014/main" val="4060048253"/>
                    </a:ext>
                  </a:extLst>
                </a:gridCol>
                <a:gridCol w="4994946">
                  <a:extLst>
                    <a:ext uri="{9D8B030D-6E8A-4147-A177-3AD203B41FA5}">
                      <a16:colId xmlns:a16="http://schemas.microsoft.com/office/drawing/2014/main" val="2857363613"/>
                    </a:ext>
                  </a:extLst>
                </a:gridCol>
                <a:gridCol w="950217">
                  <a:extLst>
                    <a:ext uri="{9D8B030D-6E8A-4147-A177-3AD203B41FA5}">
                      <a16:colId xmlns:a16="http://schemas.microsoft.com/office/drawing/2014/main" val="1086371291"/>
                    </a:ext>
                  </a:extLst>
                </a:gridCol>
                <a:gridCol w="573914">
                  <a:extLst>
                    <a:ext uri="{9D8B030D-6E8A-4147-A177-3AD203B41FA5}">
                      <a16:colId xmlns:a16="http://schemas.microsoft.com/office/drawing/2014/main" val="3486398056"/>
                    </a:ext>
                  </a:extLst>
                </a:gridCol>
              </a:tblGrid>
              <a:tr h="277579">
                <a:tc>
                  <a:txBody>
                    <a:bodyPr/>
                    <a:lstStyle/>
                    <a:p>
                      <a:pPr algn="ctr" fontAlgn="ctr"/>
                      <a:r>
                        <a:rPr lang="en-US" sz="800" u="none" strike="noStrike">
                          <a:effectLst/>
                        </a:rPr>
                        <a:t>Requirement number</a:t>
                      </a:r>
                      <a:endParaRPr lang="en-US" sz="800" b="1" i="0" u="none" strike="noStrike">
                        <a:solidFill>
                          <a:srgbClr val="000000"/>
                        </a:solidFill>
                        <a:effectLst/>
                        <a:latin typeface="Calibri" panose="020F0502020204030204" pitchFamily="34" charset="0"/>
                      </a:endParaRPr>
                    </a:p>
                  </a:txBody>
                  <a:tcPr marL="6309" marR="6309" marT="6309" marB="0" anchor="ctr"/>
                </a:tc>
                <a:tc>
                  <a:txBody>
                    <a:bodyPr/>
                    <a:lstStyle/>
                    <a:p>
                      <a:pPr algn="l" fontAlgn="b"/>
                      <a:r>
                        <a:rPr lang="en-US" sz="800" u="none" strike="noStrike">
                          <a:effectLst/>
                        </a:rPr>
                        <a:t>Requirement Text</a:t>
                      </a:r>
                      <a:endParaRPr lang="en-US" sz="800" b="1" i="0" u="none" strike="noStrike">
                        <a:solidFill>
                          <a:srgbClr val="000000"/>
                        </a:solidFill>
                        <a:effectLst/>
                        <a:latin typeface="Calibri" panose="020F0502020204030204" pitchFamily="34" charset="0"/>
                      </a:endParaRPr>
                    </a:p>
                  </a:txBody>
                  <a:tcPr marL="6309" marR="6309" marT="6309" marB="0" anchor="b"/>
                </a:tc>
                <a:tc>
                  <a:txBody>
                    <a:bodyPr/>
                    <a:lstStyle/>
                    <a:p>
                      <a:pPr algn="ctr" fontAlgn="ctr"/>
                      <a:r>
                        <a:rPr lang="en-US" sz="800" u="none" strike="noStrike">
                          <a:effectLst/>
                        </a:rPr>
                        <a:t>Status</a:t>
                      </a:r>
                      <a:endParaRPr lang="en-US" sz="800" b="1" i="0" u="none" strike="noStrike">
                        <a:solidFill>
                          <a:srgbClr val="000000"/>
                        </a:solidFill>
                        <a:effectLst/>
                        <a:latin typeface="Calibri" panose="020F0502020204030204" pitchFamily="34" charset="0"/>
                      </a:endParaRPr>
                    </a:p>
                  </a:txBody>
                  <a:tcPr marL="6309" marR="6309" marT="6309" marB="0" anchor="ctr"/>
                </a:tc>
                <a:tc>
                  <a:txBody>
                    <a:bodyPr/>
                    <a:lstStyle/>
                    <a:p>
                      <a:pPr algn="ctr" fontAlgn="ctr"/>
                      <a:r>
                        <a:rPr lang="en-US" sz="800" u="none" strike="noStrike">
                          <a:effectLst/>
                        </a:rPr>
                        <a:t>Type</a:t>
                      </a:r>
                      <a:endParaRPr lang="en-US" sz="800" b="1" i="0" u="none" strike="noStrike">
                        <a:solidFill>
                          <a:srgbClr val="000000"/>
                        </a:solidFill>
                        <a:effectLst/>
                        <a:latin typeface="Calibri" panose="020F0502020204030204" pitchFamily="34" charset="0"/>
                      </a:endParaRPr>
                    </a:p>
                  </a:txBody>
                  <a:tcPr marL="6309" marR="6309" marT="6309" marB="0" anchor="ctr"/>
                </a:tc>
                <a:extLst>
                  <a:ext uri="{0D108BD9-81ED-4DB2-BD59-A6C34878D82A}">
                    <a16:rowId xmlns:a16="http://schemas.microsoft.com/office/drawing/2014/main" val="3585080098"/>
                  </a:ext>
                </a:extLst>
              </a:tr>
              <a:tr h="542540">
                <a:tc>
                  <a:txBody>
                    <a:bodyPr/>
                    <a:lstStyle/>
                    <a:p>
                      <a:pPr algn="ctr" fontAlgn="ctr"/>
                      <a:r>
                        <a:rPr lang="en-US" sz="1000" b="0" i="0" u="none" strike="noStrike">
                          <a:solidFill>
                            <a:srgbClr val="000000"/>
                          </a:solidFill>
                          <a:effectLst/>
                          <a:latin typeface="Calibri" panose="020F0502020204030204" pitchFamily="34" charset="0"/>
                        </a:rPr>
                        <a:t>26</a:t>
                      </a:r>
                    </a:p>
                  </a:txBody>
                  <a:tcPr marL="9525" marR="9525" marT="9525" marB="0" anchor="ctr"/>
                </a:tc>
                <a:tc>
                  <a:txBody>
                    <a:bodyPr/>
                    <a:lstStyle/>
                    <a:p>
                      <a:pPr algn="l" fontAlgn="b"/>
                      <a:r>
                        <a:rPr lang="en-US" sz="1050" b="0" i="0" u="none" strike="noStrike">
                          <a:solidFill>
                            <a:srgbClr val="000000"/>
                          </a:solidFill>
                          <a:effectLst/>
                          <a:latin typeface="Calibri" panose="020F0502020204030204" pitchFamily="34" charset="0"/>
                        </a:rPr>
                        <a:t>11bi shall define an optional protected version of the following unicast management frames between a CPE AP and an associated CPE Client:</a:t>
                      </a:r>
                      <a:br>
                        <a:rPr lang="en-US" sz="1050" b="0" i="0" u="none" strike="noStrike">
                          <a:solidFill>
                            <a:srgbClr val="000000"/>
                          </a:solidFill>
                          <a:effectLst/>
                          <a:latin typeface="Calibri" panose="020F0502020204030204" pitchFamily="34" charset="0"/>
                        </a:rPr>
                      </a:br>
                      <a:r>
                        <a:rPr lang="en-US" sz="1050" b="0" i="0" u="none" strike="noStrike">
                          <a:solidFill>
                            <a:srgbClr val="000000"/>
                          </a:solidFill>
                          <a:effectLst/>
                          <a:latin typeface="Calibri" panose="020F0502020204030204" pitchFamily="34" charset="0"/>
                        </a:rPr>
                        <a:t>Notify Channel Width frame</a:t>
                      </a:r>
                      <a:br>
                        <a:rPr lang="en-US" sz="1050" b="0" i="0" u="none" strike="noStrike">
                          <a:solidFill>
                            <a:srgbClr val="000000"/>
                          </a:solidFill>
                          <a:effectLst/>
                          <a:latin typeface="Calibri" panose="020F0502020204030204" pitchFamily="34" charset="0"/>
                        </a:rPr>
                      </a:br>
                      <a:r>
                        <a:rPr lang="en-US" sz="1050" b="0" i="0" u="none" strike="noStrike">
                          <a:solidFill>
                            <a:srgbClr val="000000"/>
                          </a:solidFill>
                          <a:effectLst/>
                          <a:latin typeface="Calibri" panose="020F0502020204030204" pitchFamily="34" charset="0"/>
                        </a:rPr>
                        <a:t>SM Power save frame</a:t>
                      </a:r>
                      <a:br>
                        <a:rPr lang="en-US" sz="1050" b="0" i="0" u="none" strike="noStrike">
                          <a:solidFill>
                            <a:srgbClr val="000000"/>
                          </a:solidFill>
                          <a:effectLst/>
                          <a:latin typeface="Calibri" panose="020F0502020204030204" pitchFamily="34" charset="0"/>
                        </a:rPr>
                      </a:br>
                      <a:r>
                        <a:rPr lang="en-US" sz="1050" b="0" i="0" u="none" strike="noStrike">
                          <a:solidFill>
                            <a:srgbClr val="000000"/>
                          </a:solidFill>
                          <a:effectLst/>
                          <a:latin typeface="Calibri" panose="020F0502020204030204" pitchFamily="34" charset="0"/>
                        </a:rPr>
                        <a:t>CSI frame</a:t>
                      </a:r>
                      <a:br>
                        <a:rPr lang="en-US" sz="1050" b="0" i="0" u="none" strike="noStrike">
                          <a:solidFill>
                            <a:srgbClr val="000000"/>
                          </a:solidFill>
                          <a:effectLst/>
                          <a:latin typeface="Calibri" panose="020F0502020204030204" pitchFamily="34" charset="0"/>
                        </a:rPr>
                      </a:br>
                      <a:r>
                        <a:rPr lang="en-US" sz="1050" b="0" i="0" u="none" strike="noStrike">
                          <a:solidFill>
                            <a:srgbClr val="000000"/>
                          </a:solidFill>
                          <a:effectLst/>
                          <a:latin typeface="Calibri" panose="020F0502020204030204" pitchFamily="34" charset="0"/>
                        </a:rPr>
                        <a:t>Noncompressed Beamforming frame</a:t>
                      </a:r>
                      <a:br>
                        <a:rPr lang="en-US" sz="1050" b="0" i="0" u="none" strike="noStrike">
                          <a:solidFill>
                            <a:srgbClr val="000000"/>
                          </a:solidFill>
                          <a:effectLst/>
                          <a:latin typeface="Calibri" panose="020F0502020204030204" pitchFamily="34" charset="0"/>
                        </a:rPr>
                      </a:br>
                      <a:r>
                        <a:rPr lang="en-US" sz="1050" b="0" i="0" u="none" strike="noStrike">
                          <a:solidFill>
                            <a:srgbClr val="000000"/>
                          </a:solidFill>
                          <a:effectLst/>
                          <a:latin typeface="Calibri" panose="020F0502020204030204" pitchFamily="34" charset="0"/>
                        </a:rPr>
                        <a:t>Compressed Beamforming frame</a:t>
                      </a:r>
                      <a:br>
                        <a:rPr lang="en-US" sz="1050" b="0" i="0" u="none" strike="noStrike">
                          <a:solidFill>
                            <a:srgbClr val="000000"/>
                          </a:solidFill>
                          <a:effectLst/>
                          <a:latin typeface="Calibri" panose="020F0502020204030204" pitchFamily="34" charset="0"/>
                        </a:rPr>
                      </a:br>
                      <a:r>
                        <a:rPr lang="en-US" sz="1050" b="0" i="0" u="none" strike="noStrike">
                          <a:solidFill>
                            <a:srgbClr val="000000"/>
                          </a:solidFill>
                          <a:effectLst/>
                          <a:latin typeface="Calibri" panose="020F0502020204030204" pitchFamily="34" charset="0"/>
                        </a:rPr>
                        <a:t>VHT Compressed Beamforming frame</a:t>
                      </a:r>
                      <a:br>
                        <a:rPr lang="en-US" sz="1050" b="0" i="0" u="none" strike="noStrike">
                          <a:solidFill>
                            <a:srgbClr val="000000"/>
                          </a:solidFill>
                          <a:effectLst/>
                          <a:latin typeface="Calibri" panose="020F0502020204030204" pitchFamily="34" charset="0"/>
                        </a:rPr>
                      </a:br>
                      <a:r>
                        <a:rPr lang="en-US" sz="1050" b="0" i="0" u="none" strike="noStrike">
                          <a:solidFill>
                            <a:srgbClr val="000000"/>
                          </a:solidFill>
                          <a:effectLst/>
                          <a:latin typeface="Calibri" panose="020F0502020204030204" pitchFamily="34" charset="0"/>
                        </a:rPr>
                        <a:t>Group ID Management frame</a:t>
                      </a:r>
                      <a:br>
                        <a:rPr lang="en-US" sz="1050" b="0" i="0" u="none" strike="noStrike">
                          <a:solidFill>
                            <a:srgbClr val="000000"/>
                          </a:solidFill>
                          <a:effectLst/>
                          <a:latin typeface="Calibri" panose="020F0502020204030204" pitchFamily="34" charset="0"/>
                        </a:rPr>
                      </a:br>
                      <a:r>
                        <a:rPr lang="en-US" sz="1050" b="0" i="0" u="none" strike="noStrike">
                          <a:solidFill>
                            <a:srgbClr val="000000"/>
                          </a:solidFill>
                          <a:effectLst/>
                          <a:latin typeface="Calibri" panose="020F0502020204030204" pitchFamily="34" charset="0"/>
                        </a:rPr>
                        <a:t>Operating Mode Notification frame</a:t>
                      </a:r>
                      <a:br>
                        <a:rPr lang="en-US" sz="1050" b="0" i="0" u="none" strike="noStrike">
                          <a:solidFill>
                            <a:srgbClr val="000000"/>
                          </a:solidFill>
                          <a:effectLst/>
                          <a:latin typeface="Calibri" panose="020F0502020204030204" pitchFamily="34" charset="0"/>
                        </a:rPr>
                      </a:br>
                      <a:r>
                        <a:rPr lang="en-US" sz="1050" b="0" i="0" u="none" strike="noStrike">
                          <a:solidFill>
                            <a:srgbClr val="000000"/>
                          </a:solidFill>
                          <a:effectLst/>
                          <a:latin typeface="Calibri" panose="020F0502020204030204" pitchFamily="34" charset="0"/>
                        </a:rPr>
                        <a:t>HE Compressed Beamforming/CQI frame</a:t>
                      </a:r>
                      <a:br>
                        <a:rPr lang="en-US" sz="1050" b="0" i="0" u="none" strike="noStrike">
                          <a:solidFill>
                            <a:srgbClr val="000000"/>
                          </a:solidFill>
                          <a:effectLst/>
                          <a:latin typeface="Calibri" panose="020F0502020204030204" pitchFamily="34" charset="0"/>
                        </a:rPr>
                      </a:br>
                      <a:r>
                        <a:rPr lang="en-US" sz="1050" b="0" i="0" u="none" strike="noStrike">
                          <a:solidFill>
                            <a:srgbClr val="000000"/>
                          </a:solidFill>
                          <a:effectLst/>
                          <a:latin typeface="Calibri" panose="020F0502020204030204" pitchFamily="34" charset="0"/>
                        </a:rPr>
                        <a:t>Quiet Time Period Action frame</a:t>
                      </a:r>
                      <a:br>
                        <a:rPr lang="en-US" sz="1050" b="0" i="0" u="none" strike="noStrike">
                          <a:solidFill>
                            <a:srgbClr val="000000"/>
                          </a:solidFill>
                          <a:effectLst/>
                          <a:latin typeface="Calibri" panose="020F0502020204030204" pitchFamily="34" charset="0"/>
                        </a:rPr>
                      </a:br>
                      <a:r>
                        <a:rPr lang="en-US" sz="1050" b="0" i="0" u="none" strike="noStrike">
                          <a:solidFill>
                            <a:srgbClr val="000000"/>
                          </a:solidFill>
                          <a:effectLst/>
                          <a:latin typeface="Calibri" panose="020F0502020204030204" pitchFamily="34" charset="0"/>
                        </a:rPr>
                        <a:t>EHT Compressed Beamforming/CQI frame</a:t>
                      </a:r>
                    </a:p>
                  </a:txBody>
                  <a:tcPr marL="9525" marR="9525" marT="9525" marB="0" anchor="b"/>
                </a:tc>
                <a:tc>
                  <a:txBody>
                    <a:bodyPr/>
                    <a:lstStyle/>
                    <a:p>
                      <a:pPr algn="ctr" fontAlgn="ctr"/>
                      <a:r>
                        <a:rPr lang="en-US" sz="1000" b="0" i="0" u="none" strike="noStrike">
                          <a:solidFill>
                            <a:srgbClr val="000000"/>
                          </a:solidFill>
                          <a:effectLst/>
                          <a:latin typeface="Calibri" panose="020F0502020204030204" pitchFamily="34" charset="0"/>
                        </a:rPr>
                        <a:t>ready for motion</a:t>
                      </a:r>
                    </a:p>
                  </a:txBody>
                  <a:tcPr marL="9525" marR="9525" marT="9525" marB="0" anchor="ctr"/>
                </a:tc>
                <a:tc>
                  <a:txBody>
                    <a:bodyPr/>
                    <a:lstStyle/>
                    <a:p>
                      <a:pPr algn="ctr" fontAlgn="ctr"/>
                      <a:r>
                        <a:rPr lang="en-US" sz="1000" b="0" i="0" u="none" strike="noStrike" dirty="0">
                          <a:solidFill>
                            <a:srgbClr val="000000"/>
                          </a:solidFill>
                          <a:effectLst/>
                          <a:latin typeface="Calibri" panose="020F0502020204030204" pitchFamily="34" charset="0"/>
                        </a:rPr>
                        <a:t>CPE</a:t>
                      </a:r>
                    </a:p>
                  </a:txBody>
                  <a:tcPr marL="9525" marR="9525" marT="9525" marB="0" anchor="ctr"/>
                </a:tc>
                <a:extLst>
                  <a:ext uri="{0D108BD9-81ED-4DB2-BD59-A6C34878D82A}">
                    <a16:rowId xmlns:a16="http://schemas.microsoft.com/office/drawing/2014/main" val="2543000638"/>
                  </a:ext>
                </a:extLst>
              </a:tr>
            </a:tbl>
          </a:graphicData>
        </a:graphic>
      </p:graphicFrame>
    </p:spTree>
    <p:extLst>
      <p:ext uri="{BB962C8B-B14F-4D97-AF65-F5344CB8AC3E}">
        <p14:creationId xmlns:p14="http://schemas.microsoft.com/office/powerpoint/2010/main" val="78295654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3A60627-1ECB-DA47-B9C7-75BD7DBED9F0}"/>
              </a:ext>
            </a:extLst>
          </p:cNvPr>
          <p:cNvSpPr>
            <a:spLocks noGrp="1"/>
          </p:cNvSpPr>
          <p:nvPr>
            <p:ph type="title"/>
          </p:nvPr>
        </p:nvSpPr>
        <p:spPr/>
        <p:txBody>
          <a:bodyPr/>
          <a:lstStyle/>
          <a:p>
            <a:r>
              <a:rPr lang="en-US" dirty="0"/>
              <a:t>Timeline</a:t>
            </a:r>
          </a:p>
        </p:txBody>
      </p:sp>
      <p:sp>
        <p:nvSpPr>
          <p:cNvPr id="4" name="Text Placeholder 3">
            <a:extLst>
              <a:ext uri="{FF2B5EF4-FFF2-40B4-BE49-F238E27FC236}">
                <a16:creationId xmlns:a16="http://schemas.microsoft.com/office/drawing/2014/main" id="{16685247-17BB-1747-8EE0-02714A250D97}"/>
              </a:ext>
            </a:extLst>
          </p:cNvPr>
          <p:cNvSpPr>
            <a:spLocks noGrp="1"/>
          </p:cNvSpPr>
          <p:nvPr>
            <p:ph type="body" idx="1"/>
          </p:nvPr>
        </p:nvSpPr>
        <p:spPr>
          <a:xfrm>
            <a:off x="685800" y="1751762"/>
            <a:ext cx="7770814" cy="3676299"/>
          </a:xfrm>
        </p:spPr>
        <p:txBody>
          <a:bodyPr>
            <a:normAutofit/>
          </a:bodyPr>
          <a:lstStyle/>
          <a:p>
            <a:r>
              <a:rPr lang="en-US" dirty="0"/>
              <a:t>TG use case start:			March 2021</a:t>
            </a:r>
          </a:p>
          <a:p>
            <a:r>
              <a:rPr lang="en-US" dirty="0"/>
              <a:t>Use case completion:			February 2022</a:t>
            </a:r>
          </a:p>
          <a:p>
            <a:r>
              <a:rPr lang="en-US" dirty="0"/>
              <a:t>Features identified:			September 2022</a:t>
            </a:r>
          </a:p>
          <a:p>
            <a:r>
              <a:rPr lang="en-US" dirty="0"/>
              <a:t>LB initial:   				March 2023</a:t>
            </a:r>
            <a:endParaRPr lang="en-US" dirty="0">
              <a:solidFill>
                <a:srgbClr val="FF0000"/>
              </a:solidFill>
            </a:endParaRPr>
          </a:p>
          <a:p>
            <a:r>
              <a:rPr lang="en-US" dirty="0"/>
              <a:t>LB re-circ:  				September 2023</a:t>
            </a:r>
            <a:endParaRPr lang="en-US" dirty="0">
              <a:solidFill>
                <a:srgbClr val="FF0000"/>
              </a:solidFill>
            </a:endParaRPr>
          </a:p>
          <a:p>
            <a:r>
              <a:rPr lang="en-US" dirty="0"/>
              <a:t>Ballot Pool: 				May 2024</a:t>
            </a:r>
          </a:p>
          <a:p>
            <a:r>
              <a:rPr lang="en-US" dirty="0"/>
              <a:t>MDR: 				May 2024</a:t>
            </a:r>
          </a:p>
          <a:p>
            <a:r>
              <a:rPr lang="en-US" dirty="0"/>
              <a:t>SA ballot: 				July 2024</a:t>
            </a:r>
          </a:p>
          <a:p>
            <a:r>
              <a:rPr lang="en-US" dirty="0"/>
              <a:t>SA re-circ: 				January 2025</a:t>
            </a:r>
          </a:p>
          <a:p>
            <a:r>
              <a:rPr lang="en-US" dirty="0"/>
              <a:t>802.11/EC approval: 			July 2025</a:t>
            </a:r>
          </a:p>
          <a:p>
            <a:r>
              <a:rPr lang="en-US" dirty="0" err="1"/>
              <a:t>RevCom</a:t>
            </a:r>
            <a:r>
              <a:rPr lang="en-US" dirty="0"/>
              <a:t>/SASB approval: 		September 2025</a:t>
            </a:r>
          </a:p>
          <a:p>
            <a:endParaRPr lang="en-US" dirty="0"/>
          </a:p>
          <a:p>
            <a:endParaRPr lang="en-US" dirty="0"/>
          </a:p>
        </p:txBody>
      </p:sp>
    </p:spTree>
    <p:extLst>
      <p:ext uri="{BB962C8B-B14F-4D97-AF65-F5344CB8AC3E}">
        <p14:creationId xmlns:p14="http://schemas.microsoft.com/office/powerpoint/2010/main" val="233266254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EBDD9E-AB20-1649-8FA3-E10A5DC56526}"/>
              </a:ext>
            </a:extLst>
          </p:cNvPr>
          <p:cNvSpPr>
            <a:spLocks noGrp="1"/>
          </p:cNvSpPr>
          <p:nvPr>
            <p:ph type="title"/>
          </p:nvPr>
        </p:nvSpPr>
        <p:spPr/>
        <p:txBody>
          <a:bodyPr/>
          <a:lstStyle/>
          <a:p>
            <a:r>
              <a:rPr lang="en-US" dirty="0"/>
              <a:t>Organizing Plan</a:t>
            </a:r>
          </a:p>
        </p:txBody>
      </p:sp>
      <p:graphicFrame>
        <p:nvGraphicFramePr>
          <p:cNvPr id="4" name="Diagram 3">
            <a:extLst>
              <a:ext uri="{FF2B5EF4-FFF2-40B4-BE49-F238E27FC236}">
                <a16:creationId xmlns:a16="http://schemas.microsoft.com/office/drawing/2014/main" id="{CDD45EA2-6A75-1A4B-AD6E-94AAD70785CE}"/>
              </a:ext>
            </a:extLst>
          </p:cNvPr>
          <p:cNvGraphicFramePr/>
          <p:nvPr>
            <p:extLst>
              <p:ext uri="{D42A27DB-BD31-4B8C-83A1-F6EECF244321}">
                <p14:modId xmlns:p14="http://schemas.microsoft.com/office/powerpoint/2010/main" val="3284386206"/>
              </p:ext>
            </p:extLst>
          </p:nvPr>
        </p:nvGraphicFramePr>
        <p:xfrm>
          <a:off x="685800" y="1981080"/>
          <a:ext cx="7771680" cy="41140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27123767"/>
      </p:ext>
    </p:extLst>
  </p:cSld>
  <p:clrMapOvr>
    <a:masterClrMapping/>
  </p:clrMapOvr>
  <p:transition spd="med"/>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 name="TextShape 1"/>
          <p:cNvSpPr txBox="1"/>
          <p:nvPr/>
        </p:nvSpPr>
        <p:spPr>
          <a:xfrm>
            <a:off x="685800" y="972559"/>
            <a:ext cx="7771680" cy="49244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algn="ctr">
              <a:defRPr sz="3200" b="1" spc="-100">
                <a:latin typeface="Times New Roman"/>
                <a:ea typeface="Times New Roman"/>
                <a:cs typeface="Times New Roman"/>
                <a:sym typeface="Times New Roman"/>
              </a:defRPr>
            </a:lvl1pPr>
          </a:lstStyle>
          <a:p>
            <a:r>
              <a:rPr dirty="0"/>
              <a:t>Amendment Title</a:t>
            </a:r>
          </a:p>
        </p:txBody>
      </p:sp>
      <p:sp>
        <p:nvSpPr>
          <p:cNvPr id="87" name="TextShape 2"/>
          <p:cNvSpPr txBox="1"/>
          <p:nvPr/>
        </p:nvSpPr>
        <p:spPr>
          <a:xfrm>
            <a:off x="685800" y="1981079"/>
            <a:ext cx="7771680" cy="138499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spAutoFit/>
          </a:bodyPr>
          <a:lstStyle/>
          <a:p>
            <a:pPr marL="180360" indent="-179999">
              <a:spcBef>
                <a:spcPts val="1100"/>
              </a:spcBef>
              <a:buClr>
                <a:srgbClr val="000000"/>
              </a:buClr>
              <a:buSzPct val="100000"/>
              <a:buFont typeface="Symbol"/>
              <a:buChar char="·"/>
              <a:defRPr spc="-1">
                <a:latin typeface="Times New Roman"/>
                <a:ea typeface="Times New Roman"/>
                <a:cs typeface="Times New Roman"/>
                <a:sym typeface="Times New Roman"/>
              </a:defRPr>
            </a:pPr>
            <a:r>
              <a:rPr dirty="0"/>
              <a:t>Standard for Information technology--Telecommunications and information exchange between systems Local and metropolitan area networks--Specific requirements Part 11: Wireless LAN Medium Access Control (MAC) and Physical Layer (PHY) Specifications-- Amendment: Enhanced service with user privacy protection</a:t>
            </a:r>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 name="CustomShape 1"/>
          <p:cNvSpPr txBox="1"/>
          <p:nvPr/>
        </p:nvSpPr>
        <p:spPr>
          <a:xfrm>
            <a:off x="685800" y="2025031"/>
            <a:ext cx="7771680" cy="92405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p>
            <a:pPr algn="ctr">
              <a:defRPr sz="2700" b="1" spc="-1">
                <a:latin typeface="Times New Roman"/>
                <a:ea typeface="Times New Roman"/>
                <a:cs typeface="Times New Roman"/>
                <a:sym typeface="Times New Roman"/>
              </a:defRPr>
            </a:pPr>
            <a:r>
              <a:rPr dirty="0"/>
              <a:t>IEEE 802.11  </a:t>
            </a:r>
            <a:br>
              <a:rPr dirty="0"/>
            </a:br>
            <a:r>
              <a:rPr lang="en-US" dirty="0"/>
              <a:t>Enhanced Data Privacy Task Group</a:t>
            </a:r>
            <a:endParaRPr dirty="0"/>
          </a:p>
        </p:txBody>
      </p:sp>
      <p:sp>
        <p:nvSpPr>
          <p:cNvPr id="62" name="CustomShape 2"/>
          <p:cNvSpPr txBox="1"/>
          <p:nvPr/>
        </p:nvSpPr>
        <p:spPr>
          <a:xfrm>
            <a:off x="1371598" y="3581279"/>
            <a:ext cx="6400084" cy="189868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algn="ctr">
              <a:spcBef>
                <a:spcPts val="400"/>
              </a:spcBef>
              <a:defRPr sz="2400" b="1" spc="-1">
                <a:latin typeface="Times New Roman"/>
                <a:ea typeface="Times New Roman"/>
                <a:cs typeface="Times New Roman"/>
                <a:sym typeface="Times New Roman"/>
              </a:defRPr>
            </a:pPr>
            <a:r>
              <a:rPr lang="en-US" dirty="0"/>
              <a:t>August/Sept. 2022 Teleconferences</a:t>
            </a:r>
            <a:endParaRPr dirty="0"/>
          </a:p>
          <a:p>
            <a:pPr algn="ctr">
              <a:spcBef>
                <a:spcPts val="400"/>
              </a:spcBef>
              <a:defRPr sz="2000" b="1" spc="-1">
                <a:latin typeface="Times New Roman"/>
                <a:ea typeface="Times New Roman"/>
                <a:cs typeface="Times New Roman"/>
                <a:sym typeface="Times New Roman"/>
              </a:defRPr>
            </a:pPr>
            <a:r>
              <a:rPr dirty="0"/>
              <a:t>Chair: Carol Ansley</a:t>
            </a:r>
            <a:endParaRPr lang="en-US" dirty="0"/>
          </a:p>
          <a:p>
            <a:pPr algn="ctr">
              <a:spcBef>
                <a:spcPts val="400"/>
              </a:spcBef>
              <a:defRPr sz="2000" b="1" spc="-1">
                <a:latin typeface="Times New Roman"/>
                <a:ea typeface="Times New Roman"/>
                <a:cs typeface="Times New Roman"/>
                <a:sym typeface="Times New Roman"/>
              </a:defRPr>
            </a:pPr>
            <a:r>
              <a:rPr lang="en-US" dirty="0"/>
              <a:t>Vice Chairs: Jerome Henry  Stephen McCann</a:t>
            </a:r>
          </a:p>
          <a:p>
            <a:pPr algn="ctr">
              <a:spcBef>
                <a:spcPts val="400"/>
              </a:spcBef>
              <a:defRPr sz="2000" b="1" spc="-1">
                <a:latin typeface="Times New Roman"/>
                <a:ea typeface="Times New Roman"/>
                <a:cs typeface="Times New Roman"/>
                <a:sym typeface="Times New Roman"/>
              </a:defRPr>
            </a:pPr>
            <a:r>
              <a:rPr lang="en-US" dirty="0"/>
              <a:t>Secretary: Amelia </a:t>
            </a:r>
            <a:r>
              <a:rPr lang="en-US" dirty="0" err="1"/>
              <a:t>Andersdotter</a:t>
            </a:r>
            <a:endParaRPr lang="en-US" dirty="0"/>
          </a:p>
          <a:p>
            <a:pPr algn="ctr">
              <a:spcBef>
                <a:spcPts val="400"/>
              </a:spcBef>
              <a:defRPr sz="2000" b="1" spc="-1">
                <a:latin typeface="Times New Roman"/>
                <a:ea typeface="Times New Roman"/>
                <a:cs typeface="Times New Roman"/>
                <a:sym typeface="Times New Roman"/>
              </a:defRPr>
            </a:pPr>
            <a:r>
              <a:rPr lang="en-US" dirty="0"/>
              <a:t>Technical Editor: Po-Kai Huang</a:t>
            </a:r>
            <a:endParaRPr dirty="0"/>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 name="CustomShape 1"/>
          <p:cNvSpPr txBox="1"/>
          <p:nvPr/>
        </p:nvSpPr>
        <p:spPr>
          <a:xfrm>
            <a:off x="685800" y="2572130"/>
            <a:ext cx="7771680" cy="5855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rPr lang="en-US" dirty="0"/>
              <a:t>Thursday August 18, 2022</a:t>
            </a:r>
            <a:endParaRPr dirty="0"/>
          </a:p>
        </p:txBody>
      </p:sp>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 name="CustomShape 1"/>
          <p:cNvSpPr txBox="1"/>
          <p:nvPr/>
        </p:nvSpPr>
        <p:spPr>
          <a:xfrm>
            <a:off x="685800" y="946200"/>
            <a:ext cx="7771680" cy="54479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Attendance, etc.</a:t>
            </a:r>
          </a:p>
        </p:txBody>
      </p:sp>
      <p:sp>
        <p:nvSpPr>
          <p:cNvPr id="70" name="CustomShape 2"/>
          <p:cNvSpPr txBox="1"/>
          <p:nvPr/>
        </p:nvSpPr>
        <p:spPr>
          <a:xfrm>
            <a:off x="685800" y="1981080"/>
            <a:ext cx="7771680" cy="178582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43080" indent="-342358">
              <a:spcBef>
                <a:spcPts val="600"/>
              </a:spcBef>
              <a:buClr>
                <a:srgbClr val="000000"/>
              </a:buClr>
              <a:buSzPct val="100000"/>
              <a:buFont typeface="Symbol"/>
              <a:buChar char="·"/>
              <a:defRPr sz="2800" b="1" spc="-1">
                <a:latin typeface="Times New Roman"/>
                <a:ea typeface="Times New Roman"/>
                <a:cs typeface="Times New Roman"/>
                <a:sym typeface="Times New Roman"/>
              </a:defRPr>
            </a:pPr>
            <a:r>
              <a:rPr dirty="0"/>
              <a:t>Reminders to attendees:</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Sign in for attendance tracking</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Noises off</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No recordings</a:t>
            </a:r>
          </a:p>
        </p:txBody>
      </p:sp>
    </p:spTree>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C105C3-03E1-7944-A6B9-3AD36234D136}"/>
              </a:ext>
            </a:extLst>
          </p:cNvPr>
          <p:cNvSpPr>
            <a:spLocks noGrp="1"/>
          </p:cNvSpPr>
          <p:nvPr>
            <p:ph type="title"/>
          </p:nvPr>
        </p:nvSpPr>
        <p:spPr>
          <a:xfrm>
            <a:off x="527050" y="679452"/>
            <a:ext cx="8229600" cy="448733"/>
          </a:xfrm>
        </p:spPr>
        <p:txBody>
          <a:bodyPr>
            <a:noAutofit/>
          </a:bodyPr>
          <a:lstStyle/>
          <a:p>
            <a:pPr eaLnBrk="1" hangingPunct="1">
              <a:defRPr/>
            </a:pPr>
            <a:r>
              <a:rPr lang="en-US" altLang="en-US" dirty="0"/>
              <a:t>Participants have a duty to inform the IEEE</a:t>
            </a:r>
            <a:endParaRPr lang="en-US" dirty="0"/>
          </a:p>
        </p:txBody>
      </p:sp>
      <p:sp>
        <p:nvSpPr>
          <p:cNvPr id="41987" name="Content Placeholder 2">
            <a:extLst>
              <a:ext uri="{FF2B5EF4-FFF2-40B4-BE49-F238E27FC236}">
                <a16:creationId xmlns:a16="http://schemas.microsoft.com/office/drawing/2014/main" id="{F5FAEE06-9B94-624D-B406-3AAB9CC0CFCC}"/>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3E354365-D54D-8443-8BCA-3592517F9F83}"/>
              </a:ext>
            </a:extLst>
          </p:cNvPr>
          <p:cNvSpPr/>
          <p:nvPr/>
        </p:nvSpPr>
        <p:spPr>
          <a:xfrm>
            <a:off x="695739" y="1441451"/>
            <a:ext cx="8130761" cy="4769960"/>
          </a:xfrm>
          <a:prstGeom prst="rect">
            <a:avLst/>
          </a:prstGeom>
        </p:spPr>
        <p:txBody>
          <a:bodyPr wrap="square">
            <a:spAutoFit/>
          </a:bodyPr>
          <a:lstStyle/>
          <a:p>
            <a:pPr marL="230394" lvl="1" indent="-230394" hangingPunct="1">
              <a:buClr>
                <a:srgbClr val="4AC9E3"/>
              </a:buClr>
              <a:buSzPct val="150000"/>
              <a:buFont typeface="Arial" panose="020B0604020202020204" pitchFamily="34" charset="0"/>
              <a:buChar char="•"/>
              <a:defRPr/>
            </a:pPr>
            <a:r>
              <a:rPr lang="en-US" altLang="en-US" sz="2133" b="1" dirty="0">
                <a:latin typeface="Calibri" panose="020F0502020204030204" pitchFamily="34" charset="0"/>
                <a:cs typeface="Calibri" panose="020F0502020204030204" pitchFamily="34" charset="0"/>
              </a:rPr>
              <a:t>Participants </a:t>
            </a:r>
            <a:r>
              <a:rPr lang="en-US" altLang="en-US" sz="2133" b="1" u="sng" dirty="0">
                <a:latin typeface="Calibri" panose="020F0502020204030204" pitchFamily="34" charset="0"/>
                <a:cs typeface="Calibri" panose="020F0502020204030204" pitchFamily="34" charset="0"/>
              </a:rPr>
              <a:t>shall</a:t>
            </a:r>
            <a:r>
              <a:rPr lang="en-US" altLang="en-US" sz="2133"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eaLnBrk="1" hangingPunct="1">
              <a:buClr>
                <a:srgbClr val="4AC9E3"/>
              </a:buClr>
              <a:buSzPct val="150000"/>
              <a:buFont typeface="Arial" panose="020B0604020202020204" pitchFamily="34" charset="0"/>
              <a:buChar char="•"/>
              <a:defRPr/>
            </a:pPr>
            <a:endParaRPr lang="en-US" altLang="en-US" sz="2133" b="1" dirty="0">
              <a:latin typeface="Calibri" panose="020F0502020204030204" pitchFamily="34" charset="0"/>
              <a:cs typeface="Calibri" panose="020F0502020204030204" pitchFamily="34" charset="0"/>
            </a:endParaRPr>
          </a:p>
          <a:p>
            <a:pPr marL="230394" lvl="1" indent="-230394" hangingPunct="1">
              <a:buClr>
                <a:srgbClr val="4AC9E3"/>
              </a:buClr>
              <a:buSzPct val="150000"/>
              <a:buFont typeface="Arial" panose="020B0604020202020204" pitchFamily="34" charset="0"/>
              <a:buChar char="•"/>
              <a:defRPr/>
            </a:pPr>
            <a:r>
              <a:rPr lang="en-US" altLang="en-US" sz="2133" b="1" dirty="0">
                <a:latin typeface="Calibri" panose="020F0502020204030204" pitchFamily="34" charset="0"/>
                <a:cs typeface="Calibri" panose="020F0502020204030204" pitchFamily="34" charset="0"/>
              </a:rPr>
              <a:t>Participants </a:t>
            </a:r>
            <a:r>
              <a:rPr lang="en-US" altLang="en-US" sz="2133" b="1" u="sng" dirty="0">
                <a:latin typeface="Calibri" panose="020F0502020204030204" pitchFamily="34" charset="0"/>
                <a:cs typeface="Calibri" panose="020F0502020204030204" pitchFamily="34" charset="0"/>
              </a:rPr>
              <a:t>should </a:t>
            </a:r>
            <a:r>
              <a:rPr lang="en-US" altLang="en-US" sz="2133"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eaLnBrk="1" hangingPunct="1">
              <a:buSzPct val="150000"/>
              <a:buFont typeface="Arial" panose="020B0604020202020204" pitchFamily="34" charset="0"/>
              <a:buChar char="•"/>
              <a:defRPr/>
            </a:pPr>
            <a:endParaRPr lang="en-US" altLang="en-US" sz="2400" b="1" dirty="0">
              <a:latin typeface="Calibri" panose="020F0502020204030204" pitchFamily="34" charset="0"/>
              <a:cs typeface="Calibri" panose="020F0502020204030204" pitchFamily="34" charset="0"/>
            </a:endParaRPr>
          </a:p>
          <a:p>
            <a:pPr lvl="1" eaLnBrk="1" hangingPunct="1">
              <a:buSzPct val="150000"/>
              <a:buFont typeface="Arial" panose="020B0604020202020204" pitchFamily="34" charset="0"/>
              <a:buChar char="•"/>
              <a:defRPr/>
            </a:pPr>
            <a:endParaRPr lang="en-US" altLang="en-US" sz="2400" b="1" dirty="0">
              <a:latin typeface="Calibri" panose="020F0502020204030204" pitchFamily="34" charset="0"/>
              <a:cs typeface="Calibri" panose="020F0502020204030204" pitchFamily="34" charset="0"/>
            </a:endParaRPr>
          </a:p>
          <a:p>
            <a:pPr lvl="1" algn="ctr" hangingPunct="1">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AB5DE7-22F7-C946-9CC1-3029D241F9C3}"/>
              </a:ext>
            </a:extLst>
          </p:cNvPr>
          <p:cNvSpPr>
            <a:spLocks noGrp="1"/>
          </p:cNvSpPr>
          <p:nvPr>
            <p:ph type="title"/>
          </p:nvPr>
        </p:nvSpPr>
        <p:spPr>
          <a:xfrm>
            <a:off x="457200" y="793859"/>
            <a:ext cx="8229600" cy="448733"/>
          </a:xfrm>
        </p:spPr>
        <p:txBody>
          <a:bodyPr>
            <a:noAutofit/>
          </a:bodyPr>
          <a:lstStyle/>
          <a:p>
            <a:pPr eaLnBrk="1" hangingPunct="1">
              <a:defRPr/>
            </a:pPr>
            <a:r>
              <a:rPr lang="en-US" altLang="en-US" dirty="0"/>
              <a:t>Ways to inform IEEE</a:t>
            </a:r>
            <a:endParaRPr lang="en-US" dirty="0"/>
          </a:p>
        </p:txBody>
      </p:sp>
      <p:sp>
        <p:nvSpPr>
          <p:cNvPr id="43011" name="Content Placeholder 2">
            <a:extLst>
              <a:ext uri="{FF2B5EF4-FFF2-40B4-BE49-F238E27FC236}">
                <a16:creationId xmlns:a16="http://schemas.microsoft.com/office/drawing/2014/main" id="{17915B75-ABFE-5744-BE60-6622034CB561}"/>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EBBB8EC7-0E82-4640-917B-3F3BF1FBE152}"/>
              </a:ext>
            </a:extLst>
          </p:cNvPr>
          <p:cNvSpPr/>
          <p:nvPr/>
        </p:nvSpPr>
        <p:spPr>
          <a:xfrm>
            <a:off x="325966" y="1361124"/>
            <a:ext cx="8492067" cy="4758162"/>
          </a:xfrm>
          <a:prstGeom prst="rect">
            <a:avLst/>
          </a:prstGeom>
        </p:spPr>
        <p:txBody>
          <a:bodyPr>
            <a:spAutoFit/>
          </a:bodyPr>
          <a:lstStyle/>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Cause an LOA to be submitted to the IEEE SA (patcom@ieee.org); or</a:t>
            </a:r>
          </a:p>
          <a:p>
            <a:pPr marL="230394" indent="-230394" hangingPunct="1">
              <a:buClr>
                <a:srgbClr val="4AC9E3"/>
              </a:buClr>
              <a:buSzPct val="150000"/>
              <a:buFont typeface="Arial" panose="020B0604020202020204" pitchFamily="34" charset="0"/>
              <a:buChar char="•"/>
              <a:defRPr/>
            </a:pPr>
            <a:endParaRPr lang="en-US" altLang="en-US" sz="2133" b="1" dirty="0">
              <a:latin typeface="Calibri" pitchFamily="34" charset="0"/>
              <a:cs typeface="Calibri" pitchFamily="34" charset="0"/>
            </a:endParaRPr>
          </a:p>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Provide the chair of this group with the identity of the holder(s) of any and all such claims as soon as possible; or</a:t>
            </a:r>
          </a:p>
          <a:p>
            <a:pPr marL="230394" indent="-230394" hangingPunct="1">
              <a:buClr>
                <a:srgbClr val="4AC9E3"/>
              </a:buClr>
              <a:buSzPct val="150000"/>
              <a:buFont typeface="Arial" panose="020B0604020202020204" pitchFamily="34" charset="0"/>
              <a:buChar char="•"/>
              <a:defRPr/>
            </a:pPr>
            <a:endParaRPr lang="en-US" altLang="en-US" sz="2133" b="1" dirty="0">
              <a:latin typeface="Calibri" pitchFamily="34" charset="0"/>
              <a:cs typeface="Calibri" pitchFamily="34" charset="0"/>
            </a:endParaRPr>
          </a:p>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Speak up now and respond to this Call for Potentially Essential Patents</a:t>
            </a:r>
          </a:p>
          <a:p>
            <a:pPr eaLnBrk="1" hangingPunct="1">
              <a:buClr>
                <a:srgbClr val="C00000"/>
              </a:buClr>
              <a:buSzPct val="150000"/>
              <a:defRPr/>
            </a:pPr>
            <a:endParaRPr lang="en-US" altLang="en-US" sz="2133" b="1" dirty="0">
              <a:latin typeface="Calibri" pitchFamily="34" charset="0"/>
              <a:cs typeface="Calibri" pitchFamily="34" charset="0"/>
            </a:endParaRPr>
          </a:p>
          <a:p>
            <a:pPr eaLnBrk="1" hangingPunct="1">
              <a:buClr>
                <a:srgbClr val="C00000"/>
              </a:buClr>
              <a:defRPr/>
            </a:pPr>
            <a:r>
              <a:rPr lang="en-US" altLang="en-US" sz="2133"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133" dirty="0">
                <a:latin typeface="Calibri" pitchFamily="34" charset="0"/>
                <a:cs typeface="Calibri" pitchFamily="34" charset="0"/>
              </a:rPr>
            </a:br>
            <a:endParaRPr lang="en-US" altLang="en-US" sz="2133" b="1" dirty="0">
              <a:latin typeface="Calibri" pitchFamily="34" charset="0"/>
              <a:cs typeface="Calibri" pitchFamily="34" charset="0"/>
            </a:endParaRPr>
          </a:p>
          <a:p>
            <a:pPr eaLnBrk="1" hangingPunct="1">
              <a:lnSpc>
                <a:spcPct val="80000"/>
              </a:lnSpc>
              <a:buFont typeface="Monotype Sorts"/>
              <a:buNone/>
              <a:defRPr/>
            </a:pPr>
            <a:br>
              <a:rPr lang="en-US" altLang="en-US" sz="1600" b="1" dirty="0">
                <a:latin typeface="Calibri" panose="020F0502020204030204" pitchFamily="34" charset="0"/>
                <a:cs typeface="Calibri" panose="020F0502020204030204" pitchFamily="34" charset="0"/>
              </a:rPr>
            </a:br>
            <a:endParaRPr lang="en-US" altLang="en-US" sz="1600" b="1" dirty="0">
              <a:latin typeface="Calibri" panose="020F0502020204030204" pitchFamily="34" charset="0"/>
              <a:cs typeface="Calibri" panose="020F0502020204030204"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EBBF0A-BFAD-A642-BAE3-773626339CDF}"/>
              </a:ext>
            </a:extLst>
          </p:cNvPr>
          <p:cNvSpPr>
            <a:spLocks noGrp="1"/>
          </p:cNvSpPr>
          <p:nvPr>
            <p:ph type="title"/>
          </p:nvPr>
        </p:nvSpPr>
        <p:spPr>
          <a:xfrm>
            <a:off x="457200" y="823465"/>
            <a:ext cx="8229600" cy="448733"/>
          </a:xfrm>
        </p:spPr>
        <p:txBody>
          <a:bodyPr>
            <a:noAutofit/>
          </a:bodyPr>
          <a:lstStyle/>
          <a:p>
            <a:pPr eaLnBrk="1" hangingPunct="1">
              <a:defRPr/>
            </a:pPr>
            <a:r>
              <a:rPr lang="en-US" altLang="en-US" dirty="0"/>
              <a:t>Patent-related information</a:t>
            </a:r>
            <a:endParaRPr lang="en-US" dirty="0"/>
          </a:p>
        </p:txBody>
      </p:sp>
      <p:sp>
        <p:nvSpPr>
          <p:cNvPr id="45059" name="Content Placeholder 2">
            <a:extLst>
              <a:ext uri="{FF2B5EF4-FFF2-40B4-BE49-F238E27FC236}">
                <a16:creationId xmlns:a16="http://schemas.microsoft.com/office/drawing/2014/main" id="{C676C8D0-1266-AE41-B88C-A3A6E4106063}"/>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CD7066B3-C373-3943-905B-0FBFCFCF30A5}"/>
              </a:ext>
            </a:extLst>
          </p:cNvPr>
          <p:cNvSpPr/>
          <p:nvPr/>
        </p:nvSpPr>
        <p:spPr>
          <a:xfrm>
            <a:off x="340785" y="1679713"/>
            <a:ext cx="8229600" cy="4876720"/>
          </a:xfrm>
          <a:prstGeom prst="rect">
            <a:avLst/>
          </a:prstGeom>
        </p:spPr>
        <p:txBody>
          <a:bodyPr wrap="square">
            <a:spAutoFit/>
          </a:bodyPr>
          <a:lstStyle/>
          <a:p>
            <a:pPr marL="479988" hangingPunct="1">
              <a:lnSpc>
                <a:spcPct val="90000"/>
              </a:lnSpc>
              <a:spcBef>
                <a:spcPts val="800"/>
              </a:spcBef>
              <a:defRPr/>
            </a:pPr>
            <a:r>
              <a:rPr lang="en-US" altLang="en-US" sz="2000" b="1" dirty="0">
                <a:cs typeface="Calibri" panose="020F0502020204030204" pitchFamily="34" charset="0"/>
              </a:rPr>
              <a:t>The patent policy and the procedures used to execute that policy are documented in the:</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Bylaws</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(http://standards.ieee.org/develop/policies/bylaws/sect6-7.html#6) </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Operations Manual</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(http://standards.ieee.org/develop/policies/opman/sect6.html#6.3)</a:t>
            </a:r>
          </a:p>
          <a:p>
            <a:pPr lvl="1" eaLnBrk="1" hangingPunct="1">
              <a:lnSpc>
                <a:spcPct val="90000"/>
              </a:lnSpc>
              <a:buFont typeface="Monotype Sorts"/>
              <a:buNone/>
              <a:defRPr/>
            </a:pPr>
            <a:endParaRPr lang="en-US" altLang="en-US" sz="2000" dirty="0"/>
          </a:p>
          <a:p>
            <a:pPr marL="479988" lvl="1" hangingPunct="1">
              <a:lnSpc>
                <a:spcPct val="90000"/>
              </a:lnSpc>
              <a:defRPr/>
            </a:pPr>
            <a:r>
              <a:rPr lang="en-US" altLang="en-US" sz="2000" b="1" dirty="0">
                <a:cs typeface="Calibri" panose="020F0502020204030204" pitchFamily="34" charset="0"/>
              </a:rPr>
              <a:t>Material about the patent policy is available at </a:t>
            </a:r>
            <a:r>
              <a:rPr lang="en-US" altLang="en-US" sz="2000" b="1" i="1" dirty="0">
                <a:cs typeface="Calibri" panose="020F0502020204030204" pitchFamily="34" charset="0"/>
              </a:rPr>
              <a:t>http://standards.ieee.org/about/sasb/patcom/materials.html</a:t>
            </a:r>
          </a:p>
          <a:p>
            <a:pPr lvl="1" eaLnBrk="1" hangingPunct="1">
              <a:lnSpc>
                <a:spcPct val="90000"/>
              </a:lnSpc>
              <a:defRPr/>
            </a:pPr>
            <a:endParaRPr lang="en-US" altLang="en-US" sz="2000" b="1" i="1" dirty="0">
              <a:cs typeface="Calibri" panose="020F0502020204030204" pitchFamily="34" charset="0"/>
            </a:endParaRPr>
          </a:p>
          <a:p>
            <a:pPr lvl="1" eaLnBrk="1" hangingPunct="1">
              <a:lnSpc>
                <a:spcPct val="90000"/>
              </a:lnSpc>
              <a:defRPr/>
            </a:pPr>
            <a:endParaRPr lang="en-US" altLang="en-US" sz="2000" b="1" dirty="0">
              <a:cs typeface="Calibri" panose="020F0502020204030204" pitchFamily="34" charset="0"/>
            </a:endParaRPr>
          </a:p>
          <a:p>
            <a:pPr marL="479988" algn="ctr" hangingPunct="1">
              <a:lnSpc>
                <a:spcPct val="90000"/>
              </a:lnSpc>
              <a:defRPr/>
            </a:pPr>
            <a:r>
              <a:rPr lang="en-US" altLang="en-US" sz="2800" b="1" dirty="0">
                <a:cs typeface="Calibri" panose="020F0502020204030204" pitchFamily="34" charset="0"/>
              </a:rPr>
              <a:t>If you have questions, contact the IEEE SA Standards Board Patent Committee Administrator at patcom@ieee.org</a:t>
            </a:r>
          </a:p>
          <a:p>
            <a:pPr eaLnBrk="1" hangingPunct="1">
              <a:lnSpc>
                <a:spcPct val="80000"/>
              </a:lnSpc>
              <a:buFont typeface="Monotype Sorts"/>
              <a:buNone/>
              <a:defRPr/>
            </a:pPr>
            <a:br>
              <a:rPr lang="en-US" altLang="en-US" sz="2000" b="1" dirty="0">
                <a:cs typeface="Calibri" panose="020F0502020204030204" pitchFamily="34" charset="0"/>
              </a:rPr>
            </a:br>
            <a:endParaRPr lang="en-US" altLang="en-US" sz="2000" b="1" dirty="0">
              <a:cs typeface="Calibri" panose="020F0502020204030204"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2FAC06-C33F-9D47-9667-CD149FEA8543}"/>
              </a:ext>
            </a:extLst>
          </p:cNvPr>
          <p:cNvSpPr>
            <a:spLocks noGrp="1"/>
          </p:cNvSpPr>
          <p:nvPr>
            <p:ph type="title"/>
          </p:nvPr>
        </p:nvSpPr>
        <p:spPr>
          <a:xfrm>
            <a:off x="457200" y="933448"/>
            <a:ext cx="8229600" cy="450851"/>
          </a:xfrm>
        </p:spPr>
        <p:txBody>
          <a:bodyPr>
            <a:normAutofit fontScale="90000"/>
          </a:bodyPr>
          <a:lstStyle/>
          <a:p>
            <a:pPr eaLnBrk="1" hangingPunct="1">
              <a:defRPr/>
            </a:pPr>
            <a:r>
              <a:rPr lang="en-US" altLang="en-US" dirty="0"/>
              <a:t>Other Guidelines for IEEE Working Group Meetings</a:t>
            </a:r>
            <a:endParaRPr lang="en-US" dirty="0"/>
          </a:p>
        </p:txBody>
      </p:sp>
      <p:sp>
        <p:nvSpPr>
          <p:cNvPr id="44035" name="Content Placeholder 2">
            <a:extLst>
              <a:ext uri="{FF2B5EF4-FFF2-40B4-BE49-F238E27FC236}">
                <a16:creationId xmlns:a16="http://schemas.microsoft.com/office/drawing/2014/main" id="{59A90F7C-51A8-1E42-AF9F-07D0680A9410}"/>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44036" name="Rectangle 4">
            <a:extLst>
              <a:ext uri="{FF2B5EF4-FFF2-40B4-BE49-F238E27FC236}">
                <a16:creationId xmlns:a16="http://schemas.microsoft.com/office/drawing/2014/main" id="{9105BAD5-204C-444F-9166-826846F75567}"/>
              </a:ext>
            </a:extLst>
          </p:cNvPr>
          <p:cNvSpPr>
            <a:spLocks noChangeArrowheads="1"/>
          </p:cNvSpPr>
          <p:nvPr/>
        </p:nvSpPr>
        <p:spPr bwMode="auto">
          <a:xfrm>
            <a:off x="763657" y="1753174"/>
            <a:ext cx="7692886" cy="4635756"/>
          </a:xfrm>
          <a:prstGeom prst="rect">
            <a:avLst/>
          </a:prstGeom>
          <a:noFill/>
          <a:ln>
            <a:noFill/>
          </a:ln>
        </p:spPr>
        <p:txBody>
          <a:bodyPr wrap="square">
            <a:spAutoFit/>
          </a:bodyPr>
          <a:lstStyle/>
          <a:p>
            <a:pPr marL="153596" indent="-1535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interpretation, validity, or essentiality of patents/patent claims.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specific license rates, terms, or conditions.</a:t>
            </a:r>
          </a:p>
          <a:p>
            <a:pPr marL="767981" lvl="2" indent="-153596" hangingPunct="1">
              <a:lnSpc>
                <a:spcPct val="80000"/>
              </a:lnSpc>
              <a:spcAft>
                <a:spcPts val="800"/>
              </a:spcAft>
              <a:buClr>
                <a:srgbClr val="4AC9E3"/>
              </a:buClr>
              <a:buSzPct val="150000"/>
              <a:buFont typeface="Arial" panose="020B0604020202020204" pitchFamily="34" charset="0"/>
              <a:buChar char="•"/>
              <a:defRPr/>
            </a:pPr>
            <a:r>
              <a:rPr lang="en-US" altLang="en-US"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marL="1075173" lvl="3" indent="-153596" hangingPunct="1">
              <a:lnSpc>
                <a:spcPct val="80000"/>
              </a:lnSpc>
              <a:spcAft>
                <a:spcPts val="800"/>
              </a:spcAft>
              <a:buClr>
                <a:srgbClr val="4AC9E3"/>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status or substance of ongoing or threatened litigation.</a:t>
            </a:r>
          </a:p>
          <a:p>
            <a:pPr marL="460788" lvl="1" indent="-152396" hangingPunct="1">
              <a:lnSpc>
                <a:spcPct val="80000"/>
              </a:lnSpc>
              <a:spcAft>
                <a:spcPts val="533"/>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eaLnBrk="1" hangingPunct="1">
              <a:lnSpc>
                <a:spcPct val="80000"/>
              </a:lnSpc>
              <a:buFont typeface="Monotype Sorts"/>
              <a:buNone/>
              <a:defRPr/>
            </a:pPr>
            <a:r>
              <a:rPr lang="en-US" altLang="en-US" sz="1200" b="1" dirty="0">
                <a:latin typeface="Calibri" panose="020F0502020204030204" pitchFamily="34" charset="0"/>
                <a:cs typeface="Calibri" panose="020F0502020204030204" pitchFamily="34" charset="0"/>
              </a:rPr>
              <a:t>---------------------------------------------------------------   </a:t>
            </a:r>
          </a:p>
          <a:p>
            <a:pPr algn="ctr" hangingPunct="1">
              <a:lnSpc>
                <a:spcPct val="80000"/>
              </a:lnSpc>
              <a:spcBef>
                <a:spcPts val="533"/>
              </a:spcBef>
              <a:defRPr/>
            </a:pPr>
            <a:r>
              <a:rPr lang="en-US" altLang="en-US" sz="1200" b="1" dirty="0">
                <a:latin typeface="Calibri" panose="020F0502020204030204" pitchFamily="34" charset="0"/>
                <a:cs typeface="Calibri" panose="020F0502020204030204" pitchFamily="34" charset="0"/>
              </a:rPr>
              <a:t>For more details, see </a:t>
            </a:r>
            <a:r>
              <a:rPr lang="en-US" altLang="en-US" sz="1200" b="1" i="1" dirty="0">
                <a:latin typeface="Calibri" panose="020F0502020204030204" pitchFamily="34" charset="0"/>
                <a:cs typeface="Calibri" panose="020F0502020204030204" pitchFamily="34" charset="0"/>
              </a:rPr>
              <a:t>IEEE SA Standards Board Operations Manual</a:t>
            </a:r>
            <a:r>
              <a:rPr lang="en-US" altLang="en-US" sz="1200" b="1" dirty="0">
                <a:latin typeface="Calibri" panose="020F0502020204030204" pitchFamily="34" charset="0"/>
                <a:cs typeface="Calibri" panose="020F0502020204030204" pitchFamily="34" charset="0"/>
              </a:rPr>
              <a:t>, clause 5.3.10 and </a:t>
            </a:r>
            <a:br>
              <a:rPr lang="en-US" altLang="en-US" sz="1200" b="1" dirty="0">
                <a:latin typeface="Calibri" panose="020F0502020204030204" pitchFamily="34" charset="0"/>
                <a:cs typeface="Calibri" panose="020F0502020204030204" pitchFamily="34" charset="0"/>
              </a:rPr>
            </a:br>
            <a:r>
              <a:rPr lang="en-US" altLang="en-US" sz="1200" b="1" i="1" dirty="0">
                <a:latin typeface="Calibri" panose="020F0502020204030204" pitchFamily="34" charset="0"/>
                <a:cs typeface="Calibri" panose="020F0502020204030204" pitchFamily="34" charset="0"/>
              </a:rPr>
              <a:t>Antitrust and Competition Policy: What You Need to Know </a:t>
            </a:r>
            <a:r>
              <a:rPr lang="en-US" altLang="en-US" sz="1200" b="1" dirty="0">
                <a:latin typeface="Calibri" panose="020F0502020204030204" pitchFamily="34" charset="0"/>
                <a:cs typeface="Calibri" panose="020F0502020204030204" pitchFamily="34" charset="0"/>
              </a:rPr>
              <a:t>at http://standards.ieee.org/develop/policies/antitrust.pdf</a:t>
            </a:r>
            <a:br>
              <a:rPr lang="en-US" altLang="en-US" sz="1200" b="1" dirty="0">
                <a:latin typeface="Calibri" panose="020F0502020204030204" pitchFamily="34" charset="0"/>
                <a:cs typeface="Calibri" panose="020F0502020204030204" pitchFamily="34" charset="0"/>
              </a:rPr>
            </a:br>
            <a:endParaRPr lang="en-US" altLang="en-US" sz="1200" b="1" dirty="0">
              <a:latin typeface="Calibri" panose="020F0502020204030204" pitchFamily="34" charset="0"/>
              <a:cs typeface="Calibri" panose="020F0502020204030204" pitchFamily="34" charset="0"/>
            </a:endParaRPr>
          </a:p>
        </p:txBody>
      </p:sp>
    </p:spTree>
  </p:cSld>
  <p:clrMapOvr>
    <a:masterClrMapping/>
  </p:clrMapOvr>
</p:sld>
</file>

<file path=ppt/theme/theme1.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emplate/>
  <TotalTime>13183</TotalTime>
  <Words>3942</Words>
  <Application>Microsoft Office PowerPoint</Application>
  <PresentationFormat>On-screen Show (4:3)</PresentationFormat>
  <Paragraphs>413</Paragraphs>
  <Slides>26</Slides>
  <Notes>2</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26</vt:i4>
      </vt:variant>
    </vt:vector>
  </HeadingPairs>
  <TitlesOfParts>
    <vt:vector size="36" baseType="lpstr">
      <vt:lpstr>Arial</vt:lpstr>
      <vt:lpstr>Calibri</vt:lpstr>
      <vt:lpstr>Helvetica</vt:lpstr>
      <vt:lpstr>Helvetica Neue</vt:lpstr>
      <vt:lpstr>Lucida Grande</vt:lpstr>
      <vt:lpstr>Monotype Sorts</vt:lpstr>
      <vt:lpstr>Montserrat</vt:lpstr>
      <vt:lpstr>Symbol</vt:lpstr>
      <vt:lpstr>Times New Roman</vt:lpstr>
      <vt:lpstr>Office Theme</vt:lpstr>
      <vt:lpstr>PowerPoint Presentation</vt:lpstr>
      <vt:lpstr>PowerPoint Presentation</vt:lpstr>
      <vt:lpstr>PowerPoint Presentation</vt:lpstr>
      <vt:lpstr>PowerPoint Presentation</vt:lpstr>
      <vt:lpstr>PowerPoint Presentation</vt:lpstr>
      <vt:lpstr>Participants have a duty to inform the IEEE</vt:lpstr>
      <vt:lpstr>Ways to inform IEEE</vt:lpstr>
      <vt:lpstr>Patent-related information</vt:lpstr>
      <vt:lpstr>Other Guidelines for IEEE Working Group Meetings</vt:lpstr>
      <vt:lpstr>PowerPoint Presentation</vt:lpstr>
      <vt:lpstr>IEEE-SA standards activities shall allow the fair &amp; equitable consideration of all viewpoints</vt:lpstr>
      <vt:lpstr>IEEE SA Policy Documents</vt:lpstr>
      <vt:lpstr>IEEE SA Rules Documents</vt:lpstr>
      <vt:lpstr>IEEE SA Copyright Policy</vt:lpstr>
      <vt:lpstr>IEEE SA Copyright Policy</vt:lpstr>
      <vt:lpstr>TGbi Agenda – August 18, 2022 </vt:lpstr>
      <vt:lpstr>TGbi Agenda – August 11, 2022 </vt:lpstr>
      <vt:lpstr>Summary of Requirements (1)</vt:lpstr>
      <vt:lpstr>Summary of Requirements (2)</vt:lpstr>
      <vt:lpstr>Summary of Requirements (3)</vt:lpstr>
      <vt:lpstr>Summary of Requirements (4)</vt:lpstr>
      <vt:lpstr>Summary of Requirements (5)</vt:lpstr>
      <vt:lpstr>Summary of Requirements (6)</vt:lpstr>
      <vt:lpstr>Timeline</vt:lpstr>
      <vt:lpstr>Organizing Plan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Jon Rosdahl</dc:creator>
  <cp:lastModifiedBy>Ansley, Carol (CCI-Atlanta)</cp:lastModifiedBy>
  <cp:revision>209</cp:revision>
  <dcterms:modified xsi:type="dcterms:W3CDTF">2022-08-16T20:15:44Z</dcterms:modified>
</cp:coreProperties>
</file>